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75" r:id="rId3"/>
    <p:sldId id="378" r:id="rId4"/>
    <p:sldId id="277" r:id="rId5"/>
    <p:sldId id="276" r:id="rId6"/>
    <p:sldId id="279" r:id="rId7"/>
    <p:sldId id="280" r:id="rId8"/>
    <p:sldId id="278" r:id="rId9"/>
    <p:sldId id="377" r:id="rId10"/>
    <p:sldId id="381" r:id="rId11"/>
    <p:sldId id="380" r:id="rId12"/>
    <p:sldId id="382" r:id="rId13"/>
    <p:sldId id="383" r:id="rId14"/>
    <p:sldId id="384" r:id="rId15"/>
    <p:sldId id="379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E1B31-7CA8-46F8-9F14-69E1D4405232}" type="datetimeFigureOut">
              <a:rPr lang="pt-PT" smtClean="0"/>
              <a:t>07/07/2024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2FFC4-503D-4B5F-8E19-61F58C30E7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718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814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685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6152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07/07/2024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4121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07/07/2024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34314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07/07/2024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61309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07/07/2024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28646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07/07/2024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65566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07/07/2024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10339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07/07/2024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99680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07/07/2024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1324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57007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07/07/2024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67049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07/07/2024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8958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07/07/2024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704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18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07/07/2024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141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07/07/2024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4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07/07/2024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986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07/07/2024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397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07/07/2024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661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07/07/2024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997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07/07/2024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199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07/07/2024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5390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../../A3_bibliograpfy/B2_tests/A1_ISTQB.pdf" TargetMode="External"/><Relationship Id="rId3" Type="http://schemas.openxmlformats.org/officeDocument/2006/relationships/hyperlink" Target="file:///D:\A3_bibliograpfy\B2_tests" TargetMode="External"/><Relationship Id="rId7" Type="http://schemas.openxmlformats.org/officeDocument/2006/relationships/image" Target="../media/image4.png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hyperlink" Target="../../A3_bibliograpfy/B2_tests/A2_the_art.pd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unittest.html#command-line-interfac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bc.github.io/cloudfit-public-docs/asyncio/testing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5988277/is-there-an-async-equivalent-of-setupclass-in-python-3-10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hyperlink" Target="https://docs.python.org/3/library/unittest.html#unittest.TestCase.setUpClass" TargetMode="Externa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unittest.html#unittest.TestCase.setUp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3.png"/><Relationship Id="rId2" Type="http://schemas.openxmlformats.org/officeDocument/2006/relationships/image" Target="../media/image20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25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14.png"/><Relationship Id="rId9" Type="http://schemas.openxmlformats.org/officeDocument/2006/relationships/image" Target="../media/image22.svg"/><Relationship Id="rId14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tests/A2_control_flow.ppt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p.pluralsight.com/course-player?clipId=9e06407e-86bd-4cc4-8e4a-caa5d5bf550b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softchris.github.io/pages/dotnet-moq.html#instruct-our-mock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ehavior-driven_development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7960521/python-unit-tests-not-discovered-in-vscod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8" y="134672"/>
            <a:ext cx="125624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anchor="t">
            <a:spAutoFit/>
          </a:bodyPr>
          <a:lstStyle/>
          <a:p>
            <a:pPr algn="l"/>
            <a:r>
              <a:rPr lang="en-US" sz="2000" dirty="0"/>
              <a:t>1. </a:t>
            </a:r>
            <a:r>
              <a:rPr lang="en-US" sz="2000" dirty="0">
                <a:sym typeface="Wingdings" panose="05000000000000000000" pitchFamily="2" charset="2"/>
              </a:rPr>
              <a:t> tests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5CBFF0-044A-4F5B-8F88-2EA3C443574A}"/>
              </a:ext>
            </a:extLst>
          </p:cNvPr>
          <p:cNvSpPr/>
          <p:nvPr/>
        </p:nvSpPr>
        <p:spPr>
          <a:xfrm>
            <a:off x="190444" y="804692"/>
            <a:ext cx="124912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references</a:t>
            </a:r>
          </a:p>
        </p:txBody>
      </p:sp>
      <p:sp>
        <p:nvSpPr>
          <p:cNvPr id="8" name="CaixaDeTexto 17">
            <a:hlinkClick r:id="rId2" action="ppaction://program"/>
            <a:extLst>
              <a:ext uri="{FF2B5EF4-FFF2-40B4-BE49-F238E27FC236}">
                <a16:creationId xmlns:a16="http://schemas.microsoft.com/office/drawing/2014/main" id="{3ACC7DFC-2C8E-491C-9483-CFFB8509E2D2}"/>
              </a:ext>
            </a:extLst>
          </p:cNvPr>
          <p:cNvSpPr txBox="1"/>
          <p:nvPr/>
        </p:nvSpPr>
        <p:spPr>
          <a:xfrm>
            <a:off x="2043618" y="804691"/>
            <a:ext cx="2621487" cy="276999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50000"/>
                  </a:schemeClr>
                </a:solidFill>
                <a:latin typeface="+mj-lt"/>
                <a:hlinkClick r:id="rId3" action="ppaction://hlinkfile"/>
              </a:rPr>
              <a:t>D:\A3_bibliograpfy\B2_tests</a:t>
            </a:r>
            <a:endParaRPr lang="en-US" u="sng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" name="Imagem 18">
            <a:hlinkClick r:id="rId2" action="ppaction://program"/>
            <a:extLst>
              <a:ext uri="{FF2B5EF4-FFF2-40B4-BE49-F238E27FC236}">
                <a16:creationId xmlns:a16="http://schemas.microsoft.com/office/drawing/2014/main" id="{411ACBC6-41C4-418B-928A-59CBC9EAC9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66" y="689695"/>
            <a:ext cx="500206" cy="5069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D918AC-D149-48C7-99F5-3BB1E8271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611" y="134672"/>
            <a:ext cx="6315956" cy="38962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FCCD1B-DA9C-4849-91DC-6F0D11617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4815" y="2883428"/>
            <a:ext cx="1998774" cy="36464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83F94A-E770-4EAC-8753-8CC86001F5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8711" y="2254280"/>
            <a:ext cx="3219899" cy="35533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Seta para a Direita 19">
            <a:extLst>
              <a:ext uri="{FF2B5EF4-FFF2-40B4-BE49-F238E27FC236}">
                <a16:creationId xmlns:a16="http://schemas.microsoft.com/office/drawing/2014/main" id="{A960315D-B7FA-416E-B547-A824AE5E1C84}"/>
              </a:ext>
            </a:extLst>
          </p:cNvPr>
          <p:cNvSpPr/>
          <p:nvPr/>
        </p:nvSpPr>
        <p:spPr>
          <a:xfrm flipH="1">
            <a:off x="4768951" y="807796"/>
            <a:ext cx="1527309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8" action="ppaction://hlinkfile"/>
              </a:rPr>
              <a:t>A1_ISTQB.pdf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ta para a Direita 19">
            <a:extLst>
              <a:ext uri="{FF2B5EF4-FFF2-40B4-BE49-F238E27FC236}">
                <a16:creationId xmlns:a16="http://schemas.microsoft.com/office/drawing/2014/main" id="{93D60347-5D88-4B00-A2CC-6AC7080166AE}"/>
              </a:ext>
            </a:extLst>
          </p:cNvPr>
          <p:cNvSpPr/>
          <p:nvPr/>
        </p:nvSpPr>
        <p:spPr>
          <a:xfrm rot="3414720" flipH="1">
            <a:off x="2725106" y="1679893"/>
            <a:ext cx="1652798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9" action="ppaction://hlinkfile"/>
              </a:rPr>
              <a:t>A2_the_art.pdf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275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BA3937-A318-4644-B3D8-63D1E66EE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82" y="276045"/>
            <a:ext cx="2123869" cy="529949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4" y="179999"/>
            <a:ext cx="207692" cy="6480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369436" y="360490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849" y="-321000"/>
            <a:ext cx="928331" cy="258532"/>
          </a:xfrm>
          <a:noFill/>
          <a:ln w="25400">
            <a:noFill/>
          </a:ln>
          <a:effectLst/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/>
              </a:rPr>
              <a:t>5.2 unit test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1801AD-D825-0CD0-1500-C5118DC67E42}"/>
              </a:ext>
            </a:extLst>
          </p:cNvPr>
          <p:cNvGrpSpPr/>
          <p:nvPr/>
        </p:nvGrpSpPr>
        <p:grpSpPr>
          <a:xfrm>
            <a:off x="833306" y="5853704"/>
            <a:ext cx="4593902" cy="289586"/>
            <a:chOff x="5881666" y="1590687"/>
            <a:chExt cx="4593902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93C4F698-62A4-A3E9-9CC1-9EF6EDF572C1}"/>
                </a:ext>
              </a:extLst>
            </p:cNvPr>
            <p:cNvSpPr/>
            <p:nvPr/>
          </p:nvSpPr>
          <p:spPr>
            <a:xfrm>
              <a:off x="6081095" y="1603274"/>
              <a:ext cx="43944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3"/>
                </a:rPr>
                <a:t>unit test — Unit testing framework — Python 3.12.4 documentation</a:t>
              </a:r>
              <a:endPara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22F5DE76-FB06-6616-0A25-F66382D9F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9257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E7E678-1BFC-7B0D-ACC2-DB56808F4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06" y="406176"/>
            <a:ext cx="7879473" cy="3635881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4" y="179999"/>
            <a:ext cx="207692" cy="6480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369436" y="360490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849" y="-321000"/>
            <a:ext cx="755528" cy="258532"/>
          </a:xfrm>
          <a:noFill/>
          <a:ln w="25400">
            <a:noFill/>
          </a:ln>
          <a:effectLst/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/>
              </a:rPr>
              <a:t>5.3 async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1801AD-D825-0CD0-1500-C5118DC67E42}"/>
              </a:ext>
            </a:extLst>
          </p:cNvPr>
          <p:cNvGrpSpPr/>
          <p:nvPr/>
        </p:nvGrpSpPr>
        <p:grpSpPr>
          <a:xfrm>
            <a:off x="971806" y="4228104"/>
            <a:ext cx="2472359" cy="289586"/>
            <a:chOff x="5881666" y="1590687"/>
            <a:chExt cx="2472359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93C4F698-62A4-A3E9-9CC1-9EF6EDF572C1}"/>
                </a:ext>
              </a:extLst>
            </p:cNvPr>
            <p:cNvSpPr/>
            <p:nvPr/>
          </p:nvSpPr>
          <p:spPr>
            <a:xfrm>
              <a:off x="6081095" y="1603274"/>
              <a:ext cx="22729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3"/>
                </a:rPr>
                <a:t>Unit Testing Python Asyncio Code</a:t>
              </a:r>
              <a:endPara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22F5DE76-FB06-6616-0A25-F66382D9F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64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34C5D2-7F7A-9821-3DBF-3AF56621B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47" y="360490"/>
            <a:ext cx="3107078" cy="3561080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4" y="179999"/>
            <a:ext cx="207692" cy="6480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369436" y="360490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849" y="-321000"/>
            <a:ext cx="755528" cy="258532"/>
          </a:xfrm>
          <a:noFill/>
          <a:ln w="25400">
            <a:noFill/>
          </a:ln>
          <a:effectLst/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/>
              </a:rPr>
              <a:t>5.3.1 setup class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1801AD-D825-0CD0-1500-C5118DC67E42}"/>
              </a:ext>
            </a:extLst>
          </p:cNvPr>
          <p:cNvGrpSpPr/>
          <p:nvPr/>
        </p:nvGrpSpPr>
        <p:grpSpPr>
          <a:xfrm>
            <a:off x="1241046" y="4045224"/>
            <a:ext cx="4002458" cy="289586"/>
            <a:chOff x="5881666" y="1590687"/>
            <a:chExt cx="4002458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93C4F698-62A4-A3E9-9CC1-9EF6EDF572C1}"/>
                </a:ext>
              </a:extLst>
            </p:cNvPr>
            <p:cNvSpPr/>
            <p:nvPr/>
          </p:nvSpPr>
          <p:spPr>
            <a:xfrm>
              <a:off x="6081095" y="1603274"/>
              <a:ext cx="38030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3"/>
                </a:rPr>
                <a:t>is there an async equivalent of set Up Class in Python 3.10</a:t>
              </a:r>
              <a:endPara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22F5DE76-FB06-6616-0A25-F66382D9F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77739A1-7D2B-1DF0-80ED-33A7D96E713B}"/>
              </a:ext>
            </a:extLst>
          </p:cNvPr>
          <p:cNvGrpSpPr/>
          <p:nvPr/>
        </p:nvGrpSpPr>
        <p:grpSpPr>
          <a:xfrm>
            <a:off x="6852403" y="3631984"/>
            <a:ext cx="4593902" cy="289586"/>
            <a:chOff x="5881666" y="1590687"/>
            <a:chExt cx="4593902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944281D-4447-0F4D-6F86-43A53A1135B7}"/>
                </a:ext>
              </a:extLst>
            </p:cNvPr>
            <p:cNvSpPr/>
            <p:nvPr/>
          </p:nvSpPr>
          <p:spPr>
            <a:xfrm>
              <a:off x="6081095" y="1603274"/>
              <a:ext cx="43944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5"/>
                </a:rPr>
                <a:t>unit test — Unit testing framework — Python 3.12.4 documentation</a:t>
              </a:r>
              <a:endPara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047CE5E7-6403-DF83-00C8-F67C0C23C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578C0E3-AA2D-DCBD-0F7B-C77ACAF53D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8374" y="402469"/>
            <a:ext cx="4537931" cy="3026531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3798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594CA1-CF25-A0EF-C960-D9CE43DE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62" y="282886"/>
            <a:ext cx="4419198" cy="442627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4" y="179999"/>
            <a:ext cx="207692" cy="6480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369436" y="360490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849" y="-321000"/>
            <a:ext cx="759375" cy="258532"/>
          </a:xfrm>
          <a:noFill/>
          <a:ln w="25400">
            <a:noFill/>
          </a:ln>
          <a:effectLst/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/>
              </a:rPr>
              <a:t>5.4 setup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1801AD-D825-0CD0-1500-C5118DC67E42}"/>
              </a:ext>
            </a:extLst>
          </p:cNvPr>
          <p:cNvGrpSpPr/>
          <p:nvPr/>
        </p:nvGrpSpPr>
        <p:grpSpPr>
          <a:xfrm>
            <a:off x="4883406" y="4827544"/>
            <a:ext cx="732717" cy="289586"/>
            <a:chOff x="5881666" y="1590687"/>
            <a:chExt cx="732717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93C4F698-62A4-A3E9-9CC1-9EF6EDF572C1}"/>
                </a:ext>
              </a:extLst>
            </p:cNvPr>
            <p:cNvSpPr/>
            <p:nvPr/>
          </p:nvSpPr>
          <p:spPr>
            <a:xfrm>
              <a:off x="6081095" y="1603274"/>
              <a:ext cx="5332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3"/>
                </a:rPr>
                <a:t>setup</a:t>
              </a:r>
              <a:endPara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22F5DE76-FB06-6616-0A25-F66382D9F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5370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155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8" y="134672"/>
            <a:ext cx="111703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anchor="t">
            <a:spAutoFit/>
          </a:bodyPr>
          <a:lstStyle/>
          <a:p>
            <a:pPr algn="l"/>
            <a:r>
              <a:rPr lang="en-US" sz="2000" dirty="0"/>
              <a:t>1.1 index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F76D65-1EB7-97D4-8973-1EA97D8281E9}"/>
              </a:ext>
            </a:extLst>
          </p:cNvPr>
          <p:cNvGrpSpPr/>
          <p:nvPr/>
        </p:nvGrpSpPr>
        <p:grpSpPr>
          <a:xfrm>
            <a:off x="294290" y="672064"/>
            <a:ext cx="1452384" cy="283293"/>
            <a:chOff x="5611636" y="5954426"/>
            <a:chExt cx="1452385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7E03AC82-F173-403F-BE4C-B96FEB89D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687FEE26-81DC-5808-1D59-9A02484B400D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control flow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16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8" y="134672"/>
            <a:ext cx="782650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anchor="t">
            <a:spAutoFit/>
          </a:bodyPr>
          <a:lstStyle/>
          <a:p>
            <a:pPr algn="l"/>
            <a:r>
              <a:rPr lang="en-US" sz="2000" dirty="0"/>
              <a:t>2. tdd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BA0E0-290B-435F-BD4B-7B15BA1C088C}"/>
              </a:ext>
            </a:extLst>
          </p:cNvPr>
          <p:cNvSpPr txBox="1"/>
          <p:nvPr/>
        </p:nvSpPr>
        <p:spPr>
          <a:xfrm>
            <a:off x="854213" y="804691"/>
            <a:ext cx="84029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pt-PT" sz="1200" dirty="0">
                <a:hlinkClick r:id="rId2"/>
              </a:rPr>
              <a:t>pluralsight</a:t>
            </a:r>
            <a:endParaRPr lang="pt-PT" sz="12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5CBFF0-044A-4F5B-8F88-2EA3C443574A}"/>
              </a:ext>
            </a:extLst>
          </p:cNvPr>
          <p:cNvSpPr/>
          <p:nvPr/>
        </p:nvSpPr>
        <p:spPr>
          <a:xfrm>
            <a:off x="190444" y="804692"/>
            <a:ext cx="66376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TDD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3D282F-3EC7-4984-B3A7-04E1046F0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559" y="943190"/>
            <a:ext cx="7829939" cy="4526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0695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8D3E9BE5-1717-4962-BD17-7D2573853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819" y="4555914"/>
            <a:ext cx="9078592" cy="8097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4F9992-4F8F-4EE1-97F1-44A07E895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449" y="3827149"/>
            <a:ext cx="8078327" cy="3905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7CF270C-EEF0-4260-9FA1-66184F951B44}"/>
              </a:ext>
            </a:extLst>
          </p:cNvPr>
          <p:cNvSpPr/>
          <p:nvPr/>
        </p:nvSpPr>
        <p:spPr>
          <a:xfrm>
            <a:off x="2214109" y="2345346"/>
            <a:ext cx="251307" cy="191364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358E1D-4D71-406E-A5DB-F2F39CFFA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963" y="1767973"/>
            <a:ext cx="6354062" cy="2953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C50AD2-8DB7-4FD8-8780-51EEA39D7292}"/>
              </a:ext>
            </a:extLst>
          </p:cNvPr>
          <p:cNvSpPr/>
          <p:nvPr/>
        </p:nvSpPr>
        <p:spPr>
          <a:xfrm>
            <a:off x="801656" y="740608"/>
            <a:ext cx="251307" cy="496349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8" y="134672"/>
            <a:ext cx="99418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anchor="t">
            <a:spAutoFit/>
          </a:bodyPr>
          <a:lstStyle/>
          <a:p>
            <a:pPr algn="l"/>
            <a:r>
              <a:rPr lang="en-US" sz="2000" dirty="0"/>
              <a:t>3. mock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BA0E0-290B-435F-BD4B-7B15BA1C088C}"/>
              </a:ext>
            </a:extLst>
          </p:cNvPr>
          <p:cNvSpPr txBox="1"/>
          <p:nvPr/>
        </p:nvSpPr>
        <p:spPr>
          <a:xfrm>
            <a:off x="1023292" y="735442"/>
            <a:ext cx="64485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pt-PT" sz="1200" dirty="0">
                <a:hlinkClick r:id="rId5"/>
              </a:rPr>
              <a:t>tutorial</a:t>
            </a:r>
            <a:endParaRPr lang="pt-PT" sz="12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5CBFF0-044A-4F5B-8F88-2EA3C443574A}"/>
              </a:ext>
            </a:extLst>
          </p:cNvPr>
          <p:cNvSpPr/>
          <p:nvPr/>
        </p:nvSpPr>
        <p:spPr>
          <a:xfrm>
            <a:off x="190444" y="804692"/>
            <a:ext cx="73686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what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1448E2-46FA-40D3-9F52-E8DFDB64A1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1965" y="943191"/>
            <a:ext cx="6058746" cy="4477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Arrow: Right 5">
            <a:extLst>
              <a:ext uri="{FF2B5EF4-FFF2-40B4-BE49-F238E27FC236}">
                <a16:creationId xmlns:a16="http://schemas.microsoft.com/office/drawing/2014/main" id="{2F903F1E-3F16-42FF-AF5B-8D66745747B8}"/>
              </a:ext>
            </a:extLst>
          </p:cNvPr>
          <p:cNvSpPr/>
          <p:nvPr/>
        </p:nvSpPr>
        <p:spPr>
          <a:xfrm>
            <a:off x="927309" y="1081691"/>
            <a:ext cx="85465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create</a:t>
            </a:r>
          </a:p>
        </p:txBody>
      </p:sp>
      <p:sp>
        <p:nvSpPr>
          <p:cNvPr id="11" name="Arrow: Right 5">
            <a:extLst>
              <a:ext uri="{FF2B5EF4-FFF2-40B4-BE49-F238E27FC236}">
                <a16:creationId xmlns:a16="http://schemas.microsoft.com/office/drawing/2014/main" id="{077840FD-35C2-43DD-B667-95797D04589D}"/>
              </a:ext>
            </a:extLst>
          </p:cNvPr>
          <p:cNvSpPr/>
          <p:nvPr/>
        </p:nvSpPr>
        <p:spPr>
          <a:xfrm>
            <a:off x="927309" y="1767973"/>
            <a:ext cx="103284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instruct 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E6F5ADA8-1A16-40C2-84DA-E901D1359A37}"/>
              </a:ext>
            </a:extLst>
          </p:cNvPr>
          <p:cNvSpPr/>
          <p:nvPr/>
        </p:nvSpPr>
        <p:spPr>
          <a:xfrm>
            <a:off x="927309" y="2422017"/>
            <a:ext cx="138717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parameters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F40F6E-E4E5-40DE-A80A-DE910E837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1527" y="2422015"/>
            <a:ext cx="7144747" cy="10669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Arrow: Right 5">
            <a:extLst>
              <a:ext uri="{FF2B5EF4-FFF2-40B4-BE49-F238E27FC236}">
                <a16:creationId xmlns:a16="http://schemas.microsoft.com/office/drawing/2014/main" id="{34FF3C15-D198-4C1D-BB34-D9B3F85B9BE5}"/>
              </a:ext>
            </a:extLst>
          </p:cNvPr>
          <p:cNvSpPr/>
          <p:nvPr/>
        </p:nvSpPr>
        <p:spPr>
          <a:xfrm>
            <a:off x="2352403" y="2816991"/>
            <a:ext cx="80977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exact </a:t>
            </a:r>
          </a:p>
        </p:txBody>
      </p:sp>
      <p:sp>
        <p:nvSpPr>
          <p:cNvPr id="19" name="Arrow: Right 5">
            <a:extLst>
              <a:ext uri="{FF2B5EF4-FFF2-40B4-BE49-F238E27FC236}">
                <a16:creationId xmlns:a16="http://schemas.microsoft.com/office/drawing/2014/main" id="{841FEC6A-541B-4C45-8DCC-6F0599CD12F1}"/>
              </a:ext>
            </a:extLst>
          </p:cNvPr>
          <p:cNvSpPr/>
          <p:nvPr/>
        </p:nvSpPr>
        <p:spPr>
          <a:xfrm>
            <a:off x="2339762" y="3883940"/>
            <a:ext cx="101668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general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BABEC5-0AC4-4D5A-AE15-991E32E2781B}"/>
              </a:ext>
            </a:extLst>
          </p:cNvPr>
          <p:cNvSpPr/>
          <p:nvPr/>
        </p:nvSpPr>
        <p:spPr>
          <a:xfrm>
            <a:off x="7697362" y="3847689"/>
            <a:ext cx="2078234" cy="3132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Arrow: Right 5">
            <a:extLst>
              <a:ext uri="{FF2B5EF4-FFF2-40B4-BE49-F238E27FC236}">
                <a16:creationId xmlns:a16="http://schemas.microsoft.com/office/drawing/2014/main" id="{9353AC83-5ABE-442D-9468-A863D81C87A9}"/>
              </a:ext>
            </a:extLst>
          </p:cNvPr>
          <p:cNvSpPr/>
          <p:nvPr/>
        </p:nvSpPr>
        <p:spPr>
          <a:xfrm>
            <a:off x="952589" y="4630590"/>
            <a:ext cx="125688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accessing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6F2986-B586-4D0E-B9D5-AC42D77A98A3}"/>
              </a:ext>
            </a:extLst>
          </p:cNvPr>
          <p:cNvSpPr/>
          <p:nvPr/>
        </p:nvSpPr>
        <p:spPr>
          <a:xfrm>
            <a:off x="7952947" y="4960783"/>
            <a:ext cx="1652966" cy="3182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983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58860F4-83EC-49EA-9728-FE9D08C19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97" y="804692"/>
            <a:ext cx="10602805" cy="29245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8" y="134672"/>
            <a:ext cx="95487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anchor="t">
            <a:spAutoFit/>
          </a:bodyPr>
          <a:lstStyle/>
          <a:p>
            <a:pPr algn="l"/>
            <a:r>
              <a:rPr lang="en-US" sz="2000" dirty="0"/>
              <a:t>3.1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5CBFF0-044A-4F5B-8F88-2EA3C443574A}"/>
              </a:ext>
            </a:extLst>
          </p:cNvPr>
          <p:cNvSpPr/>
          <p:nvPr/>
        </p:nvSpPr>
        <p:spPr>
          <a:xfrm>
            <a:off x="190444" y="804692"/>
            <a:ext cx="75533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120077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58860F4-83EC-49EA-9728-FE9D08C19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347" b="13036"/>
          <a:stretch/>
        </p:blipFill>
        <p:spPr>
          <a:xfrm>
            <a:off x="927310" y="804692"/>
            <a:ext cx="10602805" cy="72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8" y="134672"/>
            <a:ext cx="118333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anchor="t">
            <a:spAutoFit/>
          </a:bodyPr>
          <a:lstStyle/>
          <a:p>
            <a:pPr algn="l"/>
            <a:r>
              <a:rPr lang="en-US" sz="2000" dirty="0"/>
              <a:t>3.2 assert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5CBFF0-044A-4F5B-8F88-2EA3C443574A}"/>
              </a:ext>
            </a:extLst>
          </p:cNvPr>
          <p:cNvSpPr/>
          <p:nvPr/>
        </p:nvSpPr>
        <p:spPr>
          <a:xfrm>
            <a:off x="190444" y="804692"/>
            <a:ext cx="73686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what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D593B-20BF-481E-919E-9B775F18AF2D}"/>
              </a:ext>
            </a:extLst>
          </p:cNvPr>
          <p:cNvSpPr txBox="1"/>
          <p:nvPr/>
        </p:nvSpPr>
        <p:spPr>
          <a:xfrm>
            <a:off x="1263075" y="1871547"/>
            <a:ext cx="4096827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2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First, we have a Mock assertion.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We see that as we are calling the method Verify()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that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essentially says: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I expect the Ship() method to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have been called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with 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an </a:t>
            </a:r>
            <a:r>
              <a:rPr lang="en-US" sz="1400" dirty="0" err="1">
                <a:latin typeface="+mj-lt"/>
              </a:rPr>
              <a:t>addressInfo</a:t>
            </a:r>
            <a:r>
              <a:rPr lang="en-US" sz="1400" dirty="0">
                <a:latin typeface="+mj-lt"/>
              </a:rPr>
              <a:t> object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and 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a </a:t>
            </a:r>
            <a:r>
              <a:rPr lang="en-US" sz="1400" dirty="0" err="1">
                <a:latin typeface="+mj-lt"/>
              </a:rPr>
              <a:t>cartItem</a:t>
            </a:r>
            <a:r>
              <a:rPr lang="en-US" sz="1400" dirty="0">
                <a:latin typeface="+mj-lt"/>
              </a:rPr>
              <a:t> list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and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that it was called only once.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40ACB-A55C-436C-BC6F-2DEFD370D831}"/>
              </a:ext>
            </a:extLst>
          </p:cNvPr>
          <p:cNvSpPr txBox="1"/>
          <p:nvPr/>
        </p:nvSpPr>
        <p:spPr>
          <a:xfrm>
            <a:off x="8168501" y="1871547"/>
            <a:ext cx="173053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2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The second says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our result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variable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should contain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the value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charged</a:t>
            </a:r>
          </a:p>
        </p:txBody>
      </p:sp>
    </p:spTree>
    <p:extLst>
      <p:ext uri="{BB962C8B-B14F-4D97-AF65-F5344CB8AC3E}">
        <p14:creationId xmlns:p14="http://schemas.microsoft.com/office/powerpoint/2010/main" val="65580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8" y="134672"/>
            <a:ext cx="83388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anchor="t">
            <a:spAutoFit/>
          </a:bodyPr>
          <a:lstStyle/>
          <a:p>
            <a:pPr algn="l"/>
            <a:r>
              <a:rPr lang="en-US" sz="2000" dirty="0"/>
              <a:t>4. bdd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BA0E0-290B-435F-BD4B-7B15BA1C088C}"/>
              </a:ext>
            </a:extLst>
          </p:cNvPr>
          <p:cNvSpPr txBox="1"/>
          <p:nvPr/>
        </p:nvSpPr>
        <p:spPr>
          <a:xfrm>
            <a:off x="927310" y="804691"/>
            <a:ext cx="207973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hlinkClick r:id="rId2"/>
              </a:rPr>
              <a:t>Behavior-driven development</a:t>
            </a:r>
            <a:endParaRPr lang="en-US" sz="12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5CBFF0-044A-4F5B-8F88-2EA3C443574A}"/>
              </a:ext>
            </a:extLst>
          </p:cNvPr>
          <p:cNvSpPr/>
          <p:nvPr/>
        </p:nvSpPr>
        <p:spPr>
          <a:xfrm>
            <a:off x="190444" y="804692"/>
            <a:ext cx="73686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what</a:t>
            </a: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EB96FD62-1ACD-4504-9B48-07D27C68A03B}"/>
              </a:ext>
            </a:extLst>
          </p:cNvPr>
          <p:cNvSpPr/>
          <p:nvPr/>
        </p:nvSpPr>
        <p:spPr>
          <a:xfrm>
            <a:off x="193927" y="1597293"/>
            <a:ext cx="81284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thesis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B680C-6410-4857-BF55-A378FF89E350}"/>
              </a:ext>
            </a:extLst>
          </p:cNvPr>
          <p:cNvSpPr txBox="1"/>
          <p:nvPr/>
        </p:nvSpPr>
        <p:spPr>
          <a:xfrm>
            <a:off x="1006776" y="1597293"/>
            <a:ext cx="504202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2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it is possible to define the behavior of an app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by means of a DSL representing the ubiquitous language (DDD)</a:t>
            </a:r>
          </a:p>
        </p:txBody>
      </p:sp>
    </p:spTree>
    <p:extLst>
      <p:ext uri="{BB962C8B-B14F-4D97-AF65-F5344CB8AC3E}">
        <p14:creationId xmlns:p14="http://schemas.microsoft.com/office/powerpoint/2010/main" val="251350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4" y="179999"/>
            <a:ext cx="207692" cy="6480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849" y="-321000"/>
            <a:ext cx="774571" cy="258532"/>
          </a:xfrm>
          <a:noFill/>
          <a:ln w="25400">
            <a:noFill/>
          </a:ln>
          <a:effectLst/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/>
              </a:rPr>
              <a:t>5. python</a:t>
            </a:r>
          </a:p>
        </p:txBody>
      </p: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A6C6E59-E1DF-95C1-D5E8-F75B1A2B4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91" y="360490"/>
            <a:ext cx="6096000" cy="324522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4" y="179999"/>
            <a:ext cx="207692" cy="6480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369436" y="360490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849" y="-321000"/>
            <a:ext cx="857158" cy="258532"/>
          </a:xfrm>
          <a:noFill/>
          <a:ln w="25400">
            <a:noFill/>
          </a:ln>
          <a:effectLst/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/>
              </a:rPr>
              <a:t>5.1 vsCode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1801AD-D825-0CD0-1500-C5118DC67E42}"/>
              </a:ext>
            </a:extLst>
          </p:cNvPr>
          <p:cNvGrpSpPr/>
          <p:nvPr/>
        </p:nvGrpSpPr>
        <p:grpSpPr>
          <a:xfrm>
            <a:off x="4186107" y="3681309"/>
            <a:ext cx="3035462" cy="289586"/>
            <a:chOff x="5881666" y="1590687"/>
            <a:chExt cx="3035462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93C4F698-62A4-A3E9-9CC1-9EF6EDF572C1}"/>
                </a:ext>
              </a:extLst>
            </p:cNvPr>
            <p:cNvSpPr/>
            <p:nvPr/>
          </p:nvSpPr>
          <p:spPr>
            <a:xfrm>
              <a:off x="6081095" y="1603274"/>
              <a:ext cx="283603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3"/>
                </a:rPr>
                <a:t>python unit tests not discovered in vsCode</a:t>
              </a:r>
              <a:endPara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22F5DE76-FB06-6616-0A25-F66382D9F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062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16940</TotalTime>
  <Words>259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Wingdings</vt:lpstr>
      <vt:lpstr>Office Theme</vt:lpstr>
      <vt:lpstr>Tema do Office</vt:lpstr>
      <vt:lpstr>1.  tests</vt:lpstr>
      <vt:lpstr>1.1 index</vt:lpstr>
      <vt:lpstr>2. tdd</vt:lpstr>
      <vt:lpstr>3. mock</vt:lpstr>
      <vt:lpstr>3.1 test</vt:lpstr>
      <vt:lpstr>3.2 assert</vt:lpstr>
      <vt:lpstr>4. bdd</vt:lpstr>
      <vt:lpstr>5. python</vt:lpstr>
      <vt:lpstr>5.1 vsCode</vt:lpstr>
      <vt:lpstr>5.2 unit test</vt:lpstr>
      <vt:lpstr>5.3 async</vt:lpstr>
      <vt:lpstr>5.3.1 setup class</vt:lpstr>
      <vt:lpstr>5.4 setup</vt:lpstr>
      <vt:lpstr>Z.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omnia</dc:title>
  <dc:creator>Evaristo</dc:creator>
  <cp:lastModifiedBy>Evaristo</cp:lastModifiedBy>
  <cp:revision>196</cp:revision>
  <dcterms:created xsi:type="dcterms:W3CDTF">2021-01-30T13:56:46Z</dcterms:created>
  <dcterms:modified xsi:type="dcterms:W3CDTF">2024-07-07T17:46:03Z</dcterms:modified>
</cp:coreProperties>
</file>