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5" r:id="rId2"/>
    <p:sldId id="276" r:id="rId3"/>
    <p:sldId id="25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75" autoAdjust="0"/>
    <p:restoredTop sz="86410" autoAdjust="0"/>
  </p:normalViewPr>
  <p:slideViewPr>
    <p:cSldViewPr snapToGrid="0">
      <p:cViewPr varScale="1">
        <p:scale>
          <a:sx n="80" d="100"/>
          <a:sy n="80" d="100"/>
        </p:scale>
        <p:origin x="29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E1B31-7CA8-46F8-9F14-69E1D4405232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FFC4-503D-4B5F-8E19-61F58C30E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71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814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68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15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70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1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4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86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397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6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97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22/06/2021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19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D:\A3_bibliograpfy\B2_tests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2010.04918" TargetMode="External"/><Relationship Id="rId5" Type="http://schemas.openxmlformats.org/officeDocument/2006/relationships/hyperlink" Target="../../A3_bibliograpfy/B2_tests/A1_ISTQB.pdf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7" Type="http://schemas.openxmlformats.org/officeDocument/2006/relationships/hyperlink" Target="https://app.pluralsight.com/course-player?clipId=9e06407e-86bd-4cc4-8e4a-caa5d5bf550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file:///C:\Windows\explorer.exe%20D:\bibliography\A1_calibre\design\Paulo%20Gandra\A1A1%20Software%20%20Architecture%20(2)\A1A1%20Software%20%20Architecture%20-%20Paulo%20Gandra.pdf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4672"/>
            <a:ext cx="201683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1. </a:t>
            </a:r>
            <a:r>
              <a:rPr lang="en-US" sz="2000" dirty="0">
                <a:sym typeface="Wingdings" panose="05000000000000000000" pitchFamily="2" charset="2"/>
              </a:rPr>
              <a:t> control-flow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5CBFF0-044A-4F5B-8F88-2EA3C443574A}"/>
              </a:ext>
            </a:extLst>
          </p:cNvPr>
          <p:cNvSpPr/>
          <p:nvPr/>
        </p:nvSpPr>
        <p:spPr>
          <a:xfrm>
            <a:off x="190444" y="720713"/>
            <a:ext cx="12491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references</a:t>
            </a:r>
          </a:p>
        </p:txBody>
      </p:sp>
      <p:sp>
        <p:nvSpPr>
          <p:cNvPr id="8" name="CaixaDeTexto 17">
            <a:hlinkClick r:id="rId2" action="ppaction://program"/>
            <a:extLst>
              <a:ext uri="{FF2B5EF4-FFF2-40B4-BE49-F238E27FC236}">
                <a16:creationId xmlns:a16="http://schemas.microsoft.com/office/drawing/2014/main" id="{3ACC7DFC-2C8E-491C-9483-CFFB8509E2D2}"/>
              </a:ext>
            </a:extLst>
          </p:cNvPr>
          <p:cNvSpPr txBox="1"/>
          <p:nvPr/>
        </p:nvSpPr>
        <p:spPr>
          <a:xfrm>
            <a:off x="2043618" y="720712"/>
            <a:ext cx="2621487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3" action="ppaction://hlinkfile"/>
              </a:rPr>
              <a:t>D:\A3_bibliograpfy\B2_tests</a:t>
            </a:r>
            <a:endParaRPr lang="en-US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Imagem 18">
            <a:hlinkClick r:id="rId2" action="ppaction://program"/>
            <a:extLst>
              <a:ext uri="{FF2B5EF4-FFF2-40B4-BE49-F238E27FC236}">
                <a16:creationId xmlns:a16="http://schemas.microsoft.com/office/drawing/2014/main" id="{411ACBC6-41C4-418B-928A-59CBC9EAC9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566" y="577728"/>
            <a:ext cx="500206" cy="506992"/>
          </a:xfrm>
          <a:prstGeom prst="rect">
            <a:avLst/>
          </a:prstGeom>
        </p:spPr>
      </p:pic>
      <p:sp>
        <p:nvSpPr>
          <p:cNvPr id="16" name="Seta para a Direita 19">
            <a:extLst>
              <a:ext uri="{FF2B5EF4-FFF2-40B4-BE49-F238E27FC236}">
                <a16:creationId xmlns:a16="http://schemas.microsoft.com/office/drawing/2014/main" id="{A960315D-B7FA-416E-B547-A824AE5E1C84}"/>
              </a:ext>
            </a:extLst>
          </p:cNvPr>
          <p:cNvSpPr/>
          <p:nvPr/>
        </p:nvSpPr>
        <p:spPr>
          <a:xfrm flipH="1">
            <a:off x="4768951" y="723817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5" action="ppaction://hlinkfile"/>
              </a:rPr>
              <a:t>A1_ISTQB.pdf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42F77-BFBA-4F2C-8AF1-510D9299857B}"/>
              </a:ext>
            </a:extLst>
          </p:cNvPr>
          <p:cNvSpPr txBox="1"/>
          <p:nvPr/>
        </p:nvSpPr>
        <p:spPr>
          <a:xfrm>
            <a:off x="660889" y="1092384"/>
            <a:ext cx="216405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Control-flow testing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is done through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control-flow graphs,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9AB4C-1B03-4DBA-BC81-228952F4657F}"/>
              </a:ext>
            </a:extLst>
          </p:cNvPr>
          <p:cNvSpPr txBox="1"/>
          <p:nvPr/>
        </p:nvSpPr>
        <p:spPr>
          <a:xfrm>
            <a:off x="2164517" y="1980265"/>
            <a:ext cx="2338332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 way of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abstracting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 code module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in order to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better understand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what it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does.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EF204-CB1F-4BA0-A9FA-D2D33EEB49B7}"/>
              </a:ext>
            </a:extLst>
          </p:cNvPr>
          <p:cNvSpPr txBox="1"/>
          <p:nvPr/>
        </p:nvSpPr>
        <p:spPr>
          <a:xfrm>
            <a:off x="4394394" y="1355438"/>
            <a:ext cx="2540952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Control-flow graphs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give us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visual representation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of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structure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of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code.</a:t>
            </a: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586C42C3-F996-49E6-B958-B2745A385127}"/>
              </a:ext>
            </a:extLst>
          </p:cNvPr>
          <p:cNvSpPr/>
          <p:nvPr/>
        </p:nvSpPr>
        <p:spPr>
          <a:xfrm>
            <a:off x="223538" y="2187593"/>
            <a:ext cx="207742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control-flow graphs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A6FAF014-AE00-4F1B-9EEF-88EF7344027A}"/>
              </a:ext>
            </a:extLst>
          </p:cNvPr>
          <p:cNvSpPr/>
          <p:nvPr/>
        </p:nvSpPr>
        <p:spPr>
          <a:xfrm>
            <a:off x="221088" y="1323216"/>
            <a:ext cx="7368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what</a:t>
            </a: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0D956F5A-ACEC-4F20-AE16-855ED1E6FB83}"/>
              </a:ext>
            </a:extLst>
          </p:cNvPr>
          <p:cNvSpPr/>
          <p:nvPr/>
        </p:nvSpPr>
        <p:spPr>
          <a:xfrm>
            <a:off x="240270" y="3805879"/>
            <a:ext cx="6738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how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0BD0DD-A7CB-4509-AD24-DC53ACB4141D}"/>
              </a:ext>
            </a:extLst>
          </p:cNvPr>
          <p:cNvSpPr txBox="1"/>
          <p:nvPr/>
        </p:nvSpPr>
        <p:spPr>
          <a:xfrm>
            <a:off x="956742" y="3805880"/>
            <a:ext cx="48282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sz="1200" dirty="0">
                <a:hlinkClick r:id="rId6"/>
              </a:rPr>
              <a:t>arxiv</a:t>
            </a:r>
            <a:endParaRPr lang="pt-PT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ADBDD6-A67B-4897-8F2C-9E0FC9BDED0D}"/>
              </a:ext>
            </a:extLst>
          </p:cNvPr>
          <p:cNvSpPr txBox="1"/>
          <p:nvPr/>
        </p:nvSpPr>
        <p:spPr>
          <a:xfrm>
            <a:off x="1558474" y="3729920"/>
            <a:ext cx="2532937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algorithm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for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all control-flow testing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consists of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converting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 section of the code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into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 control graph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and then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analyzing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possible paths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through the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graph.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12C5E-CA30-4D99-91AD-94CA12D21084}"/>
              </a:ext>
            </a:extLst>
          </p:cNvPr>
          <p:cNvSpPr txBox="1"/>
          <p:nvPr/>
        </p:nvSpPr>
        <p:spPr>
          <a:xfrm>
            <a:off x="4015186" y="3684931"/>
            <a:ext cx="2281074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There are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 variety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of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techniques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that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we can apply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to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decide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just how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thoroughly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we want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to test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code.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C8181F-6CEB-445E-9AF8-CEB04D80FBA1}"/>
              </a:ext>
            </a:extLst>
          </p:cNvPr>
          <p:cNvSpPr txBox="1"/>
          <p:nvPr/>
        </p:nvSpPr>
        <p:spPr>
          <a:xfrm>
            <a:off x="5919651" y="3944378"/>
            <a:ext cx="203139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we can create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test cases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to test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to that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chosen level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B25BC2-5AC8-4B2E-9BA3-E622C997CFF8}"/>
              </a:ext>
            </a:extLst>
          </p:cNvPr>
          <p:cNvSpPr txBox="1"/>
          <p:nvPr/>
        </p:nvSpPr>
        <p:spPr>
          <a:xfrm>
            <a:off x="8049309" y="2530357"/>
            <a:ext cx="195893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exhaustive testing,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hitting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every possible path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through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45F805-9CCF-40D3-A76A-82C8D03C0755}"/>
              </a:ext>
            </a:extLst>
          </p:cNvPr>
          <p:cNvSpPr txBox="1"/>
          <p:nvPr/>
        </p:nvSpPr>
        <p:spPr>
          <a:xfrm>
            <a:off x="9614945" y="3429000"/>
            <a:ext cx="203716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exhaustive testing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would require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an infinite amount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of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time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9227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7CE6111-83C3-4F53-996D-CED19D8DC364}"/>
              </a:ext>
            </a:extLst>
          </p:cNvPr>
          <p:cNvSpPr txBox="1"/>
          <p:nvPr/>
        </p:nvSpPr>
        <p:spPr>
          <a:xfrm>
            <a:off x="4208039" y="629406"/>
            <a:ext cx="1809534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instruction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code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coverage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42F77-BFBA-4F2C-8AF1-510D9299857B}"/>
              </a:ext>
            </a:extLst>
          </p:cNvPr>
          <p:cNvSpPr txBox="1"/>
          <p:nvPr/>
        </p:nvSpPr>
        <p:spPr>
          <a:xfrm>
            <a:off x="1331224" y="720713"/>
            <a:ext cx="191693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have we exercised,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at one time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or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another,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every single line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of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 in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4672"/>
            <a:ext cx="135774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2. </a:t>
            </a:r>
            <a:r>
              <a:rPr lang="en-US" sz="2000" dirty="0">
                <a:sym typeface="Wingdings" panose="05000000000000000000" pitchFamily="2" charset="2"/>
              </a:rPr>
              <a:t>coverage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5CBFF0-044A-4F5B-8F88-2EA3C443574A}"/>
              </a:ext>
            </a:extLst>
          </p:cNvPr>
          <p:cNvSpPr/>
          <p:nvPr/>
        </p:nvSpPr>
        <p:spPr>
          <a:xfrm>
            <a:off x="190444" y="720713"/>
            <a:ext cx="121507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statement</a:t>
            </a: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0D956F5A-ACEC-4F20-AE16-855ED1E6FB83}"/>
              </a:ext>
            </a:extLst>
          </p:cNvPr>
          <p:cNvSpPr/>
          <p:nvPr/>
        </p:nvSpPr>
        <p:spPr>
          <a:xfrm>
            <a:off x="3195871" y="1059266"/>
            <a:ext cx="109882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synonym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E4B6B-94AF-47AA-98B6-2F250FC43644}"/>
              </a:ext>
            </a:extLst>
          </p:cNvPr>
          <p:cNvSpPr txBox="1"/>
          <p:nvPr/>
        </p:nvSpPr>
        <p:spPr>
          <a:xfrm>
            <a:off x="2691041" y="1830762"/>
            <a:ext cx="199605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that would give us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100 percent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statement coverage.</a:t>
            </a:r>
          </a:p>
        </p:txBody>
      </p:sp>
    </p:spTree>
    <p:extLst>
      <p:ext uri="{BB962C8B-B14F-4D97-AF65-F5344CB8AC3E}">
        <p14:creationId xmlns:p14="http://schemas.microsoft.com/office/powerpoint/2010/main" val="286510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45" y="152089"/>
            <a:ext cx="135216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Z.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527F9-4C71-4FD1-97FE-603A67D18C65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15583092-ACAE-4A9B-A248-CB9F0C2D4189}"/>
              </a:ext>
            </a:extLst>
          </p:cNvPr>
          <p:cNvSpPr/>
          <p:nvPr/>
        </p:nvSpPr>
        <p:spPr>
          <a:xfrm>
            <a:off x="519361" y="748131"/>
            <a:ext cx="13118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01DAE-6C2F-45A6-8E2F-137AD4E3C30A}"/>
              </a:ext>
            </a:extLst>
          </p:cNvPr>
          <p:cNvSpPr txBox="1"/>
          <p:nvPr/>
        </p:nvSpPr>
        <p:spPr>
          <a:xfrm>
            <a:off x="566059" y="1483022"/>
            <a:ext cx="30950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+mj-lt"/>
              </a:rPr>
              <a:t>joão</a:t>
            </a:r>
            <a:r>
              <a:rPr lang="en-US" sz="1400" dirty="0">
                <a:latin typeface="+mj-lt"/>
              </a:rPr>
              <a:t> silva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guy that gave me the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03D45-1200-4AD5-A02E-64701E2A43EF}"/>
              </a:ext>
            </a:extLst>
          </p:cNvPr>
          <p:cNvSpPr/>
          <p:nvPr/>
        </p:nvSpPr>
        <p:spPr>
          <a:xfrm>
            <a:off x="614498" y="3497221"/>
            <a:ext cx="3001617" cy="8746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1">
            <a:hlinkClick r:id="" action="ppaction://noaction"/>
            <a:extLst>
              <a:ext uri="{FF2B5EF4-FFF2-40B4-BE49-F238E27FC236}">
                <a16:creationId xmlns:a16="http://schemas.microsoft.com/office/drawing/2014/main" id="{E7708ED6-860E-480C-A95D-368672549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" y="4835194"/>
            <a:ext cx="480503" cy="479695"/>
          </a:xfrm>
          <a:prstGeom prst="rect">
            <a:avLst/>
          </a:prstGeom>
        </p:spPr>
      </p:pic>
      <p:sp>
        <p:nvSpPr>
          <p:cNvPr id="8" name="CaixaDeTexto 17">
            <a:hlinkClick r:id="rId3" action="ppaction://program"/>
            <a:extLst>
              <a:ext uri="{FF2B5EF4-FFF2-40B4-BE49-F238E27FC236}">
                <a16:creationId xmlns:a16="http://schemas.microsoft.com/office/drawing/2014/main" id="{5B19E4C7-9080-4AF1-A95E-7C0C29ED4254}"/>
              </a:ext>
            </a:extLst>
          </p:cNvPr>
          <p:cNvSpPr txBox="1"/>
          <p:nvPr/>
        </p:nvSpPr>
        <p:spPr>
          <a:xfrm>
            <a:off x="2323603" y="4851759"/>
            <a:ext cx="3403368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d:\research\A2_se\A2_architecthure</a:t>
            </a:r>
          </a:p>
        </p:txBody>
      </p:sp>
      <p:pic>
        <p:nvPicPr>
          <p:cNvPr id="9" name="Imagem 18">
            <a:hlinkClick r:id="rId3" action="ppaction://program"/>
            <a:extLst>
              <a:ext uri="{FF2B5EF4-FFF2-40B4-BE49-F238E27FC236}">
                <a16:creationId xmlns:a16="http://schemas.microsoft.com/office/drawing/2014/main" id="{67F63697-B63A-4E62-8BC8-55C8310A3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97" y="4789023"/>
            <a:ext cx="500206" cy="506992"/>
          </a:xfrm>
          <a:prstGeom prst="rect">
            <a:avLst/>
          </a:prstGeom>
        </p:spPr>
      </p:pic>
      <p:pic>
        <p:nvPicPr>
          <p:cNvPr id="12" name="Imagem 11">
            <a:hlinkClick r:id="rId5" action="ppaction://program"/>
            <a:extLst>
              <a:ext uri="{FF2B5EF4-FFF2-40B4-BE49-F238E27FC236}">
                <a16:creationId xmlns:a16="http://schemas.microsoft.com/office/drawing/2014/main" id="{A4B78070-9A30-4A58-BB53-336817DB7E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7" y="4745930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o Explicativo 1 23">
            <a:extLst>
              <a:ext uri="{FF2B5EF4-FFF2-40B4-BE49-F238E27FC236}">
                <a16:creationId xmlns:a16="http://schemas.microsoft.com/office/drawing/2014/main" id="{6B35C30D-5346-4430-84B3-6495F30F26A7}"/>
              </a:ext>
            </a:extLst>
          </p:cNvPr>
          <p:cNvSpPr/>
          <p:nvPr/>
        </p:nvSpPr>
        <p:spPr>
          <a:xfrm flipH="1">
            <a:off x="614498" y="2806782"/>
            <a:ext cx="1379095" cy="553998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just"/>
            <a:r>
              <a:rPr lang="en-US" sz="1200" dirty="0"/>
              <a:t>every key-frame</a:t>
            </a:r>
          </a:p>
          <a:p>
            <a:pPr algn="just"/>
            <a:r>
              <a:rPr lang="en-US" sz="1200" dirty="0"/>
              <a:t>defines the operation </a:t>
            </a:r>
          </a:p>
          <a:p>
            <a:pPr algn="just"/>
            <a:r>
              <a:rPr lang="en-US" sz="1200" dirty="0"/>
              <a:t>being executed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CF8EB1-B785-48E0-B81C-8246A015D631}"/>
              </a:ext>
            </a:extLst>
          </p:cNvPr>
          <p:cNvSpPr/>
          <p:nvPr/>
        </p:nvSpPr>
        <p:spPr>
          <a:xfrm>
            <a:off x="4409217" y="382630"/>
            <a:ext cx="251307" cy="30819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o Explicativo em Elipse 25">
            <a:extLst>
              <a:ext uri="{FF2B5EF4-FFF2-40B4-BE49-F238E27FC236}">
                <a16:creationId xmlns:a16="http://schemas.microsoft.com/office/drawing/2014/main" id="{39DBFCC4-6424-4992-93BE-ECD6C2B47E79}"/>
              </a:ext>
            </a:extLst>
          </p:cNvPr>
          <p:cNvSpPr/>
          <p:nvPr/>
        </p:nvSpPr>
        <p:spPr>
          <a:xfrm>
            <a:off x="4660524" y="445176"/>
            <a:ext cx="2842363" cy="605909"/>
          </a:xfrm>
          <a:prstGeom prst="wedgeEllipseCallout">
            <a:avLst>
              <a:gd name="adj1" fmla="val -52460"/>
              <a:gd name="adj2" fmla="val 4356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PH" sz="1400" dirty="0"/>
              <a:t>not important because of </a:t>
            </a:r>
          </a:p>
          <a:p>
            <a:pPr algn="ctr"/>
            <a:r>
              <a:rPr lang="en-PH" sz="1400" dirty="0"/>
              <a:t>composition over extension</a:t>
            </a:r>
          </a:p>
        </p:txBody>
      </p:sp>
      <p:sp>
        <p:nvSpPr>
          <p:cNvPr id="21" name="Seta para a Direita 19">
            <a:extLst>
              <a:ext uri="{FF2B5EF4-FFF2-40B4-BE49-F238E27FC236}">
                <a16:creationId xmlns:a16="http://schemas.microsoft.com/office/drawing/2014/main" id="{CA55C31D-D5CD-4C6C-89BC-54E7922E5AA3}"/>
              </a:ext>
            </a:extLst>
          </p:cNvPr>
          <p:cNvSpPr/>
          <p:nvPr/>
        </p:nvSpPr>
        <p:spPr>
          <a:xfrm flipH="1">
            <a:off x="556972" y="2268012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ExecuteAsync</a:t>
            </a:r>
          </a:p>
        </p:txBody>
      </p:sp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F9550B58-CA76-4B00-A5EE-6082281FB63C}"/>
              </a:ext>
            </a:extLst>
          </p:cNvPr>
          <p:cNvSpPr/>
          <p:nvPr/>
        </p:nvSpPr>
        <p:spPr>
          <a:xfrm>
            <a:off x="1304045" y="5550956"/>
            <a:ext cx="2053147" cy="830104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E77315-167A-4DE8-859D-30F48464B061}"/>
              </a:ext>
            </a:extLst>
          </p:cNvPr>
          <p:cNvSpPr/>
          <p:nvPr/>
        </p:nvSpPr>
        <p:spPr>
          <a:xfrm>
            <a:off x="446852" y="5816306"/>
            <a:ext cx="495300" cy="465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8E0F3-AFA7-41BE-B471-22493D390C32}"/>
              </a:ext>
            </a:extLst>
          </p:cNvPr>
          <p:cNvSpPr txBox="1"/>
          <p:nvPr/>
        </p:nvSpPr>
        <p:spPr>
          <a:xfrm>
            <a:off x="1831193" y="737102"/>
            <a:ext cx="84029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sz="1200" dirty="0">
                <a:hlinkClick r:id="rId7"/>
              </a:rPr>
              <a:t>pluralsight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163012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17047</TotalTime>
  <Words>224</Words>
  <Application>Microsoft Office PowerPoint</Application>
  <PresentationFormat>Widescreen</PresentationFormat>
  <Paragraphs>103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1.  control-flow</vt:lpstr>
      <vt:lpstr>2. coverage</vt:lpstr>
      <vt:lpstr>Z.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omnia</dc:title>
  <dc:creator>Evaristo</dc:creator>
  <cp:lastModifiedBy>Evaristo Figueiredo</cp:lastModifiedBy>
  <cp:revision>193</cp:revision>
  <dcterms:created xsi:type="dcterms:W3CDTF">2021-01-30T13:56:46Z</dcterms:created>
  <dcterms:modified xsi:type="dcterms:W3CDTF">2021-06-22T18:05:35Z</dcterms:modified>
</cp:coreProperties>
</file>