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02/01/2025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documentation.pdf" TargetMode="External"/><Relationship Id="rId4" Type="http://schemas.openxmlformats.org/officeDocument/2006/relationships/hyperlink" Target="file:///C:\Windows\explorer.exe%20F:\ides\AZ_vStudio2017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3hKLd7vYZ8" TargetMode="External"/><Relationship Id="rId7" Type="http://schemas.openxmlformats.org/officeDocument/2006/relationships/hyperlink" Target="https://github.com/faraday-academy/curriculum-ap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github.com/faraday-academy/intro-to-software-architecture?tab=readme-ov-file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hyperlink" Target="Just_Enough_Software_Architecture__Fairbanks_2010-demo.pdf" TargetMode="External"/><Relationship Id="rId2" Type="http://schemas.openxmlformats.org/officeDocument/2006/relationships/hyperlink" Target="https://www.youtube.com/watch?v=Ym9nhVZs89o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hyperlink" Target="https://www.slideshare.net/slideshow/software-architecture-architecture-description-languages/14834115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_reference/archi.pptx#-1,7,6. wip" TargetMode="External"/><Relationship Id="rId13" Type="http://schemas.openxmlformats.org/officeDocument/2006/relationships/hyperlink" Target="https://fsharpforfunandprofit.com/posts/against-railway-oriented-programming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hyperlink" Target="https://thinhdanggroup.github.io/python-code-structure/" TargetMode="External"/><Relationship Id="rId2" Type="http://schemas.openxmlformats.org/officeDocument/2006/relationships/hyperlink" Target="https://app.pluralsight.com/ilx/video-courses/51b20a4c-a386-442a-a630-a60188d39fdc/3111de75-bded-4f3f-9350-24fdcc2c9410/93af760d-b254-4fe1-be44-fc4ea39b87f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tlassian.com/software/confluence/templates/software-architecture-review" TargetMode="External"/><Relationship Id="rId11" Type="http://schemas.openxmlformats.org/officeDocument/2006/relationships/hyperlink" Target="https://dddinpython.hashnode.dev/where-to-place-the-business-logic-in-ddd" TargetMode="External"/><Relationship Id="rId5" Type="http://schemas.openxmlformats.org/officeDocument/2006/relationships/hyperlink" Target="https://1010836.atlassian.net/wiki/spaces/MFS/pages/edit-v2/393217?inEditorTemplatesPanel=auto_closed" TargetMode="External"/><Relationship Id="rId10" Type="http://schemas.openxmlformats.org/officeDocument/2006/relationships/hyperlink" Target="https://www.infoq.com/articles/ddd-business-rules/" TargetMode="External"/><Relationship Id="rId4" Type="http://schemas.openxmlformats.org/officeDocument/2006/relationships/hyperlink" Target="https://www.lucidchart.com/blog/how-to-design-software-architecture" TargetMode="External"/><Relationship Id="rId9" Type="http://schemas.openxmlformats.org/officeDocument/2006/relationships/hyperlink" Target="https://techyexito.medium.com/ddd-discussion-business-logic-validation-265ae22abd58" TargetMode="External"/><Relationship Id="rId14" Type="http://schemas.openxmlformats.org/officeDocument/2006/relationships/hyperlink" Target="https://brilliant.org/levels/computer-science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1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_reference/patterns.pptx" TargetMode="External"/><Relationship Id="rId13" Type="http://schemas.openxmlformats.org/officeDocument/2006/relationships/hyperlink" Target="_reference/paradigms.pptx" TargetMode="External"/><Relationship Id="rId18" Type="http://schemas.openxmlformats.org/officeDocument/2006/relationships/hyperlink" Target="_reference/archi.pptx" TargetMode="External"/><Relationship Id="rId3" Type="http://schemas.openxmlformats.org/officeDocument/2006/relationships/hyperlink" Target="_reference/definition.pptx" TargetMode="External"/><Relationship Id="rId21" Type="http://schemas.openxmlformats.org/officeDocument/2006/relationships/hyperlink" Target="_reference/errors_js.pptx" TargetMode="External"/><Relationship Id="rId7" Type="http://schemas.openxmlformats.org/officeDocument/2006/relationships/hyperlink" Target="_reference/principles.pptx" TargetMode="External"/><Relationship Id="rId12" Type="http://schemas.openxmlformats.org/officeDocument/2006/relationships/hyperlink" Target="_reference/patterns_old.pptx" TargetMode="External"/><Relationship Id="rId17" Type="http://schemas.openxmlformats.org/officeDocument/2006/relationships/hyperlink" Target="_reference/clean_silverlight.pptx" TargetMode="External"/><Relationship Id="rId2" Type="http://schemas.openxmlformats.org/officeDocument/2006/relationships/image" Target="../media/image1.png"/><Relationship Id="rId16" Type="http://schemas.openxmlformats.org/officeDocument/2006/relationships/hyperlink" Target="_reference/results.pptx" TargetMode="External"/><Relationship Id="rId20" Type="http://schemas.openxmlformats.org/officeDocument/2006/relationships/hyperlink" Target="_reference/rest.ppt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modeling.pptx" TargetMode="External"/><Relationship Id="rId11" Type="http://schemas.openxmlformats.org/officeDocument/2006/relationships/hyperlink" Target="_reference/book.pptx" TargetMode="External"/><Relationship Id="rId24" Type="http://schemas.openxmlformats.org/officeDocument/2006/relationships/hyperlink" Target="_reference/pos.pptx" TargetMode="External"/><Relationship Id="rId5" Type="http://schemas.openxmlformats.org/officeDocument/2006/relationships/hyperlink" Target="_reference/quality.pptx" TargetMode="External"/><Relationship Id="rId15" Type="http://schemas.openxmlformats.org/officeDocument/2006/relationships/hyperlink" Target="_reference/errors.pptx" TargetMode="External"/><Relationship Id="rId23" Type="http://schemas.openxmlformats.org/officeDocument/2006/relationships/hyperlink" Target="_reference/tests.pptx" TargetMode="External"/><Relationship Id="rId10" Type="http://schemas.openxmlformats.org/officeDocument/2006/relationships/hyperlink" Target="_reference/clean.pptx" TargetMode="External"/><Relationship Id="rId19" Type="http://schemas.openxmlformats.org/officeDocument/2006/relationships/hyperlink" Target="_reference/clean_code.pptx" TargetMode="External"/><Relationship Id="rId4" Type="http://schemas.openxmlformats.org/officeDocument/2006/relationships/hyperlink" Target="_reference/objectives.pptx" TargetMode="External"/><Relationship Id="rId9" Type="http://schemas.openxmlformats.org/officeDocument/2006/relationships/hyperlink" Target="_reference/patterns/posa.pptx" TargetMode="External"/><Relationship Id="rId14" Type="http://schemas.openxmlformats.org/officeDocument/2006/relationships/hyperlink" Target="_reference/code.pptx" TargetMode="External"/><Relationship Id="rId22" Type="http://schemas.openxmlformats.org/officeDocument/2006/relationships/hyperlink" Target="_reference/complex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_reference/quality.pptx" TargetMode="External"/><Relationship Id="rId3" Type="http://schemas.openxmlformats.org/officeDocument/2006/relationships/image" Target="../media/image4.png"/><Relationship Id="rId7" Type="http://schemas.openxmlformats.org/officeDocument/2006/relationships/hyperlink" Target="_reference/objectives.ppt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modeling.pptx" TargetMode="External"/><Relationship Id="rId5" Type="http://schemas.openxmlformats.org/officeDocument/2006/relationships/hyperlink" Target="_reference/definition.pptx" TargetMode="External"/><Relationship Id="rId10" Type="http://schemas.openxmlformats.org/officeDocument/2006/relationships/hyperlink" Target="_reference/principles.pptx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paradigms/paradigm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../python/environment/_references/scopes.pptx" TargetMode="External"/><Relationship Id="rId5" Type="http://schemas.openxmlformats.org/officeDocument/2006/relationships/hyperlink" Target="../python/environment/_references/modules.pptx" TargetMode="External"/><Relationship Id="rId4" Type="http://schemas.openxmlformats.org/officeDocument/2006/relationships/hyperlink" Target="_reference/principles.ppt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www.knowledgehut.com/blog/cloud-computing/solutions-architect-vs-software-architec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hyperlink" Target="https://memilavi.com/2019/07/22/software-architect-vs-cloud-architect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_reference/patterns/posa.pptx#-1,4,3. categori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8600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architecture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DB078B-516E-ECCB-6487-85BF94D99DA8}"/>
              </a:ext>
            </a:extLst>
          </p:cNvPr>
          <p:cNvGrpSpPr/>
          <p:nvPr/>
        </p:nvGrpSpPr>
        <p:grpSpPr>
          <a:xfrm>
            <a:off x="303416" y="456999"/>
            <a:ext cx="1527413" cy="299662"/>
            <a:chOff x="1643297" y="4045816"/>
            <a:chExt cx="1527413" cy="299662"/>
          </a:xfrm>
        </p:grpSpPr>
        <p:sp>
          <p:nvSpPr>
            <p:cNvPr id="4" name="CaixaDeTexto 17">
              <a:hlinkClick r:id="rId4" action="ppaction://program"/>
              <a:extLst>
                <a:ext uri="{FF2B5EF4-FFF2-40B4-BE49-F238E27FC236}">
                  <a16:creationId xmlns:a16="http://schemas.microsoft.com/office/drawing/2014/main" id="{CA2DE44F-F333-FB74-6428-720DB7785E41}"/>
                </a:ext>
              </a:extLst>
            </p:cNvPr>
            <p:cNvSpPr txBox="1"/>
            <p:nvPr/>
          </p:nvSpPr>
          <p:spPr>
            <a:xfrm>
              <a:off x="1980063" y="4103314"/>
              <a:ext cx="119064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documentation.pdf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6" name="Imagem 18">
              <a:hlinkClick r:id="rId4" action="ppaction://program"/>
              <a:extLst>
                <a:ext uri="{FF2B5EF4-FFF2-40B4-BE49-F238E27FC236}">
                  <a16:creationId xmlns:a16="http://schemas.microsoft.com/office/drawing/2014/main" id="{59AF8821-27BA-ED93-C462-1DEF1D2AA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A27BA-2B70-D9A4-9259-86E1BD6C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66DC-B9A2-D3DF-F789-CE28DC656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9995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introduction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730B2-A4AD-0D20-9DFD-8C19DFC0AAC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A7948-1F5A-AEDE-D91D-9499EB2C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77" y="709485"/>
            <a:ext cx="2872091" cy="176381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D459B14-BE3B-3046-9EFD-BA0359A4EF7F}"/>
              </a:ext>
            </a:extLst>
          </p:cNvPr>
          <p:cNvGrpSpPr/>
          <p:nvPr/>
        </p:nvGrpSpPr>
        <p:grpSpPr>
          <a:xfrm>
            <a:off x="279483" y="264517"/>
            <a:ext cx="2661963" cy="289586"/>
            <a:chOff x="5881666" y="1590687"/>
            <a:chExt cx="2661963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C5BAF927-2251-AAA7-4C6A-EF4C7FE09C77}"/>
                </a:ext>
              </a:extLst>
            </p:cNvPr>
            <p:cNvSpPr/>
            <p:nvPr/>
          </p:nvSpPr>
          <p:spPr>
            <a:xfrm>
              <a:off x="6081095" y="1603274"/>
              <a:ext cx="24625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video: intro to software 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BD9C4728-5412-992D-BD17-3F33B3D37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EDB43F-1911-CBE2-E0A9-280A48E0209E}"/>
              </a:ext>
            </a:extLst>
          </p:cNvPr>
          <p:cNvGrpSpPr/>
          <p:nvPr/>
        </p:nvGrpSpPr>
        <p:grpSpPr>
          <a:xfrm>
            <a:off x="2852273" y="2562446"/>
            <a:ext cx="1097432" cy="289586"/>
            <a:chOff x="5881666" y="1590687"/>
            <a:chExt cx="1097432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1AFB269F-A0AB-6849-9E4A-246A70591E90}"/>
                </a:ext>
              </a:extLst>
            </p:cNvPr>
            <p:cNvSpPr/>
            <p:nvPr/>
          </p:nvSpPr>
          <p:spPr>
            <a:xfrm>
              <a:off x="6081095" y="1603274"/>
              <a:ext cx="8980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site: theory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AD054BE-AF68-2899-4E4A-D21551B3B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C151A92-C45B-E6A8-7C01-299C02C28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777" y="2973200"/>
            <a:ext cx="1391348" cy="197141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FFCA7AB-05C2-914F-F945-C51CD8133F36}"/>
              </a:ext>
            </a:extLst>
          </p:cNvPr>
          <p:cNvGrpSpPr/>
          <p:nvPr/>
        </p:nvGrpSpPr>
        <p:grpSpPr>
          <a:xfrm>
            <a:off x="1358231" y="5052947"/>
            <a:ext cx="1187200" cy="289586"/>
            <a:chOff x="5881666" y="1590687"/>
            <a:chExt cx="1187200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C289ACB2-E6F0-3DCC-B9FB-9DDBC33BC47D}"/>
                </a:ext>
              </a:extLst>
            </p:cNvPr>
            <p:cNvSpPr/>
            <p:nvPr/>
          </p:nvSpPr>
          <p:spPr>
            <a:xfrm>
              <a:off x="6081095" y="1603274"/>
              <a:ext cx="987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example app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A583E1D1-BD34-B9CA-874C-0550F4B24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26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A27BA-2B70-D9A4-9259-86E1BD6C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66DC-B9A2-D3DF-F789-CE28DC656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9995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C4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730B2-A4AD-0D20-9DFD-8C19DFC0AAC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459B14-BE3B-3046-9EFD-BA0359A4EF7F}"/>
              </a:ext>
            </a:extLst>
          </p:cNvPr>
          <p:cNvGrpSpPr/>
          <p:nvPr/>
        </p:nvGrpSpPr>
        <p:grpSpPr>
          <a:xfrm>
            <a:off x="279483" y="264517"/>
            <a:ext cx="2158620" cy="289586"/>
            <a:chOff x="5881666" y="1590687"/>
            <a:chExt cx="2158620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C5BAF927-2251-AAA7-4C6A-EF4C7FE09C77}"/>
                </a:ext>
              </a:extLst>
            </p:cNvPr>
            <p:cNvSpPr/>
            <p:nvPr/>
          </p:nvSpPr>
          <p:spPr>
            <a:xfrm>
              <a:off x="6081095" y="1603274"/>
              <a:ext cx="19591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explain the problems 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BD9C4728-5412-992D-BD17-3F33B3D37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5ED183-F033-D4D9-5F13-0524770EC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34" y="775827"/>
            <a:ext cx="5201766" cy="147928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94B03604-9150-97DE-F439-658C65ED3B83}"/>
              </a:ext>
            </a:extLst>
          </p:cNvPr>
          <p:cNvSpPr/>
          <p:nvPr/>
        </p:nvSpPr>
        <p:spPr>
          <a:xfrm>
            <a:off x="918376" y="1871947"/>
            <a:ext cx="1696112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detail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9A2E85-AFFD-2F80-AB8F-160DD80DB61A}"/>
              </a:ext>
            </a:extLst>
          </p:cNvPr>
          <p:cNvGrpSpPr/>
          <p:nvPr/>
        </p:nvGrpSpPr>
        <p:grpSpPr>
          <a:xfrm>
            <a:off x="279483" y="3847163"/>
            <a:ext cx="2388426" cy="289586"/>
            <a:chOff x="5881666" y="1590687"/>
            <a:chExt cx="2388426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68460A48-C763-AA38-50AA-169360292404}"/>
                </a:ext>
              </a:extLst>
            </p:cNvPr>
            <p:cNvSpPr/>
            <p:nvPr/>
          </p:nvSpPr>
          <p:spPr>
            <a:xfrm>
              <a:off x="6081095" y="1603274"/>
              <a:ext cx="21889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software architecture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languages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57807BFC-01BA-EA16-2195-ED75A7639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375050-E5BA-1F75-5342-F64A834457CD}"/>
              </a:ext>
            </a:extLst>
          </p:cNvPr>
          <p:cNvGrpSpPr/>
          <p:nvPr/>
        </p:nvGrpSpPr>
        <p:grpSpPr>
          <a:xfrm>
            <a:off x="288738" y="4201554"/>
            <a:ext cx="4363638" cy="299662"/>
            <a:chOff x="1643297" y="4045816"/>
            <a:chExt cx="4363638" cy="299662"/>
          </a:xfrm>
        </p:grpSpPr>
        <p:sp>
          <p:nvSpPr>
            <p:cNvPr id="22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1FB04BE6-4197-5465-0B56-5F93CDE33783}"/>
                </a:ext>
              </a:extLst>
            </p:cNvPr>
            <p:cNvSpPr txBox="1"/>
            <p:nvPr/>
          </p:nvSpPr>
          <p:spPr>
            <a:xfrm>
              <a:off x="1980063" y="4103314"/>
              <a:ext cx="402687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7" action="ppaction://hlinkfile"/>
                </a:rPr>
                <a:t>Just_Enough_Software_Architecture__Fairbanks_2010-demo.pdf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23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41397FDF-258E-2674-BE54-FE9A6452C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025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272050-2054-C98B-7923-E4D715AD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4CD4321-46F9-1FA5-F391-3C61B1D22788}"/>
              </a:ext>
            </a:extLst>
          </p:cNvPr>
          <p:cNvSpPr/>
          <p:nvPr/>
        </p:nvSpPr>
        <p:spPr>
          <a:xfrm>
            <a:off x="1177110" y="849741"/>
            <a:ext cx="251307" cy="1065419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33D7E-907B-A38B-5A21-6D5D131C7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5656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wip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3F8B6-5D71-23B0-B1B7-15D46EEB0127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15C342A-F293-024D-B80C-F7136BB54FB5}"/>
              </a:ext>
            </a:extLst>
          </p:cNvPr>
          <p:cNvGrpSpPr/>
          <p:nvPr/>
        </p:nvGrpSpPr>
        <p:grpSpPr>
          <a:xfrm>
            <a:off x="248908" y="237646"/>
            <a:ext cx="1514213" cy="289586"/>
            <a:chOff x="5881666" y="1590687"/>
            <a:chExt cx="1514213" cy="289586"/>
          </a:xfrm>
        </p:grpSpPr>
        <p:sp>
          <p:nvSpPr>
            <p:cNvPr id="72" name="Retângulo 5">
              <a:extLst>
                <a:ext uri="{FF2B5EF4-FFF2-40B4-BE49-F238E27FC236}">
                  <a16:creationId xmlns:a16="http://schemas.microsoft.com/office/drawing/2014/main" id="{38EEB7EE-DCB0-BD8E-C02F-B353F8AE2A92}"/>
                </a:ext>
              </a:extLst>
            </p:cNvPr>
            <p:cNvSpPr/>
            <p:nvPr/>
          </p:nvSpPr>
          <p:spPr>
            <a:xfrm>
              <a:off x="6081095" y="1603274"/>
              <a:ext cx="13147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clean 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3" name="Picture 72" descr="Icon&#10;&#10;Description automatically generated">
              <a:extLst>
                <a:ext uri="{FF2B5EF4-FFF2-40B4-BE49-F238E27FC236}">
                  <a16:creationId xmlns:a16="http://schemas.microsoft.com/office/drawing/2014/main" id="{4F19925D-B716-F2B6-79A4-8765A1C17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B0FEC62-CA06-F764-608F-1C337CCD09BC}"/>
              </a:ext>
            </a:extLst>
          </p:cNvPr>
          <p:cNvGrpSpPr/>
          <p:nvPr/>
        </p:nvGrpSpPr>
        <p:grpSpPr>
          <a:xfrm>
            <a:off x="1343082" y="1447664"/>
            <a:ext cx="2698831" cy="289586"/>
            <a:chOff x="5881666" y="1590687"/>
            <a:chExt cx="2698831" cy="289586"/>
          </a:xfrm>
        </p:grpSpPr>
        <p:sp>
          <p:nvSpPr>
            <p:cNvPr id="75" name="Retângulo 5">
              <a:extLst>
                <a:ext uri="{FF2B5EF4-FFF2-40B4-BE49-F238E27FC236}">
                  <a16:creationId xmlns:a16="http://schemas.microsoft.com/office/drawing/2014/main" id="{10381405-321C-0E6D-7F44-9E8EF372CB7B}"/>
                </a:ext>
              </a:extLst>
            </p:cNvPr>
            <p:cNvSpPr/>
            <p:nvPr/>
          </p:nvSpPr>
          <p:spPr>
            <a:xfrm>
              <a:off x="6081095" y="1603274"/>
              <a:ext cx="2499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how-to-design-software-architecture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18696E0B-00CD-1E5A-F128-B27B3AD46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C77F24-D8F0-6D59-35B4-31A8E27A7E87}"/>
              </a:ext>
            </a:extLst>
          </p:cNvPr>
          <p:cNvGrpSpPr/>
          <p:nvPr/>
        </p:nvGrpSpPr>
        <p:grpSpPr>
          <a:xfrm>
            <a:off x="1616635" y="1158078"/>
            <a:ext cx="1459710" cy="289586"/>
            <a:chOff x="5881666" y="1590687"/>
            <a:chExt cx="1459710" cy="289586"/>
          </a:xfrm>
        </p:grpSpPr>
        <p:sp>
          <p:nvSpPr>
            <p:cNvPr id="78" name="Retângulo 5">
              <a:extLst>
                <a:ext uri="{FF2B5EF4-FFF2-40B4-BE49-F238E27FC236}">
                  <a16:creationId xmlns:a16="http://schemas.microsoft.com/office/drawing/2014/main" id="{D1263583-5603-8EBA-1716-885F4E52CCE2}"/>
                </a:ext>
              </a:extLst>
            </p:cNvPr>
            <p:cNvSpPr/>
            <p:nvPr/>
          </p:nvSpPr>
          <p:spPr>
            <a:xfrm>
              <a:off x="6081095" y="1603274"/>
              <a:ext cx="12602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template for SAD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9" name="Picture 78" descr="Icon&#10;&#10;Description automatically generated">
              <a:extLst>
                <a:ext uri="{FF2B5EF4-FFF2-40B4-BE49-F238E27FC236}">
                  <a16:creationId xmlns:a16="http://schemas.microsoft.com/office/drawing/2014/main" id="{573CCF44-67BE-7EC2-106F-7CA56B0A9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80" name="Arrow: Right 5">
            <a:extLst>
              <a:ext uri="{FF2B5EF4-FFF2-40B4-BE49-F238E27FC236}">
                <a16:creationId xmlns:a16="http://schemas.microsoft.com/office/drawing/2014/main" id="{16AD7978-BA5C-69DE-4EE3-7F2E50ACC204}"/>
              </a:ext>
            </a:extLst>
          </p:cNvPr>
          <p:cNvSpPr/>
          <p:nvPr/>
        </p:nvSpPr>
        <p:spPr>
          <a:xfrm>
            <a:off x="278281" y="887372"/>
            <a:ext cx="95070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models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AB951C5-073A-61C4-9A16-87392F083B24}"/>
              </a:ext>
            </a:extLst>
          </p:cNvPr>
          <p:cNvGrpSpPr/>
          <p:nvPr/>
        </p:nvGrpSpPr>
        <p:grpSpPr>
          <a:xfrm>
            <a:off x="1335756" y="881078"/>
            <a:ext cx="2216328" cy="289586"/>
            <a:chOff x="5881666" y="1590687"/>
            <a:chExt cx="2216328" cy="289586"/>
          </a:xfrm>
        </p:grpSpPr>
        <p:sp>
          <p:nvSpPr>
            <p:cNvPr id="83" name="Retângulo 5">
              <a:extLst>
                <a:ext uri="{FF2B5EF4-FFF2-40B4-BE49-F238E27FC236}">
                  <a16:creationId xmlns:a16="http://schemas.microsoft.com/office/drawing/2014/main" id="{242A0740-6CF1-1012-6980-D3DA8593DD42}"/>
                </a:ext>
              </a:extLst>
            </p:cNvPr>
            <p:cNvSpPr/>
            <p:nvPr/>
          </p:nvSpPr>
          <p:spPr>
            <a:xfrm>
              <a:off x="6081095" y="1603274"/>
              <a:ext cx="20168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software-architecture-review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4" name="Picture 83" descr="Icon&#10;&#10;Description automatically generated">
              <a:extLst>
                <a:ext uri="{FF2B5EF4-FFF2-40B4-BE49-F238E27FC236}">
                  <a16:creationId xmlns:a16="http://schemas.microsoft.com/office/drawing/2014/main" id="{2DB458EA-CA35-184F-F0B0-D959187E5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232A3B-098C-BF9D-3056-85DFA83221F6}"/>
              </a:ext>
            </a:extLst>
          </p:cNvPr>
          <p:cNvGrpSpPr/>
          <p:nvPr/>
        </p:nvGrpSpPr>
        <p:grpSpPr>
          <a:xfrm>
            <a:off x="278281" y="2275300"/>
            <a:ext cx="956841" cy="286297"/>
            <a:chOff x="2738297" y="4386269"/>
            <a:chExt cx="956841" cy="286297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C1E83ECB-F858-0466-34FE-C63D31449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7" name="Retângulo 5">
              <a:extLst>
                <a:ext uri="{FF2B5EF4-FFF2-40B4-BE49-F238E27FC236}">
                  <a16:creationId xmlns:a16="http://schemas.microsoft.com/office/drawing/2014/main" id="{36AFABD8-7DC3-B501-82B7-B83FCFC43D35}"/>
                </a:ext>
              </a:extLst>
            </p:cNvPr>
            <p:cNvSpPr/>
            <p:nvPr/>
          </p:nvSpPr>
          <p:spPr>
            <a:xfrm>
              <a:off x="2928581" y="4395567"/>
              <a:ext cx="7665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8" action="ppaction://hlinkpres?slideindex=7&amp;slidetitle=6. wip"/>
                </a:rPr>
                <a:t>archi/wip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3C2BCBE-93BD-F366-B8A2-27DFA9FF79AB}"/>
              </a:ext>
            </a:extLst>
          </p:cNvPr>
          <p:cNvSpPr/>
          <p:nvPr/>
        </p:nvSpPr>
        <p:spPr>
          <a:xfrm>
            <a:off x="1843503" y="4035754"/>
            <a:ext cx="251307" cy="166416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Arrow: Right 5">
            <a:extLst>
              <a:ext uri="{FF2B5EF4-FFF2-40B4-BE49-F238E27FC236}">
                <a16:creationId xmlns:a16="http://schemas.microsoft.com/office/drawing/2014/main" id="{40F5A229-33C1-93F6-9023-DB78CBE281E6}"/>
              </a:ext>
            </a:extLst>
          </p:cNvPr>
          <p:cNvSpPr/>
          <p:nvPr/>
        </p:nvSpPr>
        <p:spPr>
          <a:xfrm>
            <a:off x="311273" y="4097161"/>
            <a:ext cx="155023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business logic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F4A89D-B542-FB35-E3E2-122A19513A70}"/>
              </a:ext>
            </a:extLst>
          </p:cNvPr>
          <p:cNvGrpSpPr/>
          <p:nvPr/>
        </p:nvGrpSpPr>
        <p:grpSpPr>
          <a:xfrm>
            <a:off x="2027715" y="4014258"/>
            <a:ext cx="2892795" cy="289586"/>
            <a:chOff x="5881666" y="1590687"/>
            <a:chExt cx="2892795" cy="289586"/>
          </a:xfrm>
        </p:grpSpPr>
        <p:sp>
          <p:nvSpPr>
            <p:cNvPr id="89" name="Retângulo 5">
              <a:extLst>
                <a:ext uri="{FF2B5EF4-FFF2-40B4-BE49-F238E27FC236}">
                  <a16:creationId xmlns:a16="http://schemas.microsoft.com/office/drawing/2014/main" id="{D0F42346-EC49-61AB-B770-6F9940BB015F}"/>
                </a:ext>
              </a:extLst>
            </p:cNvPr>
            <p:cNvSpPr/>
            <p:nvPr/>
          </p:nvSpPr>
          <p:spPr>
            <a:xfrm>
              <a:off x="6081095" y="1603274"/>
              <a:ext cx="26933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ddd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-discussion-business-logic-validation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4C0AE45C-AE46-D58B-7457-66D0EBDD8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9A17EA5-4544-C3F2-3FCC-1FA76AA98D28}"/>
              </a:ext>
            </a:extLst>
          </p:cNvPr>
          <p:cNvGrpSpPr/>
          <p:nvPr/>
        </p:nvGrpSpPr>
        <p:grpSpPr>
          <a:xfrm>
            <a:off x="2027715" y="4358398"/>
            <a:ext cx="1618407" cy="289586"/>
            <a:chOff x="5881666" y="1590687"/>
            <a:chExt cx="1618407" cy="289586"/>
          </a:xfrm>
        </p:grpSpPr>
        <p:sp>
          <p:nvSpPr>
            <p:cNvPr id="92" name="Retângulo 5">
              <a:extLst>
                <a:ext uri="{FF2B5EF4-FFF2-40B4-BE49-F238E27FC236}">
                  <a16:creationId xmlns:a16="http://schemas.microsoft.com/office/drawing/2014/main" id="{78C2E129-DBFB-8B64-C628-ED568A1C5907}"/>
                </a:ext>
              </a:extLst>
            </p:cNvPr>
            <p:cNvSpPr/>
            <p:nvPr/>
          </p:nvSpPr>
          <p:spPr>
            <a:xfrm>
              <a:off x="6081095" y="1603274"/>
              <a:ext cx="14189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ddd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-business-rules/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3" name="Picture 92" descr="Icon&#10;&#10;Description automatically generated">
              <a:extLst>
                <a:ext uri="{FF2B5EF4-FFF2-40B4-BE49-F238E27FC236}">
                  <a16:creationId xmlns:a16="http://schemas.microsoft.com/office/drawing/2014/main" id="{7C48494D-C8B0-7FCC-634F-970C04B12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ECE3A3-64C0-76CF-0159-2EEF85063171}"/>
              </a:ext>
            </a:extLst>
          </p:cNvPr>
          <p:cNvGrpSpPr/>
          <p:nvPr/>
        </p:nvGrpSpPr>
        <p:grpSpPr>
          <a:xfrm>
            <a:off x="2045959" y="4678742"/>
            <a:ext cx="2961724" cy="289586"/>
            <a:chOff x="5881666" y="1590687"/>
            <a:chExt cx="2961724" cy="289586"/>
          </a:xfrm>
        </p:grpSpPr>
        <p:sp>
          <p:nvSpPr>
            <p:cNvPr id="95" name="Retângulo 5">
              <a:extLst>
                <a:ext uri="{FF2B5EF4-FFF2-40B4-BE49-F238E27FC236}">
                  <a16:creationId xmlns:a16="http://schemas.microsoft.com/office/drawing/2014/main" id="{7EC054B6-A529-48CA-64AB-9B4642D5C35B}"/>
                </a:ext>
              </a:extLst>
            </p:cNvPr>
            <p:cNvSpPr/>
            <p:nvPr/>
          </p:nvSpPr>
          <p:spPr>
            <a:xfrm>
              <a:off x="6081095" y="1603274"/>
              <a:ext cx="27622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where-to-place-the-business-logic-in-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ddd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6" name="Picture 95" descr="Icon&#10;&#10;Description automatically generated">
              <a:extLst>
                <a:ext uri="{FF2B5EF4-FFF2-40B4-BE49-F238E27FC236}">
                  <a16:creationId xmlns:a16="http://schemas.microsoft.com/office/drawing/2014/main" id="{679145EB-AEA7-99FB-72FA-8C3F9C84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FBE3FA3-74C8-A12C-D742-99B5C8642182}"/>
              </a:ext>
            </a:extLst>
          </p:cNvPr>
          <p:cNvGrpSpPr/>
          <p:nvPr/>
        </p:nvGrpSpPr>
        <p:grpSpPr>
          <a:xfrm>
            <a:off x="2045959" y="4999086"/>
            <a:ext cx="6656646" cy="289586"/>
            <a:chOff x="5881666" y="1590687"/>
            <a:chExt cx="6656646" cy="289586"/>
          </a:xfrm>
        </p:grpSpPr>
        <p:sp>
          <p:nvSpPr>
            <p:cNvPr id="100" name="Retângulo 5">
              <a:extLst>
                <a:ext uri="{FF2B5EF4-FFF2-40B4-BE49-F238E27FC236}">
                  <a16:creationId xmlns:a16="http://schemas.microsoft.com/office/drawing/2014/main" id="{C4D6A00E-2A41-ED17-8862-77CC5F0F5EAA}"/>
                </a:ext>
              </a:extLst>
            </p:cNvPr>
            <p:cNvSpPr/>
            <p:nvPr/>
          </p:nvSpPr>
          <p:spPr>
            <a:xfrm>
              <a:off x="6081095" y="1603274"/>
              <a:ext cx="6457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***** Crafting Maintainable Python Applications with Domain-Driven Design and Clean 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01" name="Picture 100" descr="Icon&#10;&#10;Description automatically generated">
              <a:extLst>
                <a:ext uri="{FF2B5EF4-FFF2-40B4-BE49-F238E27FC236}">
                  <a16:creationId xmlns:a16="http://schemas.microsoft.com/office/drawing/2014/main" id="{9801A197-B176-888F-BC6B-C8BC7A3C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AAD741-E6A6-E585-FB47-A56252324EC3}"/>
              </a:ext>
            </a:extLst>
          </p:cNvPr>
          <p:cNvGrpSpPr/>
          <p:nvPr/>
        </p:nvGrpSpPr>
        <p:grpSpPr>
          <a:xfrm>
            <a:off x="2027715" y="5332017"/>
            <a:ext cx="2923252" cy="289586"/>
            <a:chOff x="5881666" y="1590687"/>
            <a:chExt cx="2923252" cy="289586"/>
          </a:xfrm>
        </p:grpSpPr>
        <p:sp>
          <p:nvSpPr>
            <p:cNvPr id="103" name="Retângulo 5">
              <a:extLst>
                <a:ext uri="{FF2B5EF4-FFF2-40B4-BE49-F238E27FC236}">
                  <a16:creationId xmlns:a16="http://schemas.microsoft.com/office/drawing/2014/main" id="{A170E769-0546-24E0-B6F8-F1217CA953EA}"/>
                </a:ext>
              </a:extLst>
            </p:cNvPr>
            <p:cNvSpPr/>
            <p:nvPr/>
          </p:nvSpPr>
          <p:spPr>
            <a:xfrm>
              <a:off x="6081095" y="1603274"/>
              <a:ext cx="27238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3"/>
                </a:rPr>
                <a:t>/against-railway-oriented-programming/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68C5AB75-AD36-A8F2-87F1-E7C6B7567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3275F-0BD6-2BF7-AA8B-7B3D722274EE}"/>
              </a:ext>
            </a:extLst>
          </p:cNvPr>
          <p:cNvGrpSpPr/>
          <p:nvPr/>
        </p:nvGrpSpPr>
        <p:grpSpPr>
          <a:xfrm>
            <a:off x="291386" y="6087407"/>
            <a:ext cx="2761349" cy="289586"/>
            <a:chOff x="5881666" y="1590687"/>
            <a:chExt cx="2761349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C39EF594-CB80-481E-A814-C05E2342FADE}"/>
                </a:ext>
              </a:extLst>
            </p:cNvPr>
            <p:cNvSpPr/>
            <p:nvPr/>
          </p:nvSpPr>
          <p:spPr>
            <a:xfrm>
              <a:off x="6081095" y="1603274"/>
              <a:ext cx="25619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/>
                </a:rPr>
                <a:t>brilliant.org/levels/computer-science/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B9D3DD7A-A008-EB3A-5871-F7647B3E9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883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BF447FE-BD0B-7272-C672-C3BB441D005E}"/>
              </a:ext>
            </a:extLst>
          </p:cNvPr>
          <p:cNvSpPr/>
          <p:nvPr/>
        </p:nvSpPr>
        <p:spPr>
          <a:xfrm>
            <a:off x="267324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C91F90-AE4A-8E26-EAEF-8DFFABE94CE8}"/>
              </a:ext>
            </a:extLst>
          </p:cNvPr>
          <p:cNvGrpSpPr/>
          <p:nvPr/>
        </p:nvGrpSpPr>
        <p:grpSpPr>
          <a:xfrm>
            <a:off x="241447" y="3791979"/>
            <a:ext cx="1283169" cy="283293"/>
            <a:chOff x="5611636" y="5954426"/>
            <a:chExt cx="12831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B17A4B9A-937E-5FC3-43DA-87ABB66BD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A313FF28-6F74-14F7-2EFD-AC1900807623}"/>
                </a:ext>
              </a:extLst>
            </p:cNvPr>
            <p:cNvSpPr/>
            <p:nvPr/>
          </p:nvSpPr>
          <p:spPr>
            <a:xfrm>
              <a:off x="6107411" y="5954426"/>
              <a:ext cx="7873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definition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FC4B2E-3FCE-2434-790B-546E62FD9DA6}"/>
              </a:ext>
            </a:extLst>
          </p:cNvPr>
          <p:cNvGrpSpPr/>
          <p:nvPr/>
        </p:nvGrpSpPr>
        <p:grpSpPr>
          <a:xfrm>
            <a:off x="241447" y="5748576"/>
            <a:ext cx="1315227" cy="283293"/>
            <a:chOff x="5611636" y="5954426"/>
            <a:chExt cx="1315227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8B2BEA10-A305-0BAC-B7BE-A31FC6691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BB925AE0-E2F4-B865-EB4B-B0570944A28B}"/>
                </a:ext>
              </a:extLst>
            </p:cNvPr>
            <p:cNvSpPr/>
            <p:nvPr/>
          </p:nvSpPr>
          <p:spPr>
            <a:xfrm>
              <a:off x="6107408" y="5954426"/>
              <a:ext cx="819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objectives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F3AA0-A4D1-FC04-1451-C6595328FD22}"/>
              </a:ext>
            </a:extLst>
          </p:cNvPr>
          <p:cNvGrpSpPr/>
          <p:nvPr/>
        </p:nvGrpSpPr>
        <p:grpSpPr>
          <a:xfrm>
            <a:off x="2732395" y="3300279"/>
            <a:ext cx="1105234" cy="283293"/>
            <a:chOff x="5611636" y="5954426"/>
            <a:chExt cx="1105234" cy="283293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1C6692C1-2E97-C3DD-EB2F-C4618AD2B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16518C8E-6EA8-2B1A-7A18-578A7691DA6C}"/>
                </a:ext>
              </a:extLst>
            </p:cNvPr>
            <p:cNvSpPr/>
            <p:nvPr/>
          </p:nvSpPr>
          <p:spPr>
            <a:xfrm>
              <a:off x="6107408" y="5954426"/>
              <a:ext cx="6094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quality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20894C-AD24-3D81-3BEE-29B24648075B}"/>
              </a:ext>
            </a:extLst>
          </p:cNvPr>
          <p:cNvGrpSpPr/>
          <p:nvPr/>
        </p:nvGrpSpPr>
        <p:grpSpPr>
          <a:xfrm>
            <a:off x="241447" y="5345297"/>
            <a:ext cx="1265535" cy="283293"/>
            <a:chOff x="5611636" y="5954426"/>
            <a:chExt cx="1265535" cy="283293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85A926E4-4FEC-7A0E-56B5-FEF23D13B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8C60B77A-7312-DBEB-35A6-68F03A510BE6}"/>
                </a:ext>
              </a:extLst>
            </p:cNvPr>
            <p:cNvSpPr/>
            <p:nvPr/>
          </p:nvSpPr>
          <p:spPr>
            <a:xfrm>
              <a:off x="6107408" y="5954426"/>
              <a:ext cx="7697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modeling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803E93-D9D0-CFC9-3DDD-23F9F27F7F2B}"/>
              </a:ext>
            </a:extLst>
          </p:cNvPr>
          <p:cNvGrpSpPr/>
          <p:nvPr/>
        </p:nvGrpSpPr>
        <p:grpSpPr>
          <a:xfrm>
            <a:off x="2732395" y="1037720"/>
            <a:ext cx="1283167" cy="283293"/>
            <a:chOff x="5611636" y="5954426"/>
            <a:chExt cx="1283167" cy="283293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BA5E9A8A-4C30-02F6-0342-6E8C4943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8942F852-2DC1-09EB-997A-7BEE7AEE962A}"/>
                </a:ext>
              </a:extLst>
            </p:cNvPr>
            <p:cNvSpPr/>
            <p:nvPr/>
          </p:nvSpPr>
          <p:spPr>
            <a:xfrm>
              <a:off x="6107408" y="5954426"/>
              <a:ext cx="7873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principles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3014DD-F74A-EE3A-C9C2-54C630F2510A}"/>
              </a:ext>
            </a:extLst>
          </p:cNvPr>
          <p:cNvGrpSpPr/>
          <p:nvPr/>
        </p:nvGrpSpPr>
        <p:grpSpPr>
          <a:xfrm>
            <a:off x="2732395" y="231162"/>
            <a:ext cx="1207826" cy="283293"/>
            <a:chOff x="5611636" y="5954426"/>
            <a:chExt cx="1207826" cy="283293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EC1F4A0D-6824-E96E-9AE8-574065256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88B3BA3E-CE49-378A-92F9-955C8277BDE2}"/>
                </a:ext>
              </a:extLst>
            </p:cNvPr>
            <p:cNvSpPr/>
            <p:nvPr/>
          </p:nvSpPr>
          <p:spPr>
            <a:xfrm>
              <a:off x="6107408" y="5954426"/>
              <a:ext cx="7120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patterns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17EA13-60A9-4F20-8B40-0C2265F1E4CC}"/>
              </a:ext>
            </a:extLst>
          </p:cNvPr>
          <p:cNvGrpSpPr/>
          <p:nvPr/>
        </p:nvGrpSpPr>
        <p:grpSpPr>
          <a:xfrm>
            <a:off x="3007534" y="3703558"/>
            <a:ext cx="976994" cy="283293"/>
            <a:chOff x="5611636" y="5954426"/>
            <a:chExt cx="976994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CF0C3E54-0D5B-773E-ECCD-7B9FBE435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72AEEB03-A0E9-F6B2-714A-5E4DB1A811FA}"/>
                </a:ext>
              </a:extLst>
            </p:cNvPr>
            <p:cNvSpPr/>
            <p:nvPr/>
          </p:nvSpPr>
          <p:spPr>
            <a:xfrm>
              <a:off x="6107408" y="5954426"/>
              <a:ext cx="4812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posa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23E7EE-D599-27FD-2743-42B602E9F133}"/>
              </a:ext>
            </a:extLst>
          </p:cNvPr>
          <p:cNvGrpSpPr/>
          <p:nvPr/>
        </p:nvGrpSpPr>
        <p:grpSpPr>
          <a:xfrm>
            <a:off x="215967" y="1053062"/>
            <a:ext cx="1012260" cy="283293"/>
            <a:chOff x="5611636" y="5954426"/>
            <a:chExt cx="1012260" cy="283293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1BABB0B4-CB65-502A-C232-FDD03760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1F2D2E63-734D-4A3A-798D-89AB448B097B}"/>
                </a:ext>
              </a:extLst>
            </p:cNvPr>
            <p:cNvSpPr/>
            <p:nvPr/>
          </p:nvSpPr>
          <p:spPr>
            <a:xfrm>
              <a:off x="6107408" y="5954426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clean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4054E4-5603-952C-8247-94B955760DFD}"/>
              </a:ext>
            </a:extLst>
          </p:cNvPr>
          <p:cNvGrpSpPr/>
          <p:nvPr/>
        </p:nvGrpSpPr>
        <p:grpSpPr>
          <a:xfrm>
            <a:off x="215967" y="649783"/>
            <a:ext cx="1012260" cy="283293"/>
            <a:chOff x="5611636" y="5954426"/>
            <a:chExt cx="1012260" cy="283293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88F64FFF-C4D0-CD2A-DAEE-F139B29B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B9F62C71-FE3E-BCA5-B459-9CFE97390210}"/>
                </a:ext>
              </a:extLst>
            </p:cNvPr>
            <p:cNvSpPr/>
            <p:nvPr/>
          </p:nvSpPr>
          <p:spPr>
            <a:xfrm>
              <a:off x="6107408" y="5954426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book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4C6508B-986C-17CB-E3A3-15763C872961}"/>
              </a:ext>
            </a:extLst>
          </p:cNvPr>
          <p:cNvGrpSpPr/>
          <p:nvPr/>
        </p:nvGrpSpPr>
        <p:grpSpPr>
          <a:xfrm>
            <a:off x="3007534" y="634441"/>
            <a:ext cx="1440261" cy="283293"/>
            <a:chOff x="5611636" y="5954426"/>
            <a:chExt cx="1440261" cy="283293"/>
          </a:xfrm>
        </p:grpSpPr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075B3C61-FAD7-41BD-C032-8D6C91922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3D75686E-3197-95F4-2668-91F22BD43457}"/>
                </a:ext>
              </a:extLst>
            </p:cNvPr>
            <p:cNvSpPr/>
            <p:nvPr/>
          </p:nvSpPr>
          <p:spPr>
            <a:xfrm>
              <a:off x="6107408" y="5954426"/>
              <a:ext cx="9444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 action="ppaction://hlinkpres?slideindex=1&amp;slidetitle="/>
                </a:rPr>
                <a:t>patterns old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969DF3-E94E-DD1C-D083-494BCD1B8CA7}"/>
              </a:ext>
            </a:extLst>
          </p:cNvPr>
          <p:cNvGrpSpPr/>
          <p:nvPr/>
        </p:nvGrpSpPr>
        <p:grpSpPr>
          <a:xfrm>
            <a:off x="241447" y="6151855"/>
            <a:ext cx="1332864" cy="283293"/>
            <a:chOff x="5611636" y="5954426"/>
            <a:chExt cx="1332865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7EDD78A2-452A-F5D3-A818-76BB99795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3AFC4B65-2421-A08E-2706-1EB278E68FB4}"/>
                </a:ext>
              </a:extLst>
            </p:cNvPr>
            <p:cNvSpPr/>
            <p:nvPr/>
          </p:nvSpPr>
          <p:spPr>
            <a:xfrm>
              <a:off x="6107411" y="5954426"/>
              <a:ext cx="8370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3" action="ppaction://hlinkpres?slideindex=1&amp;slidetitle="/>
                </a:rPr>
                <a:t>paradigms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2EA9CF-7E8C-493B-B76A-363EC7856A62}"/>
              </a:ext>
            </a:extLst>
          </p:cNvPr>
          <p:cNvGrpSpPr/>
          <p:nvPr/>
        </p:nvGrpSpPr>
        <p:grpSpPr>
          <a:xfrm>
            <a:off x="491168" y="2112908"/>
            <a:ext cx="985008" cy="283293"/>
            <a:chOff x="5611636" y="5954426"/>
            <a:chExt cx="985008" cy="283293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E130EF93-2C68-17B7-543E-03D8E63E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1A607D47-CB65-0929-0EE5-B43CBFBD5536}"/>
                </a:ext>
              </a:extLst>
            </p:cNvPr>
            <p:cNvSpPr/>
            <p:nvPr/>
          </p:nvSpPr>
          <p:spPr>
            <a:xfrm>
              <a:off x="6107408" y="5954426"/>
              <a:ext cx="489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 action="ppaction://hlinkpres?slideindex=1&amp;slidetitle="/>
                </a:rPr>
                <a:t>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9401B4-288F-7533-332A-A57198A65F07}"/>
              </a:ext>
            </a:extLst>
          </p:cNvPr>
          <p:cNvGrpSpPr/>
          <p:nvPr/>
        </p:nvGrpSpPr>
        <p:grpSpPr>
          <a:xfrm>
            <a:off x="241447" y="4195258"/>
            <a:ext cx="1058747" cy="283293"/>
            <a:chOff x="5611636" y="5954426"/>
            <a:chExt cx="1058747" cy="283293"/>
          </a:xfrm>
        </p:grpSpPr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9C5C6023-6998-BB57-FF2C-3233E3403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0DDA0A9B-7EC8-AAB7-A22A-A5B7BB9768FF}"/>
                </a:ext>
              </a:extLst>
            </p:cNvPr>
            <p:cNvSpPr/>
            <p:nvPr/>
          </p:nvSpPr>
          <p:spPr>
            <a:xfrm>
              <a:off x="6107408" y="5954426"/>
              <a:ext cx="5629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 action="ppaction://hlinkpres?slideindex=1&amp;slidetitle="/>
                </a:rPr>
                <a:t>errors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BEF4922-7588-E461-90C2-738CFB44B44A}"/>
              </a:ext>
            </a:extLst>
          </p:cNvPr>
          <p:cNvGrpSpPr/>
          <p:nvPr/>
        </p:nvGrpSpPr>
        <p:grpSpPr>
          <a:xfrm>
            <a:off x="2738807" y="4558287"/>
            <a:ext cx="1098822" cy="283293"/>
            <a:chOff x="5611636" y="5954426"/>
            <a:chExt cx="1098822" cy="283293"/>
          </a:xfrm>
        </p:grpSpPr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3F0F86F6-0494-4FDA-50A4-695F30B75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5" name="Retângulo 5">
              <a:extLst>
                <a:ext uri="{FF2B5EF4-FFF2-40B4-BE49-F238E27FC236}">
                  <a16:creationId xmlns:a16="http://schemas.microsoft.com/office/drawing/2014/main" id="{D37B9AD2-93A3-73A1-D326-3B42F751527D}"/>
                </a:ext>
              </a:extLst>
            </p:cNvPr>
            <p:cNvSpPr/>
            <p:nvPr/>
          </p:nvSpPr>
          <p:spPr>
            <a:xfrm>
              <a:off x="6107408" y="5954426"/>
              <a:ext cx="603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 action="ppaction://hlinkpres?slideindex=1&amp;slidetitle="/>
                </a:rPr>
                <a:t>results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6B8F86-E179-27E6-8F47-8667634103EF}"/>
              </a:ext>
            </a:extLst>
          </p:cNvPr>
          <p:cNvGrpSpPr/>
          <p:nvPr/>
        </p:nvGrpSpPr>
        <p:grpSpPr>
          <a:xfrm>
            <a:off x="491106" y="1456341"/>
            <a:ext cx="1651858" cy="283293"/>
            <a:chOff x="5611636" y="5954426"/>
            <a:chExt cx="1651858" cy="283293"/>
          </a:xfrm>
        </p:grpSpPr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D7A1BE65-EEBE-1DCF-009B-CEB6045B5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8" name="Retângulo 5">
              <a:extLst>
                <a:ext uri="{FF2B5EF4-FFF2-40B4-BE49-F238E27FC236}">
                  <a16:creationId xmlns:a16="http://schemas.microsoft.com/office/drawing/2014/main" id="{0BBC1956-A647-659A-7FE2-EB7600A2E5E0}"/>
                </a:ext>
              </a:extLst>
            </p:cNvPr>
            <p:cNvSpPr/>
            <p:nvPr/>
          </p:nvSpPr>
          <p:spPr>
            <a:xfrm>
              <a:off x="6107408" y="5954426"/>
              <a:ext cx="11560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 action="ppaction://hlinkpres?slideindex=1&amp;slidetitle="/>
                </a:rPr>
                <a:t>clean silverlight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78EB47-0D7D-8BB7-084E-569A3E0A6588}"/>
              </a:ext>
            </a:extLst>
          </p:cNvPr>
          <p:cNvGrpSpPr/>
          <p:nvPr/>
        </p:nvGrpSpPr>
        <p:grpSpPr>
          <a:xfrm>
            <a:off x="215967" y="246504"/>
            <a:ext cx="988215" cy="283293"/>
            <a:chOff x="5611636" y="5954426"/>
            <a:chExt cx="988215" cy="283293"/>
          </a:xfrm>
        </p:grpSpPr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0CCA5FC2-D11F-B460-3858-4D66126D5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1" name="Retângulo 5">
              <a:extLst>
                <a:ext uri="{FF2B5EF4-FFF2-40B4-BE49-F238E27FC236}">
                  <a16:creationId xmlns:a16="http://schemas.microsoft.com/office/drawing/2014/main" id="{C6E8AC88-613B-E429-374B-75351570742A}"/>
                </a:ext>
              </a:extLst>
            </p:cNvPr>
            <p:cNvSpPr/>
            <p:nvPr/>
          </p:nvSpPr>
          <p:spPr>
            <a:xfrm>
              <a:off x="6107408" y="595442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8" action="ppaction://hlinkpres?slideindex=1&amp;slidetitle="/>
                </a:rPr>
                <a:t>archi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3AC373-B065-0486-8EB8-A8CA468265D9}"/>
              </a:ext>
            </a:extLst>
          </p:cNvPr>
          <p:cNvGrpSpPr/>
          <p:nvPr/>
        </p:nvGrpSpPr>
        <p:grpSpPr>
          <a:xfrm>
            <a:off x="491106" y="1787368"/>
            <a:ext cx="1352097" cy="283293"/>
            <a:chOff x="5611636" y="5954426"/>
            <a:chExt cx="1352097" cy="283293"/>
          </a:xfrm>
        </p:grpSpPr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DAEF8C2A-2B8E-80E9-0A91-ABF623AB6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5" name="Retângulo 5">
              <a:extLst>
                <a:ext uri="{FF2B5EF4-FFF2-40B4-BE49-F238E27FC236}">
                  <a16:creationId xmlns:a16="http://schemas.microsoft.com/office/drawing/2014/main" id="{D3F270E1-8F17-A542-7B92-BB04CDE83987}"/>
                </a:ext>
              </a:extLst>
            </p:cNvPr>
            <p:cNvSpPr/>
            <p:nvPr/>
          </p:nvSpPr>
          <p:spPr>
            <a:xfrm>
              <a:off x="6107408" y="5954426"/>
              <a:ext cx="8563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9" action="ppaction://hlinkpres?slideindex=1&amp;slidetitle="/>
                </a:rPr>
                <a:t>clean 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6EB6EA-67EA-6C57-3DF7-88B8BBC2F281}"/>
              </a:ext>
            </a:extLst>
          </p:cNvPr>
          <p:cNvGrpSpPr/>
          <p:nvPr/>
        </p:nvGrpSpPr>
        <p:grpSpPr>
          <a:xfrm>
            <a:off x="2730874" y="4173888"/>
            <a:ext cx="922492" cy="283293"/>
            <a:chOff x="5611636" y="5954426"/>
            <a:chExt cx="922492" cy="283293"/>
          </a:xfrm>
        </p:grpSpPr>
        <p:pic>
          <p:nvPicPr>
            <p:cNvPr id="57" name="Picture 56" descr="Icon&#10;&#10;Description automatically generated">
              <a:extLst>
                <a:ext uri="{FF2B5EF4-FFF2-40B4-BE49-F238E27FC236}">
                  <a16:creationId xmlns:a16="http://schemas.microsoft.com/office/drawing/2014/main" id="{EC7F620E-B1D1-BC58-EAC1-C70DAE930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8" name="Retângulo 5">
              <a:extLst>
                <a:ext uri="{FF2B5EF4-FFF2-40B4-BE49-F238E27FC236}">
                  <a16:creationId xmlns:a16="http://schemas.microsoft.com/office/drawing/2014/main" id="{6F4D6C48-E3A0-EED9-74C1-9A7832A06D6D}"/>
                </a:ext>
              </a:extLst>
            </p:cNvPr>
            <p:cNvSpPr/>
            <p:nvPr/>
          </p:nvSpPr>
          <p:spPr>
            <a:xfrm>
              <a:off x="6107408" y="5954426"/>
              <a:ext cx="4267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0" action="ppaction://hlinkpres?slideindex=1&amp;slidetitle="/>
                </a:rPr>
                <a:t>rest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98E395-1EF2-B9D3-4742-37BC0BC68104}"/>
              </a:ext>
            </a:extLst>
          </p:cNvPr>
          <p:cNvGrpSpPr/>
          <p:nvPr/>
        </p:nvGrpSpPr>
        <p:grpSpPr>
          <a:xfrm>
            <a:off x="491168" y="4625483"/>
            <a:ext cx="1191796" cy="283293"/>
            <a:chOff x="5611636" y="5954426"/>
            <a:chExt cx="1191796" cy="283293"/>
          </a:xfrm>
        </p:grpSpPr>
        <p:pic>
          <p:nvPicPr>
            <p:cNvPr id="60" name="Picture 59" descr="Icon&#10;&#10;Description automatically generated">
              <a:extLst>
                <a:ext uri="{FF2B5EF4-FFF2-40B4-BE49-F238E27FC236}">
                  <a16:creationId xmlns:a16="http://schemas.microsoft.com/office/drawing/2014/main" id="{D110F7CD-FD41-C3C7-1D2A-1A7878EB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1" name="Retângulo 5">
              <a:extLst>
                <a:ext uri="{FF2B5EF4-FFF2-40B4-BE49-F238E27FC236}">
                  <a16:creationId xmlns:a16="http://schemas.microsoft.com/office/drawing/2014/main" id="{8A225B98-CD01-DF33-AE56-1FABABF5D343}"/>
                </a:ext>
              </a:extLst>
            </p:cNvPr>
            <p:cNvSpPr/>
            <p:nvPr/>
          </p:nvSpPr>
          <p:spPr>
            <a:xfrm>
              <a:off x="6107408" y="5954426"/>
              <a:ext cx="6960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1" action="ppaction://hlinkpres?slideindex=1&amp;slidetitle="/>
                </a:rPr>
                <a:t>errors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1" action="ppaction://hlinkpres?slideindex=1&amp;slidetitle=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1" action="ppaction://hlinkpres?slideindex=1&amp;slidetitle="/>
                </a:rPr>
                <a:t>js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25E7AC-69A0-57A9-1CE6-C5D12D403E7B}"/>
              </a:ext>
            </a:extLst>
          </p:cNvPr>
          <p:cNvGrpSpPr/>
          <p:nvPr/>
        </p:nvGrpSpPr>
        <p:grpSpPr>
          <a:xfrm>
            <a:off x="215967" y="2467720"/>
            <a:ext cx="1211032" cy="283293"/>
            <a:chOff x="5611636" y="5954426"/>
            <a:chExt cx="1211032" cy="283293"/>
          </a:xfrm>
        </p:grpSpPr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F3B629FB-161B-4E87-DCAD-292F5BE69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4" name="Retângulo 5">
              <a:extLst>
                <a:ext uri="{FF2B5EF4-FFF2-40B4-BE49-F238E27FC236}">
                  <a16:creationId xmlns:a16="http://schemas.microsoft.com/office/drawing/2014/main" id="{691FC25B-2A8E-6A11-BDE1-DB27B763FCDF}"/>
                </a:ext>
              </a:extLst>
            </p:cNvPr>
            <p:cNvSpPr/>
            <p:nvPr/>
          </p:nvSpPr>
          <p:spPr>
            <a:xfrm>
              <a:off x="6107408" y="5954426"/>
              <a:ext cx="7152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2" action="ppaction://hlinkpres?slideindex=1&amp;slidetitle="/>
                </a:rPr>
                <a:t>complex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80DC947-7F3D-B019-9514-91DC764882F3}"/>
              </a:ext>
            </a:extLst>
          </p:cNvPr>
          <p:cNvGrpSpPr/>
          <p:nvPr/>
        </p:nvGrpSpPr>
        <p:grpSpPr>
          <a:xfrm>
            <a:off x="2772390" y="5074454"/>
            <a:ext cx="981802" cy="283293"/>
            <a:chOff x="5611636" y="5954426"/>
            <a:chExt cx="981802" cy="283293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698921BC-CC6F-D6D1-5414-A5340685B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7" name="Retângulo 5">
              <a:extLst>
                <a:ext uri="{FF2B5EF4-FFF2-40B4-BE49-F238E27FC236}">
                  <a16:creationId xmlns:a16="http://schemas.microsoft.com/office/drawing/2014/main" id="{DE1863DA-4B5B-BBBD-A1BF-A5EA6E5D9299}"/>
                </a:ext>
              </a:extLst>
            </p:cNvPr>
            <p:cNvSpPr/>
            <p:nvPr/>
          </p:nvSpPr>
          <p:spPr>
            <a:xfrm>
              <a:off x="6107408" y="5954426"/>
              <a:ext cx="486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3" action="ppaction://hlinkpres?slideindex=1&amp;slidetitle="/>
                </a:rPr>
                <a:t>tests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26085D2-D594-6622-055C-75ED387E7852}"/>
              </a:ext>
            </a:extLst>
          </p:cNvPr>
          <p:cNvGrpSpPr/>
          <p:nvPr/>
        </p:nvGrpSpPr>
        <p:grpSpPr>
          <a:xfrm>
            <a:off x="2738807" y="1453585"/>
            <a:ext cx="1191796" cy="283293"/>
            <a:chOff x="5611636" y="5954426"/>
            <a:chExt cx="1191796" cy="283293"/>
          </a:xfrm>
        </p:grpSpPr>
        <p:pic>
          <p:nvPicPr>
            <p:cNvPr id="69" name="Picture 68" descr="Icon&#10;&#10;Description automatically generated">
              <a:extLst>
                <a:ext uri="{FF2B5EF4-FFF2-40B4-BE49-F238E27FC236}">
                  <a16:creationId xmlns:a16="http://schemas.microsoft.com/office/drawing/2014/main" id="{B522CA4D-33EE-0867-EF22-866F2F5E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0" name="Retângulo 5">
              <a:extLst>
                <a:ext uri="{FF2B5EF4-FFF2-40B4-BE49-F238E27FC236}">
                  <a16:creationId xmlns:a16="http://schemas.microsoft.com/office/drawing/2014/main" id="{C5B8349F-D971-EDC4-8A4A-32C6EF71A63B}"/>
                </a:ext>
              </a:extLst>
            </p:cNvPr>
            <p:cNvSpPr/>
            <p:nvPr/>
          </p:nvSpPr>
          <p:spPr>
            <a:xfrm>
              <a:off x="6107408" y="5954426"/>
              <a:ext cx="6960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4" action="ppaction://hlinkpres?slideindex=1&amp;slidetitle="/>
                </a:rPr>
                <a:t>pulse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4" action="ppaction://hlinkpres?slideindex=1&amp;slidetitle="/>
                </a:rPr>
                <a:t>os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2">
            <a:extLst>
              <a:ext uri="{FF2B5EF4-FFF2-40B4-BE49-F238E27FC236}">
                <a16:creationId xmlns:a16="http://schemas.microsoft.com/office/drawing/2014/main" id="{96D424D4-58F7-5A71-9E1B-037E7ABA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08" y="357193"/>
            <a:ext cx="2724087" cy="157761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0695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rational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30799-F62C-C415-50CF-CB0547B0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67" y="1694258"/>
            <a:ext cx="5192179" cy="32410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BC807D5-E0F5-032D-A0BD-FD98E8B83D1A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DE014C-CA53-7B53-A4B1-4F2F16DE5E67}"/>
              </a:ext>
            </a:extLst>
          </p:cNvPr>
          <p:cNvGrpSpPr/>
          <p:nvPr/>
        </p:nvGrpSpPr>
        <p:grpSpPr>
          <a:xfrm>
            <a:off x="2474098" y="2015157"/>
            <a:ext cx="1283169" cy="283293"/>
            <a:chOff x="5611636" y="5954426"/>
            <a:chExt cx="1283170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B67680B2-22B6-8AC6-C7B7-513B9A9AE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0C58FFD2-14E8-D7FF-6365-7690BC4CFFD2}"/>
                </a:ext>
              </a:extLst>
            </p:cNvPr>
            <p:cNvSpPr/>
            <p:nvPr/>
          </p:nvSpPr>
          <p:spPr>
            <a:xfrm>
              <a:off x="6107411" y="5954426"/>
              <a:ext cx="7873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definition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96E3BE-8532-E412-3892-3E868AA8019D}"/>
              </a:ext>
            </a:extLst>
          </p:cNvPr>
          <p:cNvGrpSpPr/>
          <p:nvPr/>
        </p:nvGrpSpPr>
        <p:grpSpPr>
          <a:xfrm>
            <a:off x="1062216" y="5250470"/>
            <a:ext cx="1265535" cy="283293"/>
            <a:chOff x="5611636" y="5954426"/>
            <a:chExt cx="1265535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96EF4195-1725-7B5B-891F-F54D77BF0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5C65FFD4-87B9-C58D-7935-F5B256424FBE}"/>
                </a:ext>
              </a:extLst>
            </p:cNvPr>
            <p:cNvSpPr/>
            <p:nvPr/>
          </p:nvSpPr>
          <p:spPr>
            <a:xfrm>
              <a:off x="6107408" y="5954426"/>
              <a:ext cx="7697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modeling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EEB261-5F58-0B95-764D-0EBC251D12D2}"/>
              </a:ext>
            </a:extLst>
          </p:cNvPr>
          <p:cNvGrpSpPr/>
          <p:nvPr/>
        </p:nvGrpSpPr>
        <p:grpSpPr>
          <a:xfrm>
            <a:off x="8884086" y="2894433"/>
            <a:ext cx="1315227" cy="283293"/>
            <a:chOff x="5611636" y="5954426"/>
            <a:chExt cx="1315227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5A74B546-18D5-6B8F-F4D2-F6E9D1209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41414808-DA08-B16E-F65C-10C2687CC5B9}"/>
                </a:ext>
              </a:extLst>
            </p:cNvPr>
            <p:cNvSpPr/>
            <p:nvPr/>
          </p:nvSpPr>
          <p:spPr>
            <a:xfrm>
              <a:off x="6107408" y="5954426"/>
              <a:ext cx="819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objectives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47CD4A-43B6-F5F5-5E5C-CC9F69E70E40}"/>
              </a:ext>
            </a:extLst>
          </p:cNvPr>
          <p:cNvGrpSpPr/>
          <p:nvPr/>
        </p:nvGrpSpPr>
        <p:grpSpPr>
          <a:xfrm>
            <a:off x="9379858" y="3211287"/>
            <a:ext cx="1105234" cy="283293"/>
            <a:chOff x="5611636" y="5954426"/>
            <a:chExt cx="1105234" cy="283293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75E2C93E-19D7-D674-09AF-B16A660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D28F0C5B-1764-C092-218B-B5933E01BFFB}"/>
                </a:ext>
              </a:extLst>
            </p:cNvPr>
            <p:cNvSpPr/>
            <p:nvPr/>
          </p:nvSpPr>
          <p:spPr>
            <a:xfrm>
              <a:off x="6107408" y="5954426"/>
              <a:ext cx="6094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quality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E75E2E2-EF7B-8D89-4C2F-A3DCC47205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1322" y="888580"/>
            <a:ext cx="3845560" cy="14485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Arrow: Right 5">
            <a:extLst>
              <a:ext uri="{FF2B5EF4-FFF2-40B4-BE49-F238E27FC236}">
                <a16:creationId xmlns:a16="http://schemas.microsoft.com/office/drawing/2014/main" id="{A6A04C4A-75FF-4165-8304-56F449B75FA8}"/>
              </a:ext>
            </a:extLst>
          </p:cNvPr>
          <p:cNvSpPr/>
          <p:nvPr/>
        </p:nvSpPr>
        <p:spPr>
          <a:xfrm>
            <a:off x="289676" y="5256764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55C648-ED40-2C1E-D261-5A4B4E4BCAAC}"/>
              </a:ext>
            </a:extLst>
          </p:cNvPr>
          <p:cNvGrpSpPr/>
          <p:nvPr/>
        </p:nvGrpSpPr>
        <p:grpSpPr>
          <a:xfrm>
            <a:off x="1849860" y="5591791"/>
            <a:ext cx="1283167" cy="283293"/>
            <a:chOff x="5611636" y="5954426"/>
            <a:chExt cx="1283167" cy="283293"/>
          </a:xfrm>
        </p:grpSpPr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4318C2E7-999B-FC3B-B8D3-D2E6BBB01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E6A25585-1861-3F6F-E206-06A133ACA03E}"/>
                </a:ext>
              </a:extLst>
            </p:cNvPr>
            <p:cNvSpPr/>
            <p:nvPr/>
          </p:nvSpPr>
          <p:spPr>
            <a:xfrm>
              <a:off x="6107408" y="5954426"/>
              <a:ext cx="7873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principles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Arrow: Right 5">
            <a:extLst>
              <a:ext uri="{FF2B5EF4-FFF2-40B4-BE49-F238E27FC236}">
                <a16:creationId xmlns:a16="http://schemas.microsoft.com/office/drawing/2014/main" id="{B071994E-305E-0FF2-60FF-3F2AB4E7A524}"/>
              </a:ext>
            </a:extLst>
          </p:cNvPr>
          <p:cNvSpPr/>
          <p:nvPr/>
        </p:nvSpPr>
        <p:spPr>
          <a:xfrm>
            <a:off x="1036113" y="5598085"/>
            <a:ext cx="76315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using</a:t>
            </a:r>
          </a:p>
        </p:txBody>
      </p:sp>
    </p:spTree>
    <p:extLst>
      <p:ext uri="{BB962C8B-B14F-4D97-AF65-F5344CB8AC3E}">
        <p14:creationId xmlns:p14="http://schemas.microsoft.com/office/powerpoint/2010/main" val="157529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81012-2DF6-8538-92D2-9800C4605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D786-4A6A-7191-80BB-843ACA3FE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0860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principles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AA375-0494-A929-B8AF-661372905349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9D93791-9B34-4252-D64F-C9CD56E960E8}"/>
              </a:ext>
            </a:extLst>
          </p:cNvPr>
          <p:cNvSpPr/>
          <p:nvPr/>
        </p:nvSpPr>
        <p:spPr>
          <a:xfrm>
            <a:off x="297002" y="31783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E756636-15BC-5F2C-7374-E73F185AD8FC}"/>
              </a:ext>
            </a:extLst>
          </p:cNvPr>
          <p:cNvSpPr/>
          <p:nvPr/>
        </p:nvSpPr>
        <p:spPr>
          <a:xfrm>
            <a:off x="1124092" y="235315"/>
            <a:ext cx="1869670" cy="626701"/>
          </a:xfrm>
          <a:prstGeom prst="wedgeRectCallout">
            <a:avLst>
              <a:gd name="adj1" fmla="val 26288"/>
              <a:gd name="adj2" fmla="val 208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base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for this principles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are defined by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0A5B15-5FBE-58C1-81A5-23B348CF7514}"/>
              </a:ext>
            </a:extLst>
          </p:cNvPr>
          <p:cNvGrpSpPr/>
          <p:nvPr/>
        </p:nvGrpSpPr>
        <p:grpSpPr>
          <a:xfrm>
            <a:off x="2993761" y="369212"/>
            <a:ext cx="1332863" cy="283293"/>
            <a:chOff x="5611636" y="5954426"/>
            <a:chExt cx="1332864" cy="283293"/>
          </a:xfrm>
        </p:grpSpPr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B7917F8-8E08-ED3C-D7F4-16F748969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39245AC5-FF52-29CA-656F-864DE3AACA33}"/>
                </a:ext>
              </a:extLst>
            </p:cNvPr>
            <p:cNvSpPr/>
            <p:nvPr/>
          </p:nvSpPr>
          <p:spPr>
            <a:xfrm>
              <a:off x="6107411" y="5954426"/>
              <a:ext cx="8370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paradigms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83B4635C-3DD9-ABF3-98F8-4E86AFC5A0B0}"/>
              </a:ext>
            </a:extLst>
          </p:cNvPr>
          <p:cNvSpPr/>
          <p:nvPr/>
        </p:nvSpPr>
        <p:spPr>
          <a:xfrm>
            <a:off x="1124091" y="1098915"/>
            <a:ext cx="1159539" cy="626701"/>
          </a:xfrm>
          <a:prstGeom prst="wedgeRectCallout">
            <a:avLst>
              <a:gd name="adj1" fmla="val 26288"/>
              <a:gd name="adj2" fmla="val 208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main one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modularity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475EFC-366F-FABE-C711-2E74DC33A0B6}"/>
              </a:ext>
            </a:extLst>
          </p:cNvPr>
          <p:cNvGrpSpPr/>
          <p:nvPr/>
        </p:nvGrpSpPr>
        <p:grpSpPr>
          <a:xfrm>
            <a:off x="2119100" y="1270618"/>
            <a:ext cx="1283167" cy="283293"/>
            <a:chOff x="5611636" y="5954426"/>
            <a:chExt cx="1283167" cy="283293"/>
          </a:xfrm>
        </p:grpSpPr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B9FAC2BA-7361-E83E-30A7-537D8680F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35E87228-E37C-B4DF-D3E5-C36D3C51A0F3}"/>
                </a:ext>
              </a:extLst>
            </p:cNvPr>
            <p:cNvSpPr/>
            <p:nvPr/>
          </p:nvSpPr>
          <p:spPr>
            <a:xfrm>
              <a:off x="6107408" y="5954426"/>
              <a:ext cx="7873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principles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A5181CF8-AC1D-A08F-8B21-D87931875E43}"/>
              </a:ext>
            </a:extLst>
          </p:cNvPr>
          <p:cNvSpPr/>
          <p:nvPr/>
        </p:nvSpPr>
        <p:spPr>
          <a:xfrm>
            <a:off x="3278639" y="1098915"/>
            <a:ext cx="1443271" cy="996033"/>
          </a:xfrm>
          <a:prstGeom prst="wedgeRectCallout">
            <a:avLst>
              <a:gd name="adj1" fmla="val 26288"/>
              <a:gd name="adj2" fmla="val 208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basic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approach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modularity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provided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173E61-6EFF-B445-C265-58AA7F9AF293}"/>
              </a:ext>
            </a:extLst>
          </p:cNvPr>
          <p:cNvGrpSpPr/>
          <p:nvPr/>
        </p:nvGrpSpPr>
        <p:grpSpPr>
          <a:xfrm>
            <a:off x="4587980" y="1093205"/>
            <a:ext cx="1219047" cy="283293"/>
            <a:chOff x="5611636" y="5954426"/>
            <a:chExt cx="1219047" cy="283293"/>
          </a:xfrm>
        </p:grpSpPr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9F6F9987-FC70-251F-3C3F-DD018E652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E2EF350C-B731-B6DD-E9A2-50464F9BE897}"/>
                </a:ext>
              </a:extLst>
            </p:cNvPr>
            <p:cNvSpPr/>
            <p:nvPr/>
          </p:nvSpPr>
          <p:spPr>
            <a:xfrm>
              <a:off x="6107408" y="5954426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modules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970CB9-BB84-3072-A0CD-F3D9FE0A4F1B}"/>
              </a:ext>
            </a:extLst>
          </p:cNvPr>
          <p:cNvGrpSpPr/>
          <p:nvPr/>
        </p:nvGrpSpPr>
        <p:grpSpPr>
          <a:xfrm>
            <a:off x="4587980" y="1442323"/>
            <a:ext cx="1106837" cy="283293"/>
            <a:chOff x="5611636" y="5954426"/>
            <a:chExt cx="1106837" cy="283293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42D0A264-7A91-3D85-1859-2EE6991BE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AEEED95E-94E5-7BFE-9F29-81B412F1B23C}"/>
                </a:ext>
              </a:extLst>
            </p:cNvPr>
            <p:cNvSpPr/>
            <p:nvPr/>
          </p:nvSpPr>
          <p:spPr>
            <a:xfrm>
              <a:off x="6107408" y="5954426"/>
              <a:ext cx="6110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scopes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4749DE77-9BD9-0A51-2839-D73AC466E260}"/>
              </a:ext>
            </a:extLst>
          </p:cNvPr>
          <p:cNvSpPr/>
          <p:nvPr/>
        </p:nvSpPr>
        <p:spPr>
          <a:xfrm>
            <a:off x="5965959" y="1108353"/>
            <a:ext cx="2063633" cy="442035"/>
          </a:xfrm>
          <a:prstGeom prst="wedgeRectCallout">
            <a:avLst>
              <a:gd name="adj1" fmla="val 26288"/>
              <a:gd name="adj2" fmla="val 208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other paradigms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have other solutions 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5A926A9D-270C-D68B-FCAA-89A17B9EBD08}"/>
              </a:ext>
            </a:extLst>
          </p:cNvPr>
          <p:cNvSpPr/>
          <p:nvPr/>
        </p:nvSpPr>
        <p:spPr>
          <a:xfrm>
            <a:off x="4657538" y="712860"/>
            <a:ext cx="1366327" cy="257369"/>
          </a:xfrm>
          <a:prstGeom prst="wedgeRectCallout">
            <a:avLst>
              <a:gd name="adj1" fmla="val 32674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ED7D31">
                <a:lumMod val="75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procedural paradigm</a:t>
            </a:r>
          </a:p>
        </p:txBody>
      </p:sp>
    </p:spTree>
    <p:extLst>
      <p:ext uri="{BB962C8B-B14F-4D97-AF65-F5344CB8AC3E}">
        <p14:creationId xmlns:p14="http://schemas.microsoft.com/office/powerpoint/2010/main" val="85514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A27BA-2B70-D9A4-9259-86E1BD6C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66DC-B9A2-D3DF-F789-CE28DC656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6877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types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730B2-A4AD-0D20-9DFD-8C19DFC0AAC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BE53F8-B03D-322B-EC6C-3CEBDFB90C68}"/>
              </a:ext>
            </a:extLst>
          </p:cNvPr>
          <p:cNvSpPr/>
          <p:nvPr/>
        </p:nvSpPr>
        <p:spPr>
          <a:xfrm>
            <a:off x="297002" y="31783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97D79-D0D8-93AC-96AA-6DD43FE6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13" y="223521"/>
            <a:ext cx="3375789" cy="17424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C0A28-D2BB-AD82-5AB2-B39017049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21" y="180000"/>
            <a:ext cx="4279700" cy="234229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AFC582-3F98-29A5-C160-4ABC8A42E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85" y="2356071"/>
            <a:ext cx="3455817" cy="25603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FF6620E-2D3B-677B-1F1C-B0ED54ED778D}"/>
              </a:ext>
            </a:extLst>
          </p:cNvPr>
          <p:cNvGrpSpPr/>
          <p:nvPr/>
        </p:nvGrpSpPr>
        <p:grpSpPr>
          <a:xfrm>
            <a:off x="914590" y="5161708"/>
            <a:ext cx="2750640" cy="289586"/>
            <a:chOff x="5881666" y="1590687"/>
            <a:chExt cx="2750640" cy="289586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7E42595F-06F0-FC4E-5F9D-54D5C9347025}"/>
                </a:ext>
              </a:extLst>
            </p:cNvPr>
            <p:cNvSpPr/>
            <p:nvPr/>
          </p:nvSpPr>
          <p:spPr>
            <a:xfrm>
              <a:off x="6081095" y="1603274"/>
              <a:ext cx="2551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software-architect-vs-cloud-architect/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C30A7F2D-5A51-20BE-DDF1-809441630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BBFB76-A67E-8384-4300-76BD400BAC3A}"/>
              </a:ext>
            </a:extLst>
          </p:cNvPr>
          <p:cNvGrpSpPr/>
          <p:nvPr/>
        </p:nvGrpSpPr>
        <p:grpSpPr>
          <a:xfrm>
            <a:off x="914590" y="5463881"/>
            <a:ext cx="2922162" cy="289586"/>
            <a:chOff x="5881666" y="1590687"/>
            <a:chExt cx="2922162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9AD688AB-6521-8A97-EEA9-26109DDE6D75}"/>
                </a:ext>
              </a:extLst>
            </p:cNvPr>
            <p:cNvSpPr/>
            <p:nvPr/>
          </p:nvSpPr>
          <p:spPr>
            <a:xfrm>
              <a:off x="6081095" y="1603274"/>
              <a:ext cx="27227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/>
                </a:rPr>
                <a:t>Solutions Architect vs Software Architect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16A37465-12FD-9C5A-51FB-EA0C7EA22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54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A27BA-2B70-D9A4-9259-86E1BD6C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E35E8-BF12-9AB9-9291-7E0EA12197FA}"/>
              </a:ext>
            </a:extLst>
          </p:cNvPr>
          <p:cNvSpPr/>
          <p:nvPr/>
        </p:nvSpPr>
        <p:spPr>
          <a:xfrm>
            <a:off x="605142" y="483486"/>
            <a:ext cx="251307" cy="6176513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866DC-B9A2-D3DF-F789-CE28DC656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5481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software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730B2-A4AD-0D20-9DFD-8C19DFC0AAC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BE53F8-B03D-322B-EC6C-3CEBDFB90C68}"/>
              </a:ext>
            </a:extLst>
          </p:cNvPr>
          <p:cNvSpPr/>
          <p:nvPr/>
        </p:nvSpPr>
        <p:spPr>
          <a:xfrm>
            <a:off x="297002" y="317834"/>
            <a:ext cx="123283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categories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A0599047-C355-24DA-39D9-A908DDDDD454}"/>
              </a:ext>
            </a:extLst>
          </p:cNvPr>
          <p:cNvSpPr/>
          <p:nvPr/>
        </p:nvSpPr>
        <p:spPr>
          <a:xfrm>
            <a:off x="748905" y="869645"/>
            <a:ext cx="145405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architectural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F59385CD-F3C1-7040-EC9C-DA73695CD0E8}"/>
              </a:ext>
            </a:extLst>
          </p:cNvPr>
          <p:cNvSpPr/>
          <p:nvPr/>
        </p:nvSpPr>
        <p:spPr>
          <a:xfrm>
            <a:off x="2155075" y="851945"/>
            <a:ext cx="3825333" cy="626701"/>
          </a:xfrm>
          <a:prstGeom prst="wedgeRectCallout">
            <a:avLst>
              <a:gd name="adj1" fmla="val 29579"/>
              <a:gd name="adj2" fmla="val 2452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expresses a fundamental structural organization schema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software systems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51A6F85-759E-2E7C-111B-963A8939CC89}"/>
              </a:ext>
            </a:extLst>
          </p:cNvPr>
          <p:cNvSpPr/>
          <p:nvPr/>
        </p:nvSpPr>
        <p:spPr>
          <a:xfrm>
            <a:off x="6047272" y="844460"/>
            <a:ext cx="1731812" cy="626701"/>
          </a:xfrm>
          <a:prstGeom prst="wedgeRectCallout">
            <a:avLst>
              <a:gd name="adj1" fmla="val -58715"/>
              <a:gd name="adj2" fmla="val -2735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provides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set of 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predefined subsystems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EF84672-8F63-327E-6BD1-122465AA962D}"/>
              </a:ext>
            </a:extLst>
          </p:cNvPr>
          <p:cNvSpPr/>
          <p:nvPr/>
        </p:nvSpPr>
        <p:spPr>
          <a:xfrm>
            <a:off x="6072481" y="1547065"/>
            <a:ext cx="1225263" cy="626701"/>
          </a:xfrm>
          <a:prstGeom prst="wedgeRectCallout">
            <a:avLst>
              <a:gd name="adj1" fmla="val -33300"/>
              <a:gd name="adj2" fmla="val -681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specifies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their 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responsibilities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8849D7C-FA19-407D-D5D6-3082B7E5CBE2}"/>
              </a:ext>
            </a:extLst>
          </p:cNvPr>
          <p:cNvSpPr/>
          <p:nvPr/>
        </p:nvSpPr>
        <p:spPr>
          <a:xfrm>
            <a:off x="7925955" y="703630"/>
            <a:ext cx="2296069" cy="1550031"/>
          </a:xfrm>
          <a:prstGeom prst="wedgeRectCallout">
            <a:avLst>
              <a:gd name="adj1" fmla="val -57371"/>
              <a:gd name="adj2" fmla="val -2397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includes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rules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guidelines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organizing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relationships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between them. 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420EFC5-672D-6B99-4EC4-F1089BC80F52}"/>
              </a:ext>
            </a:extLst>
          </p:cNvPr>
          <p:cNvSpPr/>
          <p:nvPr/>
        </p:nvSpPr>
        <p:spPr>
          <a:xfrm>
            <a:off x="4392483" y="475314"/>
            <a:ext cx="1377548" cy="257369"/>
          </a:xfrm>
          <a:prstGeom prst="wedgeRectCallout">
            <a:avLst>
              <a:gd name="adj1" fmla="val -37560"/>
              <a:gd name="adj2" fmla="val 86512"/>
            </a:avLst>
          </a:prstGeom>
          <a:solidFill>
            <a:sysClr val="windowText" lastClr="000000"/>
          </a:solidFill>
          <a:ln>
            <a:solidFill>
              <a:srgbClr val="ED7D31">
                <a:lumMod val="75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software systems</a:t>
            </a: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B0F69F46-F1B9-6A69-94C9-3893CB23DE89}"/>
              </a:ext>
            </a:extLst>
          </p:cNvPr>
          <p:cNvSpPr/>
          <p:nvPr/>
        </p:nvSpPr>
        <p:spPr>
          <a:xfrm>
            <a:off x="748905" y="2935898"/>
            <a:ext cx="8769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design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4E5054FE-E2B4-3AA5-7573-A55204262E23}"/>
              </a:ext>
            </a:extLst>
          </p:cNvPr>
          <p:cNvSpPr/>
          <p:nvPr/>
        </p:nvSpPr>
        <p:spPr>
          <a:xfrm>
            <a:off x="1719604" y="2945543"/>
            <a:ext cx="2265611" cy="1180699"/>
          </a:xfrm>
          <a:prstGeom prst="wedgeRectCallout">
            <a:avLst>
              <a:gd name="adj1" fmla="val 29579"/>
              <a:gd name="adj2" fmla="val 2452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provides a scheme 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refining the subsystems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components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software system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D128DC79-40B9-0119-F2BA-A2340AC1EE40}"/>
              </a:ext>
            </a:extLst>
          </p:cNvPr>
          <p:cNvSpPr/>
          <p:nvPr/>
        </p:nvSpPr>
        <p:spPr>
          <a:xfrm>
            <a:off x="4081634" y="2935898"/>
            <a:ext cx="1834404" cy="811367"/>
          </a:xfrm>
          <a:prstGeom prst="wedgeRectCallout">
            <a:avLst>
              <a:gd name="adj1" fmla="val -58761"/>
              <a:gd name="adj2" fmla="val -3244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refining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relationships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between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them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7A5B79BD-579C-6A04-5161-2E46120CF8AD}"/>
              </a:ext>
            </a:extLst>
          </p:cNvPr>
          <p:cNvSpPr/>
          <p:nvPr/>
        </p:nvSpPr>
        <p:spPr>
          <a:xfrm>
            <a:off x="6038707" y="2956776"/>
            <a:ext cx="2764146" cy="811367"/>
          </a:xfrm>
          <a:prstGeom prst="wedgeRectCallout">
            <a:avLst>
              <a:gd name="adj1" fmla="val 29579"/>
              <a:gd name="adj2" fmla="val 2452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describes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commonly recurring structure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communicating components  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E3AE4E51-47DF-A091-8EF6-02D017176B55}"/>
              </a:ext>
            </a:extLst>
          </p:cNvPr>
          <p:cNvSpPr/>
          <p:nvPr/>
        </p:nvSpPr>
        <p:spPr>
          <a:xfrm>
            <a:off x="8982968" y="2942719"/>
            <a:ext cx="2400263" cy="811367"/>
          </a:xfrm>
          <a:prstGeom prst="wedgeRectCallout">
            <a:avLst>
              <a:gd name="adj1" fmla="val -58993"/>
              <a:gd name="adj2" fmla="val -341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 solves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general design problem 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within 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 particular context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3CB6FC26-AC50-F82F-E834-F8BAAB04EDE9}"/>
              </a:ext>
            </a:extLst>
          </p:cNvPr>
          <p:cNvSpPr/>
          <p:nvPr/>
        </p:nvSpPr>
        <p:spPr>
          <a:xfrm>
            <a:off x="2110216" y="2621261"/>
            <a:ext cx="1016872" cy="257369"/>
          </a:xfrm>
          <a:prstGeom prst="wedgeRectCallout">
            <a:avLst>
              <a:gd name="adj1" fmla="val -37560"/>
              <a:gd name="adj2" fmla="val 86512"/>
            </a:avLst>
          </a:prstGeom>
          <a:solidFill>
            <a:sysClr val="windowText" lastClr="000000"/>
          </a:solidFill>
          <a:ln>
            <a:solidFill>
              <a:srgbClr val="ED7D31">
                <a:lumMod val="75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subsystems</a:t>
            </a:r>
          </a:p>
        </p:txBody>
      </p:sp>
      <p:sp>
        <p:nvSpPr>
          <p:cNvPr id="37" name="Arrow: Right 5">
            <a:extLst>
              <a:ext uri="{FF2B5EF4-FFF2-40B4-BE49-F238E27FC236}">
                <a16:creationId xmlns:a16="http://schemas.microsoft.com/office/drawing/2014/main" id="{58E56DED-0F81-B17E-CB7E-2E85F66E3D02}"/>
              </a:ext>
            </a:extLst>
          </p:cNvPr>
          <p:cNvSpPr/>
          <p:nvPr/>
        </p:nvSpPr>
        <p:spPr>
          <a:xfrm>
            <a:off x="748905" y="5349369"/>
            <a:ext cx="88819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idioms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73188427-C3BF-0E68-92B2-C886D8F0E91F}"/>
              </a:ext>
            </a:extLst>
          </p:cNvPr>
          <p:cNvSpPr/>
          <p:nvPr/>
        </p:nvSpPr>
        <p:spPr>
          <a:xfrm>
            <a:off x="1629332" y="5319849"/>
            <a:ext cx="2967726" cy="442035"/>
          </a:xfrm>
          <a:prstGeom prst="wedgeRectCallout">
            <a:avLst>
              <a:gd name="adj1" fmla="val 29579"/>
              <a:gd name="adj2" fmla="val 2452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a low-level pattern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specific to a programming language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602C445C-5943-09F8-4F03-1413ABAF374D}"/>
              </a:ext>
            </a:extLst>
          </p:cNvPr>
          <p:cNvSpPr/>
          <p:nvPr/>
        </p:nvSpPr>
        <p:spPr>
          <a:xfrm>
            <a:off x="4676673" y="5312364"/>
            <a:ext cx="2239963" cy="811367"/>
          </a:xfrm>
          <a:prstGeom prst="wedgeRectCallout">
            <a:avLst>
              <a:gd name="adj1" fmla="val -56147"/>
              <a:gd name="adj2" fmla="val -3244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describes  how  to  implement 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particular  aspects 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components 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F6639024-B297-556D-1C01-7BD83407024C}"/>
              </a:ext>
            </a:extLst>
          </p:cNvPr>
          <p:cNvSpPr/>
          <p:nvPr/>
        </p:nvSpPr>
        <p:spPr>
          <a:xfrm>
            <a:off x="7018175" y="5320937"/>
            <a:ext cx="2001116" cy="1180699"/>
          </a:xfrm>
          <a:prstGeom prst="wedgeRectCallout">
            <a:avLst>
              <a:gd name="adj1" fmla="val -59018"/>
              <a:gd name="adj2" fmla="val -3140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the relationships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between them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features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given language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A9ADA1BD-2272-346A-3F9C-6A6D4F696ACB}"/>
              </a:ext>
            </a:extLst>
          </p:cNvPr>
          <p:cNvSpPr/>
          <p:nvPr/>
        </p:nvSpPr>
        <p:spPr>
          <a:xfrm>
            <a:off x="2273269" y="4764564"/>
            <a:ext cx="1356709" cy="442035"/>
          </a:xfrm>
          <a:prstGeom prst="wedgeRectCallout">
            <a:avLst>
              <a:gd name="adj1" fmla="val -37560"/>
              <a:gd name="adj2" fmla="val 86512"/>
            </a:avLst>
          </a:prstGeom>
          <a:solidFill>
            <a:sysClr val="windowText" lastClr="000000"/>
          </a:solidFill>
          <a:ln>
            <a:solidFill>
              <a:srgbClr val="ED7D31">
                <a:lumMod val="75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low-level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language specific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9E630EA-43C1-0249-4BB4-012C67BBCA20}"/>
              </a:ext>
            </a:extLst>
          </p:cNvPr>
          <p:cNvSpPr/>
          <p:nvPr/>
        </p:nvSpPr>
        <p:spPr>
          <a:xfrm>
            <a:off x="9598977" y="4851400"/>
            <a:ext cx="251307" cy="1781446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row: Right 5">
            <a:extLst>
              <a:ext uri="{FF2B5EF4-FFF2-40B4-BE49-F238E27FC236}">
                <a16:creationId xmlns:a16="http://schemas.microsoft.com/office/drawing/2014/main" id="{28105B9A-61D3-4F66-B3BC-E579787F3E5C}"/>
              </a:ext>
            </a:extLst>
          </p:cNvPr>
          <p:cNvSpPr/>
          <p:nvPr/>
        </p:nvSpPr>
        <p:spPr>
          <a:xfrm>
            <a:off x="9724630" y="4983110"/>
            <a:ext cx="98437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sources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A9F7A2-ED68-1A9C-A948-C42DFDDF5E04}"/>
              </a:ext>
            </a:extLst>
          </p:cNvPr>
          <p:cNvGrpSpPr/>
          <p:nvPr/>
        </p:nvGrpSpPr>
        <p:grpSpPr>
          <a:xfrm>
            <a:off x="9792844" y="5742123"/>
            <a:ext cx="1939481" cy="286297"/>
            <a:chOff x="2738297" y="4386269"/>
            <a:chExt cx="1939481" cy="286297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24977CB-27D7-CD0C-972F-73928302B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46" name="Retângulo 5">
              <a:extLst>
                <a:ext uri="{FF2B5EF4-FFF2-40B4-BE49-F238E27FC236}">
                  <a16:creationId xmlns:a16="http://schemas.microsoft.com/office/drawing/2014/main" id="{82E087D9-C390-73C9-1D94-7A700B82662B}"/>
                </a:ext>
              </a:extLst>
            </p:cNvPr>
            <p:cNvSpPr/>
            <p:nvPr/>
          </p:nvSpPr>
          <p:spPr>
            <a:xfrm>
              <a:off x="2928581" y="4395567"/>
              <a:ext cx="17491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pres?slideindex=4&amp;slidetitle=3. categories"/>
                </a:rPr>
                <a:t>patterns/posa/categories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0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A27BA-2B70-D9A4-9259-86E1BD6C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20529169-17A2-A8E1-8DB2-1BE15E6C6219}"/>
              </a:ext>
            </a:extLst>
          </p:cNvPr>
          <p:cNvSpPr/>
          <p:nvPr/>
        </p:nvSpPr>
        <p:spPr>
          <a:xfrm>
            <a:off x="3853817" y="2922389"/>
            <a:ext cx="7532181" cy="257369"/>
          </a:xfrm>
          <a:prstGeom prst="wedgeRectCallout">
            <a:avLst>
              <a:gd name="adj1" fmla="val -4979"/>
              <a:gd name="adj2" fmla="val -914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Creational Patterns (Singleton, Factory), Structural Patterns (Adapter, Composite), Behavioral Patterns (Observer, Strategy)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0795CD-9813-9067-8FE8-AAD776810F10}"/>
              </a:ext>
            </a:extLst>
          </p:cNvPr>
          <p:cNvSpPr/>
          <p:nvPr/>
        </p:nvSpPr>
        <p:spPr>
          <a:xfrm>
            <a:off x="2534975" y="2557939"/>
            <a:ext cx="143763" cy="100990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2E427F8-7E06-3B43-1963-4DC353001DCA}"/>
              </a:ext>
            </a:extLst>
          </p:cNvPr>
          <p:cNvSpPr/>
          <p:nvPr/>
        </p:nvSpPr>
        <p:spPr>
          <a:xfrm>
            <a:off x="2490602" y="2085400"/>
            <a:ext cx="6795056" cy="257369"/>
          </a:xfrm>
          <a:prstGeom prst="wedgeRectCallout">
            <a:avLst>
              <a:gd name="adj1" fmla="val -4979"/>
              <a:gd name="adj2" fmla="val -914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Object-Oriented Programming (OOP), Procedural Programming, Functional Programming, Logic Programming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E246DF-B557-2A6E-94C6-7410EB017719}"/>
              </a:ext>
            </a:extLst>
          </p:cNvPr>
          <p:cNvSpPr/>
          <p:nvPr/>
        </p:nvSpPr>
        <p:spPr>
          <a:xfrm>
            <a:off x="1547872" y="2060356"/>
            <a:ext cx="143763" cy="4640505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E9179D9-5373-AB22-72E2-D75ACB0107FA}"/>
              </a:ext>
            </a:extLst>
          </p:cNvPr>
          <p:cNvSpPr/>
          <p:nvPr/>
        </p:nvSpPr>
        <p:spPr>
          <a:xfrm>
            <a:off x="2531950" y="881871"/>
            <a:ext cx="1037519" cy="257369"/>
          </a:xfrm>
          <a:prstGeom prst="wedgeRectCallout">
            <a:avLst>
              <a:gd name="adj1" fmla="val -4979"/>
              <a:gd name="adj2" fmla="val -914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IaaS, PaaS, SaaS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5FFB09D-5318-4827-D71B-8554FD3B3DB6}"/>
              </a:ext>
            </a:extLst>
          </p:cNvPr>
          <p:cNvSpPr/>
          <p:nvPr/>
        </p:nvSpPr>
        <p:spPr>
          <a:xfrm>
            <a:off x="2820065" y="1227120"/>
            <a:ext cx="2223805" cy="257369"/>
          </a:xfrm>
          <a:prstGeom prst="wedgeRectCallout">
            <a:avLst>
              <a:gd name="adj1" fmla="val -4979"/>
              <a:gd name="adj2" fmla="val -914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Public, Private, Hybrid, Multi-Cloud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8C04AB-CB77-CD4F-4921-D2707DC59E99}"/>
              </a:ext>
            </a:extLst>
          </p:cNvPr>
          <p:cNvSpPr/>
          <p:nvPr/>
        </p:nvSpPr>
        <p:spPr>
          <a:xfrm>
            <a:off x="1254374" y="668152"/>
            <a:ext cx="143763" cy="1221989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E35E8-BF12-9AB9-9291-7E0EA12197FA}"/>
              </a:ext>
            </a:extLst>
          </p:cNvPr>
          <p:cNvSpPr/>
          <p:nvPr/>
        </p:nvSpPr>
        <p:spPr>
          <a:xfrm>
            <a:off x="605142" y="483486"/>
            <a:ext cx="143763" cy="6176513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866DC-B9A2-D3DF-F789-CE28DC656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5481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taxonomy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730B2-A4AD-0D20-9DFD-8C19DFC0AAC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BE53F8-B03D-322B-EC6C-3CEBDFB90C68}"/>
              </a:ext>
            </a:extLst>
          </p:cNvPr>
          <p:cNvSpPr/>
          <p:nvPr/>
        </p:nvSpPr>
        <p:spPr>
          <a:xfrm>
            <a:off x="297002" y="364000"/>
            <a:ext cx="1029254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architecture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A0599047-C355-24DA-39D9-A908DDDDD454}"/>
              </a:ext>
            </a:extLst>
          </p:cNvPr>
          <p:cNvSpPr/>
          <p:nvPr/>
        </p:nvSpPr>
        <p:spPr>
          <a:xfrm>
            <a:off x="713783" y="668152"/>
            <a:ext cx="612473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cloud</a:t>
            </a: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B0F69F46-F1B9-6A69-94C9-3893CB23DE89}"/>
              </a:ext>
            </a:extLst>
          </p:cNvPr>
          <p:cNvSpPr/>
          <p:nvPr/>
        </p:nvSpPr>
        <p:spPr>
          <a:xfrm>
            <a:off x="712328" y="2047878"/>
            <a:ext cx="907426" cy="215444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software</a:t>
            </a: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0B242724-A227-E2C7-91DC-50423FB7998D}"/>
              </a:ext>
            </a:extLst>
          </p:cNvPr>
          <p:cNvSpPr/>
          <p:nvPr/>
        </p:nvSpPr>
        <p:spPr>
          <a:xfrm>
            <a:off x="1326366" y="918222"/>
            <a:ext cx="1205584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Service Models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956D7097-1558-E113-383C-78208C87BF45}"/>
              </a:ext>
            </a:extLst>
          </p:cNvPr>
          <p:cNvSpPr/>
          <p:nvPr/>
        </p:nvSpPr>
        <p:spPr>
          <a:xfrm>
            <a:off x="1326255" y="1260625"/>
            <a:ext cx="1524583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Deployment Models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7C737993-355D-FDCC-82FF-D8BCE22375E6}"/>
              </a:ext>
            </a:extLst>
          </p:cNvPr>
          <p:cNvSpPr/>
          <p:nvPr/>
        </p:nvSpPr>
        <p:spPr>
          <a:xfrm>
            <a:off x="1326144" y="1603028"/>
            <a:ext cx="1242454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Design Patterns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94DD0B2-EEED-0663-D1CC-934F89D48181}"/>
              </a:ext>
            </a:extLst>
          </p:cNvPr>
          <p:cNvSpPr/>
          <p:nvPr/>
        </p:nvSpPr>
        <p:spPr>
          <a:xfrm>
            <a:off x="2568598" y="1566676"/>
            <a:ext cx="2570438" cy="257369"/>
          </a:xfrm>
          <a:prstGeom prst="wedgeRectCallout">
            <a:avLst>
              <a:gd name="adj1" fmla="val -4979"/>
              <a:gd name="adj2" fmla="val -914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Microservices, Serverless, Event-Driven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DA4C5824-DBBD-5D6C-AF72-42A155A072DD}"/>
              </a:ext>
            </a:extLst>
          </p:cNvPr>
          <p:cNvSpPr/>
          <p:nvPr/>
        </p:nvSpPr>
        <p:spPr>
          <a:xfrm>
            <a:off x="1664892" y="2103168"/>
            <a:ext cx="857733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paradigm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8E50674C-BB6F-98E6-C541-7664200C890D}"/>
              </a:ext>
            </a:extLst>
          </p:cNvPr>
          <p:cNvSpPr/>
          <p:nvPr/>
        </p:nvSpPr>
        <p:spPr>
          <a:xfrm>
            <a:off x="1674217" y="2560496"/>
            <a:ext cx="910632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categories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D54E6DD5-45CE-676A-5147-D120D86D02B3}"/>
              </a:ext>
            </a:extLst>
          </p:cNvPr>
          <p:cNvSpPr/>
          <p:nvPr/>
        </p:nvSpPr>
        <p:spPr>
          <a:xfrm>
            <a:off x="4276394" y="2577067"/>
            <a:ext cx="6892519" cy="257369"/>
          </a:xfrm>
          <a:prstGeom prst="wedgeRectCallout">
            <a:avLst>
              <a:gd name="adj1" fmla="val -4979"/>
              <a:gd name="adj2" fmla="val -914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Client-Server, Layered (n-tier), Microservices, Event-Driven, Service-Oriented Architecture (SOA), Pipe-and-Filter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3F5BE680-2E46-C7F2-3750-EFDCB09AB81A}"/>
              </a:ext>
            </a:extLst>
          </p:cNvPr>
          <p:cNvSpPr/>
          <p:nvPr/>
        </p:nvSpPr>
        <p:spPr>
          <a:xfrm>
            <a:off x="2658837" y="2604124"/>
            <a:ext cx="1617557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architectural patterns</a:t>
            </a: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81E826A9-FD6F-CBA3-7CA3-47A39E08D9C1}"/>
              </a:ext>
            </a:extLst>
          </p:cNvPr>
          <p:cNvSpPr/>
          <p:nvPr/>
        </p:nvSpPr>
        <p:spPr>
          <a:xfrm>
            <a:off x="2658836" y="2947114"/>
            <a:ext cx="1231232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design patterns</a:t>
            </a: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497B6042-A68D-BAAC-432E-1F236DE12767}"/>
              </a:ext>
            </a:extLst>
          </p:cNvPr>
          <p:cNvSpPr/>
          <p:nvPr/>
        </p:nvSpPr>
        <p:spPr>
          <a:xfrm>
            <a:off x="2658836" y="3296948"/>
            <a:ext cx="681403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idioms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0B5D5CD8-6946-A657-5A5D-6E09CD318974}"/>
              </a:ext>
            </a:extLst>
          </p:cNvPr>
          <p:cNvSpPr/>
          <p:nvPr/>
        </p:nvSpPr>
        <p:spPr>
          <a:xfrm>
            <a:off x="3378486" y="3267711"/>
            <a:ext cx="5665773" cy="257369"/>
          </a:xfrm>
          <a:prstGeom prst="wedgeRectCallout">
            <a:avLst>
              <a:gd name="adj1" fmla="val -4979"/>
              <a:gd name="adj2" fmla="val -914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Language-specific practices (Pythonic, Ruby idioms), Best practices and coding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47210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A27BA-2B70-D9A4-9259-86E1BD6C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66DC-B9A2-D3DF-F789-CE28DC656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64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design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730B2-A4AD-0D20-9DFD-8C19DFC0AAC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BE53F8-B03D-322B-EC6C-3CEBDFB90C68}"/>
              </a:ext>
            </a:extLst>
          </p:cNvPr>
          <p:cNvSpPr/>
          <p:nvPr/>
        </p:nvSpPr>
        <p:spPr>
          <a:xfrm>
            <a:off x="297002" y="364000"/>
            <a:ext cx="1029254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architecture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0B5D5CD8-6946-A657-5A5D-6E09CD318974}"/>
              </a:ext>
            </a:extLst>
          </p:cNvPr>
          <p:cNvSpPr/>
          <p:nvPr/>
        </p:nvSpPr>
        <p:spPr>
          <a:xfrm>
            <a:off x="573740" y="663763"/>
            <a:ext cx="3100776" cy="2227139"/>
          </a:xfrm>
          <a:prstGeom prst="wedgeRectCallout">
            <a:avLst>
              <a:gd name="adj1" fmla="val -4979"/>
              <a:gd name="adj2" fmla="val -914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Scope: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High-level structure of the system.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Focus: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Overall system organization,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components, their interactions,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and overarching principles.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Concerned with: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How different parts of the system fit together.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Non-functional requirements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(scalability, performance, security).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Major technological and structural decisions.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Examples: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architectural styles (Microservices, Layered),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architectural patterns (CQRS, Event Sourcing).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050B0DC-051C-EB5F-3F01-B8764027723E}"/>
              </a:ext>
            </a:extLst>
          </p:cNvPr>
          <p:cNvSpPr/>
          <p:nvPr/>
        </p:nvSpPr>
        <p:spPr>
          <a:xfrm>
            <a:off x="3860600" y="663763"/>
            <a:ext cx="3854188" cy="2227139"/>
          </a:xfrm>
          <a:prstGeom prst="wedgeRectCallout">
            <a:avLst>
              <a:gd name="adj1" fmla="val -4979"/>
              <a:gd name="adj2" fmla="val -914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Scope: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Detailed structure within individual components or modules.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Focus: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Detailed implementation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and structure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of software components.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Concerned with: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Specific algorithms, data structures.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Class and object design.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prstClr val="white"/>
              </a:solidFill>
              <a:latin typeface="Calibri Light" panose="020F0302020204030204"/>
            </a:endParaRP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Code-level practices and patterns.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Examples: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design principles (SOLID, DRY),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design patterns (Repository, Adapter, Singleton).</a:t>
            </a: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D263CBBF-2938-7772-89CE-642300A6F57F}"/>
              </a:ext>
            </a:extLst>
          </p:cNvPr>
          <p:cNvSpPr/>
          <p:nvPr/>
        </p:nvSpPr>
        <p:spPr>
          <a:xfrm>
            <a:off x="3821252" y="363999"/>
            <a:ext cx="673387" cy="184666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44685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A27BA-2B70-D9A4-9259-86E1BD6C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66DC-B9A2-D3DF-F789-CE28DC656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9995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4.1.1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730B2-A4AD-0D20-9DFD-8C19DFC0AAC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0B5D5CD8-6946-A657-5A5D-6E09CD318974}"/>
              </a:ext>
            </a:extLst>
          </p:cNvPr>
          <p:cNvSpPr/>
          <p:nvPr/>
        </p:nvSpPr>
        <p:spPr>
          <a:xfrm>
            <a:off x="1180408" y="716518"/>
            <a:ext cx="4004870" cy="842145"/>
          </a:xfrm>
          <a:prstGeom prst="wedgeRectCallout">
            <a:avLst>
              <a:gd name="adj1" fmla="val -27482"/>
              <a:gd name="adj2" fmla="val -5873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100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Architecture</a:t>
            </a: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 represents the significant decisions that shape the system,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whereas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design</a:t>
            </a: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 is more about the individual components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and the details of how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those components are constructed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61CFE68-731E-EB3E-C469-04155884FF2F}"/>
              </a:ext>
            </a:extLst>
          </p:cNvPr>
          <p:cNvSpPr/>
          <p:nvPr/>
        </p:nvSpPr>
        <p:spPr>
          <a:xfrm>
            <a:off x="440390" y="235872"/>
            <a:ext cx="4194024" cy="380480"/>
          </a:xfrm>
          <a:prstGeom prst="wedgeRectCallout">
            <a:avLst>
              <a:gd name="adj1" fmla="val -53091"/>
              <a:gd name="adj2" fmla="val -3109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"Clean Architecture: A Craftsman's Guide to Software Structure and Design"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by Robert C. Martin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E8393DA-578D-3D6B-05A9-BFBDC5B23A3B}"/>
              </a:ext>
            </a:extLst>
          </p:cNvPr>
          <p:cNvSpPr/>
          <p:nvPr/>
        </p:nvSpPr>
        <p:spPr>
          <a:xfrm>
            <a:off x="499977" y="1764268"/>
            <a:ext cx="5971754" cy="226591"/>
          </a:xfrm>
          <a:prstGeom prst="wedgeRectCallout">
            <a:avLst>
              <a:gd name="adj1" fmla="val -53091"/>
              <a:gd name="adj2" fmla="val -3340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>
                <a:solidFill>
                  <a:prstClr val="white"/>
                </a:solidFill>
                <a:latin typeface="Calibri Light" panose="020F0302020204030204"/>
              </a:rPr>
              <a:t>IEEE Standard 1471-2000 - Recommended Practice for Architectural Description of Software-Intensive Systems</a:t>
            </a:r>
            <a:endParaRPr lang="en-US" sz="100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DC8B326-EC02-1187-CB16-2C73621CE261}"/>
              </a:ext>
            </a:extLst>
          </p:cNvPr>
          <p:cNvSpPr/>
          <p:nvPr/>
        </p:nvSpPr>
        <p:spPr>
          <a:xfrm>
            <a:off x="1180408" y="2104237"/>
            <a:ext cx="4077004" cy="842145"/>
          </a:xfrm>
          <a:prstGeom prst="wedgeRectCallout">
            <a:avLst>
              <a:gd name="adj1" fmla="val -27482"/>
              <a:gd name="adj2" fmla="val -5873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Architectural</a:t>
            </a: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 descriptions focus on the high-level structure of the system,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whereas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detailed </a:t>
            </a:r>
            <a:r>
              <a:rPr lang="en-US" sz="100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design</a:t>
            </a: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 focuses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the implementation of the components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within the architectural structure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68ED53-26F8-BBF8-2987-ABE657931562}"/>
              </a:ext>
            </a:extLst>
          </p:cNvPr>
          <p:cNvSpPr/>
          <p:nvPr/>
        </p:nvSpPr>
        <p:spPr>
          <a:xfrm>
            <a:off x="440390" y="3167935"/>
            <a:ext cx="2861928" cy="226591"/>
          </a:xfrm>
          <a:prstGeom prst="wedgeRectCallout">
            <a:avLst>
              <a:gd name="adj1" fmla="val -53091"/>
              <a:gd name="adj2" fmla="val -3340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000">
                <a:solidFill>
                  <a:prstClr val="white"/>
                </a:solidFill>
                <a:latin typeface="Calibri Light" panose="020F0302020204030204"/>
              </a:rPr>
              <a:t>The Open Group Architecture Framework (TOGAF)</a:t>
            </a:r>
            <a:endParaRPr lang="en-US" sz="1000" dirty="0">
              <a:solidFill>
                <a:prstClr val="white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0982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67447</TotalTime>
  <Words>661</Words>
  <Application>Microsoft Office PowerPoint</Application>
  <PresentationFormat>Widescreen</PresentationFormat>
  <Paragraphs>231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architecture</vt:lpstr>
      <vt:lpstr>1.1 index</vt:lpstr>
      <vt:lpstr>2. rational</vt:lpstr>
      <vt:lpstr>2.1 principles</vt:lpstr>
      <vt:lpstr>3. types</vt:lpstr>
      <vt:lpstr>3.1 software</vt:lpstr>
      <vt:lpstr>4. taxonomy</vt:lpstr>
      <vt:lpstr>4.1 design</vt:lpstr>
      <vt:lpstr>4.1.1 sources</vt:lpstr>
      <vt:lpstr>5. introduction</vt:lpstr>
      <vt:lpstr>6. C4</vt:lpstr>
      <vt:lpstr>7. wip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1243</cp:revision>
  <dcterms:created xsi:type="dcterms:W3CDTF">2019-03-25T09:18:39Z</dcterms:created>
  <dcterms:modified xsi:type="dcterms:W3CDTF">2025-01-02T12:13:19Z</dcterms:modified>
</cp:coreProperties>
</file>