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398" r:id="rId3"/>
    <p:sldId id="422" r:id="rId4"/>
    <p:sldId id="425" r:id="rId5"/>
    <p:sldId id="426" r:id="rId6"/>
    <p:sldId id="428" r:id="rId7"/>
    <p:sldId id="429" r:id="rId8"/>
    <p:sldId id="423" r:id="rId9"/>
    <p:sldId id="430" r:id="rId10"/>
    <p:sldId id="431" r:id="rId11"/>
    <p:sldId id="418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15/01/2025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15/01/2025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15/01/2025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15/01/2025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15/01/2025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15/01/2025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15/01/2025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15/01/2025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15/01/2025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15/01/2025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15/01/2025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15/01/2025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15/01/2025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15/01/2025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15/01/2025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15/01/2025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15/01/2025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15/01/2025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15/01/2025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15/01/2025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authenticati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18" Type="http://schemas.openxmlformats.org/officeDocument/2006/relationships/image" Target="../media/image10.sv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6.png"/><Relationship Id="rId17" Type="http://schemas.openxmlformats.org/officeDocument/2006/relationships/image" Target="../media/image9.png"/><Relationship Id="rId2" Type="http://schemas.openxmlformats.org/officeDocument/2006/relationships/image" Target="../media/image2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8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5.svg"/><Relationship Id="rId1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24387"/>
            <a:ext cx="20872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assistant integration with SG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31D044-83D2-832B-8487-96C164BB983F}"/>
              </a:ext>
            </a:extLst>
          </p:cNvPr>
          <p:cNvGrpSpPr/>
          <p:nvPr/>
        </p:nvGrpSpPr>
        <p:grpSpPr>
          <a:xfrm>
            <a:off x="10607323" y="128356"/>
            <a:ext cx="1597359" cy="283293"/>
            <a:chOff x="5611636" y="5954426"/>
            <a:chExt cx="1597360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48B775E0-FF20-093F-D37E-B1BFE564F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DF91FA8-D5DE-935D-4A3E-4F9753BFECF9}"/>
                </a:ext>
              </a:extLst>
            </p:cNvPr>
            <p:cNvSpPr/>
            <p:nvPr/>
          </p:nvSpPr>
          <p:spPr>
            <a:xfrm>
              <a:off x="6107411" y="5954426"/>
              <a:ext cx="11015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authentication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0909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404372" y="6044547"/>
            <a:ext cx="1474318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7396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41784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F93F9-6ED0-2481-EDE7-00B59708324C}"/>
              </a:ext>
            </a:extLst>
          </p:cNvPr>
          <p:cNvSpPr txBox="1"/>
          <p:nvPr/>
        </p:nvSpPr>
        <p:spPr>
          <a:xfrm>
            <a:off x="2542030" y="4640408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EC1F459D-B53A-CF7C-7F35-212EBD4FE3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37702" y="5082114"/>
            <a:ext cx="313996" cy="313996"/>
          </a:xfrm>
          <a:prstGeom prst="rect">
            <a:avLst/>
          </a:prstGeom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316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D2F328-4B9C-939F-8100-9C7B0623A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77F85149-894E-49EA-9B2D-C36C753AA901}"/>
              </a:ext>
            </a:extLst>
          </p:cNvPr>
          <p:cNvSpPr/>
          <p:nvPr/>
        </p:nvSpPr>
        <p:spPr>
          <a:xfrm>
            <a:off x="8504520" y="3045401"/>
            <a:ext cx="3319419" cy="306785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pulse 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9EDD5A-1A63-99AE-A762-126F6954AAAA}"/>
              </a:ext>
            </a:extLst>
          </p:cNvPr>
          <p:cNvSpPr/>
          <p:nvPr/>
        </p:nvSpPr>
        <p:spPr>
          <a:xfrm>
            <a:off x="150061" y="1310839"/>
            <a:ext cx="2468880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studio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4C8375-444B-DDA1-F7DF-05E600669D6D}"/>
              </a:ext>
            </a:extLst>
          </p:cNvPr>
          <p:cNvSpPr/>
          <p:nvPr/>
        </p:nvSpPr>
        <p:spPr>
          <a:xfrm>
            <a:off x="4192629" y="1366616"/>
            <a:ext cx="2468880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D85002-6D3B-9707-BA0E-E4DD360B3BC2}"/>
              </a:ext>
            </a:extLst>
          </p:cNvPr>
          <p:cNvSpPr/>
          <p:nvPr/>
        </p:nvSpPr>
        <p:spPr>
          <a:xfrm>
            <a:off x="8294683" y="1490260"/>
            <a:ext cx="2468880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execution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40A7B9-A306-5513-BCF8-4841570C5348}"/>
              </a:ext>
            </a:extLst>
          </p:cNvPr>
          <p:cNvCxnSpPr>
            <a:stCxn id="15" idx="0"/>
            <a:endCxn id="16" idx="0"/>
          </p:cNvCxnSpPr>
          <p:nvPr/>
        </p:nvCxnSpPr>
        <p:spPr>
          <a:xfrm rot="16200000" flipH="1">
            <a:off x="3377896" y="-682557"/>
            <a:ext cx="55777" cy="4042568"/>
          </a:xfrm>
          <a:prstGeom prst="bentConnector3">
            <a:avLst>
              <a:gd name="adj1" fmla="val -4098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A171941-FEF0-9A60-8230-FF1D29AD17DF}"/>
              </a:ext>
            </a:extLst>
          </p:cNvPr>
          <p:cNvSpPr/>
          <p:nvPr/>
        </p:nvSpPr>
        <p:spPr>
          <a:xfrm>
            <a:off x="2878302" y="384216"/>
            <a:ext cx="928443" cy="4042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auth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955583-4539-1004-CB89-5C4A1918F13D}"/>
              </a:ext>
            </a:extLst>
          </p:cNvPr>
          <p:cNvCxnSpPr>
            <a:stCxn id="16" idx="2"/>
            <a:endCxn id="15" idx="2"/>
          </p:cNvCxnSpPr>
          <p:nvPr/>
        </p:nvCxnSpPr>
        <p:spPr>
          <a:xfrm rot="5400000" flipH="1">
            <a:off x="3377896" y="369004"/>
            <a:ext cx="55777" cy="4042568"/>
          </a:xfrm>
          <a:prstGeom prst="bentConnector3">
            <a:avLst>
              <a:gd name="adj1" fmla="val -4098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9F70CBD-9DB5-F1DB-7405-35CFE92F498B}"/>
              </a:ext>
            </a:extLst>
          </p:cNvPr>
          <p:cNvSpPr/>
          <p:nvPr/>
        </p:nvSpPr>
        <p:spPr>
          <a:xfrm>
            <a:off x="2626272" y="2821125"/>
            <a:ext cx="928443" cy="4042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7D4149-63DC-6EB1-E619-7C50F7A8B3E6}"/>
              </a:ext>
            </a:extLst>
          </p:cNvPr>
          <p:cNvSpPr/>
          <p:nvPr/>
        </p:nvSpPr>
        <p:spPr>
          <a:xfrm>
            <a:off x="6983776" y="1447609"/>
            <a:ext cx="928443" cy="4042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cookie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8EFE86-C514-1EC5-9FC3-F9AFECDCED42}"/>
              </a:ext>
            </a:extLst>
          </p:cNvPr>
          <p:cNvCxnSpPr>
            <a:endCxn id="17" idx="1"/>
          </p:cNvCxnSpPr>
          <p:nvPr/>
        </p:nvCxnSpPr>
        <p:spPr>
          <a:xfrm>
            <a:off x="6698195" y="1892396"/>
            <a:ext cx="1596488" cy="1236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FE4E70F-6B3D-C5AD-DDEF-63D59F25898D}"/>
              </a:ext>
            </a:extLst>
          </p:cNvPr>
          <p:cNvSpPr/>
          <p:nvPr/>
        </p:nvSpPr>
        <p:spPr>
          <a:xfrm>
            <a:off x="5279316" y="271158"/>
            <a:ext cx="928443" cy="4042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WS</a:t>
            </a:r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2675B951-C385-95A1-63FD-28782018D201}"/>
              </a:ext>
            </a:extLst>
          </p:cNvPr>
          <p:cNvSpPr/>
          <p:nvPr/>
        </p:nvSpPr>
        <p:spPr>
          <a:xfrm>
            <a:off x="6840364" y="1053470"/>
            <a:ext cx="983209" cy="257369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ysClr val="windowText" lastClr="000000"/>
          </a:solidFill>
          <a:ln>
            <a:solidFill>
              <a:srgbClr val="ED7D31">
                <a:lumMod val="75000"/>
              </a:srgbClr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cookie to large</a:t>
            </a:r>
          </a:p>
        </p:txBody>
      </p:sp>
      <p:sp>
        <p:nvSpPr>
          <p:cNvPr id="51" name="Multiplication Sign 50">
            <a:extLst>
              <a:ext uri="{FF2B5EF4-FFF2-40B4-BE49-F238E27FC236}">
                <a16:creationId xmlns:a16="http://schemas.microsoft.com/office/drawing/2014/main" id="{A846676A-7D0E-0442-DBE3-B6C1B4034F4B}"/>
              </a:ext>
            </a:extLst>
          </p:cNvPr>
          <p:cNvSpPr/>
          <p:nvPr/>
        </p:nvSpPr>
        <p:spPr>
          <a:xfrm>
            <a:off x="7023557" y="1690680"/>
            <a:ext cx="833887" cy="8511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30EC78-3033-AB0C-A453-AFF5DA31E8AA}"/>
              </a:ext>
            </a:extLst>
          </p:cNvPr>
          <p:cNvSpPr/>
          <p:nvPr/>
        </p:nvSpPr>
        <p:spPr>
          <a:xfrm>
            <a:off x="6696240" y="2163549"/>
            <a:ext cx="1650220" cy="10024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first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query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cookie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ticket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header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ED402F-9CAC-C714-C091-A422D0E424A2}"/>
              </a:ext>
            </a:extLst>
          </p:cNvPr>
          <p:cNvSpPr/>
          <p:nvPr/>
        </p:nvSpPr>
        <p:spPr>
          <a:xfrm>
            <a:off x="89676" y="4074167"/>
            <a:ext cx="2468880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assistant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B80B22D-5D1C-64C9-4199-D1A365E03558}"/>
              </a:ext>
            </a:extLst>
          </p:cNvPr>
          <p:cNvSpPr/>
          <p:nvPr/>
        </p:nvSpPr>
        <p:spPr>
          <a:xfrm>
            <a:off x="2810436" y="4074167"/>
            <a:ext cx="2468880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D5E49BB-BEBA-76F3-8D2C-A5DFCEE5B720}"/>
              </a:ext>
            </a:extLst>
          </p:cNvPr>
          <p:cNvSpPr/>
          <p:nvPr/>
        </p:nvSpPr>
        <p:spPr>
          <a:xfrm>
            <a:off x="5749336" y="4074166"/>
            <a:ext cx="2468880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assistant bff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(cegid api 1)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7D71FC7-78C9-B007-ED89-F79E8F8CD8EA}"/>
              </a:ext>
            </a:extLst>
          </p:cNvPr>
          <p:cNvSpPr/>
          <p:nvPr/>
        </p:nvSpPr>
        <p:spPr>
          <a:xfrm>
            <a:off x="8774887" y="3600091"/>
            <a:ext cx="2468880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execution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(cegid api 1)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BC65E20-FF73-FCA6-1C72-0963FF7DB129}"/>
              </a:ext>
            </a:extLst>
          </p:cNvPr>
          <p:cNvSpPr/>
          <p:nvPr/>
        </p:nvSpPr>
        <p:spPr>
          <a:xfrm>
            <a:off x="8774887" y="4802068"/>
            <a:ext cx="2468880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management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(cegid api 1)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102754F-72A0-7F3F-AE63-8BC8DBD2A40E}"/>
              </a:ext>
            </a:extLst>
          </p:cNvPr>
          <p:cNvSpPr/>
          <p:nvPr/>
        </p:nvSpPr>
        <p:spPr>
          <a:xfrm>
            <a:off x="2835403" y="4074167"/>
            <a:ext cx="2468880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E3DE255-27DE-6299-F51E-83F91818D97D}"/>
              </a:ext>
            </a:extLst>
          </p:cNvPr>
          <p:cNvSpPr/>
          <p:nvPr/>
        </p:nvSpPr>
        <p:spPr>
          <a:xfrm>
            <a:off x="2835403" y="5618295"/>
            <a:ext cx="2468880" cy="10515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SEGID account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B8DC76D-62C3-460E-1C66-D887B83B619E}"/>
              </a:ext>
            </a:extLst>
          </p:cNvPr>
          <p:cNvSpPr/>
          <p:nvPr/>
        </p:nvSpPr>
        <p:spPr>
          <a:xfrm>
            <a:off x="3554715" y="5336073"/>
            <a:ext cx="928443" cy="4042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https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C0CE5C9-B7F7-D22F-8DD8-FBA3F14191E2}"/>
              </a:ext>
            </a:extLst>
          </p:cNvPr>
          <p:cNvSpPr/>
          <p:nvPr/>
        </p:nvSpPr>
        <p:spPr>
          <a:xfrm>
            <a:off x="4775158" y="4421267"/>
            <a:ext cx="1087145" cy="4042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https/WS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912BAB3-923F-3097-69D2-8EDC72A1CBAD}"/>
              </a:ext>
            </a:extLst>
          </p:cNvPr>
          <p:cNvSpPr/>
          <p:nvPr/>
        </p:nvSpPr>
        <p:spPr>
          <a:xfrm>
            <a:off x="7832703" y="4355771"/>
            <a:ext cx="1087145" cy="4042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https/WS</a:t>
            </a:r>
          </a:p>
        </p:txBody>
      </p:sp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623623A4-F26B-5EDA-5F1F-59C683C3E6D4}"/>
              </a:ext>
            </a:extLst>
          </p:cNvPr>
          <p:cNvSpPr/>
          <p:nvPr/>
        </p:nvSpPr>
        <p:spPr>
          <a:xfrm>
            <a:off x="1797029" y="5943045"/>
            <a:ext cx="960767" cy="257369"/>
          </a:xfrm>
          <a:prstGeom prst="wedgeRectCallout">
            <a:avLst>
              <a:gd name="adj1" fmla="val 56592"/>
              <a:gd name="adj2" fmla="val -634"/>
            </a:avLst>
          </a:prstGeom>
          <a:solidFill>
            <a:sysClr val="windowText" lastClr="000000"/>
          </a:solidFill>
          <a:ln>
            <a:solidFill>
              <a:srgbClr val="ED7D31">
                <a:lumMod val="75000"/>
              </a:srgbClr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token para api</a:t>
            </a: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047112C1-2E48-FBB2-50AB-8EC3E9362337}"/>
              </a:ext>
            </a:extLst>
          </p:cNvPr>
          <p:cNvSpPr/>
          <p:nvPr/>
        </p:nvSpPr>
        <p:spPr>
          <a:xfrm>
            <a:off x="5880608" y="4925188"/>
            <a:ext cx="2261480" cy="105156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1 (business)</a:t>
            </a:r>
          </a:p>
          <a:p>
            <a:pPr algn="ctr"/>
            <a:endParaRPr lang="en-US" dirty="0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8E1D541E-C405-FEB1-A245-CBD0E28BEF6D}"/>
              </a:ext>
            </a:extLst>
          </p:cNvPr>
          <p:cNvSpPr/>
          <p:nvPr/>
        </p:nvSpPr>
        <p:spPr>
          <a:xfrm>
            <a:off x="9017291" y="5806440"/>
            <a:ext cx="2148869" cy="105156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2 (UTC)</a:t>
            </a:r>
          </a:p>
        </p:txBody>
      </p:sp>
      <p:sp>
        <p:nvSpPr>
          <p:cNvPr id="69" name="Speech Bubble: Rectangle 68">
            <a:extLst>
              <a:ext uri="{FF2B5EF4-FFF2-40B4-BE49-F238E27FC236}">
                <a16:creationId xmlns:a16="http://schemas.microsoft.com/office/drawing/2014/main" id="{45CAB87A-C2F3-675D-AB6A-E3915E384656}"/>
              </a:ext>
            </a:extLst>
          </p:cNvPr>
          <p:cNvSpPr/>
          <p:nvPr/>
        </p:nvSpPr>
        <p:spPr>
          <a:xfrm>
            <a:off x="645224" y="3286740"/>
            <a:ext cx="1064962" cy="626701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sessions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for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current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user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0" name="Speech Bubble: Rectangle 69">
            <a:extLst>
              <a:ext uri="{FF2B5EF4-FFF2-40B4-BE49-F238E27FC236}">
                <a16:creationId xmlns:a16="http://schemas.microsoft.com/office/drawing/2014/main" id="{47D74694-83D2-E91A-9ED7-6ED46FAD56A8}"/>
              </a:ext>
            </a:extLst>
          </p:cNvPr>
          <p:cNvSpPr/>
          <p:nvPr/>
        </p:nvSpPr>
        <p:spPr>
          <a:xfrm>
            <a:off x="6523936" y="3470940"/>
            <a:ext cx="1255719" cy="442035"/>
          </a:xfrm>
          <a:prstGeom prst="wedgeRectCallout">
            <a:avLst>
              <a:gd name="adj1" fmla="val 31169"/>
              <a:gd name="adj2" fmla="val 9991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api sessions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(userID)</a:t>
            </a:r>
          </a:p>
        </p:txBody>
      </p:sp>
      <p:sp>
        <p:nvSpPr>
          <p:cNvPr id="73" name="Speech Bubble: Rectangle 72">
            <a:extLst>
              <a:ext uri="{FF2B5EF4-FFF2-40B4-BE49-F238E27FC236}">
                <a16:creationId xmlns:a16="http://schemas.microsoft.com/office/drawing/2014/main" id="{2C34121C-24DA-4A90-3F8E-73F7FFFAAC03}"/>
              </a:ext>
            </a:extLst>
          </p:cNvPr>
          <p:cNvSpPr/>
          <p:nvPr/>
        </p:nvSpPr>
        <p:spPr>
          <a:xfrm>
            <a:off x="5633216" y="3458580"/>
            <a:ext cx="747568" cy="442035"/>
          </a:xfrm>
          <a:prstGeom prst="wedgeRectCallout">
            <a:avLst>
              <a:gd name="adj1" fmla="val 31169"/>
              <a:gd name="adj2" fmla="val 9991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cost </a:t>
            </a:r>
          </a:p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control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4" name="Flowchart: Magnetic Disk 73">
            <a:extLst>
              <a:ext uri="{FF2B5EF4-FFF2-40B4-BE49-F238E27FC236}">
                <a16:creationId xmlns:a16="http://schemas.microsoft.com/office/drawing/2014/main" id="{55C51E44-CC93-A6FC-429E-0E25F4E70044}"/>
              </a:ext>
            </a:extLst>
          </p:cNvPr>
          <p:cNvSpPr/>
          <p:nvPr/>
        </p:nvSpPr>
        <p:spPr>
          <a:xfrm>
            <a:off x="5057498" y="2804129"/>
            <a:ext cx="1328853" cy="55839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assistant bd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C82DE-FA60-4962-577E-3F93CE09A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24387"/>
            <a:ext cx="20872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diagrams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53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D82B0A-C6F2-5338-E01C-88179D043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DFC7233-033F-7C54-4258-C03D68E1A57D}"/>
              </a:ext>
            </a:extLst>
          </p:cNvPr>
          <p:cNvSpPr/>
          <p:nvPr/>
        </p:nvSpPr>
        <p:spPr>
          <a:xfrm>
            <a:off x="664829" y="2896976"/>
            <a:ext cx="899512" cy="3975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studio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9DB764-F680-4E39-0C7F-B7F407018FA3}"/>
              </a:ext>
            </a:extLst>
          </p:cNvPr>
          <p:cNvSpPr/>
          <p:nvPr/>
        </p:nvSpPr>
        <p:spPr>
          <a:xfrm>
            <a:off x="3686717" y="2905740"/>
            <a:ext cx="692541" cy="3887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9497B9-9D3F-6D75-4373-1F75C6095F43}"/>
              </a:ext>
            </a:extLst>
          </p:cNvPr>
          <p:cNvCxnSpPr>
            <a:stCxn id="15" idx="0"/>
            <a:endCxn id="16" idx="0"/>
          </p:cNvCxnSpPr>
          <p:nvPr/>
        </p:nvCxnSpPr>
        <p:spPr>
          <a:xfrm rot="16200000" flipH="1">
            <a:off x="2569404" y="1442157"/>
            <a:ext cx="8764" cy="2918403"/>
          </a:xfrm>
          <a:prstGeom prst="bentConnector3">
            <a:avLst>
              <a:gd name="adj1" fmla="val -2608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8F97C23-B932-129C-38BF-CFE5B49C8CBF}"/>
              </a:ext>
            </a:extLst>
          </p:cNvPr>
          <p:cNvSpPr/>
          <p:nvPr/>
        </p:nvSpPr>
        <p:spPr>
          <a:xfrm>
            <a:off x="1555856" y="2114907"/>
            <a:ext cx="928443" cy="4042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https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2674E6-1B3C-6D0E-530A-4F9CA71517B2}"/>
              </a:ext>
            </a:extLst>
          </p:cNvPr>
          <p:cNvCxnSpPr>
            <a:stCxn id="16" idx="2"/>
            <a:endCxn id="15" idx="2"/>
          </p:cNvCxnSpPr>
          <p:nvPr/>
        </p:nvCxnSpPr>
        <p:spPr>
          <a:xfrm rot="5400000">
            <a:off x="2573787" y="1835328"/>
            <a:ext cx="12700" cy="291840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7415910-40E8-49EE-5BBC-C1F932A090C5}"/>
              </a:ext>
            </a:extLst>
          </p:cNvPr>
          <p:cNvSpPr/>
          <p:nvPr/>
        </p:nvSpPr>
        <p:spPr>
          <a:xfrm>
            <a:off x="2058578" y="3680776"/>
            <a:ext cx="928443" cy="4042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AF4775-29AE-9350-0A7E-1DAC60A87CD4}"/>
              </a:ext>
            </a:extLst>
          </p:cNvPr>
          <p:cNvSpPr/>
          <p:nvPr/>
        </p:nvSpPr>
        <p:spPr>
          <a:xfrm>
            <a:off x="4700239" y="1446835"/>
            <a:ext cx="928443" cy="4042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cookie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F70926-7C56-3175-15FA-971E690F625C}"/>
              </a:ext>
            </a:extLst>
          </p:cNvPr>
          <p:cNvCxnSpPr>
            <a:stCxn id="16" idx="3"/>
            <a:endCxn id="27" idx="1"/>
          </p:cNvCxnSpPr>
          <p:nvPr/>
        </p:nvCxnSpPr>
        <p:spPr>
          <a:xfrm flipV="1">
            <a:off x="4379258" y="1648957"/>
            <a:ext cx="320981" cy="14511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BD96545-0650-8A80-8519-E0A9F7CF42A4}"/>
              </a:ext>
            </a:extLst>
          </p:cNvPr>
          <p:cNvSpPr/>
          <p:nvPr/>
        </p:nvSpPr>
        <p:spPr>
          <a:xfrm>
            <a:off x="2907010" y="2114907"/>
            <a:ext cx="928443" cy="4042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WS</a:t>
            </a:r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260699CC-436D-86CA-818C-EAC25A5DD54E}"/>
              </a:ext>
            </a:extLst>
          </p:cNvPr>
          <p:cNvSpPr/>
          <p:nvPr/>
        </p:nvSpPr>
        <p:spPr>
          <a:xfrm>
            <a:off x="4391825" y="1058047"/>
            <a:ext cx="983209" cy="257369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ysClr val="windowText" lastClr="000000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cookie to large</a:t>
            </a:r>
          </a:p>
        </p:txBody>
      </p:sp>
      <p:sp>
        <p:nvSpPr>
          <p:cNvPr id="51" name="Multiplication Sign 50">
            <a:extLst>
              <a:ext uri="{FF2B5EF4-FFF2-40B4-BE49-F238E27FC236}">
                <a16:creationId xmlns:a16="http://schemas.microsoft.com/office/drawing/2014/main" id="{647E1322-6AB7-1A1A-E512-E82250099BEF}"/>
              </a:ext>
            </a:extLst>
          </p:cNvPr>
          <p:cNvSpPr/>
          <p:nvPr/>
        </p:nvSpPr>
        <p:spPr>
          <a:xfrm>
            <a:off x="5411048" y="1575954"/>
            <a:ext cx="264636" cy="55024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8F67396-4D10-1948-0667-609F0FB297E7}"/>
              </a:ext>
            </a:extLst>
          </p:cNvPr>
          <p:cNvSpPr/>
          <p:nvPr/>
        </p:nvSpPr>
        <p:spPr>
          <a:xfrm>
            <a:off x="4700239" y="4114051"/>
            <a:ext cx="1650220" cy="10024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trike="sngStrike" dirty="0">
                <a:solidFill>
                  <a:schemeClr val="bg1"/>
                </a:solidFill>
              </a:rPr>
              <a:t>first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trike="sngStrike" dirty="0">
                <a:solidFill>
                  <a:schemeClr val="bg1"/>
                </a:solidFill>
              </a:rPr>
              <a:t>query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trike="sngStrike" dirty="0">
                <a:solidFill>
                  <a:schemeClr val="bg1"/>
                </a:solidFill>
              </a:rPr>
              <a:t>cookie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trike="sngStrike" dirty="0">
                <a:solidFill>
                  <a:schemeClr val="bg1"/>
                </a:solidFill>
              </a:rPr>
              <a:t>ticket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3D2D0-C316-DA52-AAAF-581704059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24387"/>
            <a:ext cx="7967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 studio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CD1270-82E5-2B40-4FCF-A9B01157062C}"/>
              </a:ext>
            </a:extLst>
          </p:cNvPr>
          <p:cNvSpPr/>
          <p:nvPr/>
        </p:nvSpPr>
        <p:spPr>
          <a:xfrm>
            <a:off x="108000" y="179999"/>
            <a:ext cx="207692" cy="648000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5870C0C4-A55A-D2AD-A581-04CB8469D3FD}"/>
              </a:ext>
            </a:extLst>
          </p:cNvPr>
          <p:cNvSpPr/>
          <p:nvPr/>
        </p:nvSpPr>
        <p:spPr>
          <a:xfrm>
            <a:off x="1026264" y="249638"/>
            <a:ext cx="2097296" cy="811367"/>
          </a:xfrm>
          <a:prstGeom prst="wedgeRectCallout">
            <a:avLst>
              <a:gd name="adj1" fmla="val -20495"/>
              <a:gd name="adj2" fmla="val 1451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how to send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authentication token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WS</a:t>
            </a:r>
          </a:p>
        </p:txBody>
      </p:sp>
      <p:sp>
        <p:nvSpPr>
          <p:cNvPr id="5" name="Arrow: Right 5">
            <a:extLst>
              <a:ext uri="{FF2B5EF4-FFF2-40B4-BE49-F238E27FC236}">
                <a16:creationId xmlns:a16="http://schemas.microsoft.com/office/drawing/2014/main" id="{9EE5AA98-C1CC-45E0-B6E8-F3AA7861582E}"/>
              </a:ext>
            </a:extLst>
          </p:cNvPr>
          <p:cNvSpPr/>
          <p:nvPr/>
        </p:nvSpPr>
        <p:spPr>
          <a:xfrm>
            <a:off x="287153" y="291816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D83838-71BF-726A-3B69-606967EDF6C0}"/>
              </a:ext>
            </a:extLst>
          </p:cNvPr>
          <p:cNvSpPr/>
          <p:nvPr/>
        </p:nvSpPr>
        <p:spPr>
          <a:xfrm>
            <a:off x="7001800" y="2251533"/>
            <a:ext cx="1762005" cy="14587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pulse 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F20965-DDA3-4D18-F4B5-6365F37D0432}"/>
              </a:ext>
            </a:extLst>
          </p:cNvPr>
          <p:cNvSpPr/>
          <p:nvPr/>
        </p:nvSpPr>
        <p:spPr>
          <a:xfrm>
            <a:off x="7132229" y="2720386"/>
            <a:ext cx="1098442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execution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D227B-0BF6-1FC4-BA13-EA641C2262B6}"/>
              </a:ext>
            </a:extLst>
          </p:cNvPr>
          <p:cNvSpPr/>
          <p:nvPr/>
        </p:nvSpPr>
        <p:spPr>
          <a:xfrm>
            <a:off x="7132229" y="3189239"/>
            <a:ext cx="143096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management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0275BD1-FED0-FB48-2442-7EBBD95B4233}"/>
              </a:ext>
            </a:extLst>
          </p:cNvPr>
          <p:cNvSpPr/>
          <p:nvPr/>
        </p:nvSpPr>
        <p:spPr>
          <a:xfrm>
            <a:off x="4591056" y="2825010"/>
            <a:ext cx="2410744" cy="55024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pt-PT" sz="1200" dirty="0"/>
              <a:t>proxy (HTTPS/WS)</a:t>
            </a:r>
            <a:endParaRPr lang="en-US" sz="1200" dirty="0"/>
          </a:p>
        </p:txBody>
      </p:sp>
      <p:cxnSp>
        <p:nvCxnSpPr>
          <p:cNvPr id="31" name="Straight Arrow Connector 27">
            <a:extLst>
              <a:ext uri="{FF2B5EF4-FFF2-40B4-BE49-F238E27FC236}">
                <a16:creationId xmlns:a16="http://schemas.microsoft.com/office/drawing/2014/main" id="{A76E2CCD-8D37-7C0B-B53F-FDD93D2C5EF8}"/>
              </a:ext>
            </a:extLst>
          </p:cNvPr>
          <p:cNvCxnSpPr>
            <a:stCxn id="27" idx="3"/>
            <a:endCxn id="8" idx="0"/>
          </p:cNvCxnSpPr>
          <p:nvPr/>
        </p:nvCxnSpPr>
        <p:spPr>
          <a:xfrm>
            <a:off x="5628682" y="1648957"/>
            <a:ext cx="2254121" cy="6025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1AAF316C-FA83-7571-7BA9-90F9F38A2F7F}"/>
              </a:ext>
            </a:extLst>
          </p:cNvPr>
          <p:cNvSpPr/>
          <p:nvPr/>
        </p:nvSpPr>
        <p:spPr>
          <a:xfrm>
            <a:off x="5845320" y="781047"/>
            <a:ext cx="2797808" cy="811367"/>
          </a:xfrm>
          <a:prstGeom prst="wedgeRectCallout">
            <a:avLst>
              <a:gd name="adj1" fmla="val -20495"/>
              <a:gd name="adj2" fmla="val 1451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when the SG was proxying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</a:t>
            </a:r>
          </a:p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baseline="0" dirty="0">
                <a:solidFill>
                  <a:prstClr val="white"/>
                </a:solidFill>
                <a:latin typeface="Calibri Light" panose="020F0302020204030204"/>
              </a:rPr>
              <a:t>it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was sending a cookie</a:t>
            </a:r>
          </a:p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in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8080"/>
                </a:highlight>
                <a:uLnTx/>
                <a:uFillTx/>
                <a:latin typeface="Calibri Light" panose="020F0302020204030204"/>
              </a:rPr>
              <a:t>WS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this cookie was triggering an 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8080"/>
                </a:highlight>
                <a:uLnTx/>
                <a:uFillTx/>
                <a:latin typeface="Calibri Light" panose="020F0302020204030204"/>
              </a:rPr>
              <a:t>error</a:t>
            </a:r>
          </a:p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baseline="0" dirty="0">
                <a:solidFill>
                  <a:prstClr val="white"/>
                </a:solidFill>
                <a:latin typeface="Calibri Light" panose="020F0302020204030204"/>
              </a:rPr>
              <a:t>so: </a:t>
            </a:r>
            <a:r>
              <a:rPr lang="en-US" sz="1200" b="1" kern="0" baseline="0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remove the cookie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808080"/>
              </a:highlight>
              <a:uLnTx/>
              <a:uFillTx/>
              <a:latin typeface="Calibri Light" panose="020F0302020204030204"/>
            </a:endParaRP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8A8904FA-1BDD-A538-2156-7761EAE0467B}"/>
              </a:ext>
            </a:extLst>
          </p:cNvPr>
          <p:cNvSpPr/>
          <p:nvPr/>
        </p:nvSpPr>
        <p:spPr>
          <a:xfrm>
            <a:off x="5536650" y="5206971"/>
            <a:ext cx="3253061" cy="626701"/>
          </a:xfrm>
          <a:prstGeom prst="wedgeRectCallout">
            <a:avLst>
              <a:gd name="adj1" fmla="val -20495"/>
              <a:gd name="adj2" fmla="val 1451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so if we cannot send cookie</a:t>
            </a:r>
          </a:p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prstClr val="white"/>
                </a:solidFill>
                <a:highlight>
                  <a:srgbClr val="000000"/>
                </a:highlight>
                <a:latin typeface="Calibri Light" panose="020F0302020204030204"/>
              </a:rPr>
              <a:t>need another way to send authentication token</a:t>
            </a:r>
          </a:p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 Light" panose="020F0302020204030204"/>
              </a:rPr>
              <a:t>better way is to use standard WS header</a:t>
            </a:r>
          </a:p>
        </p:txBody>
      </p:sp>
      <p:cxnSp>
        <p:nvCxnSpPr>
          <p:cNvPr id="42" name="Straight Arrow Connector 27">
            <a:extLst>
              <a:ext uri="{FF2B5EF4-FFF2-40B4-BE49-F238E27FC236}">
                <a16:creationId xmlns:a16="http://schemas.microsoft.com/office/drawing/2014/main" id="{BCFB4D47-A24D-79CF-0C7C-0C950786C01F}"/>
              </a:ext>
            </a:extLst>
          </p:cNvPr>
          <p:cNvCxnSpPr>
            <a:stCxn id="16" idx="3"/>
            <a:endCxn id="54" idx="1"/>
          </p:cNvCxnSpPr>
          <p:nvPr/>
        </p:nvCxnSpPr>
        <p:spPr>
          <a:xfrm>
            <a:off x="4379258" y="3100135"/>
            <a:ext cx="320981" cy="15151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27">
            <a:extLst>
              <a:ext uri="{FF2B5EF4-FFF2-40B4-BE49-F238E27FC236}">
                <a16:creationId xmlns:a16="http://schemas.microsoft.com/office/drawing/2014/main" id="{46CEA755-D8EF-AF79-C91A-38CE3DFDCB02}"/>
              </a:ext>
            </a:extLst>
          </p:cNvPr>
          <p:cNvCxnSpPr>
            <a:stCxn id="54" idx="3"/>
            <a:endCxn id="8" idx="2"/>
          </p:cNvCxnSpPr>
          <p:nvPr/>
        </p:nvCxnSpPr>
        <p:spPr>
          <a:xfrm flipV="1">
            <a:off x="6350459" y="3710274"/>
            <a:ext cx="1532344" cy="9050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63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065407-0F25-AA93-EA45-8070E9719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A8E89261-E462-BF65-17BF-981BAF3A72F5}"/>
              </a:ext>
            </a:extLst>
          </p:cNvPr>
          <p:cNvSpPr/>
          <p:nvPr/>
        </p:nvSpPr>
        <p:spPr>
          <a:xfrm>
            <a:off x="888706" y="2954489"/>
            <a:ext cx="996298" cy="492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assistant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(front end)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2F31785-6813-A410-C5FA-43CD16DA8FDF}"/>
              </a:ext>
            </a:extLst>
          </p:cNvPr>
          <p:cNvSpPr/>
          <p:nvPr/>
        </p:nvSpPr>
        <p:spPr>
          <a:xfrm>
            <a:off x="3088241" y="3047014"/>
            <a:ext cx="43633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3B11D7-1C9B-A9A8-118E-3886488124C4}"/>
              </a:ext>
            </a:extLst>
          </p:cNvPr>
          <p:cNvSpPr/>
          <p:nvPr/>
        </p:nvSpPr>
        <p:spPr>
          <a:xfrm>
            <a:off x="5141164" y="2990531"/>
            <a:ext cx="2431006" cy="4325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assistant API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28A3F04-F263-E7C1-8069-20E364A0348F}"/>
              </a:ext>
            </a:extLst>
          </p:cNvPr>
          <p:cNvSpPr/>
          <p:nvPr/>
        </p:nvSpPr>
        <p:spPr>
          <a:xfrm>
            <a:off x="1589988" y="4310687"/>
            <a:ext cx="680507" cy="4616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CEGID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account</a:t>
            </a:r>
          </a:p>
        </p:txBody>
      </p:sp>
      <p:sp>
        <p:nvSpPr>
          <p:cNvPr id="70" name="Speech Bubble: Rectangle 69">
            <a:extLst>
              <a:ext uri="{FF2B5EF4-FFF2-40B4-BE49-F238E27FC236}">
                <a16:creationId xmlns:a16="http://schemas.microsoft.com/office/drawing/2014/main" id="{D288B250-56D6-4BAB-EAB2-0319F357364F}"/>
              </a:ext>
            </a:extLst>
          </p:cNvPr>
          <p:cNvSpPr/>
          <p:nvPr/>
        </p:nvSpPr>
        <p:spPr>
          <a:xfrm>
            <a:off x="8382718" y="2649363"/>
            <a:ext cx="1029696" cy="257369"/>
          </a:xfrm>
          <a:prstGeom prst="wedgeRectCallout">
            <a:avLst>
              <a:gd name="adj1" fmla="val 23817"/>
              <a:gd name="adj2" fmla="val 5439"/>
            </a:avLst>
          </a:prstGeom>
          <a:solidFill>
            <a:sysClr val="windowText" lastClr="000000"/>
          </a:solidFill>
          <a:ln>
            <a:solidFill>
              <a:schemeClr val="bg1"/>
            </a:solidFill>
            <a:prstDash val="dash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filter userID</a:t>
            </a:r>
          </a:p>
        </p:txBody>
      </p:sp>
      <p:sp>
        <p:nvSpPr>
          <p:cNvPr id="73" name="Speech Bubble: Rectangle 72">
            <a:extLst>
              <a:ext uri="{FF2B5EF4-FFF2-40B4-BE49-F238E27FC236}">
                <a16:creationId xmlns:a16="http://schemas.microsoft.com/office/drawing/2014/main" id="{874B2D6A-9942-AD0E-CA76-4D3A49CCAEF0}"/>
              </a:ext>
            </a:extLst>
          </p:cNvPr>
          <p:cNvSpPr/>
          <p:nvPr/>
        </p:nvSpPr>
        <p:spPr>
          <a:xfrm>
            <a:off x="5202933" y="3820987"/>
            <a:ext cx="1098205" cy="257369"/>
          </a:xfrm>
          <a:prstGeom prst="wedgeRectCallout">
            <a:avLst>
              <a:gd name="adj1" fmla="val 33521"/>
              <a:gd name="adj2" fmla="val 45220"/>
            </a:avLst>
          </a:prstGeom>
          <a:solidFill>
            <a:sysClr val="windowText" lastClr="000000"/>
          </a:solidFill>
          <a:ln>
            <a:solidFill>
              <a:schemeClr val="bg1"/>
            </a:solidFill>
            <a:prstDash val="dash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cost 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control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87B3D-CA4A-B454-73B4-50C78CA96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24387"/>
            <a:ext cx="94692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2.2 assistant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05A2C5-67D4-9C57-6A35-C57A87628643}"/>
              </a:ext>
            </a:extLst>
          </p:cNvPr>
          <p:cNvSpPr/>
          <p:nvPr/>
        </p:nvSpPr>
        <p:spPr>
          <a:xfrm>
            <a:off x="108000" y="179999"/>
            <a:ext cx="207692" cy="648000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2AE9001-2C5D-F421-4EC6-16ABAAC40882}"/>
              </a:ext>
            </a:extLst>
          </p:cNvPr>
          <p:cNvSpPr/>
          <p:nvPr/>
        </p:nvSpPr>
        <p:spPr>
          <a:xfrm>
            <a:off x="979645" y="291815"/>
            <a:ext cx="1116259" cy="257369"/>
          </a:xfrm>
          <a:prstGeom prst="wedgeRectCallout">
            <a:avLst>
              <a:gd name="adj1" fmla="val -20495"/>
              <a:gd name="adj2" fmla="val 1451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System VIEW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808080"/>
              </a:highlight>
              <a:uLnTx/>
              <a:uFillTx/>
              <a:latin typeface="Calibri Light" panose="020F0302020204030204"/>
            </a:endParaRPr>
          </a:p>
        </p:txBody>
      </p:sp>
      <p:sp>
        <p:nvSpPr>
          <p:cNvPr id="5" name="Arrow: Right 5">
            <a:extLst>
              <a:ext uri="{FF2B5EF4-FFF2-40B4-BE49-F238E27FC236}">
                <a16:creationId xmlns:a16="http://schemas.microsoft.com/office/drawing/2014/main" id="{E9E49A09-CD32-5AE9-9275-42949690814C}"/>
              </a:ext>
            </a:extLst>
          </p:cNvPr>
          <p:cNvSpPr/>
          <p:nvPr/>
        </p:nvSpPr>
        <p:spPr>
          <a:xfrm>
            <a:off x="287153" y="291816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35780C7-CA41-234E-DA0A-2444C557C123}"/>
              </a:ext>
            </a:extLst>
          </p:cNvPr>
          <p:cNvSpPr/>
          <p:nvPr/>
        </p:nvSpPr>
        <p:spPr>
          <a:xfrm>
            <a:off x="6627843" y="5344214"/>
            <a:ext cx="1991498" cy="842145"/>
          </a:xfrm>
          <a:prstGeom prst="wedgeRectCallout">
            <a:avLst>
              <a:gd name="adj1" fmla="val -20495"/>
              <a:gd name="adj2" fmla="val 1451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BFF: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white"/>
                </a:solidFill>
                <a:latin typeface="Calibri Light" panose="020F0302020204030204"/>
              </a:rPr>
              <a:t>cost control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requests</a:t>
            </a:r>
            <a:r>
              <a:rPr kumimoji="0" 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management</a:t>
            </a:r>
          </a:p>
          <a:p>
            <a:pPr marL="1600192" lvl="3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kern="0" baseline="0" dirty="0">
                <a:solidFill>
                  <a:prstClr val="white"/>
                </a:solidFill>
                <a:latin typeface="Calibri Light" panose="020F0302020204030204"/>
              </a:rPr>
              <a:t>using</a:t>
            </a:r>
            <a:r>
              <a:rPr lang="en-US" sz="1000" kern="0" dirty="0">
                <a:solidFill>
                  <a:prstClr val="white"/>
                </a:solidFill>
                <a:latin typeface="Calibri Light" panose="020F0302020204030204"/>
              </a:rPr>
              <a:t>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user internally</a:t>
            </a:r>
          </a:p>
        </p:txBody>
      </p:sp>
      <p:cxnSp>
        <p:nvCxnSpPr>
          <p:cNvPr id="7" name="Straight Arrow Connector 18">
            <a:extLst>
              <a:ext uri="{FF2B5EF4-FFF2-40B4-BE49-F238E27FC236}">
                <a16:creationId xmlns:a16="http://schemas.microsoft.com/office/drawing/2014/main" id="{83CA65C4-807C-6695-73CF-EF9273C27098}"/>
              </a:ext>
            </a:extLst>
          </p:cNvPr>
          <p:cNvCxnSpPr>
            <a:stCxn id="56" idx="0"/>
            <a:endCxn id="57" idx="0"/>
          </p:cNvCxnSpPr>
          <p:nvPr/>
        </p:nvCxnSpPr>
        <p:spPr>
          <a:xfrm rot="16200000" flipH="1">
            <a:off x="2300369" y="2040974"/>
            <a:ext cx="92525" cy="1919555"/>
          </a:xfrm>
          <a:prstGeom prst="bentConnector3">
            <a:avLst>
              <a:gd name="adj1" fmla="val -2470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A46426E-C0EB-6DA8-D507-E8356242A3AE}"/>
              </a:ext>
            </a:extLst>
          </p:cNvPr>
          <p:cNvSpPr/>
          <p:nvPr/>
        </p:nvSpPr>
        <p:spPr>
          <a:xfrm>
            <a:off x="1515148" y="2402784"/>
            <a:ext cx="504112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https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322AD4-174C-1C22-9625-769F955EDE52}"/>
              </a:ext>
            </a:extLst>
          </p:cNvPr>
          <p:cNvSpPr/>
          <p:nvPr/>
        </p:nvSpPr>
        <p:spPr>
          <a:xfrm>
            <a:off x="2422918" y="2406308"/>
            <a:ext cx="504498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WS 1</a:t>
            </a:r>
          </a:p>
        </p:txBody>
      </p:sp>
      <p:cxnSp>
        <p:nvCxnSpPr>
          <p:cNvPr id="18" name="Straight Arrow Connector 18">
            <a:extLst>
              <a:ext uri="{FF2B5EF4-FFF2-40B4-BE49-F238E27FC236}">
                <a16:creationId xmlns:a16="http://schemas.microsoft.com/office/drawing/2014/main" id="{82AFE78F-91AE-E296-2041-2AAB6B0F2F13}"/>
              </a:ext>
            </a:extLst>
          </p:cNvPr>
          <p:cNvCxnSpPr>
            <a:stCxn id="57" idx="1"/>
            <a:endCxn id="62" idx="3"/>
          </p:cNvCxnSpPr>
          <p:nvPr/>
        </p:nvCxnSpPr>
        <p:spPr>
          <a:xfrm rot="10800000" flipV="1">
            <a:off x="2270495" y="3231680"/>
            <a:ext cx="817746" cy="1309840"/>
          </a:xfrm>
          <a:prstGeom prst="bentConnector3">
            <a:avLst>
              <a:gd name="adj1" fmla="val 598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8">
            <a:extLst>
              <a:ext uri="{FF2B5EF4-FFF2-40B4-BE49-F238E27FC236}">
                <a16:creationId xmlns:a16="http://schemas.microsoft.com/office/drawing/2014/main" id="{CC86836B-5577-2F28-D2E1-F3924B0AB694}"/>
              </a:ext>
            </a:extLst>
          </p:cNvPr>
          <p:cNvCxnSpPr>
            <a:stCxn id="62" idx="1"/>
            <a:endCxn id="56" idx="2"/>
          </p:cNvCxnSpPr>
          <p:nvPr/>
        </p:nvCxnSpPr>
        <p:spPr>
          <a:xfrm rot="10800000">
            <a:off x="1386856" y="3446932"/>
            <a:ext cx="203133" cy="10945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2BFD8AC-CE79-C769-FFBA-B673AE8944E9}"/>
              </a:ext>
            </a:extLst>
          </p:cNvPr>
          <p:cNvSpPr/>
          <p:nvPr/>
        </p:nvSpPr>
        <p:spPr>
          <a:xfrm>
            <a:off x="2160653" y="3687456"/>
            <a:ext cx="857927" cy="3385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</a:rPr>
              <a:t>scopes: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</a:rPr>
              <a:t>assistant.rw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24EA3FE-02D0-76E9-8F78-2488273A8F8F}"/>
              </a:ext>
            </a:extLst>
          </p:cNvPr>
          <p:cNvSpPr/>
          <p:nvPr/>
        </p:nvSpPr>
        <p:spPr>
          <a:xfrm>
            <a:off x="868287" y="1666414"/>
            <a:ext cx="720069" cy="4616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CEGID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business</a:t>
            </a:r>
          </a:p>
        </p:txBody>
      </p:sp>
      <p:cxnSp>
        <p:nvCxnSpPr>
          <p:cNvPr id="44" name="Straight Arrow Connector 18">
            <a:extLst>
              <a:ext uri="{FF2B5EF4-FFF2-40B4-BE49-F238E27FC236}">
                <a16:creationId xmlns:a16="http://schemas.microsoft.com/office/drawing/2014/main" id="{BE38959F-4452-282B-FE8A-2FEDEECE09CC}"/>
              </a:ext>
            </a:extLst>
          </p:cNvPr>
          <p:cNvCxnSpPr>
            <a:stCxn id="43" idx="2"/>
            <a:endCxn id="56" idx="1"/>
          </p:cNvCxnSpPr>
          <p:nvPr/>
        </p:nvCxnSpPr>
        <p:spPr>
          <a:xfrm rot="5400000">
            <a:off x="522198" y="2494587"/>
            <a:ext cx="1072632" cy="339616"/>
          </a:xfrm>
          <a:prstGeom prst="bentConnector4">
            <a:avLst>
              <a:gd name="adj1" fmla="val 38523"/>
              <a:gd name="adj2" fmla="val 167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CC2803C-AE17-36C5-88F9-27FC6DDB23C1}"/>
              </a:ext>
            </a:extLst>
          </p:cNvPr>
          <p:cNvSpPr/>
          <p:nvPr/>
        </p:nvSpPr>
        <p:spPr>
          <a:xfrm>
            <a:off x="569004" y="2204770"/>
            <a:ext cx="590291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iframe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4522213-6FEE-5BF9-98CE-E724C8AA7275}"/>
              </a:ext>
            </a:extLst>
          </p:cNvPr>
          <p:cNvGrpSpPr/>
          <p:nvPr/>
        </p:nvGrpSpPr>
        <p:grpSpPr>
          <a:xfrm>
            <a:off x="10110141" y="2401662"/>
            <a:ext cx="1762005" cy="1458741"/>
            <a:chOff x="7001800" y="2251533"/>
            <a:chExt cx="1762005" cy="145874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CD1EFA-B188-75DD-AB1A-1C52FC5FFFD7}"/>
                </a:ext>
              </a:extLst>
            </p:cNvPr>
            <p:cNvSpPr/>
            <p:nvPr/>
          </p:nvSpPr>
          <p:spPr>
            <a:xfrm>
              <a:off x="7001800" y="2251533"/>
              <a:ext cx="1762005" cy="1458741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pulse os API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101B881-E724-0792-C2AF-EE0EEA6C0B35}"/>
                </a:ext>
              </a:extLst>
            </p:cNvPr>
            <p:cNvSpPr/>
            <p:nvPr/>
          </p:nvSpPr>
          <p:spPr>
            <a:xfrm>
              <a:off x="7132229" y="2720386"/>
              <a:ext cx="1098442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execution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7D686E2-9242-2450-2514-9A9596689727}"/>
                </a:ext>
              </a:extLst>
            </p:cNvPr>
            <p:cNvSpPr/>
            <p:nvPr/>
          </p:nvSpPr>
          <p:spPr>
            <a:xfrm>
              <a:off x="7132229" y="3189239"/>
              <a:ext cx="1430968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management</a:t>
              </a: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72613F7A-40C9-46BB-DC24-57765B1BD1EC}"/>
              </a:ext>
            </a:extLst>
          </p:cNvPr>
          <p:cNvSpPr/>
          <p:nvPr/>
        </p:nvSpPr>
        <p:spPr>
          <a:xfrm>
            <a:off x="10653022" y="4741841"/>
            <a:ext cx="606063" cy="4616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CEGID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CTU</a:t>
            </a:r>
          </a:p>
        </p:txBody>
      </p:sp>
      <p:cxnSp>
        <p:nvCxnSpPr>
          <p:cNvPr id="77" name="Straight Arrow Connector 18">
            <a:extLst>
              <a:ext uri="{FF2B5EF4-FFF2-40B4-BE49-F238E27FC236}">
                <a16:creationId xmlns:a16="http://schemas.microsoft.com/office/drawing/2014/main" id="{C895BD76-375E-DF81-5116-B12B6EBB11BD}"/>
              </a:ext>
            </a:extLst>
          </p:cNvPr>
          <p:cNvCxnSpPr>
            <a:stCxn id="55" idx="0"/>
            <a:endCxn id="50" idx="2"/>
          </p:cNvCxnSpPr>
          <p:nvPr/>
        </p:nvCxnSpPr>
        <p:spPr>
          <a:xfrm flipV="1">
            <a:off x="10956054" y="3860403"/>
            <a:ext cx="35090" cy="88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13CA56B9-0269-205C-7F6B-9D78FA53824A}"/>
              </a:ext>
            </a:extLst>
          </p:cNvPr>
          <p:cNvSpPr/>
          <p:nvPr/>
        </p:nvSpPr>
        <p:spPr>
          <a:xfrm>
            <a:off x="11030442" y="4113375"/>
            <a:ext cx="504113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https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9AD40D6-8395-AD58-E76B-B3CF2A17E165}"/>
              </a:ext>
            </a:extLst>
          </p:cNvPr>
          <p:cNvSpPr/>
          <p:nvPr/>
        </p:nvSpPr>
        <p:spPr>
          <a:xfrm>
            <a:off x="5434598" y="4324134"/>
            <a:ext cx="609462" cy="4616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PULSE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CORE</a:t>
            </a:r>
          </a:p>
        </p:txBody>
      </p:sp>
      <p:cxnSp>
        <p:nvCxnSpPr>
          <p:cNvPr id="84" name="Straight Arrow Connector 18">
            <a:extLst>
              <a:ext uri="{FF2B5EF4-FFF2-40B4-BE49-F238E27FC236}">
                <a16:creationId xmlns:a16="http://schemas.microsoft.com/office/drawing/2014/main" id="{2A4F9582-A15C-6B37-CF85-7E76B73CE077}"/>
              </a:ext>
            </a:extLst>
          </p:cNvPr>
          <p:cNvCxnSpPr>
            <a:stCxn id="83" idx="0"/>
            <a:endCxn id="73" idx="2"/>
          </p:cNvCxnSpPr>
          <p:nvPr/>
        </p:nvCxnSpPr>
        <p:spPr>
          <a:xfrm flipV="1">
            <a:off x="5739329" y="4078356"/>
            <a:ext cx="12707" cy="245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18">
            <a:extLst>
              <a:ext uri="{FF2B5EF4-FFF2-40B4-BE49-F238E27FC236}">
                <a16:creationId xmlns:a16="http://schemas.microsoft.com/office/drawing/2014/main" id="{0F7C093B-6ACC-CFC9-F115-65EBB971D1C6}"/>
              </a:ext>
            </a:extLst>
          </p:cNvPr>
          <p:cNvCxnSpPr>
            <a:stCxn id="73" idx="0"/>
            <a:endCxn id="58" idx="2"/>
          </p:cNvCxnSpPr>
          <p:nvPr/>
        </p:nvCxnSpPr>
        <p:spPr>
          <a:xfrm rot="5400000" flipH="1" flipV="1">
            <a:off x="5855380" y="3319701"/>
            <a:ext cx="397943" cy="6046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18">
            <a:extLst>
              <a:ext uri="{FF2B5EF4-FFF2-40B4-BE49-F238E27FC236}">
                <a16:creationId xmlns:a16="http://schemas.microsoft.com/office/drawing/2014/main" id="{9211DC07-F7D2-AAA8-2FEB-578092DE462F}"/>
              </a:ext>
            </a:extLst>
          </p:cNvPr>
          <p:cNvCxnSpPr>
            <a:stCxn id="70" idx="1"/>
            <a:endCxn id="58" idx="3"/>
          </p:cNvCxnSpPr>
          <p:nvPr/>
        </p:nvCxnSpPr>
        <p:spPr>
          <a:xfrm rot="10800000" flipV="1">
            <a:off x="7572170" y="2778048"/>
            <a:ext cx="810548" cy="428740"/>
          </a:xfrm>
          <a:prstGeom prst="bentConnector3">
            <a:avLst>
              <a:gd name="adj1" fmla="val 464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8">
            <a:extLst>
              <a:ext uri="{FF2B5EF4-FFF2-40B4-BE49-F238E27FC236}">
                <a16:creationId xmlns:a16="http://schemas.microsoft.com/office/drawing/2014/main" id="{D87AAE11-2006-5F18-C7BE-35CD1BD6934B}"/>
              </a:ext>
            </a:extLst>
          </p:cNvPr>
          <p:cNvCxnSpPr>
            <a:stCxn id="50" idx="1"/>
            <a:endCxn id="70" idx="3"/>
          </p:cNvCxnSpPr>
          <p:nvPr/>
        </p:nvCxnSpPr>
        <p:spPr>
          <a:xfrm rot="10800000">
            <a:off x="9412415" y="2778049"/>
            <a:ext cx="697727" cy="352985"/>
          </a:xfrm>
          <a:prstGeom prst="bentConnector3">
            <a:avLst>
              <a:gd name="adj1" fmla="val 4590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Arrow: Left-Right 113">
            <a:extLst>
              <a:ext uri="{FF2B5EF4-FFF2-40B4-BE49-F238E27FC236}">
                <a16:creationId xmlns:a16="http://schemas.microsoft.com/office/drawing/2014/main" id="{7FE7D743-4381-E06F-6380-3EE317FE8AAB}"/>
              </a:ext>
            </a:extLst>
          </p:cNvPr>
          <p:cNvSpPr/>
          <p:nvPr/>
        </p:nvSpPr>
        <p:spPr>
          <a:xfrm>
            <a:off x="3503317" y="2962388"/>
            <a:ext cx="1643337" cy="550247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proxy (HTTPS/WS)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B1A9372-4F5B-FFE0-0062-82250DF2755E}"/>
              </a:ext>
            </a:extLst>
          </p:cNvPr>
          <p:cNvSpPr/>
          <p:nvPr/>
        </p:nvSpPr>
        <p:spPr>
          <a:xfrm>
            <a:off x="8645330" y="2259544"/>
            <a:ext cx="504112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https</a:t>
            </a:r>
          </a:p>
        </p:txBody>
      </p:sp>
      <p:sp>
        <p:nvSpPr>
          <p:cNvPr id="122" name="Speech Bubble: Rectangle 121">
            <a:extLst>
              <a:ext uri="{FF2B5EF4-FFF2-40B4-BE49-F238E27FC236}">
                <a16:creationId xmlns:a16="http://schemas.microsoft.com/office/drawing/2014/main" id="{FB31EB4C-85B4-31B1-5957-5ABCAC62D8FD}"/>
              </a:ext>
            </a:extLst>
          </p:cNvPr>
          <p:cNvSpPr/>
          <p:nvPr/>
        </p:nvSpPr>
        <p:spPr>
          <a:xfrm>
            <a:off x="8437281" y="3528195"/>
            <a:ext cx="1029696" cy="257369"/>
          </a:xfrm>
          <a:prstGeom prst="wedgeRectCallout">
            <a:avLst>
              <a:gd name="adj1" fmla="val 23817"/>
              <a:gd name="adj2" fmla="val 5439"/>
            </a:avLst>
          </a:prstGeom>
          <a:solidFill>
            <a:sysClr val="windowText" lastClr="000000"/>
          </a:solidFill>
          <a:ln>
            <a:solidFill>
              <a:schemeClr val="bg1"/>
            </a:solidFill>
            <a:prstDash val="dash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filter userID</a:t>
            </a:r>
          </a:p>
        </p:txBody>
      </p:sp>
      <p:cxnSp>
        <p:nvCxnSpPr>
          <p:cNvPr id="123" name="Straight Arrow Connector 18">
            <a:extLst>
              <a:ext uri="{FF2B5EF4-FFF2-40B4-BE49-F238E27FC236}">
                <a16:creationId xmlns:a16="http://schemas.microsoft.com/office/drawing/2014/main" id="{FAF2D75D-9E61-8C27-4157-7D8209551A34}"/>
              </a:ext>
            </a:extLst>
          </p:cNvPr>
          <p:cNvCxnSpPr>
            <a:stCxn id="122" idx="1"/>
            <a:endCxn id="58" idx="3"/>
          </p:cNvCxnSpPr>
          <p:nvPr/>
        </p:nvCxnSpPr>
        <p:spPr>
          <a:xfrm rot="10800000">
            <a:off x="7572171" y="3206788"/>
            <a:ext cx="865111" cy="45009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8">
            <a:extLst>
              <a:ext uri="{FF2B5EF4-FFF2-40B4-BE49-F238E27FC236}">
                <a16:creationId xmlns:a16="http://schemas.microsoft.com/office/drawing/2014/main" id="{18409734-2BC5-7F41-F515-9D57EABE25D0}"/>
              </a:ext>
            </a:extLst>
          </p:cNvPr>
          <p:cNvCxnSpPr>
            <a:stCxn id="50" idx="1"/>
            <a:endCxn id="122" idx="3"/>
          </p:cNvCxnSpPr>
          <p:nvPr/>
        </p:nvCxnSpPr>
        <p:spPr>
          <a:xfrm rot="10800000" flipV="1">
            <a:off x="9466977" y="3131032"/>
            <a:ext cx="643164" cy="52584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8082172-DD56-56D9-C8DD-255FEF812014}"/>
              </a:ext>
            </a:extLst>
          </p:cNvPr>
          <p:cNvSpPr/>
          <p:nvPr/>
        </p:nvSpPr>
        <p:spPr>
          <a:xfrm>
            <a:off x="8672599" y="3159579"/>
            <a:ext cx="504498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WS 2</a:t>
            </a:r>
          </a:p>
        </p:txBody>
      </p:sp>
      <p:sp>
        <p:nvSpPr>
          <p:cNvPr id="131" name="Right Brace 130">
            <a:extLst>
              <a:ext uri="{FF2B5EF4-FFF2-40B4-BE49-F238E27FC236}">
                <a16:creationId xmlns:a16="http://schemas.microsoft.com/office/drawing/2014/main" id="{5006ECC4-FAF4-F448-C195-6286FF44779E}"/>
              </a:ext>
            </a:extLst>
          </p:cNvPr>
          <p:cNvSpPr/>
          <p:nvPr/>
        </p:nvSpPr>
        <p:spPr>
          <a:xfrm rot="5400000" flipV="1">
            <a:off x="7220529" y="2827102"/>
            <a:ext cx="400090" cy="4558819"/>
          </a:xfrm>
          <a:prstGeom prst="rightBrace">
            <a:avLst/>
          </a:prstGeom>
          <a:noFill/>
          <a:ln w="9525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848CD68-5416-6593-EA90-268CA421774C}"/>
              </a:ext>
            </a:extLst>
          </p:cNvPr>
          <p:cNvSpPr/>
          <p:nvPr/>
        </p:nvSpPr>
        <p:spPr>
          <a:xfrm>
            <a:off x="4881452" y="759274"/>
            <a:ext cx="43633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SG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307B846-8DAA-E0F6-6E6F-2942F3FEE178}"/>
              </a:ext>
            </a:extLst>
          </p:cNvPr>
          <p:cNvSpPr/>
          <p:nvPr/>
        </p:nvSpPr>
        <p:spPr>
          <a:xfrm>
            <a:off x="3757903" y="683127"/>
            <a:ext cx="767198" cy="492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studio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(front end)</a:t>
            </a:r>
          </a:p>
        </p:txBody>
      </p:sp>
      <p:cxnSp>
        <p:nvCxnSpPr>
          <p:cNvPr id="138" name="Straight Arrow Connector 18">
            <a:extLst>
              <a:ext uri="{FF2B5EF4-FFF2-40B4-BE49-F238E27FC236}">
                <a16:creationId xmlns:a16="http://schemas.microsoft.com/office/drawing/2014/main" id="{920AE504-7CB1-5592-4348-D7B0B5D1577C}"/>
              </a:ext>
            </a:extLst>
          </p:cNvPr>
          <p:cNvCxnSpPr>
            <a:stCxn id="137" idx="0"/>
            <a:endCxn id="136" idx="0"/>
          </p:cNvCxnSpPr>
          <p:nvPr/>
        </p:nvCxnSpPr>
        <p:spPr>
          <a:xfrm rot="16200000" flipH="1">
            <a:off x="4582487" y="242141"/>
            <a:ext cx="76147" cy="958119"/>
          </a:xfrm>
          <a:prstGeom prst="bentConnector3">
            <a:avLst>
              <a:gd name="adj1" fmla="val -300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FC69C30-E3E5-89C1-679F-03158507F3D6}"/>
              </a:ext>
            </a:extLst>
          </p:cNvPr>
          <p:cNvSpPr/>
          <p:nvPr/>
        </p:nvSpPr>
        <p:spPr>
          <a:xfrm>
            <a:off x="4252226" y="121900"/>
            <a:ext cx="504112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https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03C636B-FC0A-E528-32A7-418C994B91B0}"/>
              </a:ext>
            </a:extLst>
          </p:cNvPr>
          <p:cNvSpPr/>
          <p:nvPr/>
        </p:nvSpPr>
        <p:spPr>
          <a:xfrm>
            <a:off x="4807166" y="121899"/>
            <a:ext cx="390684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WS</a:t>
            </a:r>
          </a:p>
        </p:txBody>
      </p:sp>
      <p:cxnSp>
        <p:nvCxnSpPr>
          <p:cNvPr id="144" name="Straight Arrow Connector 18">
            <a:extLst>
              <a:ext uri="{FF2B5EF4-FFF2-40B4-BE49-F238E27FC236}">
                <a16:creationId xmlns:a16="http://schemas.microsoft.com/office/drawing/2014/main" id="{8F01279A-EC7C-67D8-9A5B-6DB0C5545CFB}"/>
              </a:ext>
            </a:extLst>
          </p:cNvPr>
          <p:cNvCxnSpPr>
            <a:stCxn id="162" idx="7"/>
            <a:endCxn id="50" idx="0"/>
          </p:cNvCxnSpPr>
          <p:nvPr/>
        </p:nvCxnSpPr>
        <p:spPr>
          <a:xfrm>
            <a:off x="6969596" y="898560"/>
            <a:ext cx="4021548" cy="15031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Arrow: Left-Right 161">
            <a:extLst>
              <a:ext uri="{FF2B5EF4-FFF2-40B4-BE49-F238E27FC236}">
                <a16:creationId xmlns:a16="http://schemas.microsoft.com/office/drawing/2014/main" id="{F704D554-664A-2EB0-7166-AD4FB3E44EE5}"/>
              </a:ext>
            </a:extLst>
          </p:cNvPr>
          <p:cNvSpPr/>
          <p:nvPr/>
        </p:nvSpPr>
        <p:spPr>
          <a:xfrm>
            <a:off x="5326259" y="623436"/>
            <a:ext cx="1643337" cy="550247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proxy (HTTPS/WS)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BE7223E-48AA-D61C-4578-07C2E3CC6259}"/>
              </a:ext>
            </a:extLst>
          </p:cNvPr>
          <p:cNvSpPr/>
          <p:nvPr/>
        </p:nvSpPr>
        <p:spPr>
          <a:xfrm>
            <a:off x="5739329" y="2347456"/>
            <a:ext cx="1226746" cy="2769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external systems</a:t>
            </a:r>
          </a:p>
        </p:txBody>
      </p:sp>
      <p:cxnSp>
        <p:nvCxnSpPr>
          <p:cNvPr id="165" name="Straight Arrow Connector 18">
            <a:extLst>
              <a:ext uri="{FF2B5EF4-FFF2-40B4-BE49-F238E27FC236}">
                <a16:creationId xmlns:a16="http://schemas.microsoft.com/office/drawing/2014/main" id="{C308FD8F-4E58-098C-C383-362683389801}"/>
              </a:ext>
            </a:extLst>
          </p:cNvPr>
          <p:cNvCxnSpPr>
            <a:stCxn id="164" idx="2"/>
            <a:endCxn id="58" idx="0"/>
          </p:cNvCxnSpPr>
          <p:nvPr/>
        </p:nvCxnSpPr>
        <p:spPr>
          <a:xfrm rot="16200000" flipH="1">
            <a:off x="6171646" y="2805510"/>
            <a:ext cx="366076" cy="39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3EE872B-44B9-2082-7D8B-08D7969AED39}"/>
              </a:ext>
            </a:extLst>
          </p:cNvPr>
          <p:cNvSpPr/>
          <p:nvPr/>
        </p:nvSpPr>
        <p:spPr>
          <a:xfrm>
            <a:off x="7431813" y="654156"/>
            <a:ext cx="1428498" cy="3759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studio API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240B42-3CE3-A50C-9F1D-1B8285B93E01}"/>
              </a:ext>
            </a:extLst>
          </p:cNvPr>
          <p:cNvSpPr/>
          <p:nvPr/>
        </p:nvSpPr>
        <p:spPr>
          <a:xfrm>
            <a:off x="4864042" y="1173683"/>
            <a:ext cx="1851533" cy="6463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scopes: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request.rw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management.rw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A6EC05-8D63-003F-54AF-AE43F779EF3F}"/>
              </a:ext>
            </a:extLst>
          </p:cNvPr>
          <p:cNvSpPr/>
          <p:nvPr/>
        </p:nvSpPr>
        <p:spPr>
          <a:xfrm>
            <a:off x="3233804" y="5244297"/>
            <a:ext cx="680507" cy="4616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CEGID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account</a:t>
            </a:r>
          </a:p>
        </p:txBody>
      </p:sp>
      <p:cxnSp>
        <p:nvCxnSpPr>
          <p:cNvPr id="22" name="Straight Arrow Connector 18">
            <a:extLst>
              <a:ext uri="{FF2B5EF4-FFF2-40B4-BE49-F238E27FC236}">
                <a16:creationId xmlns:a16="http://schemas.microsoft.com/office/drawing/2014/main" id="{BDB756D4-ED51-7816-3541-7BFC1DA5FC30}"/>
              </a:ext>
            </a:extLst>
          </p:cNvPr>
          <p:cNvCxnSpPr>
            <a:stCxn id="57" idx="2"/>
            <a:endCxn id="21" idx="1"/>
          </p:cNvCxnSpPr>
          <p:nvPr/>
        </p:nvCxnSpPr>
        <p:spPr>
          <a:xfrm rot="5400000">
            <a:off x="2240715" y="4409435"/>
            <a:ext cx="2058784" cy="72606"/>
          </a:xfrm>
          <a:prstGeom prst="bentConnector4">
            <a:avLst>
              <a:gd name="adj1" fmla="val 44394"/>
              <a:gd name="adj2" fmla="val 414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554A5A-0B15-1DFF-2843-22D1063F1309}"/>
              </a:ext>
            </a:extLst>
          </p:cNvPr>
          <p:cNvSpPr/>
          <p:nvPr/>
        </p:nvSpPr>
        <p:spPr>
          <a:xfrm>
            <a:off x="2716877" y="5793053"/>
            <a:ext cx="1851533" cy="8309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Exchange token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scopes: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request.rw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management.rw</a:t>
            </a:r>
          </a:p>
        </p:txBody>
      </p:sp>
      <p:cxnSp>
        <p:nvCxnSpPr>
          <p:cNvPr id="99" name="Straight Arrow Connector 18">
            <a:extLst>
              <a:ext uri="{FF2B5EF4-FFF2-40B4-BE49-F238E27FC236}">
                <a16:creationId xmlns:a16="http://schemas.microsoft.com/office/drawing/2014/main" id="{E4DFDFD0-B64D-2B25-C9F8-F5A31B0CDAB2}"/>
              </a:ext>
            </a:extLst>
          </p:cNvPr>
          <p:cNvCxnSpPr>
            <a:stCxn id="21" idx="3"/>
            <a:endCxn id="114" idx="5"/>
          </p:cNvCxnSpPr>
          <p:nvPr/>
        </p:nvCxnSpPr>
        <p:spPr>
          <a:xfrm flipV="1">
            <a:off x="3914311" y="3375073"/>
            <a:ext cx="410675" cy="21000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76F17266-B8C7-C4DF-7179-C946677FA938}"/>
              </a:ext>
            </a:extLst>
          </p:cNvPr>
          <p:cNvSpPr/>
          <p:nvPr/>
        </p:nvSpPr>
        <p:spPr>
          <a:xfrm>
            <a:off x="6449763" y="3820987"/>
            <a:ext cx="1076183" cy="257369"/>
          </a:xfrm>
          <a:prstGeom prst="wedgeRectCallout">
            <a:avLst>
              <a:gd name="adj1" fmla="val 23817"/>
              <a:gd name="adj2" fmla="val 5439"/>
            </a:avLst>
          </a:prstGeom>
          <a:solidFill>
            <a:sysClr val="windowText" lastClr="000000"/>
          </a:solidFill>
          <a:ln>
            <a:solidFill>
              <a:schemeClr val="bg1"/>
            </a:solidFill>
            <a:prstDash val="dash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feature flags</a:t>
            </a:r>
          </a:p>
        </p:txBody>
      </p:sp>
      <p:cxnSp>
        <p:nvCxnSpPr>
          <p:cNvPr id="17" name="Straight Arrow Connector 18">
            <a:extLst>
              <a:ext uri="{FF2B5EF4-FFF2-40B4-BE49-F238E27FC236}">
                <a16:creationId xmlns:a16="http://schemas.microsoft.com/office/drawing/2014/main" id="{AB813CC1-E36A-9CCA-EB05-A20B81C7BCC1}"/>
              </a:ext>
            </a:extLst>
          </p:cNvPr>
          <p:cNvCxnSpPr>
            <a:stCxn id="12" idx="0"/>
            <a:endCxn id="58" idx="2"/>
          </p:cNvCxnSpPr>
          <p:nvPr/>
        </p:nvCxnSpPr>
        <p:spPr>
          <a:xfrm rot="16200000" flipV="1">
            <a:off x="6473290" y="3306422"/>
            <a:ext cx="397943" cy="6311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9FD79C5-2DA5-ED3C-41BD-B08262A8E95A}"/>
              </a:ext>
            </a:extLst>
          </p:cNvPr>
          <p:cNvSpPr/>
          <p:nvPr/>
        </p:nvSpPr>
        <p:spPr>
          <a:xfrm>
            <a:off x="3844720" y="3591620"/>
            <a:ext cx="1048685" cy="584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</a:rPr>
              <a:t>scopes: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</a:rPr>
              <a:t>request.rw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</a:rPr>
              <a:t>management.rw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</a:rPr>
              <a:t>assistant.rw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3892430-2381-0332-6A70-DD7DAF62D02C}"/>
              </a:ext>
            </a:extLst>
          </p:cNvPr>
          <p:cNvSpPr/>
          <p:nvPr/>
        </p:nvSpPr>
        <p:spPr>
          <a:xfrm>
            <a:off x="851504" y="3714628"/>
            <a:ext cx="857927" cy="3385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</a:rPr>
              <a:t>cookie: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</a:rPr>
              <a:t>assistant.rw</a:t>
            </a:r>
          </a:p>
        </p:txBody>
      </p:sp>
    </p:spTree>
    <p:extLst>
      <p:ext uri="{BB962C8B-B14F-4D97-AF65-F5344CB8AC3E}">
        <p14:creationId xmlns:p14="http://schemas.microsoft.com/office/powerpoint/2010/main" val="205760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7773A1-6923-0BBB-0234-027A37FA7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7E037A91-AF82-C66C-8713-75727775C307}"/>
              </a:ext>
            </a:extLst>
          </p:cNvPr>
          <p:cNvSpPr/>
          <p:nvPr/>
        </p:nvSpPr>
        <p:spPr>
          <a:xfrm>
            <a:off x="816318" y="1909124"/>
            <a:ext cx="99629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assistant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8B00419-6CEA-6BB6-318F-7181E2D98575}"/>
              </a:ext>
            </a:extLst>
          </p:cNvPr>
          <p:cNvSpPr/>
          <p:nvPr/>
        </p:nvSpPr>
        <p:spPr>
          <a:xfrm>
            <a:off x="3453161" y="1906986"/>
            <a:ext cx="43633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7615EE1-BD66-9AEC-3F40-7F2487246688}"/>
              </a:ext>
            </a:extLst>
          </p:cNvPr>
          <p:cNvSpPr/>
          <p:nvPr/>
        </p:nvSpPr>
        <p:spPr>
          <a:xfrm>
            <a:off x="5410780" y="1673260"/>
            <a:ext cx="2344964" cy="816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assistant API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9916BA7-0F10-89A7-DE4F-B4B7E909F11E}"/>
              </a:ext>
            </a:extLst>
          </p:cNvPr>
          <p:cNvSpPr/>
          <p:nvPr/>
        </p:nvSpPr>
        <p:spPr>
          <a:xfrm>
            <a:off x="2294431" y="2861805"/>
            <a:ext cx="680507" cy="4616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CEGID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account</a:t>
            </a:r>
          </a:p>
        </p:txBody>
      </p:sp>
      <p:sp>
        <p:nvSpPr>
          <p:cNvPr id="70" name="Speech Bubble: Rectangle 69">
            <a:extLst>
              <a:ext uri="{FF2B5EF4-FFF2-40B4-BE49-F238E27FC236}">
                <a16:creationId xmlns:a16="http://schemas.microsoft.com/office/drawing/2014/main" id="{6EDA63F0-9963-A88E-53E7-4BA0214D10A1}"/>
              </a:ext>
            </a:extLst>
          </p:cNvPr>
          <p:cNvSpPr/>
          <p:nvPr/>
        </p:nvSpPr>
        <p:spPr>
          <a:xfrm>
            <a:off x="8292850" y="1596302"/>
            <a:ext cx="1029696" cy="257369"/>
          </a:xfrm>
          <a:prstGeom prst="wedgeRectCallout">
            <a:avLst>
              <a:gd name="adj1" fmla="val 23817"/>
              <a:gd name="adj2" fmla="val 5439"/>
            </a:avLst>
          </a:prstGeom>
          <a:solidFill>
            <a:sysClr val="windowText" lastClr="000000"/>
          </a:solidFill>
          <a:ln>
            <a:solidFill>
              <a:schemeClr val="bg1"/>
            </a:solidFill>
            <a:prstDash val="dash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filter userID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A993F-B4FA-9195-411A-15FCB32E5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24387"/>
            <a:ext cx="100392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2.3.1 cegid account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7CE3EC-FB4A-A9D7-81B4-6F2FD861501B}"/>
              </a:ext>
            </a:extLst>
          </p:cNvPr>
          <p:cNvSpPr/>
          <p:nvPr/>
        </p:nvSpPr>
        <p:spPr>
          <a:xfrm>
            <a:off x="108000" y="179999"/>
            <a:ext cx="207692" cy="648000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5E53A779-2617-05A1-9800-B5FE3ED2A757}"/>
              </a:ext>
            </a:extLst>
          </p:cNvPr>
          <p:cNvSpPr/>
          <p:nvPr/>
        </p:nvSpPr>
        <p:spPr>
          <a:xfrm>
            <a:off x="1026264" y="249638"/>
            <a:ext cx="1605174" cy="811367"/>
          </a:xfrm>
          <a:prstGeom prst="wedgeRectCallout">
            <a:avLst>
              <a:gd name="adj1" fmla="val -20495"/>
              <a:gd name="adj2" fmla="val 1451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how to integrate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assistant BFF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with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b="1" kern="0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cegid account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808080"/>
              </a:highlight>
              <a:uLnTx/>
              <a:uFillTx/>
              <a:latin typeface="Calibri Light" panose="020F0302020204030204"/>
            </a:endParaRPr>
          </a:p>
        </p:txBody>
      </p:sp>
      <p:sp>
        <p:nvSpPr>
          <p:cNvPr id="5" name="Arrow: Right 5">
            <a:extLst>
              <a:ext uri="{FF2B5EF4-FFF2-40B4-BE49-F238E27FC236}">
                <a16:creationId xmlns:a16="http://schemas.microsoft.com/office/drawing/2014/main" id="{BECCBD1A-4E1F-CB3B-5B19-9954B5066472}"/>
              </a:ext>
            </a:extLst>
          </p:cNvPr>
          <p:cNvSpPr/>
          <p:nvPr/>
        </p:nvSpPr>
        <p:spPr>
          <a:xfrm>
            <a:off x="287153" y="291816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B3412A-E95A-600B-44EB-A8DF6EA1EBBE}"/>
              </a:ext>
            </a:extLst>
          </p:cNvPr>
          <p:cNvSpPr/>
          <p:nvPr/>
        </p:nvSpPr>
        <p:spPr>
          <a:xfrm>
            <a:off x="631138" y="2498653"/>
            <a:ext cx="595356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cookie</a:t>
            </a:r>
          </a:p>
        </p:txBody>
      </p:sp>
      <p:cxnSp>
        <p:nvCxnSpPr>
          <p:cNvPr id="18" name="Straight Arrow Connector 18">
            <a:extLst>
              <a:ext uri="{FF2B5EF4-FFF2-40B4-BE49-F238E27FC236}">
                <a16:creationId xmlns:a16="http://schemas.microsoft.com/office/drawing/2014/main" id="{E67AC7AB-1B15-45DC-F1AB-9662D1B89481}"/>
              </a:ext>
            </a:extLst>
          </p:cNvPr>
          <p:cNvCxnSpPr>
            <a:stCxn id="57" idx="2"/>
            <a:endCxn id="62" idx="3"/>
          </p:cNvCxnSpPr>
          <p:nvPr/>
        </p:nvCxnSpPr>
        <p:spPr>
          <a:xfrm rot="5400000">
            <a:off x="2914974" y="2336282"/>
            <a:ext cx="816320" cy="6963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8">
            <a:extLst>
              <a:ext uri="{FF2B5EF4-FFF2-40B4-BE49-F238E27FC236}">
                <a16:creationId xmlns:a16="http://schemas.microsoft.com/office/drawing/2014/main" id="{738D9A79-0F2A-6B4F-3C8F-E883F340ABB6}"/>
              </a:ext>
            </a:extLst>
          </p:cNvPr>
          <p:cNvCxnSpPr>
            <a:stCxn id="62" idx="1"/>
            <a:endCxn id="56" idx="2"/>
          </p:cNvCxnSpPr>
          <p:nvPr/>
        </p:nvCxnSpPr>
        <p:spPr>
          <a:xfrm rot="10800000">
            <a:off x="1314467" y="2278456"/>
            <a:ext cx="979964" cy="8141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503326A-CD6B-F2E0-013B-EA5CA2870B73}"/>
              </a:ext>
            </a:extLst>
          </p:cNvPr>
          <p:cNvSpPr/>
          <p:nvPr/>
        </p:nvSpPr>
        <p:spPr>
          <a:xfrm>
            <a:off x="3761652" y="2453293"/>
            <a:ext cx="504112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https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3211AA3-30AD-0FBA-A6DF-C26EF4DEB688}"/>
              </a:ext>
            </a:extLst>
          </p:cNvPr>
          <p:cNvGrpSpPr/>
          <p:nvPr/>
        </p:nvGrpSpPr>
        <p:grpSpPr>
          <a:xfrm>
            <a:off x="9925147" y="1320802"/>
            <a:ext cx="1762005" cy="1458741"/>
            <a:chOff x="7001800" y="2251533"/>
            <a:chExt cx="1762005" cy="145874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6A351A8-EAEC-42E0-3690-A1414D144E5C}"/>
                </a:ext>
              </a:extLst>
            </p:cNvPr>
            <p:cNvSpPr/>
            <p:nvPr/>
          </p:nvSpPr>
          <p:spPr>
            <a:xfrm>
              <a:off x="7001800" y="2251533"/>
              <a:ext cx="1762005" cy="1458741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pulse os API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341D73C-2DED-5B19-73EB-E88FA9655526}"/>
                </a:ext>
              </a:extLst>
            </p:cNvPr>
            <p:cNvSpPr/>
            <p:nvPr/>
          </p:nvSpPr>
          <p:spPr>
            <a:xfrm>
              <a:off x="7132229" y="2720386"/>
              <a:ext cx="1098442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execution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E91F94A-773D-8C44-C476-915BAA9B9869}"/>
                </a:ext>
              </a:extLst>
            </p:cNvPr>
            <p:cNvSpPr/>
            <p:nvPr/>
          </p:nvSpPr>
          <p:spPr>
            <a:xfrm>
              <a:off x="7132229" y="3189239"/>
              <a:ext cx="1430968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management</a:t>
              </a:r>
            </a:p>
          </p:txBody>
        </p:sp>
      </p:grpSp>
      <p:cxnSp>
        <p:nvCxnSpPr>
          <p:cNvPr id="93" name="Straight Arrow Connector 18">
            <a:extLst>
              <a:ext uri="{FF2B5EF4-FFF2-40B4-BE49-F238E27FC236}">
                <a16:creationId xmlns:a16="http://schemas.microsoft.com/office/drawing/2014/main" id="{D745EFD0-D21A-300B-AABF-0800DB813A16}"/>
              </a:ext>
            </a:extLst>
          </p:cNvPr>
          <p:cNvCxnSpPr>
            <a:stCxn id="70" idx="1"/>
            <a:endCxn id="58" idx="3"/>
          </p:cNvCxnSpPr>
          <p:nvPr/>
        </p:nvCxnSpPr>
        <p:spPr>
          <a:xfrm rot="10800000" flipV="1">
            <a:off x="7755744" y="1724986"/>
            <a:ext cx="537106" cy="35652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8">
            <a:extLst>
              <a:ext uri="{FF2B5EF4-FFF2-40B4-BE49-F238E27FC236}">
                <a16:creationId xmlns:a16="http://schemas.microsoft.com/office/drawing/2014/main" id="{003099E3-385B-4943-90FE-D0D97E816690}"/>
              </a:ext>
            </a:extLst>
          </p:cNvPr>
          <p:cNvCxnSpPr>
            <a:stCxn id="50" idx="1"/>
            <a:endCxn id="70" idx="3"/>
          </p:cNvCxnSpPr>
          <p:nvPr/>
        </p:nvCxnSpPr>
        <p:spPr>
          <a:xfrm rot="10800000">
            <a:off x="9322547" y="1724987"/>
            <a:ext cx="602601" cy="32518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Arrow: Left-Right 113">
            <a:extLst>
              <a:ext uri="{FF2B5EF4-FFF2-40B4-BE49-F238E27FC236}">
                <a16:creationId xmlns:a16="http://schemas.microsoft.com/office/drawing/2014/main" id="{72D74B36-F2CB-47FE-1CD3-7F45F7ED04D7}"/>
              </a:ext>
            </a:extLst>
          </p:cNvPr>
          <p:cNvSpPr/>
          <p:nvPr/>
        </p:nvSpPr>
        <p:spPr>
          <a:xfrm>
            <a:off x="3843978" y="1828320"/>
            <a:ext cx="1643337" cy="550247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proxy (HTTPS/WS)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6824D8A-DF2B-EBC9-79EF-744FB76360DB}"/>
              </a:ext>
            </a:extLst>
          </p:cNvPr>
          <p:cNvSpPr/>
          <p:nvPr/>
        </p:nvSpPr>
        <p:spPr>
          <a:xfrm>
            <a:off x="8573849" y="1238866"/>
            <a:ext cx="504112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https</a:t>
            </a:r>
          </a:p>
        </p:txBody>
      </p:sp>
      <p:sp>
        <p:nvSpPr>
          <p:cNvPr id="122" name="Speech Bubble: Rectangle 121">
            <a:extLst>
              <a:ext uri="{FF2B5EF4-FFF2-40B4-BE49-F238E27FC236}">
                <a16:creationId xmlns:a16="http://schemas.microsoft.com/office/drawing/2014/main" id="{77D21F8A-91D7-ECFB-AAF1-F0E472019731}"/>
              </a:ext>
            </a:extLst>
          </p:cNvPr>
          <p:cNvSpPr/>
          <p:nvPr/>
        </p:nvSpPr>
        <p:spPr>
          <a:xfrm>
            <a:off x="8292850" y="2443174"/>
            <a:ext cx="1029696" cy="257369"/>
          </a:xfrm>
          <a:prstGeom prst="wedgeRectCallout">
            <a:avLst>
              <a:gd name="adj1" fmla="val 23817"/>
              <a:gd name="adj2" fmla="val 5439"/>
            </a:avLst>
          </a:prstGeom>
          <a:solidFill>
            <a:sysClr val="windowText" lastClr="000000"/>
          </a:solidFill>
          <a:ln>
            <a:solidFill>
              <a:schemeClr val="bg1"/>
            </a:solidFill>
            <a:prstDash val="dash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filter userID</a:t>
            </a:r>
          </a:p>
        </p:txBody>
      </p:sp>
      <p:cxnSp>
        <p:nvCxnSpPr>
          <p:cNvPr id="123" name="Straight Arrow Connector 18">
            <a:extLst>
              <a:ext uri="{FF2B5EF4-FFF2-40B4-BE49-F238E27FC236}">
                <a16:creationId xmlns:a16="http://schemas.microsoft.com/office/drawing/2014/main" id="{9BE1B653-0B24-BA10-C3A1-3F0774C733F0}"/>
              </a:ext>
            </a:extLst>
          </p:cNvPr>
          <p:cNvCxnSpPr>
            <a:stCxn id="122" idx="1"/>
            <a:endCxn id="58" idx="3"/>
          </p:cNvCxnSpPr>
          <p:nvPr/>
        </p:nvCxnSpPr>
        <p:spPr>
          <a:xfrm rot="10800000">
            <a:off x="7755744" y="2081515"/>
            <a:ext cx="537106" cy="49034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8">
            <a:extLst>
              <a:ext uri="{FF2B5EF4-FFF2-40B4-BE49-F238E27FC236}">
                <a16:creationId xmlns:a16="http://schemas.microsoft.com/office/drawing/2014/main" id="{0B804714-3796-FB7A-AC2C-D60947CDC5E5}"/>
              </a:ext>
            </a:extLst>
          </p:cNvPr>
          <p:cNvCxnSpPr>
            <a:stCxn id="50" idx="1"/>
            <a:endCxn id="122" idx="3"/>
          </p:cNvCxnSpPr>
          <p:nvPr/>
        </p:nvCxnSpPr>
        <p:spPr>
          <a:xfrm rot="10800000" flipV="1">
            <a:off x="9322547" y="2050173"/>
            <a:ext cx="602601" cy="52168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BD31572-271A-9A9C-0909-85273D977829}"/>
              </a:ext>
            </a:extLst>
          </p:cNvPr>
          <p:cNvSpPr/>
          <p:nvPr/>
        </p:nvSpPr>
        <p:spPr>
          <a:xfrm>
            <a:off x="8630563" y="2101568"/>
            <a:ext cx="390684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WS</a:t>
            </a:r>
          </a:p>
        </p:txBody>
      </p:sp>
      <p:cxnSp>
        <p:nvCxnSpPr>
          <p:cNvPr id="36" name="Straight Arrow Connector 18">
            <a:extLst>
              <a:ext uri="{FF2B5EF4-FFF2-40B4-BE49-F238E27FC236}">
                <a16:creationId xmlns:a16="http://schemas.microsoft.com/office/drawing/2014/main" id="{07E513B5-DB82-041B-FC6C-4358B498E4B4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 flipV="1">
            <a:off x="1812616" y="2091652"/>
            <a:ext cx="1640545" cy="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E36ED6F-8806-3F41-849E-C982F5E0FC36}"/>
              </a:ext>
            </a:extLst>
          </p:cNvPr>
          <p:cNvSpPr/>
          <p:nvPr/>
        </p:nvSpPr>
        <p:spPr>
          <a:xfrm>
            <a:off x="2229218" y="1722120"/>
            <a:ext cx="733599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https/ws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DDD2357C-2629-80A7-9EEE-1E5B99818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560350"/>
              </p:ext>
            </p:extLst>
          </p:nvPr>
        </p:nvGraphicFramePr>
        <p:xfrm>
          <a:off x="568072" y="3743082"/>
          <a:ext cx="3446461" cy="1463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1270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947024">
                  <a:extLst>
                    <a:ext uri="{9D8B030D-6E8A-4147-A177-3AD203B41FA5}">
                      <a16:colId xmlns:a16="http://schemas.microsoft.com/office/drawing/2014/main" val="2091050243"/>
                    </a:ext>
                  </a:extLst>
                </a:gridCol>
                <a:gridCol w="741403">
                  <a:extLst>
                    <a:ext uri="{9D8B030D-6E8A-4147-A177-3AD203B41FA5}">
                      <a16:colId xmlns:a16="http://schemas.microsoft.com/office/drawing/2014/main" val="703934562"/>
                    </a:ext>
                  </a:extLst>
                </a:gridCol>
                <a:gridCol w="879017">
                  <a:extLst>
                    <a:ext uri="{9D8B030D-6E8A-4147-A177-3AD203B41FA5}">
                      <a16:colId xmlns:a16="http://schemas.microsoft.com/office/drawing/2014/main" val="2673666965"/>
                    </a:ext>
                  </a:extLst>
                </a:gridCol>
                <a:gridCol w="879017">
                  <a:extLst>
                    <a:ext uri="{9D8B030D-6E8A-4147-A177-3AD203B41FA5}">
                      <a16:colId xmlns:a16="http://schemas.microsoft.com/office/drawing/2014/main" val="4068761135"/>
                    </a:ext>
                  </a:extLst>
                </a:gridCol>
              </a:tblGrid>
              <a:tr h="36000"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latin typeface="+mj-lt"/>
                        </a:rPr>
                        <a:t>scopes</a:t>
                      </a:r>
                    </a:p>
                  </a:txBody>
                  <a:tcPr marL="72000" marR="72000" marT="0" marB="0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latin typeface="+mj-lt"/>
                        </a:rPr>
                        <a:t>api</a:t>
                      </a:r>
                    </a:p>
                  </a:txBody>
                  <a:tcPr marL="72000" marR="72000" marT="0" marB="0"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latin typeface="+mj-lt"/>
                        </a:rPr>
                        <a:t>application</a:t>
                      </a:r>
                    </a:p>
                  </a:txBody>
                  <a:tcPr marL="72000" marR="72000" marT="0" marB="0"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noProof="0" dirty="0">
                        <a:latin typeface="+mj-lt"/>
                      </a:endParaRPr>
                    </a:p>
                  </a:txBody>
                  <a:tcPr marL="72000" marR="72000" marT="0" marB="0"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252612"/>
                  </a:ext>
                </a:extLst>
              </a:tr>
              <a:tr h="36000">
                <a:tc rowSpan="5"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build.rw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request.rw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assistant.rw</a:t>
                      </a: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200" kern="12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pulse os</a:t>
                      </a:r>
                    </a:p>
                    <a:p>
                      <a:pPr algn="ctr"/>
                      <a:r>
                        <a:rPr lang="en-US" sz="1200" kern="12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API</a:t>
                      </a: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swagger</a:t>
                      </a: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build.rw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request.rw</a:t>
                      </a:r>
                    </a:p>
                  </a:txBody>
                  <a:tcPr marL="72000" marR="72000" marT="0" marB="0"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635407"/>
                  </a:ext>
                </a:extLst>
              </a:tr>
              <a:tr h="36000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studio</a:t>
                      </a:r>
                    </a:p>
                  </a:txBody>
                  <a:tcPr marL="72000" marR="7200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build.rw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request.rw</a:t>
                      </a:r>
                    </a:p>
                  </a:txBody>
                  <a:tcPr marL="72000" marR="72000" marT="0" marB="0"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317590"/>
                  </a:ext>
                </a:extLst>
              </a:tr>
              <a:tr h="360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CTU</a:t>
                      </a:r>
                    </a:p>
                  </a:txBody>
                  <a:tcPr marL="72000" marR="7200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general….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 marL="72000" marR="72000" marT="0" marB="0"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798067"/>
                  </a:ext>
                </a:extLst>
              </a:tr>
              <a:tr h="36000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tests</a:t>
                      </a:r>
                    </a:p>
                  </a:txBody>
                  <a:tcPr marL="72000" marR="7200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build.rw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request.rw</a:t>
                      </a:r>
                    </a:p>
                  </a:txBody>
                  <a:tcPr marL="72000" marR="72000" marT="0" marB="0"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74326"/>
                  </a:ext>
                </a:extLst>
              </a:tr>
              <a:tr h="36000">
                <a:tc vMerge="1"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72000" marT="0" marB="0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72000" marT="0" marB="0"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assistant</a:t>
                      </a: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build.rw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request.rw</a:t>
                      </a:r>
                    </a:p>
                    <a:p>
                      <a:r>
                        <a:rPr lang="en-US" sz="800" noProof="0" dirty="0">
                          <a:solidFill>
                            <a:schemeClr val="bg1"/>
                          </a:solidFill>
                          <a:latin typeface="+mj-lt"/>
                        </a:rPr>
                        <a:t>assistant.rw</a:t>
                      </a:r>
                    </a:p>
                  </a:txBody>
                  <a:tcPr marL="72000" marR="72000" marT="0" marB="0"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520795"/>
                  </a:ext>
                </a:extLst>
              </a:tr>
            </a:tbl>
          </a:graphicData>
        </a:graphic>
      </p:graphicFrame>
      <p:sp>
        <p:nvSpPr>
          <p:cNvPr id="42" name="Oval 41">
            <a:extLst>
              <a:ext uri="{FF2B5EF4-FFF2-40B4-BE49-F238E27FC236}">
                <a16:creationId xmlns:a16="http://schemas.microsoft.com/office/drawing/2014/main" id="{00C12291-6824-A4DB-8AA3-3A0F818D769F}"/>
              </a:ext>
            </a:extLst>
          </p:cNvPr>
          <p:cNvSpPr/>
          <p:nvPr/>
        </p:nvSpPr>
        <p:spPr>
          <a:xfrm>
            <a:off x="2032055" y="3429000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1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992AB528-1968-2350-8F0C-5C1B9624E96C}"/>
              </a:ext>
            </a:extLst>
          </p:cNvPr>
          <p:cNvSpPr/>
          <p:nvPr/>
        </p:nvSpPr>
        <p:spPr>
          <a:xfrm>
            <a:off x="5176671" y="5423661"/>
            <a:ext cx="1685324" cy="626701"/>
          </a:xfrm>
          <a:prstGeom prst="wedgeRectCallout">
            <a:avLst>
              <a:gd name="adj1" fmla="val -24717"/>
              <a:gd name="adj2" fmla="val -6050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8080"/>
                </a:highlight>
                <a:uLnTx/>
                <a:uFillTx/>
                <a:latin typeface="Calibri Light" panose="020F0302020204030204"/>
              </a:rPr>
              <a:t>two</a:t>
            </a:r>
            <a:r>
              <a:rPr kumimoji="0" lang="en-US" sz="12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 Light" panose="020F0302020204030204"/>
              </a:rPr>
              <a:t> API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highlight>
                  <a:srgbClr val="000000"/>
                </a:highlight>
                <a:latin typeface="Calibri Light" panose="020F0302020204030204"/>
              </a:rPr>
              <a:t>inside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 Light" panose="020F0302020204030204"/>
              </a:rPr>
              <a:t>same</a:t>
            </a:r>
            <a:r>
              <a:rPr kumimoji="0" lang="en-US" sz="1200" i="0" u="none" strike="noStrike" kern="0" cap="none" spc="0" normalizeH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 Light" panose="020F0302020204030204"/>
              </a:rPr>
              <a:t> application suite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76FF60D9-B161-26C0-1965-539F96FD6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688526"/>
              </p:ext>
            </p:extLst>
          </p:nvPr>
        </p:nvGraphicFramePr>
        <p:xfrm>
          <a:off x="4259176" y="3743082"/>
          <a:ext cx="3453810" cy="1463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1270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954373">
                  <a:extLst>
                    <a:ext uri="{9D8B030D-6E8A-4147-A177-3AD203B41FA5}">
                      <a16:colId xmlns:a16="http://schemas.microsoft.com/office/drawing/2014/main" val="2091050243"/>
                    </a:ext>
                  </a:extLst>
                </a:gridCol>
                <a:gridCol w="741403">
                  <a:extLst>
                    <a:ext uri="{9D8B030D-6E8A-4147-A177-3AD203B41FA5}">
                      <a16:colId xmlns:a16="http://schemas.microsoft.com/office/drawing/2014/main" val="703934562"/>
                    </a:ext>
                  </a:extLst>
                </a:gridCol>
                <a:gridCol w="1067480">
                  <a:extLst>
                    <a:ext uri="{9D8B030D-6E8A-4147-A177-3AD203B41FA5}">
                      <a16:colId xmlns:a16="http://schemas.microsoft.com/office/drawing/2014/main" val="2673666965"/>
                    </a:ext>
                  </a:extLst>
                </a:gridCol>
                <a:gridCol w="690554">
                  <a:extLst>
                    <a:ext uri="{9D8B030D-6E8A-4147-A177-3AD203B41FA5}">
                      <a16:colId xmlns:a16="http://schemas.microsoft.com/office/drawing/2014/main" val="4068761135"/>
                    </a:ext>
                  </a:extLst>
                </a:gridCol>
              </a:tblGrid>
              <a:tr h="36000"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latin typeface="+mj-lt"/>
                        </a:rPr>
                        <a:t>scopes</a:t>
                      </a:r>
                    </a:p>
                  </a:txBody>
                  <a:tcPr marL="72000" marR="72000" marT="0" marB="0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latin typeface="+mj-lt"/>
                        </a:rPr>
                        <a:t>api</a:t>
                      </a:r>
                    </a:p>
                  </a:txBody>
                  <a:tcPr marL="72000" marR="72000" marT="0" marB="0"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latin typeface="+mj-lt"/>
                        </a:rPr>
                        <a:t>application</a:t>
                      </a:r>
                    </a:p>
                  </a:txBody>
                  <a:tcPr marL="72000" marR="72000" marT="0" marB="0"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noProof="0" dirty="0">
                        <a:latin typeface="+mj-lt"/>
                      </a:endParaRPr>
                    </a:p>
                  </a:txBody>
                  <a:tcPr marL="72000" marR="72000" marT="0" marB="0"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252612"/>
                  </a:ext>
                </a:extLst>
              </a:tr>
              <a:tr h="36000">
                <a:tc rowSpan="4"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build.rw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request.rw</a:t>
                      </a: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pulse os </a:t>
                      </a:r>
                      <a:r>
                        <a:rPr lang="en-US" sz="1200" kern="12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API</a:t>
                      </a: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swagger</a:t>
                      </a: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build.rw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request.rw</a:t>
                      </a:r>
                    </a:p>
                  </a:txBody>
                  <a:tcPr marL="72000" marR="72000" marT="0" marB="0"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635407"/>
                  </a:ext>
                </a:extLst>
              </a:tr>
              <a:tr h="36000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studio</a:t>
                      </a:r>
                    </a:p>
                  </a:txBody>
                  <a:tcPr marL="72000" marR="7200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build.rw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request.rw</a:t>
                      </a:r>
                    </a:p>
                  </a:txBody>
                  <a:tcPr marL="72000" marR="72000" marT="0" marB="0"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317590"/>
                  </a:ext>
                </a:extLst>
              </a:tr>
              <a:tr h="360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CTU</a:t>
                      </a:r>
                    </a:p>
                  </a:txBody>
                  <a:tcPr marL="72000" marR="7200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general…</a:t>
                      </a:r>
                    </a:p>
                  </a:txBody>
                  <a:tcPr marL="72000" marR="72000" marT="0" marB="0"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798067"/>
                  </a:ext>
                </a:extLst>
              </a:tr>
              <a:tr h="36000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tests</a:t>
                      </a:r>
                    </a:p>
                  </a:txBody>
                  <a:tcPr marL="72000" marR="7200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build.rw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request.rw</a:t>
                      </a:r>
                    </a:p>
                  </a:txBody>
                  <a:tcPr marL="72000" marR="72000" marT="0" marB="0"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74326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assistant.rw</a:t>
                      </a: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assistant API</a:t>
                      </a: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assistant client</a:t>
                      </a: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build.rw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request.rw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assistant.rw</a:t>
                      </a:r>
                    </a:p>
                  </a:txBody>
                  <a:tcPr marL="72000" marR="72000" marT="0" marB="0"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2130"/>
                  </a:ext>
                </a:extLst>
              </a:tr>
            </a:tbl>
          </a:graphicData>
        </a:graphic>
      </p:graphicFrame>
      <p:sp>
        <p:nvSpPr>
          <p:cNvPr id="45" name="Oval 44">
            <a:extLst>
              <a:ext uri="{FF2B5EF4-FFF2-40B4-BE49-F238E27FC236}">
                <a16:creationId xmlns:a16="http://schemas.microsoft.com/office/drawing/2014/main" id="{89738988-6AC9-5F6F-2C52-869EBB2A3942}"/>
              </a:ext>
            </a:extLst>
          </p:cNvPr>
          <p:cNvSpPr/>
          <p:nvPr/>
        </p:nvSpPr>
        <p:spPr>
          <a:xfrm>
            <a:off x="5730896" y="3419999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2</a:t>
            </a:r>
          </a:p>
        </p:txBody>
      </p:sp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D7E6C1F4-C602-A428-5D86-AB9F1E14F584}"/>
              </a:ext>
            </a:extLst>
          </p:cNvPr>
          <p:cNvSpPr/>
          <p:nvPr/>
        </p:nvSpPr>
        <p:spPr>
          <a:xfrm>
            <a:off x="4259176" y="6138520"/>
            <a:ext cx="1359915" cy="442035"/>
          </a:xfrm>
          <a:prstGeom prst="wedgeRectCallout">
            <a:avLst>
              <a:gd name="adj1" fmla="val 62281"/>
              <a:gd name="adj2" fmla="val -4961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highlight>
                  <a:srgbClr val="000000"/>
                </a:highlight>
                <a:latin typeface="Calibri Light" panose="020F0302020204030204"/>
              </a:rPr>
              <a:t>assistant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i="0" u="none" strike="noStrike" kern="0" cap="none" spc="0" normalizeH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8080"/>
                </a:highlight>
                <a:uLnTx/>
                <a:uFillTx/>
                <a:latin typeface="Calibri Light" panose="020F0302020204030204"/>
              </a:rPr>
              <a:t>all scopes</a:t>
            </a:r>
          </a:p>
        </p:txBody>
      </p:sp>
      <p:sp>
        <p:nvSpPr>
          <p:cNvPr id="54" name="Speech Bubble: Rectangle 53">
            <a:extLst>
              <a:ext uri="{FF2B5EF4-FFF2-40B4-BE49-F238E27FC236}">
                <a16:creationId xmlns:a16="http://schemas.microsoft.com/office/drawing/2014/main" id="{86740438-120D-8122-213F-2FF0C97D0D78}"/>
              </a:ext>
            </a:extLst>
          </p:cNvPr>
          <p:cNvSpPr/>
          <p:nvPr/>
        </p:nvSpPr>
        <p:spPr>
          <a:xfrm>
            <a:off x="6375660" y="6189562"/>
            <a:ext cx="1547466" cy="442035"/>
          </a:xfrm>
          <a:prstGeom prst="wedgeRectCallout">
            <a:avLst>
              <a:gd name="adj1" fmla="val -36809"/>
              <a:gd name="adj2" fmla="val -7139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highlight>
                  <a:srgbClr val="000000"/>
                </a:highlight>
                <a:latin typeface="Calibri Light" panose="020F0302020204030204"/>
              </a:rPr>
              <a:t>assistant to pulse os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i="0" u="none" strike="noStrike" kern="0" cap="none" spc="0" normalizeH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8080"/>
                </a:highlight>
                <a:uLnTx/>
                <a:uFillTx/>
                <a:latin typeface="Calibri Light" panose="020F0302020204030204"/>
              </a:rPr>
              <a:t>same token</a:t>
            </a: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C8AD6720-84DF-F174-E428-282986AA8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774334"/>
              </p:ext>
            </p:extLst>
          </p:nvPr>
        </p:nvGraphicFramePr>
        <p:xfrm>
          <a:off x="8137355" y="3743082"/>
          <a:ext cx="3453810" cy="1341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1270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954373">
                  <a:extLst>
                    <a:ext uri="{9D8B030D-6E8A-4147-A177-3AD203B41FA5}">
                      <a16:colId xmlns:a16="http://schemas.microsoft.com/office/drawing/2014/main" val="2091050243"/>
                    </a:ext>
                  </a:extLst>
                </a:gridCol>
                <a:gridCol w="741403">
                  <a:extLst>
                    <a:ext uri="{9D8B030D-6E8A-4147-A177-3AD203B41FA5}">
                      <a16:colId xmlns:a16="http://schemas.microsoft.com/office/drawing/2014/main" val="703934562"/>
                    </a:ext>
                  </a:extLst>
                </a:gridCol>
                <a:gridCol w="879017">
                  <a:extLst>
                    <a:ext uri="{9D8B030D-6E8A-4147-A177-3AD203B41FA5}">
                      <a16:colId xmlns:a16="http://schemas.microsoft.com/office/drawing/2014/main" val="2673666965"/>
                    </a:ext>
                  </a:extLst>
                </a:gridCol>
                <a:gridCol w="879017">
                  <a:extLst>
                    <a:ext uri="{9D8B030D-6E8A-4147-A177-3AD203B41FA5}">
                      <a16:colId xmlns:a16="http://schemas.microsoft.com/office/drawing/2014/main" val="4068761135"/>
                    </a:ext>
                  </a:extLst>
                </a:gridCol>
              </a:tblGrid>
              <a:tr h="36000"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latin typeface="+mj-lt"/>
                        </a:rPr>
                        <a:t>scopes</a:t>
                      </a:r>
                    </a:p>
                  </a:txBody>
                  <a:tcPr marL="72000" marR="72000" marT="0" marB="0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latin typeface="+mj-lt"/>
                        </a:rPr>
                        <a:t>api</a:t>
                      </a:r>
                    </a:p>
                  </a:txBody>
                  <a:tcPr marL="72000" marR="72000" marT="0" marB="0"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latin typeface="+mj-lt"/>
                        </a:rPr>
                        <a:t>application</a:t>
                      </a:r>
                    </a:p>
                  </a:txBody>
                  <a:tcPr marL="72000" marR="72000" marT="0" marB="0"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noProof="0" dirty="0">
                        <a:latin typeface="+mj-lt"/>
                      </a:endParaRPr>
                    </a:p>
                  </a:txBody>
                  <a:tcPr marL="72000" marR="72000" marT="0" marB="0"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252612"/>
                  </a:ext>
                </a:extLst>
              </a:tr>
              <a:tr h="36000">
                <a:tc rowSpan="4"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build.rw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request.rw</a:t>
                      </a: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200" kern="12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backend</a:t>
                      </a: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swagger</a:t>
                      </a: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build.rw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request.rw</a:t>
                      </a:r>
                    </a:p>
                  </a:txBody>
                  <a:tcPr marL="72000" marR="72000" marT="0" marB="0"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635407"/>
                  </a:ext>
                </a:extLst>
              </a:tr>
              <a:tr h="36000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studio</a:t>
                      </a:r>
                    </a:p>
                  </a:txBody>
                  <a:tcPr marL="72000" marR="7200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build.rw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request.rw</a:t>
                      </a:r>
                    </a:p>
                  </a:txBody>
                  <a:tcPr marL="72000" marR="72000" marT="0" marB="0"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317590"/>
                  </a:ext>
                </a:extLst>
              </a:tr>
              <a:tr h="3600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CTU</a:t>
                      </a:r>
                    </a:p>
                  </a:txBody>
                  <a:tcPr marL="72000" marR="7200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build.rw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request.rw</a:t>
                      </a:r>
                    </a:p>
                  </a:txBody>
                  <a:tcPr marL="72000" marR="72000" marT="0" marB="0"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798067"/>
                  </a:ext>
                </a:extLst>
              </a:tr>
              <a:tr h="36000"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tests</a:t>
                      </a:r>
                    </a:p>
                  </a:txBody>
                  <a:tcPr marL="72000" marR="7200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build.rw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request.rw</a:t>
                      </a:r>
                    </a:p>
                  </a:txBody>
                  <a:tcPr marL="72000" marR="72000" marT="0" marB="0"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74326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assistant.rw</a:t>
                      </a: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assistant</a:t>
                      </a:r>
                    </a:p>
                  </a:txBody>
                  <a:tcPr marL="72000" marR="72000" marT="0" marB="0" anchor="ctr"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assistant</a:t>
                      </a:r>
                    </a:p>
                  </a:txBody>
                  <a:tcPr marL="72000" marR="72000" marT="0" marB="0" anchor="ctr"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assistant.rw</a:t>
                      </a:r>
                    </a:p>
                  </a:txBody>
                  <a:tcPr marL="72000" marR="72000" marT="0" marB="0"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2130"/>
                  </a:ext>
                </a:extLst>
              </a:tr>
            </a:tbl>
          </a:graphicData>
        </a:graphic>
      </p:graphicFrame>
      <p:sp>
        <p:nvSpPr>
          <p:cNvPr id="60" name="Oval 59">
            <a:extLst>
              <a:ext uri="{FF2B5EF4-FFF2-40B4-BE49-F238E27FC236}">
                <a16:creationId xmlns:a16="http://schemas.microsoft.com/office/drawing/2014/main" id="{06BA4FB7-5B0A-2D84-35AA-643582742C5C}"/>
              </a:ext>
            </a:extLst>
          </p:cNvPr>
          <p:cNvSpPr/>
          <p:nvPr/>
        </p:nvSpPr>
        <p:spPr>
          <a:xfrm>
            <a:off x="9623847" y="3355843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3</a:t>
            </a:r>
          </a:p>
        </p:txBody>
      </p:sp>
      <p:sp>
        <p:nvSpPr>
          <p:cNvPr id="61" name="Speech Bubble: Rectangle 60">
            <a:extLst>
              <a:ext uri="{FF2B5EF4-FFF2-40B4-BE49-F238E27FC236}">
                <a16:creationId xmlns:a16="http://schemas.microsoft.com/office/drawing/2014/main" id="{5DBD7172-D01A-7F52-8FFD-1BF977391880}"/>
              </a:ext>
            </a:extLst>
          </p:cNvPr>
          <p:cNvSpPr/>
          <p:nvPr/>
        </p:nvSpPr>
        <p:spPr>
          <a:xfrm>
            <a:off x="9584240" y="5200624"/>
            <a:ext cx="1685324" cy="626701"/>
          </a:xfrm>
          <a:prstGeom prst="wedgeRectCallout">
            <a:avLst>
              <a:gd name="adj1" fmla="val -24717"/>
              <a:gd name="adj2" fmla="val -6050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8080"/>
                </a:highlight>
                <a:uLnTx/>
                <a:uFillTx/>
                <a:latin typeface="Calibri Light" panose="020F0302020204030204"/>
              </a:rPr>
              <a:t>two</a:t>
            </a:r>
            <a:r>
              <a:rPr kumimoji="0" lang="en-US" sz="12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 Light" panose="020F0302020204030204"/>
              </a:rPr>
              <a:t> API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highlight>
                  <a:srgbClr val="000000"/>
                </a:highlight>
                <a:latin typeface="Calibri Light" panose="020F0302020204030204"/>
              </a:rPr>
              <a:t>inside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 Light" panose="020F0302020204030204"/>
              </a:rPr>
              <a:t>same</a:t>
            </a:r>
            <a:r>
              <a:rPr kumimoji="0" lang="en-US" sz="1200" i="0" u="none" strike="noStrike" kern="0" cap="none" spc="0" normalizeH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 Light" panose="020F0302020204030204"/>
              </a:rPr>
              <a:t> application suite</a:t>
            </a:r>
          </a:p>
        </p:txBody>
      </p:sp>
      <p:sp>
        <p:nvSpPr>
          <p:cNvPr id="63" name="Speech Bubble: Rectangle 62">
            <a:extLst>
              <a:ext uri="{FF2B5EF4-FFF2-40B4-BE49-F238E27FC236}">
                <a16:creationId xmlns:a16="http://schemas.microsoft.com/office/drawing/2014/main" id="{44E8D673-9BC6-D6C4-263E-146D910F6EB9}"/>
              </a:ext>
            </a:extLst>
          </p:cNvPr>
          <p:cNvSpPr/>
          <p:nvPr/>
        </p:nvSpPr>
        <p:spPr>
          <a:xfrm>
            <a:off x="1611764" y="5406265"/>
            <a:ext cx="1072977" cy="257369"/>
          </a:xfrm>
          <a:prstGeom prst="wedgeRectCallout">
            <a:avLst>
              <a:gd name="adj1" fmla="val -24717"/>
              <a:gd name="adj2" fmla="val -6050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 Light" panose="020F0302020204030204"/>
              </a:rPr>
              <a:t>only </a:t>
            </a:r>
            <a:r>
              <a:rPr lang="en-US" sz="1200" kern="0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one</a:t>
            </a:r>
            <a:r>
              <a:rPr lang="en-US" sz="1200" kern="0" dirty="0">
                <a:solidFill>
                  <a:prstClr val="white"/>
                </a:solidFill>
                <a:highlight>
                  <a:srgbClr val="000000"/>
                </a:highlight>
                <a:latin typeface="Calibri Light" panose="020F0302020204030204"/>
              </a:rPr>
              <a:t> </a:t>
            </a:r>
            <a:r>
              <a:rPr kumimoji="0" lang="en-US" sz="12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 Light" panose="020F0302020204030204"/>
              </a:rPr>
              <a:t>API</a:t>
            </a:r>
            <a:endParaRPr kumimoji="0" lang="en-US" sz="1200" i="0" u="none" strike="noStrike" kern="0" cap="none" spc="0" normalizeH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alibri Light" panose="020F0302020204030204"/>
            </a:endParaRPr>
          </a:p>
        </p:txBody>
      </p:sp>
      <p:sp>
        <p:nvSpPr>
          <p:cNvPr id="64" name="Speech Bubble: Rectangle 63">
            <a:extLst>
              <a:ext uri="{FF2B5EF4-FFF2-40B4-BE49-F238E27FC236}">
                <a16:creationId xmlns:a16="http://schemas.microsoft.com/office/drawing/2014/main" id="{94909B2B-2D67-D7EC-1482-F39C700B69CB}"/>
              </a:ext>
            </a:extLst>
          </p:cNvPr>
          <p:cNvSpPr/>
          <p:nvPr/>
        </p:nvSpPr>
        <p:spPr>
          <a:xfrm>
            <a:off x="8081308" y="5534949"/>
            <a:ext cx="1396784" cy="442035"/>
          </a:xfrm>
          <a:prstGeom prst="wedgeRectCallout">
            <a:avLst>
              <a:gd name="adj1" fmla="val 58439"/>
              <a:gd name="adj2" fmla="val -45987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highlight>
                  <a:srgbClr val="000000"/>
                </a:highlight>
                <a:latin typeface="Calibri Light" panose="020F0302020204030204"/>
              </a:rPr>
              <a:t>assistant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i="0" u="none" strike="noStrike" kern="0" cap="none" spc="0" normalizeH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8080"/>
                </a:highlight>
                <a:uLnTx/>
                <a:uFillTx/>
                <a:latin typeface="Calibri Light" panose="020F0302020204030204"/>
              </a:rPr>
              <a:t>one scope</a:t>
            </a:r>
          </a:p>
        </p:txBody>
      </p:sp>
      <p:sp>
        <p:nvSpPr>
          <p:cNvPr id="65" name="Speech Bubble: Rectangle 64">
            <a:extLst>
              <a:ext uri="{FF2B5EF4-FFF2-40B4-BE49-F238E27FC236}">
                <a16:creationId xmlns:a16="http://schemas.microsoft.com/office/drawing/2014/main" id="{3E63BF01-D5B9-F4CF-B128-8A9B9532684D}"/>
              </a:ext>
            </a:extLst>
          </p:cNvPr>
          <p:cNvSpPr/>
          <p:nvPr/>
        </p:nvSpPr>
        <p:spPr>
          <a:xfrm>
            <a:off x="9840831" y="5943747"/>
            <a:ext cx="2243169" cy="811367"/>
          </a:xfrm>
          <a:prstGeom prst="wedgeRectCallout">
            <a:avLst>
              <a:gd name="adj1" fmla="val -36809"/>
              <a:gd name="adj2" fmla="val -7139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highlight>
                  <a:srgbClr val="000000"/>
                </a:highlight>
                <a:latin typeface="Calibri Light" panose="020F0302020204030204"/>
              </a:rPr>
              <a:t>assistant to pulse os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C</a:t>
            </a:r>
            <a:r>
              <a:rPr kumimoji="0" lang="en-US" sz="1200" i="0" u="none" strike="noStrike" kern="0" cap="none" spc="0" normalizeH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8080"/>
                </a:highlight>
                <a:uLnTx/>
                <a:uFillTx/>
                <a:latin typeface="Calibri Light" panose="020F0302020204030204"/>
              </a:rPr>
              <a:t>lint Credentials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or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  <a:latin typeface="Calibri Light" panose="020F0302020204030204"/>
              </a:rPr>
              <a:t>Dynamic Scope Request</a:t>
            </a:r>
            <a:endParaRPr kumimoji="0" lang="en-US" sz="1200" i="0" u="none" strike="noStrike" kern="0" cap="none" spc="0" normalizeH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highlight>
                <a:srgbClr val="808080"/>
              </a:highlight>
              <a:uLnTx/>
              <a:uFillTx/>
              <a:latin typeface="Calibri Light" panose="020F0302020204030204"/>
            </a:endParaRPr>
          </a:p>
        </p:txBody>
      </p:sp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E3CF11F1-ACC4-A549-427B-72F2110A9041}"/>
              </a:ext>
            </a:extLst>
          </p:cNvPr>
          <p:cNvSpPr/>
          <p:nvPr/>
        </p:nvSpPr>
        <p:spPr>
          <a:xfrm>
            <a:off x="1419597" y="5837837"/>
            <a:ext cx="1359915" cy="442035"/>
          </a:xfrm>
          <a:prstGeom prst="wedgeRectCallout">
            <a:avLst>
              <a:gd name="adj1" fmla="val -17345"/>
              <a:gd name="adj2" fmla="val -8227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highlight>
                  <a:srgbClr val="000000"/>
                </a:highlight>
                <a:latin typeface="Calibri Light" panose="020F0302020204030204"/>
              </a:rPr>
              <a:t>assistant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i="0" u="none" strike="noStrike" kern="0" cap="none" spc="0" normalizeH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8080"/>
                </a:highlight>
                <a:uLnTx/>
                <a:uFillTx/>
                <a:latin typeface="Calibri Light" panose="020F0302020204030204"/>
              </a:rPr>
              <a:t>all scopes</a:t>
            </a:r>
          </a:p>
        </p:txBody>
      </p:sp>
      <p:sp>
        <p:nvSpPr>
          <p:cNvPr id="67" name="Multiplication Sign 66">
            <a:extLst>
              <a:ext uri="{FF2B5EF4-FFF2-40B4-BE49-F238E27FC236}">
                <a16:creationId xmlns:a16="http://schemas.microsoft.com/office/drawing/2014/main" id="{68A11E74-04A4-8D05-E449-EFAB71E6F2AF}"/>
              </a:ext>
            </a:extLst>
          </p:cNvPr>
          <p:cNvSpPr/>
          <p:nvPr/>
        </p:nvSpPr>
        <p:spPr>
          <a:xfrm>
            <a:off x="9322546" y="3711575"/>
            <a:ext cx="1402604" cy="121602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ication Sign 67">
            <a:extLst>
              <a:ext uri="{FF2B5EF4-FFF2-40B4-BE49-F238E27FC236}">
                <a16:creationId xmlns:a16="http://schemas.microsoft.com/office/drawing/2014/main" id="{5B6A56A7-2E1D-8DBA-6981-050AC1B4EC41}"/>
              </a:ext>
            </a:extLst>
          </p:cNvPr>
          <p:cNvSpPr/>
          <p:nvPr/>
        </p:nvSpPr>
        <p:spPr>
          <a:xfrm>
            <a:off x="1419597" y="3906819"/>
            <a:ext cx="1402604" cy="121602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xplosion: 14 Points 68">
            <a:extLst>
              <a:ext uri="{FF2B5EF4-FFF2-40B4-BE49-F238E27FC236}">
                <a16:creationId xmlns:a16="http://schemas.microsoft.com/office/drawing/2014/main" id="{99887092-574C-D7C8-FBC7-D698BD2D8B9F}"/>
              </a:ext>
            </a:extLst>
          </p:cNvPr>
          <p:cNvSpPr/>
          <p:nvPr/>
        </p:nvSpPr>
        <p:spPr>
          <a:xfrm>
            <a:off x="1864054" y="5104274"/>
            <a:ext cx="2709323" cy="1245156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FF0000"/>
                </a:solidFill>
                <a:latin typeface="Calibri" panose="020F0502020204030204"/>
              </a:rPr>
              <a:t>semantically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</a:rPr>
              <a:t>incorrect</a:t>
            </a:r>
          </a:p>
        </p:txBody>
      </p:sp>
      <p:sp>
        <p:nvSpPr>
          <p:cNvPr id="72" name="Explosion: 14 Points 71">
            <a:extLst>
              <a:ext uri="{FF2B5EF4-FFF2-40B4-BE49-F238E27FC236}">
                <a16:creationId xmlns:a16="http://schemas.microsoft.com/office/drawing/2014/main" id="{33C87078-EFCF-B393-9119-D336B815B36F}"/>
              </a:ext>
            </a:extLst>
          </p:cNvPr>
          <p:cNvSpPr/>
          <p:nvPr/>
        </p:nvSpPr>
        <p:spPr>
          <a:xfrm>
            <a:off x="9191523" y="4689483"/>
            <a:ext cx="3659444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FF0000"/>
                </a:solidFill>
                <a:latin typeface="Calibri" panose="020F0502020204030204"/>
              </a:rPr>
              <a:t>token coherence</a:t>
            </a: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2864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543107-3079-4B3C-1C82-FFAC0956C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DF4A4-11B5-FCFB-9063-D6E6483BA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24387"/>
            <a:ext cx="100392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2.3.1.1 questions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05745A-E2AE-E7B3-1522-7FD0B1C1C336}"/>
              </a:ext>
            </a:extLst>
          </p:cNvPr>
          <p:cNvSpPr/>
          <p:nvPr/>
        </p:nvSpPr>
        <p:spPr>
          <a:xfrm>
            <a:off x="108000" y="179999"/>
            <a:ext cx="207692" cy="648000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62D04007-3D7A-AD92-65BE-ABC00117F388}"/>
              </a:ext>
            </a:extLst>
          </p:cNvPr>
          <p:cNvSpPr/>
          <p:nvPr/>
        </p:nvSpPr>
        <p:spPr>
          <a:xfrm>
            <a:off x="817716" y="412058"/>
            <a:ext cx="2897194" cy="257369"/>
          </a:xfrm>
          <a:prstGeom prst="wedgeRectCallout">
            <a:avLst>
              <a:gd name="adj1" fmla="val -20495"/>
              <a:gd name="adj2" fmla="val 1451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assistant how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to configure cegid account?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808080"/>
              </a:highlight>
              <a:uLnTx/>
              <a:uFillTx/>
              <a:latin typeface="Calibri Light" panose="020F0302020204030204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747BA35-63D0-B3C1-2B5B-382572839923}"/>
              </a:ext>
            </a:extLst>
          </p:cNvPr>
          <p:cNvSpPr/>
          <p:nvPr/>
        </p:nvSpPr>
        <p:spPr>
          <a:xfrm>
            <a:off x="254314" y="308131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1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EBEBA28-8078-6358-0038-479860F416E7}"/>
              </a:ext>
            </a:extLst>
          </p:cNvPr>
          <p:cNvSpPr/>
          <p:nvPr/>
        </p:nvSpPr>
        <p:spPr>
          <a:xfrm>
            <a:off x="749614" y="893006"/>
            <a:ext cx="2562167" cy="442035"/>
          </a:xfrm>
          <a:prstGeom prst="wedgeRectCallout">
            <a:avLst>
              <a:gd name="adj1" fmla="val -20495"/>
              <a:gd name="adj2" fmla="val 1451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studio WS authentication in header?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baseline="0" dirty="0">
                <a:solidFill>
                  <a:prstClr val="white"/>
                </a:solidFill>
                <a:highlight>
                  <a:srgbClr val="000000"/>
                </a:highlight>
                <a:latin typeface="Calibri Light" panose="020F0302020204030204"/>
              </a:rPr>
              <a:t>UTC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alibri Light" panose="020F0302020204030204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828BEC-AF60-3E33-DE16-2A04AD9BFF16}"/>
              </a:ext>
            </a:extLst>
          </p:cNvPr>
          <p:cNvSpPr/>
          <p:nvPr/>
        </p:nvSpPr>
        <p:spPr>
          <a:xfrm>
            <a:off x="254314" y="877672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2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9E218DA-F246-7715-31AE-2BBA2A42083C}"/>
              </a:ext>
            </a:extLst>
          </p:cNvPr>
          <p:cNvSpPr/>
          <p:nvPr/>
        </p:nvSpPr>
        <p:spPr>
          <a:xfrm>
            <a:off x="777688" y="1477881"/>
            <a:ext cx="2238361" cy="442035"/>
          </a:xfrm>
          <a:prstGeom prst="wedgeRectCallout">
            <a:avLst>
              <a:gd name="adj1" fmla="val -20495"/>
              <a:gd name="adj2" fmla="val 1451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assistant external services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baseline="0" dirty="0">
                <a:solidFill>
                  <a:prstClr val="white"/>
                </a:solidFill>
                <a:highlight>
                  <a:srgbClr val="000000"/>
                </a:highlight>
                <a:latin typeface="Calibri Light" panose="020F0302020204030204"/>
              </a:rPr>
              <a:t>Iframe with LEX cookie?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alibri Light" panose="020F0302020204030204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430060-24D9-1EE2-F137-8ED66B5722D9}"/>
              </a:ext>
            </a:extLst>
          </p:cNvPr>
          <p:cNvSpPr/>
          <p:nvPr/>
        </p:nvSpPr>
        <p:spPr>
          <a:xfrm>
            <a:off x="282388" y="1462547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/>
              </a:rPr>
              <a:t>3</a:t>
            </a:r>
            <a:endParaRPr kumimoji="0" lang="pt-PT" sz="1800" b="0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EC1E5D5B-BF20-B203-9C51-2DDA4393DC57}"/>
              </a:ext>
            </a:extLst>
          </p:cNvPr>
          <p:cNvSpPr/>
          <p:nvPr/>
        </p:nvSpPr>
        <p:spPr>
          <a:xfrm>
            <a:off x="777688" y="2047422"/>
            <a:ext cx="6244264" cy="626701"/>
          </a:xfrm>
          <a:prstGeom prst="wedgeRectCallout">
            <a:avLst>
              <a:gd name="adj1" fmla="val -20495"/>
              <a:gd name="adj2" fmla="val 1451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should I add introspection verification to my backend?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baseline="0" dirty="0">
                <a:solidFill>
                  <a:prstClr val="white"/>
                </a:solidFill>
                <a:highlight>
                  <a:srgbClr val="000000"/>
                </a:highlight>
                <a:latin typeface="Calibri Light" panose="020F0302020204030204"/>
              </a:rPr>
              <a:t>to ensure that the token was created by cegid account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 Light" panose="020F0302020204030204"/>
              </a:rPr>
              <a:t>the token verification uses the public key that comes with the token to verify the signature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alibri Light" panose="020F0302020204030204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FA1840-9D9F-50AB-2468-4BCD29F442E0}"/>
              </a:ext>
            </a:extLst>
          </p:cNvPr>
          <p:cNvSpPr/>
          <p:nvPr/>
        </p:nvSpPr>
        <p:spPr>
          <a:xfrm>
            <a:off x="282388" y="2032088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3060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1B1380-6437-A0A2-0444-C7B8BA208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636570-8A3E-DB28-96DD-ACC4DA906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029555"/>
              </p:ext>
            </p:extLst>
          </p:nvPr>
        </p:nvGraphicFramePr>
        <p:xfrm>
          <a:off x="2948409" y="1582777"/>
          <a:ext cx="439966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626">
                  <a:extLst>
                    <a:ext uri="{9D8B030D-6E8A-4147-A177-3AD203B41FA5}">
                      <a16:colId xmlns:a16="http://schemas.microsoft.com/office/drawing/2014/main" val="1900470673"/>
                    </a:ext>
                  </a:extLst>
                </a:gridCol>
                <a:gridCol w="2570036">
                  <a:extLst>
                    <a:ext uri="{9D8B030D-6E8A-4147-A177-3AD203B41FA5}">
                      <a16:colId xmlns:a16="http://schemas.microsoft.com/office/drawing/2014/main" val="2877166051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</a:rPr>
                        <a:t>name 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marL="0" marR="0" marT="0" marB="0"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70150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1200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user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noProof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efigueiredo@cegid.com</a:t>
                      </a:r>
                      <a:endParaRPr lang="en-US" sz="1200" noProof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01221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1200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current_requests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noProof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en-US" sz="1200" noProof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8549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1200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max_requests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noProof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en-US" sz="1200" noProof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05006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1200" noProof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app_url</a:t>
                      </a:r>
                    </a:p>
                  </a:txBody>
                  <a:tcPr marL="0" marR="0" marT="0" marB="0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noProof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www.cegid.business.com</a:t>
                      </a:r>
                      <a:endParaRPr lang="en-US" sz="1200" noProof="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98435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40BBFFC-6F84-E68E-D66D-69B191C5F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95620"/>
            <a:ext cx="1443472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2.2.1 cost management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EBAB02-94E0-66C9-F2DD-2D1F8E11CF52}"/>
              </a:ext>
            </a:extLst>
          </p:cNvPr>
          <p:cNvSpPr/>
          <p:nvPr/>
        </p:nvSpPr>
        <p:spPr>
          <a:xfrm>
            <a:off x="108000" y="179999"/>
            <a:ext cx="207692" cy="6480000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5DF8846-CA45-D2E7-B157-9284CEBF12A2}"/>
              </a:ext>
            </a:extLst>
          </p:cNvPr>
          <p:cNvSpPr/>
          <p:nvPr/>
        </p:nvSpPr>
        <p:spPr>
          <a:xfrm>
            <a:off x="2948409" y="630638"/>
            <a:ext cx="2475605" cy="811367"/>
          </a:xfrm>
          <a:prstGeom prst="wedgeRectCallout">
            <a:avLst>
              <a:gd name="adj1" fmla="val -20495"/>
              <a:gd name="adj2" fmla="val 1451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manage the cost directly in the BFF</a:t>
            </a:r>
          </a:p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need to create: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table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CRUD</a:t>
            </a:r>
          </a:p>
        </p:txBody>
      </p:sp>
      <p:sp>
        <p:nvSpPr>
          <p:cNvPr id="9" name="Arrow: Right 5">
            <a:extLst>
              <a:ext uri="{FF2B5EF4-FFF2-40B4-BE49-F238E27FC236}">
                <a16:creationId xmlns:a16="http://schemas.microsoft.com/office/drawing/2014/main" id="{E1E8E452-D04D-031F-BD48-8BDE3BA5F4EC}"/>
              </a:ext>
            </a:extLst>
          </p:cNvPr>
          <p:cNvSpPr/>
          <p:nvPr/>
        </p:nvSpPr>
        <p:spPr>
          <a:xfrm>
            <a:off x="267606" y="291816"/>
            <a:ext cx="235173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direct implementation</a:t>
            </a:r>
          </a:p>
        </p:txBody>
      </p:sp>
      <p:sp>
        <p:nvSpPr>
          <p:cNvPr id="10" name="Arrow: Right 5">
            <a:extLst>
              <a:ext uri="{FF2B5EF4-FFF2-40B4-BE49-F238E27FC236}">
                <a16:creationId xmlns:a16="http://schemas.microsoft.com/office/drawing/2014/main" id="{3AB7FD56-C28B-2DE2-1A59-D25C41C907D0}"/>
              </a:ext>
            </a:extLst>
          </p:cNvPr>
          <p:cNvSpPr/>
          <p:nvPr/>
        </p:nvSpPr>
        <p:spPr>
          <a:xfrm>
            <a:off x="267606" y="3168181"/>
            <a:ext cx="125046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kern="0" dirty="0">
                <a:solidFill>
                  <a:prstClr val="white"/>
                </a:solidFill>
                <a:latin typeface="Calibri Light" panose="020F0302020204030204"/>
              </a:rPr>
              <a:t>pulse-core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1" name="Explosion: 14 Points 10">
            <a:extLst>
              <a:ext uri="{FF2B5EF4-FFF2-40B4-BE49-F238E27FC236}">
                <a16:creationId xmlns:a16="http://schemas.microsoft.com/office/drawing/2014/main" id="{FF5C5338-93C2-DD96-82BF-8CF9ECF3B378}"/>
              </a:ext>
            </a:extLst>
          </p:cNvPr>
          <p:cNvSpPr/>
          <p:nvPr/>
        </p:nvSpPr>
        <p:spPr>
          <a:xfrm>
            <a:off x="7375571" y="241749"/>
            <a:ext cx="2794686" cy="1867733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solution 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was 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abandoned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594D7704-EFF5-E0DB-7C32-9B72BD1C0A12}"/>
              </a:ext>
            </a:extLst>
          </p:cNvPr>
          <p:cNvSpPr/>
          <p:nvPr/>
        </p:nvSpPr>
        <p:spPr>
          <a:xfrm>
            <a:off x="1677681" y="3127309"/>
            <a:ext cx="1677310" cy="996033"/>
          </a:xfrm>
          <a:prstGeom prst="wedgeRectCallout">
            <a:avLst>
              <a:gd name="adj1" fmla="val -20495"/>
              <a:gd name="adj2" fmla="val 1451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use existent API/client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from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pulse core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manage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costs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F31FD5D2-EBC0-7E46-7B34-311C12B9343B}"/>
              </a:ext>
            </a:extLst>
          </p:cNvPr>
          <p:cNvSpPr/>
          <p:nvPr/>
        </p:nvSpPr>
        <p:spPr>
          <a:xfrm>
            <a:off x="3041637" y="3306680"/>
            <a:ext cx="2523753" cy="1867733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FF0000"/>
                </a:solidFill>
                <a:latin typeface="Calibri" panose="020F0502020204030204"/>
              </a:rPr>
              <a:t>this is 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FF0000"/>
                </a:solidFill>
                <a:latin typeface="Calibri" panose="020F0502020204030204"/>
              </a:rPr>
              <a:t>the correct 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FF0000"/>
                </a:solidFill>
                <a:latin typeface="Calibri" panose="020F0502020204030204"/>
              </a:rPr>
              <a:t>solution</a:t>
            </a: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3922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8C6F33-010A-0FC6-2054-D8F566BA1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E8AA1-2910-BCBC-68C9-463839485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95611"/>
            <a:ext cx="1445652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4. local environment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6D1D8830-D6EE-10E2-38FA-A9C156118D57}"/>
              </a:ext>
            </a:extLst>
          </p:cNvPr>
          <p:cNvSpPr/>
          <p:nvPr/>
        </p:nvSpPr>
        <p:spPr>
          <a:xfrm>
            <a:off x="145083" y="226154"/>
            <a:ext cx="829321" cy="257369"/>
          </a:xfrm>
          <a:prstGeom prst="wedgeRectCallout">
            <a:avLst>
              <a:gd name="adj1" fmla="val 4893"/>
              <a:gd name="adj2" fmla="val -231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only full 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4888083-E487-71BC-EF64-655982586662}"/>
              </a:ext>
            </a:extLst>
          </p:cNvPr>
          <p:cNvSpPr/>
          <p:nvPr/>
        </p:nvSpPr>
        <p:spPr>
          <a:xfrm>
            <a:off x="559743" y="663034"/>
            <a:ext cx="2842692" cy="1919363"/>
          </a:xfrm>
          <a:prstGeom prst="wedgeRectCallout">
            <a:avLst>
              <a:gd name="adj1" fmla="val 4893"/>
              <a:gd name="adj2" fmla="val -231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4" defTabSz="914369"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out         in</a:t>
            </a:r>
          </a:p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db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		27017 : 27017</a:t>
            </a:r>
          </a:p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explorer DB	8081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execution 		8989  : 8989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management	8888  : 8888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work 		---------------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 err="1">
                <a:solidFill>
                  <a:prstClr val="white"/>
                </a:solidFill>
                <a:latin typeface="Calibri Light" panose="020F0302020204030204"/>
              </a:rPr>
              <a:t>redis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-stack		6379  : 6379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 err="1">
                <a:solidFill>
                  <a:prstClr val="white"/>
                </a:solidFill>
                <a:latin typeface="Calibri Light" panose="020F0302020204030204"/>
              </a:rPr>
              <a:t>redis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-stack UI 	8001  : 8001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sg-studio		5119  : 5119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studio		8000  : 8000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	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42184E7-D13B-8183-9BC3-09325F6CA3A5}"/>
              </a:ext>
            </a:extLst>
          </p:cNvPr>
          <p:cNvSpPr/>
          <p:nvPr/>
        </p:nvSpPr>
        <p:spPr>
          <a:xfrm>
            <a:off x="3904283" y="292194"/>
            <a:ext cx="691462" cy="257369"/>
          </a:xfrm>
          <a:prstGeom prst="wedgeRectCallout">
            <a:avLst>
              <a:gd name="adj1" fmla="val 4893"/>
              <a:gd name="adj2" fmla="val -231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debug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8CA8962-DEAA-C6AC-5FC3-411D8EA260FD}"/>
              </a:ext>
            </a:extLst>
          </p:cNvPr>
          <p:cNvSpPr/>
          <p:nvPr/>
        </p:nvSpPr>
        <p:spPr>
          <a:xfrm>
            <a:off x="4183489" y="663034"/>
            <a:ext cx="909471" cy="257369"/>
          </a:xfrm>
          <a:prstGeom prst="wedgeRectCallout">
            <a:avLst>
              <a:gd name="adj1" fmla="val 4893"/>
              <a:gd name="adj2" fmla="val -231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execution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6E769C6E-7B1F-AD72-88EB-2D6BDF4CFCA9}"/>
              </a:ext>
            </a:extLst>
          </p:cNvPr>
          <p:cNvSpPr/>
          <p:nvPr/>
        </p:nvSpPr>
        <p:spPr>
          <a:xfrm>
            <a:off x="4467969" y="993234"/>
            <a:ext cx="2175843" cy="442035"/>
          </a:xfrm>
          <a:prstGeom prst="wedgeRectCallout">
            <a:avLst>
              <a:gd name="adj1" fmla="val 4893"/>
              <a:gd name="adj2" fmla="val -231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stop execution docker</a:t>
            </a:r>
          </a:p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run execution in </a:t>
            </a:r>
            <a:r>
              <a:rPr lang="en-US" sz="1200" kern="0" dirty="0" err="1">
                <a:solidFill>
                  <a:prstClr val="white"/>
                </a:solidFill>
                <a:latin typeface="Calibri Light" panose="020F0302020204030204"/>
              </a:rPr>
              <a:t>vsCode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: 8989</a:t>
            </a:r>
          </a:p>
        </p:txBody>
      </p:sp>
    </p:spTree>
    <p:extLst>
      <p:ext uri="{BB962C8B-B14F-4D97-AF65-F5344CB8AC3E}">
        <p14:creationId xmlns:p14="http://schemas.microsoft.com/office/powerpoint/2010/main" val="438446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029BFB-D5D2-CDAB-DDF0-6985C7F9E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C12E64-5618-39DB-9CCF-467DF22E7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95611"/>
            <a:ext cx="75950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4.1 repos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9379145B-F95A-F37A-00A0-052F34FD2AE8}"/>
              </a:ext>
            </a:extLst>
          </p:cNvPr>
          <p:cNvSpPr/>
          <p:nvPr/>
        </p:nvSpPr>
        <p:spPr>
          <a:xfrm>
            <a:off x="145083" y="226154"/>
            <a:ext cx="1016872" cy="257369"/>
          </a:xfrm>
          <a:prstGeom prst="wedgeRectCallout">
            <a:avLst>
              <a:gd name="adj1" fmla="val 4893"/>
              <a:gd name="adj2" fmla="val -231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business-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os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6D0BBD2-B182-D765-E2E4-9BD57FF7A63E}"/>
              </a:ext>
            </a:extLst>
          </p:cNvPr>
          <p:cNvSpPr/>
          <p:nvPr/>
        </p:nvSpPr>
        <p:spPr>
          <a:xfrm>
            <a:off x="559743" y="663034"/>
            <a:ext cx="1598762" cy="442035"/>
          </a:xfrm>
          <a:prstGeom prst="wedgeRectCallout">
            <a:avLst>
              <a:gd name="adj1" fmla="val 4893"/>
              <a:gd name="adj2" fmla="val -231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disable forever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only to use for</a:t>
            </a:r>
            <a:r>
              <a:rPr kumimoji="0" lang="en-US" sz="1200" b="0" i="0" u="none" strike="noStrike" kern="0" cap="none" spc="0" normalizeH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history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9594A84D-0631-3B7B-0EBD-DC3738ED0A05}"/>
              </a:ext>
            </a:extLst>
          </p:cNvPr>
          <p:cNvSpPr/>
          <p:nvPr/>
        </p:nvSpPr>
        <p:spPr>
          <a:xfrm>
            <a:off x="3076243" y="226154"/>
            <a:ext cx="1129083" cy="257369"/>
          </a:xfrm>
          <a:prstGeom prst="wedgeRectCallout">
            <a:avLst>
              <a:gd name="adj1" fmla="val 4893"/>
              <a:gd name="adj2" fmla="val -231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pulse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-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os.core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17F7921-9E52-15F5-225C-9E50766466DE}"/>
              </a:ext>
            </a:extLst>
          </p:cNvPr>
          <p:cNvSpPr/>
          <p:nvPr/>
        </p:nvSpPr>
        <p:spPr>
          <a:xfrm>
            <a:off x="3333423" y="622394"/>
            <a:ext cx="2005925" cy="1180699"/>
          </a:xfrm>
          <a:prstGeom prst="wedgeRectCallout">
            <a:avLst>
              <a:gd name="adj1" fmla="val 4893"/>
              <a:gd name="adj2" fmla="val -231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only our code (not assistant)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pipelines/docker-compose: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local:</a:t>
            </a:r>
          </a:p>
          <a:p>
            <a:pPr marL="1085850" lvl="2" indent="-171450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docker</a:t>
            </a:r>
          </a:p>
          <a:p>
            <a:pPr marL="1085850" lvl="2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debug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k8s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E9003D3-1424-8927-6B6A-3642511312AC}"/>
              </a:ext>
            </a:extLst>
          </p:cNvPr>
          <p:cNvSpPr/>
          <p:nvPr/>
        </p:nvSpPr>
        <p:spPr>
          <a:xfrm>
            <a:off x="6205523" y="233868"/>
            <a:ext cx="1393578" cy="257369"/>
          </a:xfrm>
          <a:prstGeom prst="wedgeRectCallout">
            <a:avLst>
              <a:gd name="adj1" fmla="val 4893"/>
              <a:gd name="adj2" fmla="val -231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pulse-</a:t>
            </a:r>
            <a:r>
              <a:rPr lang="en-US" sz="1200" kern="0" dirty="0" err="1">
                <a:solidFill>
                  <a:prstClr val="white"/>
                </a:solidFill>
                <a:latin typeface="Calibri Light" panose="020F0302020204030204"/>
              </a:rPr>
              <a:t>os.assistant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AA5E2BE-146F-670D-E732-739B08B90EE8}"/>
              </a:ext>
            </a:extLst>
          </p:cNvPr>
          <p:cNvSpPr/>
          <p:nvPr/>
        </p:nvSpPr>
        <p:spPr>
          <a:xfrm>
            <a:off x="6462703" y="684758"/>
            <a:ext cx="2385837" cy="1180699"/>
          </a:xfrm>
          <a:prstGeom prst="wedgeRectCallout">
            <a:avLst>
              <a:gd name="adj1" fmla="val 4893"/>
              <a:gd name="adj2" fmla="val -231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only assistant code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pipelines/docker-compose:</a:t>
            </a:r>
          </a:p>
          <a:p>
            <a:pPr marL="1085850" lvl="2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local:</a:t>
            </a:r>
          </a:p>
          <a:p>
            <a:pPr marL="1543050" lvl="3" indent="-171450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docker</a:t>
            </a:r>
          </a:p>
          <a:p>
            <a:pPr marL="1543050" lvl="3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debug</a:t>
            </a:r>
          </a:p>
          <a:p>
            <a:pPr marL="1085850" lvl="2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k8s</a:t>
            </a:r>
          </a:p>
        </p:txBody>
      </p:sp>
    </p:spTree>
    <p:extLst>
      <p:ext uri="{BB962C8B-B14F-4D97-AF65-F5344CB8AC3E}">
        <p14:creationId xmlns:p14="http://schemas.microsoft.com/office/powerpoint/2010/main" val="3403788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75883</TotalTime>
  <Words>811</Words>
  <Application>Microsoft Office PowerPoint</Application>
  <PresentationFormat>Widescreen</PresentationFormat>
  <Paragraphs>344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assistant integration with SG</vt:lpstr>
      <vt:lpstr>2. diagrams</vt:lpstr>
      <vt:lpstr>2.1 studio</vt:lpstr>
      <vt:lpstr>2.2 assistant</vt:lpstr>
      <vt:lpstr>2.3.1 cegid account</vt:lpstr>
      <vt:lpstr>2.3.1.1 questions</vt:lpstr>
      <vt:lpstr>2.2.1 cost management</vt:lpstr>
      <vt:lpstr>4. local environment</vt:lpstr>
      <vt:lpstr>4.1 repos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1273</cp:revision>
  <dcterms:created xsi:type="dcterms:W3CDTF">2019-03-25T09:18:39Z</dcterms:created>
  <dcterms:modified xsi:type="dcterms:W3CDTF">2025-01-15T19:44:46Z</dcterms:modified>
</cp:coreProperties>
</file>