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390" r:id="rId4"/>
    <p:sldId id="411" r:id="rId5"/>
    <p:sldId id="412" r:id="rId6"/>
    <p:sldId id="413" r:id="rId7"/>
    <p:sldId id="402" r:id="rId8"/>
    <p:sldId id="404" r:id="rId9"/>
    <p:sldId id="406" r:id="rId10"/>
    <p:sldId id="407" r:id="rId11"/>
    <p:sldId id="408" r:id="rId12"/>
    <p:sldId id="414" r:id="rId13"/>
    <p:sldId id="415" r:id="rId14"/>
    <p:sldId id="416" r:id="rId15"/>
    <p:sldId id="417" r:id="rId16"/>
    <p:sldId id="37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11" d="100"/>
          <a:sy n="111" d="100"/>
        </p:scale>
        <p:origin x="96" y="1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16/01/2025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16/01/2025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16/01/2025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features/specifications.pptx#-1,6,6. client_id" TargetMode="External"/><Relationship Id="rId13" Type="http://schemas.openxmlformats.org/officeDocument/2006/relationships/hyperlink" Target="https://www.oauth.com/oauth2-servers/single-page-apps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12" Type="http://schemas.openxmlformats.org/officeDocument/2006/relationships/hyperlink" Target="_reference/documentation.pptx#-1,4,4. flows" TargetMode="External"/><Relationship Id="rId2" Type="http://schemas.openxmlformats.org/officeDocument/2006/relationships/hyperlink" Target="https://www.oauth.com/oauth2-servers/redirect-uris/redirect-uri-registratio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hyperlink" Target="https://www.youtube.com/watch?v=k5xvNB4pCV0" TargetMode="External"/><Relationship Id="rId5" Type="http://schemas.openxmlformats.org/officeDocument/2006/relationships/hyperlink" Target="https://aaronparecki.com/oauth-2-simplified/" TargetMode="External"/><Relationship Id="rId10" Type="http://schemas.openxmlformats.org/officeDocument/2006/relationships/hyperlink" Target="https://auth0.com/blog/backend-for-frontend-pattern-with-auth0-and-dotnet/" TargetMode="External"/><Relationship Id="rId4" Type="http://schemas.openxmlformats.org/officeDocument/2006/relationships/hyperlink" Target="https://www.oauth.com/oauth2-servers/client-registration/registering-new-application/" TargetMode="External"/><Relationship Id="rId9" Type="http://schemas.openxmlformats.org/officeDocument/2006/relationships/hyperlink" Target="https://auth0.com/docs/get-started/authentication-and-authorization-flow/which-oauth-2-0-flow-should-i-us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_resources/signature/Captura%20de%20ecr&#227;%202025-01-09%20174135.gi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18" Type="http://schemas.openxmlformats.org/officeDocument/2006/relationships/image" Target="../media/image16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15.png"/><Relationship Id="rId2" Type="http://schemas.openxmlformats.org/officeDocument/2006/relationships/image" Target="../media/image1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4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svg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_reference/features/oauth2.pptx#-1,4,3. map" TargetMode="External"/><Relationship Id="rId18" Type="http://schemas.openxmlformats.org/officeDocument/2006/relationships/hyperlink" Target="features/open_id_connect.pptx#-1,5,4.1.1 id_token" TargetMode="External"/><Relationship Id="rId26" Type="http://schemas.openxmlformats.org/officeDocument/2006/relationships/hyperlink" Target="features/open_id_connect.pptx#-1,3,3. scope" TargetMode="External"/><Relationship Id="rId3" Type="http://schemas.openxmlformats.org/officeDocument/2006/relationships/hyperlink" Target="_reference/features.pptx" TargetMode="External"/><Relationship Id="rId21" Type="http://schemas.openxmlformats.org/officeDocument/2006/relationships/hyperlink" Target="features/open_id_connect.pptx#-1,8,4.2.1 id_token" TargetMode="External"/><Relationship Id="rId34" Type="http://schemas.openxmlformats.org/officeDocument/2006/relationships/hyperlink" Target="_reference/features/oauth2.pptx#-1,18,4.7 token exchange" TargetMode="External"/><Relationship Id="rId7" Type="http://schemas.openxmlformats.org/officeDocument/2006/relationships/hyperlink" Target="_reference/features/specifications.pptx#-1,3,3. tokens" TargetMode="External"/><Relationship Id="rId12" Type="http://schemas.openxmlformats.org/officeDocument/2006/relationships/hyperlink" Target="features/oauth2.pptx#-1,2,2. what" TargetMode="External"/><Relationship Id="rId17" Type="http://schemas.openxmlformats.org/officeDocument/2006/relationships/hyperlink" Target="_reference/features/open_id_connect.pptx#-1,7,6.1 code" TargetMode="External"/><Relationship Id="rId25" Type="http://schemas.openxmlformats.org/officeDocument/2006/relationships/hyperlink" Target="features/open_id_connect.pptx#-1,3,3. response" TargetMode="External"/><Relationship Id="rId33" Type="http://schemas.openxmlformats.org/officeDocument/2006/relationships/hyperlink" Target="_reference/features/oauth2.pptx#-1,16,4.6 refresh token" TargetMode="External"/><Relationship Id="rId2" Type="http://schemas.openxmlformats.org/officeDocument/2006/relationships/image" Target="../media/image1.png"/><Relationship Id="rId16" Type="http://schemas.openxmlformats.org/officeDocument/2006/relationships/hyperlink" Target="_reference/features/open_id_connect.pptx#-1,6,6. flows" TargetMode="External"/><Relationship Id="rId20" Type="http://schemas.openxmlformats.org/officeDocument/2006/relationships/hyperlink" Target="features/open_id_connect.pptx#-1,7,4.2 token" TargetMode="External"/><Relationship Id="rId29" Type="http://schemas.openxmlformats.org/officeDocument/2006/relationships/hyperlink" Target="_reference/features/oauth2.pptx#-1,6,4.1 authorizati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features/specifications.pptx#-1,2,2. what" TargetMode="External"/><Relationship Id="rId11" Type="http://schemas.openxmlformats.org/officeDocument/2006/relationships/hyperlink" Target="_reference/features/oauth2.pptx" TargetMode="External"/><Relationship Id="rId24" Type="http://schemas.openxmlformats.org/officeDocument/2006/relationships/hyperlink" Target="features/open_id_connect.pptx#-1,11,5. PKCE" TargetMode="External"/><Relationship Id="rId32" Type="http://schemas.openxmlformats.org/officeDocument/2006/relationships/hyperlink" Target="_reference/features/oauth2.pptx#-1,12,4.4 client credentials" TargetMode="External"/><Relationship Id="rId5" Type="http://schemas.openxmlformats.org/officeDocument/2006/relationships/image" Target="../media/image2.png"/><Relationship Id="rId15" Type="http://schemas.openxmlformats.org/officeDocument/2006/relationships/hyperlink" Target="features/open_id_connect.pptx#-1,2,2. what" TargetMode="External"/><Relationship Id="rId23" Type="http://schemas.openxmlformats.org/officeDocument/2006/relationships/hyperlink" Target="features/open_id_connect.pptx#-1,10,4.3.1 token" TargetMode="External"/><Relationship Id="rId28" Type="http://schemas.openxmlformats.org/officeDocument/2006/relationships/hyperlink" Target="_reference/features/oauth2.pptx#-1,5,4. flows" TargetMode="External"/><Relationship Id="rId10" Type="http://schemas.openxmlformats.org/officeDocument/2006/relationships/hyperlink" Target="features/specifications.pptx#-1,6,6. client_id" TargetMode="External"/><Relationship Id="rId19" Type="http://schemas.openxmlformats.org/officeDocument/2006/relationships/hyperlink" Target="features/open_id_connect.pptx#-1,6,4.1.2 token" TargetMode="External"/><Relationship Id="rId31" Type="http://schemas.openxmlformats.org/officeDocument/2006/relationships/hyperlink" Target="_reference/features/oauth2.pptx#-1,10,4.3 resource owner" TargetMode="External"/><Relationship Id="rId4" Type="http://schemas.openxmlformats.org/officeDocument/2006/relationships/hyperlink" Target="_reference/features/specifications.pptx" TargetMode="External"/><Relationship Id="rId9" Type="http://schemas.openxmlformats.org/officeDocument/2006/relationships/hyperlink" Target="features/specifications.pptx#-1,5,5. code" TargetMode="External"/><Relationship Id="rId14" Type="http://schemas.openxmlformats.org/officeDocument/2006/relationships/hyperlink" Target="features/open_id_connect.pptx" TargetMode="External"/><Relationship Id="rId22" Type="http://schemas.openxmlformats.org/officeDocument/2006/relationships/hyperlink" Target="features/open_id_connect.pptx#-1,9,4.3 id_token" TargetMode="External"/><Relationship Id="rId27" Type="http://schemas.openxmlformats.org/officeDocument/2006/relationships/hyperlink" Target="_reference/features/open_id_connect.pptx#-1,3,3. map" TargetMode="External"/><Relationship Id="rId30" Type="http://schemas.openxmlformats.org/officeDocument/2006/relationships/hyperlink" Target="_reference/features/oauth2.pptx#-1,8,4.2 implicit" TargetMode="External"/><Relationship Id="rId35" Type="http://schemas.openxmlformats.org/officeDocument/2006/relationships/hyperlink" Target="_reference/features/oauth2.pptx#-1,19,4.7 BFF" TargetMode="External"/><Relationship Id="rId8" Type="http://schemas.openxmlformats.org/officeDocument/2006/relationships/hyperlink" Target="features/specifications.pptx#-1,4,4. endpoint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_reference/documentation.pptx" TargetMode="External"/><Relationship Id="rId13" Type="http://schemas.openxmlformats.org/officeDocument/2006/relationships/hyperlink" Target="_reference/documentation.pptx#-1,9,4.5 client credentials" TargetMode="External"/><Relationship Id="rId3" Type="http://schemas.openxmlformats.org/officeDocument/2006/relationships/hyperlink" Target="_reference/documentation.pptx#-1,2,2. services" TargetMode="External"/><Relationship Id="rId7" Type="http://schemas.openxmlformats.org/officeDocument/2006/relationships/image" Target="../media/image1.png"/><Relationship Id="rId12" Type="http://schemas.openxmlformats.org/officeDocument/2006/relationships/hyperlink" Target="_reference/documentation.pptx#-1,8,4.5 exchan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documentation.pptx#-1,5,5. FastAPI" TargetMode="External"/><Relationship Id="rId11" Type="http://schemas.openxmlformats.org/officeDocument/2006/relationships/hyperlink" Target="_reference/documentation.pptx#-1,7,4.4 refresh" TargetMode="External"/><Relationship Id="rId5" Type="http://schemas.openxmlformats.org/officeDocument/2006/relationships/hyperlink" Target="_reference/documentation.pptx#-1,4,4. flows" TargetMode="External"/><Relationship Id="rId10" Type="http://schemas.openxmlformats.org/officeDocument/2006/relationships/hyperlink" Target="_reference/documentation.pptx#-1,6,4.3 OIDC" TargetMode="External"/><Relationship Id="rId4" Type="http://schemas.openxmlformats.org/officeDocument/2006/relationships/hyperlink" Target="_reference/documentation.pptx#-1,3,3. api" TargetMode="External"/><Relationship Id="rId9" Type="http://schemas.openxmlformats.org/officeDocument/2006/relationships/hyperlink" Target="_reference/documentation.pptx#-1,3,3. oauth2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_reference/developers.pptx#-1,6,3.3 code" TargetMode="External"/><Relationship Id="rId13" Type="http://schemas.openxmlformats.org/officeDocument/2006/relationships/hyperlink" Target="_reference/assistant.pptx" TargetMode="External"/><Relationship Id="rId3" Type="http://schemas.openxmlformats.org/officeDocument/2006/relationships/hyperlink" Target="_reference/developers.pptx" TargetMode="External"/><Relationship Id="rId7" Type="http://schemas.openxmlformats.org/officeDocument/2006/relationships/hyperlink" Target="_reference/developers.pptx#-1,5,3.2 well known" TargetMode="External"/><Relationship Id="rId12" Type="http://schemas.openxmlformats.org/officeDocument/2006/relationships/hyperlink" Target="_reference/postman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_reference/assistant_integration_with_SG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developers.pptx#-1,4,3.1 onboarding" TargetMode="External"/><Relationship Id="rId11" Type="http://schemas.openxmlformats.org/officeDocument/2006/relationships/hyperlink" Target="_reference/developers/process_code.pptx" TargetMode="External"/><Relationship Id="rId5" Type="http://schemas.openxmlformats.org/officeDocument/2006/relationships/hyperlink" Target="_reference/developers.pptx#-1,3,3. process" TargetMode="External"/><Relationship Id="rId15" Type="http://schemas.openxmlformats.org/officeDocument/2006/relationships/hyperlink" Target="_reference/business.pptx" TargetMode="External"/><Relationship Id="rId10" Type="http://schemas.openxmlformats.org/officeDocument/2006/relationships/hyperlink" Target="_reference/developers/process_well_known.pptx" TargetMode="External"/><Relationship Id="rId4" Type="http://schemas.openxmlformats.org/officeDocument/2006/relationships/image" Target="../media/image2.png"/><Relationship Id="rId9" Type="http://schemas.openxmlformats.org/officeDocument/2006/relationships/hyperlink" Target="_reference/developers/process_onboarding.pptx" TargetMode="External"/><Relationship Id="rId14" Type="http://schemas.openxmlformats.org/officeDocument/2006/relationships/hyperlink" Target="_reference/tests.pptx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se64decode.org/" TargetMode="External"/><Relationship Id="rId13" Type="http://schemas.openxmlformats.org/officeDocument/2006/relationships/hyperlink" Target="https://inte-mailbatchmockup.azurewebsites.net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jwt.ms/" TargetMode="External"/><Relationship Id="rId12" Type="http://schemas.openxmlformats.org/officeDocument/2006/relationships/hyperlink" Target="https://inte-accounts.cegid.com/SampleServiceRP" TargetMode="External"/><Relationship Id="rId2" Type="http://schemas.openxmlformats.org/officeDocument/2006/relationships/hyperlink" Target="https://dev.azure.com/cegid/AI%20CoE/_git/pulse-os-documentation?path=/teams/skunkworks/onboarding/dev/cegid-account.md&amp;_a=previe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te-oauth.cegid.com/.well-known/openid-configuration" TargetMode="External"/><Relationship Id="rId11" Type="http://schemas.openxmlformats.org/officeDocument/2006/relationships/hyperlink" Target="https://engineering.cegid.com/CoreServices/Account/CegidDevelopersReference/Authentication/TokenService/Application/ApiKeyClientCredentials.html" TargetMode="External"/><Relationship Id="rId5" Type="http://schemas.openxmlformats.org/officeDocument/2006/relationships/hyperlink" Target="https://oauth.tools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inte-signin.cegid.com/inte-signin.cegid.com/v2.0/.well-known/openid-configuration?p=B2C_1A_SIGNINOIDC-V2" TargetMode="External"/><Relationship Id="rId9" Type="http://schemas.openxmlformats.org/officeDocument/2006/relationships/hyperlink" Target="https://engineering.cegid.com/CoreServices/Account/CegidAccount.html" TargetMode="External"/><Relationship Id="rId14" Type="http://schemas.openxmlformats.org/officeDocument/2006/relationships/hyperlink" Target="https://mybinder.org/v2/gh/Microsoft/jupyter-Kqlmagic/master?filepath=notebooks%2FQuickStart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_resources/cegid" TargetMode="External"/><Relationship Id="rId7" Type="http://schemas.openxmlformats.org/officeDocument/2006/relationships/hyperlink" Target="_resources/Diagrams%20And%20Movies%20Of%20All%20The%20OAuth%202.0%20Flows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sources/Diagrams%20of%20All%20The%20OpenID%20Connect%20Flows.pdf" TargetMode="External"/><Relationship Id="rId5" Type="http://schemas.openxmlformats.org/officeDocument/2006/relationships/hyperlink" Target="_resources/postman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_reference/features/open_id_connect.pptx#-1,12,6.3 id_token" TargetMode="External"/><Relationship Id="rId13" Type="http://schemas.openxmlformats.org/officeDocument/2006/relationships/hyperlink" Target="_reference/features/open_id_connect.pptx#-1,14,7. PKCE" TargetMode="External"/><Relationship Id="rId18" Type="http://schemas.openxmlformats.org/officeDocument/2006/relationships/hyperlink" Target="_reference/features/specifications.pptx" TargetMode="External"/><Relationship Id="rId3" Type="http://schemas.openxmlformats.org/officeDocument/2006/relationships/hyperlink" Target="https://www.youtube.com/watch?v=vVM1Tpu9QB4&amp;t=4s" TargetMode="External"/><Relationship Id="rId21" Type="http://schemas.openxmlformats.org/officeDocument/2006/relationships/image" Target="../media/image6.png"/><Relationship Id="rId7" Type="http://schemas.openxmlformats.org/officeDocument/2006/relationships/hyperlink" Target="_reference/features/open_id_connect.pptx#-1,9,6.1.2 token" TargetMode="External"/><Relationship Id="rId12" Type="http://schemas.openxmlformats.org/officeDocument/2006/relationships/hyperlink" Target="_reference/features/oauth2.pptx#-1,16,4.6 refresh token" TargetMode="External"/><Relationship Id="rId17" Type="http://schemas.openxmlformats.org/officeDocument/2006/relationships/image" Target="../media/image1.png"/><Relationship Id="rId25" Type="http://schemas.openxmlformats.org/officeDocument/2006/relationships/hyperlink" Target="https://engineering.cegid.com/CoreServices/Account/CegidDevelopersReference/Authentication/TokenService/Application/ApiKeyClientCredentials.html" TargetMode="External"/><Relationship Id="rId2" Type="http://schemas.openxmlformats.org/officeDocument/2006/relationships/hyperlink" Target="_reference/features/specifications.pptx#-1,3,3. tokens" TargetMode="External"/><Relationship Id="rId16" Type="http://schemas.openxmlformats.org/officeDocument/2006/relationships/image" Target="../media/image3.png"/><Relationship Id="rId20" Type="http://schemas.openxmlformats.org/officeDocument/2006/relationships/hyperlink" Target="https://engineering.cegid.com/CoreServices/Account/Features/Authentication/OAuth2.html#:~:text=products%20business%20requirements.-,Authorization%20Code%20flow,-The%20Authorization%20Cod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features/oauth2.pptx#-1,8,4.2 implicit" TargetMode="External"/><Relationship Id="rId11" Type="http://schemas.openxmlformats.org/officeDocument/2006/relationships/hyperlink" Target="_reference/features/oauth2.pptx#-1,12,4.4 client credentials" TargetMode="External"/><Relationship Id="rId24" Type="http://schemas.openxmlformats.org/officeDocument/2006/relationships/hyperlink" Target="https://engineering.cegid.com/CoreServices/Account/CegidDevelopersReference/Authentication/TokenService/Application/RefreshToken.html" TargetMode="External"/><Relationship Id="rId5" Type="http://schemas.openxmlformats.org/officeDocument/2006/relationships/hyperlink" Target="_reference/features/open_id_connect.pptx#-1,7,6.1 code" TargetMode="External"/><Relationship Id="rId15" Type="http://schemas.openxmlformats.org/officeDocument/2006/relationships/hyperlink" Target="https://www.youtube.com/watch?v=vVM1Tpu9QB4" TargetMode="External"/><Relationship Id="rId23" Type="http://schemas.openxmlformats.org/officeDocument/2006/relationships/hyperlink" Target="https://engineering.cegid.com/CoreServices/Account/Features/Authentication/SignInSignOut.html#:~:text=Implicit%20flow%3A%20this,flow%20with%20PKCE." TargetMode="External"/><Relationship Id="rId10" Type="http://schemas.openxmlformats.org/officeDocument/2006/relationships/hyperlink" Target="_reference/features/oauth2.pptx#-1,10,4.3 resource owner" TargetMode="External"/><Relationship Id="rId19" Type="http://schemas.openxmlformats.org/officeDocument/2006/relationships/hyperlink" Target="https://inte-accounts.cegid.com/Api/Operation/Help/index.html?urls.primaryName=Token+Service+Management" TargetMode="External"/><Relationship Id="rId4" Type="http://schemas.openxmlformats.org/officeDocument/2006/relationships/hyperlink" Target="_reference/features/oauth2.pptx#-1,6,4.1 authorization" TargetMode="External"/><Relationship Id="rId9" Type="http://schemas.openxmlformats.org/officeDocument/2006/relationships/hyperlink" Target="_reference/features/oauth2.pptx#-1,18,4.7 token exchange" TargetMode="External"/><Relationship Id="rId14" Type="http://schemas.openxmlformats.org/officeDocument/2006/relationships/hyperlink" Target="_reference/features/specifications.pptx#-1,2,2. what" TargetMode="External"/><Relationship Id="rId22" Type="http://schemas.openxmlformats.org/officeDocument/2006/relationships/hyperlink" Target="https://engineering.cegid.com/CoreServices/Account/CegidDevelopersReference/Authentication/TokenService/Application/SigninTokenExchange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www-community/attacks/csrf" TargetMode="External"/><Relationship Id="rId3" Type="http://schemas.openxmlformats.org/officeDocument/2006/relationships/image" Target="../media/image3.png"/><Relationship Id="rId7" Type="http://schemas.openxmlformats.org/officeDocument/2006/relationships/hyperlink" Target="How%20to%20build%20Login,%20Signup%20app%20and%20authenticate%20with%20cookies" TargetMode="External"/><Relationship Id="rId12" Type="http://schemas.openxmlformats.org/officeDocument/2006/relationships/hyperlink" Target="https://www.nango.dev/blog/why-is-oauth-still-hard" TargetMode="External"/><Relationship Id="rId2" Type="http://schemas.openxmlformats.org/officeDocument/2006/relationships/hyperlink" Target="https://www.ory.sh/oauth2-openid-connect-do-you-need-use-cases-example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mozilla.org/en-US/docs/Web/HTTP/Cookies" TargetMode="External"/><Relationship Id="rId11" Type="http://schemas.openxmlformats.org/officeDocument/2006/relationships/hyperlink" Target="https://www.youtube.com/watch?v=OpFN6gmct8c" TargetMode="External"/><Relationship Id="rId5" Type="http://schemas.openxmlformats.org/officeDocument/2006/relationships/hyperlink" Target="https://curity.io/resources/learn/oauth-cookie-best-practices/" TargetMode="External"/><Relationship Id="rId10" Type="http://schemas.openxmlformats.org/officeDocument/2006/relationships/hyperlink" Target="https://www.youtube.com/shorts/jiM4f0CSR8U" TargetMode="External"/><Relationship Id="rId4" Type="http://schemas.openxmlformats.org/officeDocument/2006/relationships/hyperlink" Target="https://clearbit.com/resources/books/b2b-data/what-is-data" TargetMode="External"/><Relationship Id="rId9" Type="http://schemas.openxmlformats.org/officeDocument/2006/relationships/hyperlink" Target="https://crypto.stanford.edu/cs142/lectures/cookie.html#:~:text=Cookie%3A%20a%20small%20amount%20of,fields%20in%20the%20HTTP%20protocol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23822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authentication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227065" cy="283293"/>
            <a:chOff x="5611636" y="5954426"/>
            <a:chExt cx="122706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D1CD9-4AA8-6FD4-8671-4CECE2907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526B01-76D9-8EBC-6DCF-6DCF6966BCA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66DA3-6894-359C-55CB-4FD162C7D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301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questions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57603E-7E88-AA5E-96B7-1747A6163086}"/>
              </a:ext>
            </a:extLst>
          </p:cNvPr>
          <p:cNvGrpSpPr/>
          <p:nvPr/>
        </p:nvGrpSpPr>
        <p:grpSpPr>
          <a:xfrm>
            <a:off x="190444" y="4979805"/>
            <a:ext cx="1862064" cy="289586"/>
            <a:chOff x="5881666" y="1590687"/>
            <a:chExt cx="1862064" cy="289586"/>
          </a:xfrm>
        </p:grpSpPr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7C78F743-0BEA-E3CB-8306-C0B05E525C81}"/>
                </a:ext>
              </a:extLst>
            </p:cNvPr>
            <p:cNvSpPr/>
            <p:nvPr/>
          </p:nvSpPr>
          <p:spPr>
            <a:xfrm>
              <a:off x="6081095" y="1603274"/>
              <a:ext cx="16626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redirect-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uri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-registration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710F5EAF-D644-2D6E-0E2E-085244D23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EB697E-DE7B-8269-EC02-2C15BFC3C658}"/>
              </a:ext>
            </a:extLst>
          </p:cNvPr>
          <p:cNvGrpSpPr/>
          <p:nvPr/>
        </p:nvGrpSpPr>
        <p:grpSpPr>
          <a:xfrm>
            <a:off x="183645" y="5256805"/>
            <a:ext cx="2163428" cy="289586"/>
            <a:chOff x="5881666" y="1590687"/>
            <a:chExt cx="2163428" cy="289586"/>
          </a:xfrm>
        </p:grpSpPr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BA5D6C91-A209-3584-C8CD-85C998F7D754}"/>
                </a:ext>
              </a:extLst>
            </p:cNvPr>
            <p:cNvSpPr/>
            <p:nvPr/>
          </p:nvSpPr>
          <p:spPr>
            <a:xfrm>
              <a:off x="6081095" y="1603274"/>
              <a:ext cx="1963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registering-new-application/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8B645374-A48A-690F-776D-D818D97BA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910F81-78ED-D52F-B9A9-25853057F55C}"/>
              </a:ext>
            </a:extLst>
          </p:cNvPr>
          <p:cNvGrpSpPr/>
          <p:nvPr/>
        </p:nvGrpSpPr>
        <p:grpSpPr>
          <a:xfrm>
            <a:off x="190444" y="1433148"/>
            <a:ext cx="1531845" cy="289586"/>
            <a:chOff x="5881666" y="1590687"/>
            <a:chExt cx="1531845" cy="289586"/>
          </a:xfrm>
        </p:grpSpPr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08EA28F0-7CF2-888E-018B-33FA76D45FC7}"/>
                </a:ext>
              </a:extLst>
            </p:cNvPr>
            <p:cNvSpPr/>
            <p:nvPr/>
          </p:nvSpPr>
          <p:spPr>
            <a:xfrm>
              <a:off x="6081095" y="1603274"/>
              <a:ext cx="13324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oauth-2-simplified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80262853-B3CD-D00C-0F8D-82AE12A39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35C87BE-9636-F901-14A6-53857ED9EC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42" y="1840476"/>
            <a:ext cx="2772526" cy="22680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C73611B-AD94-B53B-8BE1-3F8D35E057C1}"/>
              </a:ext>
            </a:extLst>
          </p:cNvPr>
          <p:cNvGrpSpPr/>
          <p:nvPr/>
        </p:nvGrpSpPr>
        <p:grpSpPr>
          <a:xfrm>
            <a:off x="190444" y="4623534"/>
            <a:ext cx="863866" cy="286297"/>
            <a:chOff x="2738297" y="4386269"/>
            <a:chExt cx="863866" cy="286297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AF1D25C-F53C-5ED1-E239-F8682CD11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4" name="Retângulo 5">
              <a:extLst>
                <a:ext uri="{FF2B5EF4-FFF2-40B4-BE49-F238E27FC236}">
                  <a16:creationId xmlns:a16="http://schemas.microsoft.com/office/drawing/2014/main" id="{10BA8727-5A9F-C73C-9FAA-DFADBA2A49AB}"/>
                </a:ext>
              </a:extLst>
            </p:cNvPr>
            <p:cNvSpPr/>
            <p:nvPr/>
          </p:nvSpPr>
          <p:spPr>
            <a:xfrm>
              <a:off x="2928581" y="4395567"/>
              <a:ext cx="6735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6&amp;slidetitle=6. client_id"/>
                </a:rPr>
                <a:t>client id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DF7EE3-D5D2-2E1C-DCDA-D9F71A8DCD89}"/>
              </a:ext>
            </a:extLst>
          </p:cNvPr>
          <p:cNvGrpSpPr/>
          <p:nvPr/>
        </p:nvGrpSpPr>
        <p:grpSpPr>
          <a:xfrm>
            <a:off x="175025" y="4254664"/>
            <a:ext cx="2551355" cy="289586"/>
            <a:chOff x="5881666" y="1590687"/>
            <a:chExt cx="2551355" cy="289586"/>
          </a:xfrm>
        </p:grpSpPr>
        <p:sp>
          <p:nvSpPr>
            <p:cNvPr id="46" name="Retângulo 5">
              <a:extLst>
                <a:ext uri="{FF2B5EF4-FFF2-40B4-BE49-F238E27FC236}">
                  <a16:creationId xmlns:a16="http://schemas.microsoft.com/office/drawing/2014/main" id="{4C38174F-AFFA-038E-BA15-31FFD3C80B12}"/>
                </a:ext>
              </a:extLst>
            </p:cNvPr>
            <p:cNvSpPr/>
            <p:nvPr/>
          </p:nvSpPr>
          <p:spPr>
            <a:xfrm>
              <a:off x="6081095" y="1603274"/>
              <a:ext cx="23519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9"/>
                </a:rPr>
                <a:t>which-oauth-2-0-flow-should-i-use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837CC444-68A5-4982-D9DF-805198938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9CD54F54-3011-A2D2-4600-80401C5D9197}"/>
              </a:ext>
            </a:extLst>
          </p:cNvPr>
          <p:cNvSpPr/>
          <p:nvPr/>
        </p:nvSpPr>
        <p:spPr>
          <a:xfrm>
            <a:off x="466506" y="239844"/>
            <a:ext cx="1465713" cy="257369"/>
          </a:xfrm>
          <a:prstGeom prst="wedgeRectCallout">
            <a:avLst>
              <a:gd name="adj1" fmla="val -61468"/>
              <a:gd name="adj2" fmla="val -1738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relate flows with cegid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998E39AF-D1D3-BA85-ED67-B26C422E38D6}"/>
              </a:ext>
            </a:extLst>
          </p:cNvPr>
          <p:cNvSpPr/>
          <p:nvPr/>
        </p:nvSpPr>
        <p:spPr>
          <a:xfrm>
            <a:off x="387958" y="6168033"/>
            <a:ext cx="295521" cy="257369"/>
          </a:xfrm>
          <a:prstGeom prst="wedgeRectCallout">
            <a:avLst>
              <a:gd name="adj1" fmla="val -61468"/>
              <a:gd name="adj2" fmla="val -1738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BFF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E4FD36-A71F-E849-4EFF-A2DC51C2BAEC}"/>
              </a:ext>
            </a:extLst>
          </p:cNvPr>
          <p:cNvGrpSpPr/>
          <p:nvPr/>
        </p:nvGrpSpPr>
        <p:grpSpPr>
          <a:xfrm>
            <a:off x="687304" y="6135816"/>
            <a:ext cx="3731165" cy="289586"/>
            <a:chOff x="5881666" y="1590687"/>
            <a:chExt cx="3731165" cy="289586"/>
          </a:xfrm>
        </p:grpSpPr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599AE3D2-F8A6-51D9-10AA-BD131ABC53B7}"/>
                </a:ext>
              </a:extLst>
            </p:cNvPr>
            <p:cNvSpPr/>
            <p:nvPr/>
          </p:nvSpPr>
          <p:spPr>
            <a:xfrm>
              <a:off x="6081095" y="1603274"/>
              <a:ext cx="35317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0"/>
                </a:rPr>
                <a:t>backend-for-frontend-pattern-with-auth0-and-dotnet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F624F3D7-CB22-DEDF-D959-99A9215613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33406A-6A87-F847-CDD3-6B7E2F9A52E0}"/>
              </a:ext>
            </a:extLst>
          </p:cNvPr>
          <p:cNvGrpSpPr/>
          <p:nvPr/>
        </p:nvGrpSpPr>
        <p:grpSpPr>
          <a:xfrm>
            <a:off x="182507" y="5561639"/>
            <a:ext cx="5277240" cy="295879"/>
            <a:chOff x="5909740" y="1584394"/>
            <a:chExt cx="5277240" cy="295879"/>
          </a:xfrm>
        </p:grpSpPr>
        <p:sp>
          <p:nvSpPr>
            <p:cNvPr id="54" name="Retângulo 5">
              <a:extLst>
                <a:ext uri="{FF2B5EF4-FFF2-40B4-BE49-F238E27FC236}">
                  <a16:creationId xmlns:a16="http://schemas.microsoft.com/office/drawing/2014/main" id="{F8E3B8F8-CFC2-A9DD-E1B3-A62C4F8E5745}"/>
                </a:ext>
              </a:extLst>
            </p:cNvPr>
            <p:cNvSpPr/>
            <p:nvPr/>
          </p:nvSpPr>
          <p:spPr>
            <a:xfrm>
              <a:off x="6081095" y="1603274"/>
              <a:ext cx="51058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1"/>
                </a:rPr>
                <a:t>OAuth Claims Ontology: Using Claims in OAuth and How They Relate to 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4B7F59DE-5F6B-2D7E-C3FA-09A2BBB82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A7E65EA3-829C-F72E-AF5C-5A7786FCCEAD}"/>
              </a:ext>
            </a:extLst>
          </p:cNvPr>
          <p:cNvSpPr/>
          <p:nvPr/>
        </p:nvSpPr>
        <p:spPr>
          <a:xfrm>
            <a:off x="459507" y="911988"/>
            <a:ext cx="4351118" cy="442035"/>
          </a:xfrm>
          <a:prstGeom prst="wedgeRectCallout">
            <a:avLst>
              <a:gd name="adj1" fmla="val -54555"/>
              <a:gd name="adj2" fmla="val -201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understand exchange token flow </a:t>
            </a:r>
          </a:p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I use this flow to exchange a ID token for an authorization token?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CC3416-3064-7609-AE23-8F5A84D10252}"/>
              </a:ext>
            </a:extLst>
          </p:cNvPr>
          <p:cNvSpPr/>
          <p:nvPr/>
        </p:nvSpPr>
        <p:spPr>
          <a:xfrm>
            <a:off x="5425291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E9A797F-CA6E-7F4E-98C3-F3B208C1ABE3}"/>
              </a:ext>
            </a:extLst>
          </p:cNvPr>
          <p:cNvSpPr/>
          <p:nvPr/>
        </p:nvSpPr>
        <p:spPr>
          <a:xfrm>
            <a:off x="5742852" y="911987"/>
            <a:ext cx="1076183" cy="257369"/>
          </a:xfrm>
          <a:prstGeom prst="wedgeRectCallout">
            <a:avLst>
              <a:gd name="adj1" fmla="val -54555"/>
              <a:gd name="adj2" fmla="val -201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claims vs scopes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71F43C-F813-6729-F9EB-139B352E72F0}"/>
              </a:ext>
            </a:extLst>
          </p:cNvPr>
          <p:cNvSpPr/>
          <p:nvPr/>
        </p:nvSpPr>
        <p:spPr>
          <a:xfrm>
            <a:off x="1169353" y="4642301"/>
            <a:ext cx="1877684" cy="257369"/>
          </a:xfrm>
          <a:prstGeom prst="wedgeRectCallout">
            <a:avLst>
              <a:gd name="adj1" fmla="val -61468"/>
              <a:gd name="adj2" fmla="val -1738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secret: when? ask Sebastien?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FD1E286-24D7-0572-FB20-EF1F7E1B75B1}"/>
              </a:ext>
            </a:extLst>
          </p:cNvPr>
          <p:cNvSpPr/>
          <p:nvPr/>
        </p:nvSpPr>
        <p:spPr>
          <a:xfrm>
            <a:off x="437561" y="588925"/>
            <a:ext cx="4303028" cy="257369"/>
          </a:xfrm>
          <a:prstGeom prst="wedgeRectCallout">
            <a:avLst>
              <a:gd name="adj1" fmla="val -55093"/>
              <a:gd name="adj2" fmla="val -134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understand application parameters when creating in token endpoint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B5B9175-4144-FC4E-4885-27B0E6CE7E15}"/>
              </a:ext>
            </a:extLst>
          </p:cNvPr>
          <p:cNvSpPr/>
          <p:nvPr/>
        </p:nvSpPr>
        <p:spPr>
          <a:xfrm>
            <a:off x="5632983" y="239843"/>
            <a:ext cx="4036930" cy="257369"/>
          </a:xfrm>
          <a:prstGeom prst="wedgeRectCallout">
            <a:avLst>
              <a:gd name="adj1" fmla="val -54555"/>
              <a:gd name="adj2" fmla="val -201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 CEGID swagger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uses different endpoints from our swagger?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1D0B01-E5FF-C656-BE6D-E9CD8A7F4946}"/>
              </a:ext>
            </a:extLst>
          </p:cNvPr>
          <p:cNvGrpSpPr/>
          <p:nvPr/>
        </p:nvGrpSpPr>
        <p:grpSpPr>
          <a:xfrm>
            <a:off x="2729142" y="4278784"/>
            <a:ext cx="1710252" cy="286297"/>
            <a:chOff x="2738297" y="4386269"/>
            <a:chExt cx="1710252" cy="2862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8F5094-AE06-C817-DD3C-152A22563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44806A89-152D-EE4B-66F5-BC35ADE9E95B}"/>
                </a:ext>
              </a:extLst>
            </p:cNvPr>
            <p:cNvSpPr/>
            <p:nvPr/>
          </p:nvSpPr>
          <p:spPr>
            <a:xfrm>
              <a:off x="2928581" y="4395567"/>
              <a:ext cx="15199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2" action="ppaction://hlinkpres?slideindex=4&amp;slidetitle=4. flows"/>
                </a:rPr>
                <a:t>documentation/flows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DC66B3-8159-8CD6-96C7-8A2BA1C35860}"/>
              </a:ext>
            </a:extLst>
          </p:cNvPr>
          <p:cNvGrpSpPr/>
          <p:nvPr/>
        </p:nvGrpSpPr>
        <p:grpSpPr>
          <a:xfrm>
            <a:off x="5624014" y="1840476"/>
            <a:ext cx="2372599" cy="295879"/>
            <a:chOff x="5909740" y="1584394"/>
            <a:chExt cx="2372599" cy="295879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6D466B11-518C-C2ED-3C6F-163937ADFBA3}"/>
                </a:ext>
              </a:extLst>
            </p:cNvPr>
            <p:cNvSpPr/>
            <p:nvPr/>
          </p:nvSpPr>
          <p:spPr>
            <a:xfrm>
              <a:off x="6081095" y="1603274"/>
              <a:ext cx="22012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3"/>
                </a:rPr>
                <a:t>single-page-apps -&gt; implicit flow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C1E90C9-8492-0D5D-2B23-9A2BB37AF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56ABF-6981-5B05-D0B8-F5075F26E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E60A878-52C9-E354-28FA-B6F29B356EB0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F43EA-FA5A-F725-2230-3C765A06B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0871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signature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29FCCB-D3F3-96E1-5666-4C4FB2D5FD6A}"/>
              </a:ext>
            </a:extLst>
          </p:cNvPr>
          <p:cNvGrpSpPr/>
          <p:nvPr/>
        </p:nvGrpSpPr>
        <p:grpSpPr>
          <a:xfrm>
            <a:off x="234785" y="274852"/>
            <a:ext cx="4125560" cy="299662"/>
            <a:chOff x="1643297" y="4045816"/>
            <a:chExt cx="4125560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1E4887B2-2EA0-48FD-8137-3A60D69FA194}"/>
                </a:ext>
              </a:extLst>
            </p:cNvPr>
            <p:cNvSpPr txBox="1"/>
            <p:nvPr/>
          </p:nvSpPr>
          <p:spPr>
            <a:xfrm>
              <a:off x="1980063" y="4103314"/>
              <a:ext cx="378879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fr-FR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_</a:t>
              </a:r>
              <a:r>
                <a:rPr lang="fr-FR" sz="1200" u="sng" dirty="0" err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resources</a:t>
              </a:r>
              <a:r>
                <a:rPr lang="fr-FR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\signature\Captura de </a:t>
              </a:r>
              <a:r>
                <a:rPr lang="fr-FR" sz="1200" u="sng" dirty="0" err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ecrã</a:t>
              </a:r>
              <a:r>
                <a:rPr lang="fr-FR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 2025-01-09 174135.gif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2C3DD4AB-4819-D38E-67B7-300ACB3F2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5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D61FE-1D66-42CA-FEB6-D016F8B9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86AD-7A1B-F441-C283-B82B1C095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0326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status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0232A-F4B0-5E81-2419-2F916BFA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4" y="503413"/>
            <a:ext cx="7859269" cy="4718827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72D3F9C-D80F-A573-9EDE-B8BD959CEA61}"/>
              </a:ext>
            </a:extLst>
          </p:cNvPr>
          <p:cNvSpPr/>
          <p:nvPr/>
        </p:nvSpPr>
        <p:spPr>
          <a:xfrm>
            <a:off x="8212123" y="544053"/>
            <a:ext cx="388495" cy="257369"/>
          </a:xfrm>
          <a:prstGeom prst="wedgeRectCallout">
            <a:avLst>
              <a:gd name="adj1" fmla="val -76291"/>
              <a:gd name="adj2" fmla="val 256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done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DD05005-1A9B-FDFE-F93D-19F5A63B551D}"/>
              </a:ext>
            </a:extLst>
          </p:cNvPr>
          <p:cNvSpPr/>
          <p:nvPr/>
        </p:nvSpPr>
        <p:spPr>
          <a:xfrm>
            <a:off x="8237699" y="1681973"/>
            <a:ext cx="388495" cy="257369"/>
          </a:xfrm>
          <a:prstGeom prst="wedgeRectCallout">
            <a:avLst>
              <a:gd name="adj1" fmla="val -76291"/>
              <a:gd name="adj2" fmla="val 256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done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AFC240E-4706-FCAC-2B49-FDDE39D97689}"/>
              </a:ext>
            </a:extLst>
          </p:cNvPr>
          <p:cNvSpPr/>
          <p:nvPr/>
        </p:nvSpPr>
        <p:spPr>
          <a:xfrm>
            <a:off x="8212122" y="1285733"/>
            <a:ext cx="388495" cy="257369"/>
          </a:xfrm>
          <a:prstGeom prst="wedgeRectCallout">
            <a:avLst>
              <a:gd name="adj1" fmla="val -76291"/>
              <a:gd name="adj2" fmla="val 256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done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93C9F093-05B4-000F-6952-A919AE9B67E3}"/>
              </a:ext>
            </a:extLst>
          </p:cNvPr>
          <p:cNvSpPr/>
          <p:nvPr/>
        </p:nvSpPr>
        <p:spPr>
          <a:xfrm>
            <a:off x="8237698" y="2078213"/>
            <a:ext cx="388495" cy="257369"/>
          </a:xfrm>
          <a:prstGeom prst="wedgeRectCallout">
            <a:avLst>
              <a:gd name="adj1" fmla="val -76291"/>
              <a:gd name="adj2" fmla="val 2560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done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166B06B-CCC3-9165-3E14-244C99C2F7FC}"/>
              </a:ext>
            </a:extLst>
          </p:cNvPr>
          <p:cNvSpPr/>
          <p:nvPr/>
        </p:nvSpPr>
        <p:spPr>
          <a:xfrm>
            <a:off x="8237698" y="3171631"/>
            <a:ext cx="2658347" cy="257369"/>
          </a:xfrm>
          <a:prstGeom prst="wedgeRectCallout">
            <a:avLst>
              <a:gd name="adj1" fmla="val -56850"/>
              <a:gd name="adj2" fmla="val 11662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meet tomorrow with Raphael and you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5A427041-A031-3C0A-1087-69EFEB602426}"/>
              </a:ext>
            </a:extLst>
          </p:cNvPr>
          <p:cNvSpPr/>
          <p:nvPr/>
        </p:nvSpPr>
        <p:spPr>
          <a:xfrm>
            <a:off x="8237698" y="4319711"/>
            <a:ext cx="2384233" cy="257369"/>
          </a:xfrm>
          <a:prstGeom prst="wedgeRectCallout">
            <a:avLst>
              <a:gd name="adj1" fmla="val -56850"/>
              <a:gd name="adj2" fmla="val 11662"/>
            </a:avLst>
          </a:prstGeom>
          <a:solidFill>
            <a:sysClr val="windowText" lastClr="000000"/>
          </a:solidFill>
          <a:ln>
            <a:solidFill>
              <a:srgbClr val="ED7D31">
                <a:lumMod val="75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will be done by architecture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0E520-4046-8643-2760-1CFCC817272D}"/>
              </a:ext>
            </a:extLst>
          </p:cNvPr>
          <p:cNvSpPr/>
          <p:nvPr/>
        </p:nvSpPr>
        <p:spPr>
          <a:xfrm>
            <a:off x="351633" y="2423653"/>
            <a:ext cx="7762947" cy="350027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D9937-2F22-BDCC-BB87-A4A6BAE8C0DE}"/>
              </a:ext>
            </a:extLst>
          </p:cNvPr>
          <p:cNvSpPr/>
          <p:nvPr/>
        </p:nvSpPr>
        <p:spPr>
          <a:xfrm>
            <a:off x="351633" y="2806076"/>
            <a:ext cx="7762947" cy="350027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9C013-56F3-1710-D322-F9608D57264A}"/>
              </a:ext>
            </a:extLst>
          </p:cNvPr>
          <p:cNvSpPr/>
          <p:nvPr/>
        </p:nvSpPr>
        <p:spPr>
          <a:xfrm>
            <a:off x="351633" y="3909307"/>
            <a:ext cx="7762947" cy="350027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D5F208-83CC-F55B-7E98-41761187688B}"/>
              </a:ext>
            </a:extLst>
          </p:cNvPr>
          <p:cNvSpPr/>
          <p:nvPr/>
        </p:nvSpPr>
        <p:spPr>
          <a:xfrm>
            <a:off x="350184" y="4662511"/>
            <a:ext cx="7762947" cy="350027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C93A4-D0AD-E414-A719-70F6EBFD52D7}"/>
              </a:ext>
            </a:extLst>
          </p:cNvPr>
          <p:cNvSpPr/>
          <p:nvPr/>
        </p:nvSpPr>
        <p:spPr>
          <a:xfrm>
            <a:off x="350183" y="935706"/>
            <a:ext cx="7762947" cy="350027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3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8783E-F553-A04C-CAAC-98D07AF1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04003-827E-E7CD-C880-A9AFFBEC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47" y="1528153"/>
            <a:ext cx="10161917" cy="27181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3AFAC-83DB-0B84-D9C9-75BA17DF2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9544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infra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236EBF8-41AF-0759-207B-9AC4182B2CA7}"/>
              </a:ext>
            </a:extLst>
          </p:cNvPr>
          <p:cNvSpPr/>
          <p:nvPr/>
        </p:nvSpPr>
        <p:spPr>
          <a:xfrm>
            <a:off x="954657" y="1938068"/>
            <a:ext cx="2547668" cy="2403894"/>
          </a:xfrm>
          <a:prstGeom prst="mathMultiply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8AAD405-6A9B-D042-B6EF-D32D198F52E9}"/>
              </a:ext>
            </a:extLst>
          </p:cNvPr>
          <p:cNvSpPr/>
          <p:nvPr/>
        </p:nvSpPr>
        <p:spPr>
          <a:xfrm>
            <a:off x="3628097" y="617196"/>
            <a:ext cx="4296616" cy="380480"/>
          </a:xfrm>
          <a:prstGeom prst="wedgeRectCallout">
            <a:avLst>
              <a:gd name="adj1" fmla="val 11103"/>
              <a:gd name="adj2" fmla="val -1496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INFRA PLAN FROM ARCHITECTURE TEAM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84FE42FE-9DFA-ED18-8FC7-8AC3B9BB0EAA}"/>
              </a:ext>
            </a:extLst>
          </p:cNvPr>
          <p:cNvSpPr/>
          <p:nvPr/>
        </p:nvSpPr>
        <p:spPr>
          <a:xfrm>
            <a:off x="1475012" y="4344880"/>
            <a:ext cx="1736938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done</a:t>
            </a: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E3AAC2F6-4C4D-43C3-09B5-3DF926A009C9}"/>
              </a:ext>
            </a:extLst>
          </p:cNvPr>
          <p:cNvSpPr/>
          <p:nvPr/>
        </p:nvSpPr>
        <p:spPr>
          <a:xfrm>
            <a:off x="3989894" y="4344880"/>
            <a:ext cx="63799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waiting for architecture team</a:t>
            </a:r>
          </a:p>
        </p:txBody>
      </p:sp>
    </p:spTree>
    <p:extLst>
      <p:ext uri="{BB962C8B-B14F-4D97-AF65-F5344CB8AC3E}">
        <p14:creationId xmlns:p14="http://schemas.microsoft.com/office/powerpoint/2010/main" val="1485917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2F7F4-714D-3FF4-F869-D542291E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42AF6D7-8C3C-63FA-16C4-4F1F9350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616" y="239317"/>
            <a:ext cx="6787917" cy="6262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BE8CA1-2BD7-5D11-0DE7-12A38D74C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8098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5.2 issues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6A744E-8E5D-38CD-603C-1A35DC758DBD}"/>
              </a:ext>
            </a:extLst>
          </p:cNvPr>
          <p:cNvSpPr/>
          <p:nvPr/>
        </p:nvSpPr>
        <p:spPr>
          <a:xfrm>
            <a:off x="2591871" y="3281169"/>
            <a:ext cx="6707403" cy="46687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24BDE9-B0A7-7E95-EAEB-BC6B161FDCE9}"/>
              </a:ext>
            </a:extLst>
          </p:cNvPr>
          <p:cNvSpPr/>
          <p:nvPr/>
        </p:nvSpPr>
        <p:spPr>
          <a:xfrm>
            <a:off x="2591872" y="3780197"/>
            <a:ext cx="6707403" cy="46687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9019D2-A245-1F57-C34D-E8A6FEA8AF76}"/>
              </a:ext>
            </a:extLst>
          </p:cNvPr>
          <p:cNvSpPr/>
          <p:nvPr/>
        </p:nvSpPr>
        <p:spPr>
          <a:xfrm>
            <a:off x="2591871" y="4279225"/>
            <a:ext cx="6707403" cy="46687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A3B9D-4D1B-2F97-3031-B5B57860DC97}"/>
              </a:ext>
            </a:extLst>
          </p:cNvPr>
          <p:cNvSpPr/>
          <p:nvPr/>
        </p:nvSpPr>
        <p:spPr>
          <a:xfrm>
            <a:off x="2591871" y="5277281"/>
            <a:ext cx="6707403" cy="46687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762872-953B-92DB-57D4-FF5BECE252D2}"/>
              </a:ext>
            </a:extLst>
          </p:cNvPr>
          <p:cNvSpPr/>
          <p:nvPr/>
        </p:nvSpPr>
        <p:spPr>
          <a:xfrm>
            <a:off x="2591870" y="5808463"/>
            <a:ext cx="6707403" cy="466874"/>
          </a:xfrm>
          <a:prstGeom prst="rect">
            <a:avLst/>
          </a:prstGeom>
          <a:solidFill>
            <a:schemeClr val="tx1">
              <a:lumMod val="75000"/>
              <a:lumOff val="25000"/>
              <a:alpha val="9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F10E122-B1C2-BE46-82DE-7B980F8BB94D}"/>
              </a:ext>
            </a:extLst>
          </p:cNvPr>
          <p:cNvSpPr/>
          <p:nvPr/>
        </p:nvSpPr>
        <p:spPr>
          <a:xfrm>
            <a:off x="9777722" y="3072571"/>
            <a:ext cx="1723796" cy="257369"/>
          </a:xfrm>
          <a:prstGeom prst="wedgeRectCallout">
            <a:avLst>
              <a:gd name="adj1" fmla="val 8946"/>
              <a:gd name="adj2" fmla="val -4532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be solved next week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C81CFA3-BFB2-E7CA-3B7E-0B086C2E6410}"/>
              </a:ext>
            </a:extLst>
          </p:cNvPr>
          <p:cNvSpPr/>
          <p:nvPr/>
        </p:nvSpPr>
        <p:spPr>
          <a:xfrm>
            <a:off x="9465986" y="194322"/>
            <a:ext cx="134142" cy="6307118"/>
          </a:xfrm>
          <a:prstGeom prst="rightBrace">
            <a:avLst/>
          </a:prstGeom>
          <a:noFill/>
          <a:ln w="952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075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7A31A-FF91-6003-6FA5-B3B88787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66B474-30A6-D0B8-53D7-9D4741CF401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D460D-7BE5-731B-21FA-BEF3C05C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B2DD5AA-C384-0F1B-8EC4-B3D669B2C4C0}"/>
              </a:ext>
            </a:extLst>
          </p:cNvPr>
          <p:cNvGrpSpPr/>
          <p:nvPr/>
        </p:nvGrpSpPr>
        <p:grpSpPr>
          <a:xfrm>
            <a:off x="248477" y="278659"/>
            <a:ext cx="782113" cy="286297"/>
            <a:chOff x="2738297" y="4386269"/>
            <a:chExt cx="782113" cy="2862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E8851D1F-38F8-86DA-CF95-CBF45A22A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05" name="Retângulo 5">
              <a:extLst>
                <a:ext uri="{FF2B5EF4-FFF2-40B4-BE49-F238E27FC236}">
                  <a16:creationId xmlns:a16="http://schemas.microsoft.com/office/drawing/2014/main" id="{897F3AE0-C037-6817-ABF7-1B740F3AA6E2}"/>
                </a:ext>
              </a:extLst>
            </p:cNvPr>
            <p:cNvSpPr/>
            <p:nvPr/>
          </p:nvSpPr>
          <p:spPr>
            <a:xfrm>
              <a:off x="2928581" y="4395567"/>
              <a:ext cx="5918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sldjump"/>
                </a:rPr>
                <a:t>theory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636AF3C-6CFA-68B3-F0AB-96DC1ADB10F1}"/>
              </a:ext>
            </a:extLst>
          </p:cNvPr>
          <p:cNvGrpSpPr/>
          <p:nvPr/>
        </p:nvGrpSpPr>
        <p:grpSpPr>
          <a:xfrm>
            <a:off x="248477" y="648591"/>
            <a:ext cx="1327134" cy="286297"/>
            <a:chOff x="2738297" y="4386269"/>
            <a:chExt cx="1327134" cy="286297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B4DAD96-E476-B4CD-BC13-739739FC3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08" name="Retângulo 5">
              <a:extLst>
                <a:ext uri="{FF2B5EF4-FFF2-40B4-BE49-F238E27FC236}">
                  <a16:creationId xmlns:a16="http://schemas.microsoft.com/office/drawing/2014/main" id="{34769D9B-53ED-1008-8982-1C8C31C63738}"/>
                </a:ext>
              </a:extLst>
            </p:cNvPr>
            <p:cNvSpPr/>
            <p:nvPr/>
          </p:nvSpPr>
          <p:spPr>
            <a:xfrm>
              <a:off x="2928581" y="4395567"/>
              <a:ext cx="1136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sldjump"/>
                </a:rPr>
                <a:t>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2DFB8E9-F68A-4209-3E6E-03086B1A7A41}"/>
              </a:ext>
            </a:extLst>
          </p:cNvPr>
          <p:cNvGrpSpPr/>
          <p:nvPr/>
        </p:nvGrpSpPr>
        <p:grpSpPr>
          <a:xfrm>
            <a:off x="248477" y="1030500"/>
            <a:ext cx="1365606" cy="286297"/>
            <a:chOff x="2738297" y="4386269"/>
            <a:chExt cx="1365606" cy="286297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553C6407-7762-3F9B-46AF-371CD6585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11" name="Retângulo 5">
              <a:extLst>
                <a:ext uri="{FF2B5EF4-FFF2-40B4-BE49-F238E27FC236}">
                  <a16:creationId xmlns:a16="http://schemas.microsoft.com/office/drawing/2014/main" id="{D5AEA803-B13A-F016-5A6E-C35B7EC85810}"/>
                </a:ext>
              </a:extLst>
            </p:cNvPr>
            <p:cNvSpPr/>
            <p:nvPr/>
          </p:nvSpPr>
          <p:spPr>
            <a:xfrm>
              <a:off x="2928581" y="4395567"/>
              <a:ext cx="11753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sldjump"/>
                </a:rPr>
                <a:t>implementation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3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300C88-BB01-80BA-6B35-6F4CC4F95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3D66B5-78FB-8D81-552D-7C855DB5286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FC296-C119-8D1A-D8F8-116C392E9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theory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5574FD-2A3C-2726-69B2-629CF7A0527B}"/>
              </a:ext>
            </a:extLst>
          </p:cNvPr>
          <p:cNvGrpSpPr/>
          <p:nvPr/>
        </p:nvGrpSpPr>
        <p:grpSpPr>
          <a:xfrm>
            <a:off x="203934" y="293454"/>
            <a:ext cx="1199813" cy="283293"/>
            <a:chOff x="5611636" y="5954426"/>
            <a:chExt cx="1199814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22A94B-7898-3710-5E2D-E97C6DD7C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4F421CE-58D5-E8C6-FE29-25AB7845654D}"/>
                </a:ext>
              </a:extLst>
            </p:cNvPr>
            <p:cNvSpPr/>
            <p:nvPr/>
          </p:nvSpPr>
          <p:spPr>
            <a:xfrm>
              <a:off x="6107411" y="5954426"/>
              <a:ext cx="7040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features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C5C8EA1-AFB9-9678-9C49-CEEF0C381B07}"/>
              </a:ext>
            </a:extLst>
          </p:cNvPr>
          <p:cNvGrpSpPr/>
          <p:nvPr/>
        </p:nvGrpSpPr>
        <p:grpSpPr>
          <a:xfrm>
            <a:off x="475908" y="630876"/>
            <a:ext cx="1530032" cy="283293"/>
            <a:chOff x="5611636" y="5954426"/>
            <a:chExt cx="1530033" cy="283293"/>
          </a:xfrm>
        </p:grpSpPr>
        <p:pic>
          <p:nvPicPr>
            <p:cNvPr id="166" name="Picture 165" descr="Icon&#10;&#10;Description automatically generated">
              <a:extLst>
                <a:ext uri="{FF2B5EF4-FFF2-40B4-BE49-F238E27FC236}">
                  <a16:creationId xmlns:a16="http://schemas.microsoft.com/office/drawing/2014/main" id="{EE60B6BA-C865-996F-2F44-0032E793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7" name="Retângulo 5">
              <a:extLst>
                <a:ext uri="{FF2B5EF4-FFF2-40B4-BE49-F238E27FC236}">
                  <a16:creationId xmlns:a16="http://schemas.microsoft.com/office/drawing/2014/main" id="{13820C83-041D-515E-8837-E5860E08DBC6}"/>
                </a:ext>
              </a:extLst>
            </p:cNvPr>
            <p:cNvSpPr/>
            <p:nvPr/>
          </p:nvSpPr>
          <p:spPr>
            <a:xfrm>
              <a:off x="6107411" y="5954426"/>
              <a:ext cx="10342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specifications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DD66D55-7990-1427-7103-8799A0492035}"/>
              </a:ext>
            </a:extLst>
          </p:cNvPr>
          <p:cNvGrpSpPr/>
          <p:nvPr/>
        </p:nvGrpSpPr>
        <p:grpSpPr>
          <a:xfrm>
            <a:off x="940476" y="952943"/>
            <a:ext cx="685933" cy="286297"/>
            <a:chOff x="2738297" y="4386269"/>
            <a:chExt cx="685933" cy="286297"/>
          </a:xfrm>
        </p:grpSpPr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C8C0ACA7-FA2E-2F84-7DF3-02EA81FEB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70" name="Retângulo 5">
              <a:extLst>
                <a:ext uri="{FF2B5EF4-FFF2-40B4-BE49-F238E27FC236}">
                  <a16:creationId xmlns:a16="http://schemas.microsoft.com/office/drawing/2014/main" id="{879E4593-E54A-17E3-D97E-913A2AAF9059}"/>
                </a:ext>
              </a:extLst>
            </p:cNvPr>
            <p:cNvSpPr/>
            <p:nvPr/>
          </p:nvSpPr>
          <p:spPr>
            <a:xfrm>
              <a:off x="2928581" y="4395567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2&amp;slidetitle=2. what"/>
                </a:rPr>
                <a:t>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9C5C7A4-078E-6459-16F8-6B6A4F398523}"/>
              </a:ext>
            </a:extLst>
          </p:cNvPr>
          <p:cNvGrpSpPr/>
          <p:nvPr/>
        </p:nvGrpSpPr>
        <p:grpSpPr>
          <a:xfrm>
            <a:off x="940476" y="1281629"/>
            <a:ext cx="788525" cy="286297"/>
            <a:chOff x="2738297" y="4386269"/>
            <a:chExt cx="788525" cy="286297"/>
          </a:xfrm>
        </p:grpSpPr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571C0E09-649C-44CD-4865-79FFE07CC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73" name="Retângulo 5">
              <a:extLst>
                <a:ext uri="{FF2B5EF4-FFF2-40B4-BE49-F238E27FC236}">
                  <a16:creationId xmlns:a16="http://schemas.microsoft.com/office/drawing/2014/main" id="{EC5B15BD-29D9-17D5-E520-F6C31459B660}"/>
                </a:ext>
              </a:extLst>
            </p:cNvPr>
            <p:cNvSpPr/>
            <p:nvPr/>
          </p:nvSpPr>
          <p:spPr>
            <a:xfrm>
              <a:off x="2928581" y="4395567"/>
              <a:ext cx="598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7" action="ppaction://hlinkpres?slideindex=3&amp;slidetitle=3. tokens"/>
                </a:rPr>
                <a:t>tokens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CF20A2-6D36-8B43-C338-7A62C996F7CF}"/>
              </a:ext>
            </a:extLst>
          </p:cNvPr>
          <p:cNvGrpSpPr/>
          <p:nvPr/>
        </p:nvGrpSpPr>
        <p:grpSpPr>
          <a:xfrm>
            <a:off x="940476" y="1606700"/>
            <a:ext cx="995313" cy="286297"/>
            <a:chOff x="2738297" y="4386269"/>
            <a:chExt cx="995313" cy="286297"/>
          </a:xfrm>
        </p:grpSpPr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164C211D-2ABA-777B-80B9-6949C19D1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76" name="Retângulo 5">
              <a:extLst>
                <a:ext uri="{FF2B5EF4-FFF2-40B4-BE49-F238E27FC236}">
                  <a16:creationId xmlns:a16="http://schemas.microsoft.com/office/drawing/2014/main" id="{C3D5F889-439D-0B82-1FE8-616290F34B7D}"/>
                </a:ext>
              </a:extLst>
            </p:cNvPr>
            <p:cNvSpPr/>
            <p:nvPr/>
          </p:nvSpPr>
          <p:spPr>
            <a:xfrm>
              <a:off x="2928581" y="4395567"/>
              <a:ext cx="8050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4&amp;slidetitle=4. endpoints"/>
                </a:rPr>
                <a:t>endpoints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8F0754D-D2AA-9D1C-4CB6-0E821D7B039B}"/>
              </a:ext>
            </a:extLst>
          </p:cNvPr>
          <p:cNvGrpSpPr/>
          <p:nvPr/>
        </p:nvGrpSpPr>
        <p:grpSpPr>
          <a:xfrm>
            <a:off x="940476" y="1931771"/>
            <a:ext cx="676314" cy="286297"/>
            <a:chOff x="2738297" y="4386269"/>
            <a:chExt cx="676314" cy="286297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31D7E537-84C2-FE8E-A184-E079C71E4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79" name="Retângulo 5">
              <a:extLst>
                <a:ext uri="{FF2B5EF4-FFF2-40B4-BE49-F238E27FC236}">
                  <a16:creationId xmlns:a16="http://schemas.microsoft.com/office/drawing/2014/main" id="{FEE41F17-DD85-67C3-0D84-664B572D31F9}"/>
                </a:ext>
              </a:extLst>
            </p:cNvPr>
            <p:cNvSpPr/>
            <p:nvPr/>
          </p:nvSpPr>
          <p:spPr>
            <a:xfrm>
              <a:off x="2928581" y="4395567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pres?slideindex=5&amp;slidetitle=5. code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E22284E-DBE5-9146-BBCD-C7AF9C477C86}"/>
              </a:ext>
            </a:extLst>
          </p:cNvPr>
          <p:cNvGrpSpPr/>
          <p:nvPr/>
        </p:nvGrpSpPr>
        <p:grpSpPr>
          <a:xfrm>
            <a:off x="948771" y="2256843"/>
            <a:ext cx="863866" cy="286297"/>
            <a:chOff x="2738297" y="4386269"/>
            <a:chExt cx="863866" cy="286297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6D0E7D3D-F3BD-4B19-EC7D-5A2F083B1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82" name="Retângulo 5">
              <a:extLst>
                <a:ext uri="{FF2B5EF4-FFF2-40B4-BE49-F238E27FC236}">
                  <a16:creationId xmlns:a16="http://schemas.microsoft.com/office/drawing/2014/main" id="{A399891E-B962-22CE-E3BF-49D0A3E0B9E4}"/>
                </a:ext>
              </a:extLst>
            </p:cNvPr>
            <p:cNvSpPr/>
            <p:nvPr/>
          </p:nvSpPr>
          <p:spPr>
            <a:xfrm>
              <a:off x="2928581" y="4395567"/>
              <a:ext cx="6735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0" action="ppaction://hlinkpres?slideindex=6&amp;slidetitle=6. client_id"/>
                </a:rPr>
                <a:t>client id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B74100E-7C41-AE0B-6976-60F650C5EC6D}"/>
              </a:ext>
            </a:extLst>
          </p:cNvPr>
          <p:cNvGrpSpPr/>
          <p:nvPr/>
        </p:nvGrpSpPr>
        <p:grpSpPr>
          <a:xfrm>
            <a:off x="2059950" y="624687"/>
            <a:ext cx="1126075" cy="283293"/>
            <a:chOff x="5611636" y="5954426"/>
            <a:chExt cx="1126076" cy="283293"/>
          </a:xfrm>
        </p:grpSpPr>
        <p:pic>
          <p:nvPicPr>
            <p:cNvPr id="184" name="Picture 183" descr="Icon&#10;&#10;Description automatically generated">
              <a:extLst>
                <a:ext uri="{FF2B5EF4-FFF2-40B4-BE49-F238E27FC236}">
                  <a16:creationId xmlns:a16="http://schemas.microsoft.com/office/drawing/2014/main" id="{D6D0EE60-0EE7-384C-9C63-852C04537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5" name="Retângulo 5">
              <a:extLst>
                <a:ext uri="{FF2B5EF4-FFF2-40B4-BE49-F238E27FC236}">
                  <a16:creationId xmlns:a16="http://schemas.microsoft.com/office/drawing/2014/main" id="{F3E57DDD-9804-109C-FC06-3923E78B2393}"/>
                </a:ext>
              </a:extLst>
            </p:cNvPr>
            <p:cNvSpPr/>
            <p:nvPr/>
          </p:nvSpPr>
          <p:spPr>
            <a:xfrm>
              <a:off x="6107411" y="5954426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oauth2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05D9F5F-0355-507C-0082-DD5F7D25BFF8}"/>
              </a:ext>
            </a:extLst>
          </p:cNvPr>
          <p:cNvGrpSpPr/>
          <p:nvPr/>
        </p:nvGrpSpPr>
        <p:grpSpPr>
          <a:xfrm>
            <a:off x="2381506" y="946390"/>
            <a:ext cx="685933" cy="286297"/>
            <a:chOff x="2738297" y="4386269"/>
            <a:chExt cx="685933" cy="286297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43898301-AF83-E2FA-6229-97A255C0C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88" name="Retângulo 5">
              <a:extLst>
                <a:ext uri="{FF2B5EF4-FFF2-40B4-BE49-F238E27FC236}">
                  <a16:creationId xmlns:a16="http://schemas.microsoft.com/office/drawing/2014/main" id="{27C1DDC3-7B32-5859-0A23-1501AE9568E4}"/>
                </a:ext>
              </a:extLst>
            </p:cNvPr>
            <p:cNvSpPr/>
            <p:nvPr/>
          </p:nvSpPr>
          <p:spPr>
            <a:xfrm>
              <a:off x="2928581" y="4395567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2" action="ppaction://hlinkpres?slideindex=2&amp;slidetitle=2. what"/>
                </a:rPr>
                <a:t>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B3E2419-467A-96A8-5181-8C03BD840A61}"/>
              </a:ext>
            </a:extLst>
          </p:cNvPr>
          <p:cNvGrpSpPr/>
          <p:nvPr/>
        </p:nvGrpSpPr>
        <p:grpSpPr>
          <a:xfrm>
            <a:off x="2390515" y="1271097"/>
            <a:ext cx="649064" cy="286297"/>
            <a:chOff x="2738297" y="4386269"/>
            <a:chExt cx="649064" cy="286297"/>
          </a:xfrm>
        </p:grpSpPr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084623E0-30F8-E751-E6B4-222EA2F18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91" name="Retângulo 5">
              <a:extLst>
                <a:ext uri="{FF2B5EF4-FFF2-40B4-BE49-F238E27FC236}">
                  <a16:creationId xmlns:a16="http://schemas.microsoft.com/office/drawing/2014/main" id="{35BEFE37-7F79-D088-4134-EA5C5B41E161}"/>
                </a:ext>
              </a:extLst>
            </p:cNvPr>
            <p:cNvSpPr/>
            <p:nvPr/>
          </p:nvSpPr>
          <p:spPr>
            <a:xfrm>
              <a:off x="2928581" y="4395567"/>
              <a:ext cx="4587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3" action="ppaction://hlinkpres?slideindex=4&amp;slidetitle=3. map"/>
                </a:rPr>
                <a:t>map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7524989-6C5F-331C-CB19-B5FA3BCAE411}"/>
              </a:ext>
            </a:extLst>
          </p:cNvPr>
          <p:cNvGrpSpPr/>
          <p:nvPr/>
        </p:nvGrpSpPr>
        <p:grpSpPr>
          <a:xfrm>
            <a:off x="3810111" y="569663"/>
            <a:ext cx="1687127" cy="283293"/>
            <a:chOff x="5611636" y="5954426"/>
            <a:chExt cx="1687128" cy="283293"/>
          </a:xfrm>
        </p:grpSpPr>
        <p:pic>
          <p:nvPicPr>
            <p:cNvPr id="193" name="Picture 192" descr="Icon&#10;&#10;Description automatically generated">
              <a:extLst>
                <a:ext uri="{FF2B5EF4-FFF2-40B4-BE49-F238E27FC236}">
                  <a16:creationId xmlns:a16="http://schemas.microsoft.com/office/drawing/2014/main" id="{1B81722A-0F7D-0E1E-2829-34191F364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94" name="Retângulo 5">
              <a:extLst>
                <a:ext uri="{FF2B5EF4-FFF2-40B4-BE49-F238E27FC236}">
                  <a16:creationId xmlns:a16="http://schemas.microsoft.com/office/drawing/2014/main" id="{D935FC3A-076C-B4E9-578B-4AB96F45DE7F}"/>
                </a:ext>
              </a:extLst>
            </p:cNvPr>
            <p:cNvSpPr/>
            <p:nvPr/>
          </p:nvSpPr>
          <p:spPr>
            <a:xfrm>
              <a:off x="6107411" y="5954426"/>
              <a:ext cx="11913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open id connect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0E7258B-32EA-FB90-A473-1168A022268F}"/>
              </a:ext>
            </a:extLst>
          </p:cNvPr>
          <p:cNvGrpSpPr/>
          <p:nvPr/>
        </p:nvGrpSpPr>
        <p:grpSpPr>
          <a:xfrm>
            <a:off x="4298348" y="890063"/>
            <a:ext cx="685933" cy="286297"/>
            <a:chOff x="2738297" y="4386269"/>
            <a:chExt cx="685933" cy="286297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6A06AEE7-9B37-2BFB-9F0D-54D9EA8F9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97" name="Retângulo 5">
              <a:extLst>
                <a:ext uri="{FF2B5EF4-FFF2-40B4-BE49-F238E27FC236}">
                  <a16:creationId xmlns:a16="http://schemas.microsoft.com/office/drawing/2014/main" id="{D4CD5F5B-A510-AD6C-CBCE-EFE311A6B22F}"/>
                </a:ext>
              </a:extLst>
            </p:cNvPr>
            <p:cNvSpPr/>
            <p:nvPr/>
          </p:nvSpPr>
          <p:spPr>
            <a:xfrm>
              <a:off x="2928581" y="4395567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5" action="ppaction://hlinkpres?slideindex=2&amp;slidetitle=2. what"/>
                </a:rPr>
                <a:t>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81AB8D76-2EBB-7B49-5B58-52A184EAB3F0}"/>
              </a:ext>
            </a:extLst>
          </p:cNvPr>
          <p:cNvGrpSpPr/>
          <p:nvPr/>
        </p:nvGrpSpPr>
        <p:grpSpPr>
          <a:xfrm>
            <a:off x="4298348" y="2183679"/>
            <a:ext cx="701963" cy="286297"/>
            <a:chOff x="2738297" y="4386269"/>
            <a:chExt cx="701963" cy="286297"/>
          </a:xfrm>
        </p:grpSpPr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E07D5FF1-2916-579E-8F68-E67D31665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00" name="Retângulo 5">
              <a:extLst>
                <a:ext uri="{FF2B5EF4-FFF2-40B4-BE49-F238E27FC236}">
                  <a16:creationId xmlns:a16="http://schemas.microsoft.com/office/drawing/2014/main" id="{DD3F5DB8-AF7A-16D1-79C9-F86FB986FAF3}"/>
                </a:ext>
              </a:extLst>
            </p:cNvPr>
            <p:cNvSpPr/>
            <p:nvPr/>
          </p:nvSpPr>
          <p:spPr>
            <a:xfrm>
              <a:off x="2928581" y="4395567"/>
              <a:ext cx="5116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6" action="ppaction://hlinkpres?slideindex=6&amp;slidetitle=6. flows"/>
                </a:rPr>
                <a:t>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1BBB22-79C7-F4F1-C157-815B500983DC}"/>
              </a:ext>
            </a:extLst>
          </p:cNvPr>
          <p:cNvGrpSpPr/>
          <p:nvPr/>
        </p:nvGrpSpPr>
        <p:grpSpPr>
          <a:xfrm>
            <a:off x="4539278" y="2507083"/>
            <a:ext cx="676314" cy="286297"/>
            <a:chOff x="2738297" y="4386269"/>
            <a:chExt cx="676314" cy="286297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D8F4324-89CD-394F-88CF-1D485BA9B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03" name="Retângulo 5">
              <a:extLst>
                <a:ext uri="{FF2B5EF4-FFF2-40B4-BE49-F238E27FC236}">
                  <a16:creationId xmlns:a16="http://schemas.microsoft.com/office/drawing/2014/main" id="{969D5E42-ED54-5A76-9A4C-C34FD4EC5CA0}"/>
                </a:ext>
              </a:extLst>
            </p:cNvPr>
            <p:cNvSpPr/>
            <p:nvPr/>
          </p:nvSpPr>
          <p:spPr>
            <a:xfrm>
              <a:off x="2928581" y="4395567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7" action="ppaction://hlinkpres?slideindex=7&amp;slidetitle=6.1 code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347789F-E793-38F4-B03E-B97EB8708130}"/>
              </a:ext>
            </a:extLst>
          </p:cNvPr>
          <p:cNvGrpSpPr/>
          <p:nvPr/>
        </p:nvGrpSpPr>
        <p:grpSpPr>
          <a:xfrm>
            <a:off x="4831627" y="2830487"/>
            <a:ext cx="878293" cy="286297"/>
            <a:chOff x="2738297" y="4386269"/>
            <a:chExt cx="878293" cy="286297"/>
          </a:xfrm>
        </p:grpSpPr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578C38C8-7601-D2CE-81AA-A4D27C680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06" name="Retângulo 5">
              <a:extLst>
                <a:ext uri="{FF2B5EF4-FFF2-40B4-BE49-F238E27FC236}">
                  <a16:creationId xmlns:a16="http://schemas.microsoft.com/office/drawing/2014/main" id="{13B32DF4-958A-C7AC-806D-F4198D9AC708}"/>
                </a:ext>
              </a:extLst>
            </p:cNvPr>
            <p:cNvSpPr/>
            <p:nvPr/>
          </p:nvSpPr>
          <p:spPr>
            <a:xfrm>
              <a:off x="2928581" y="4395567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8" action="ppaction://hlinkpres?slideindex=5&amp;slidetitle=4.1.1 id_token"/>
                </a:rPr>
                <a:t>id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0BC8D31-D837-6DD9-08D4-9ED14C08B1E9}"/>
              </a:ext>
            </a:extLst>
          </p:cNvPr>
          <p:cNvGrpSpPr/>
          <p:nvPr/>
        </p:nvGrpSpPr>
        <p:grpSpPr>
          <a:xfrm>
            <a:off x="4831093" y="3153891"/>
            <a:ext cx="729214" cy="286297"/>
            <a:chOff x="2738297" y="4386269"/>
            <a:chExt cx="729214" cy="286297"/>
          </a:xfrm>
        </p:grpSpPr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AD1B3A06-86CB-F9F3-345F-271B1E44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09" name="Retângulo 5">
              <a:extLst>
                <a:ext uri="{FF2B5EF4-FFF2-40B4-BE49-F238E27FC236}">
                  <a16:creationId xmlns:a16="http://schemas.microsoft.com/office/drawing/2014/main" id="{6BAF2158-9B63-5EFE-ABCD-550795E1F68F}"/>
                </a:ext>
              </a:extLst>
            </p:cNvPr>
            <p:cNvSpPr/>
            <p:nvPr/>
          </p:nvSpPr>
          <p:spPr>
            <a:xfrm>
              <a:off x="2928581" y="4395567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9" action="ppaction://hlinkpres?slideindex=6&amp;slidetitle=4.1.2 token"/>
                </a:rPr>
                <a:t>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28E0192-9182-B9B2-DE8E-3217273C6FE6}"/>
              </a:ext>
            </a:extLst>
          </p:cNvPr>
          <p:cNvGrpSpPr/>
          <p:nvPr/>
        </p:nvGrpSpPr>
        <p:grpSpPr>
          <a:xfrm>
            <a:off x="4536271" y="3477295"/>
            <a:ext cx="729214" cy="286297"/>
            <a:chOff x="2738297" y="4386269"/>
            <a:chExt cx="729214" cy="286297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26206B0-ED03-2757-9CAB-30D93C93C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12" name="Retângulo 5">
              <a:extLst>
                <a:ext uri="{FF2B5EF4-FFF2-40B4-BE49-F238E27FC236}">
                  <a16:creationId xmlns:a16="http://schemas.microsoft.com/office/drawing/2014/main" id="{724CAE05-528A-A8F7-0D5C-CC4594E355FF}"/>
                </a:ext>
              </a:extLst>
            </p:cNvPr>
            <p:cNvSpPr/>
            <p:nvPr/>
          </p:nvSpPr>
          <p:spPr>
            <a:xfrm>
              <a:off x="2928581" y="4395567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0" action="ppaction://hlinkpres?slideindex=7&amp;slidetitle=4.2 token"/>
                </a:rPr>
                <a:t>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39EDB38-5269-03F8-A96E-DA9519A8BF23}"/>
              </a:ext>
            </a:extLst>
          </p:cNvPr>
          <p:cNvGrpSpPr/>
          <p:nvPr/>
        </p:nvGrpSpPr>
        <p:grpSpPr>
          <a:xfrm>
            <a:off x="4831627" y="3800699"/>
            <a:ext cx="878293" cy="286297"/>
            <a:chOff x="2738297" y="4386269"/>
            <a:chExt cx="878293" cy="286297"/>
          </a:xfrm>
        </p:grpSpPr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C152D112-561B-A3C4-C264-1923FA079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15" name="Retângulo 5">
              <a:extLst>
                <a:ext uri="{FF2B5EF4-FFF2-40B4-BE49-F238E27FC236}">
                  <a16:creationId xmlns:a16="http://schemas.microsoft.com/office/drawing/2014/main" id="{43FCAFD2-3646-E882-9D12-40D77DC435FB}"/>
                </a:ext>
              </a:extLst>
            </p:cNvPr>
            <p:cNvSpPr/>
            <p:nvPr/>
          </p:nvSpPr>
          <p:spPr>
            <a:xfrm>
              <a:off x="2928581" y="4395567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1" action="ppaction://hlinkpres?slideindex=8&amp;slidetitle=4.2.1 id_token"/>
                </a:rPr>
                <a:t>id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4934380-4825-3F1C-E631-1CDDE256D3C4}"/>
              </a:ext>
            </a:extLst>
          </p:cNvPr>
          <p:cNvGrpSpPr/>
          <p:nvPr/>
        </p:nvGrpSpPr>
        <p:grpSpPr>
          <a:xfrm>
            <a:off x="4536271" y="4124103"/>
            <a:ext cx="878293" cy="286297"/>
            <a:chOff x="2738297" y="4386269"/>
            <a:chExt cx="878293" cy="286297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01D6C98B-880E-99F0-5D6E-5557EC7D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18" name="Retângulo 5">
              <a:extLst>
                <a:ext uri="{FF2B5EF4-FFF2-40B4-BE49-F238E27FC236}">
                  <a16:creationId xmlns:a16="http://schemas.microsoft.com/office/drawing/2014/main" id="{BA200AA7-05B4-2C19-D0E3-7CA636AD0620}"/>
                </a:ext>
              </a:extLst>
            </p:cNvPr>
            <p:cNvSpPr/>
            <p:nvPr/>
          </p:nvSpPr>
          <p:spPr>
            <a:xfrm>
              <a:off x="2928581" y="4395567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2" action="ppaction://hlinkpres?slideindex=9&amp;slidetitle=4.3 id_token"/>
                </a:rPr>
                <a:t>id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1362364-A2EA-E38D-B238-FBDE9D67C9D1}"/>
              </a:ext>
            </a:extLst>
          </p:cNvPr>
          <p:cNvGrpSpPr/>
          <p:nvPr/>
        </p:nvGrpSpPr>
        <p:grpSpPr>
          <a:xfrm>
            <a:off x="4831574" y="4447507"/>
            <a:ext cx="729214" cy="286297"/>
            <a:chOff x="2738297" y="4386269"/>
            <a:chExt cx="729214" cy="286297"/>
          </a:xfrm>
        </p:grpSpPr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F244FDBF-04A2-A80B-CE49-66927933C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21" name="Retângulo 5">
              <a:extLst>
                <a:ext uri="{FF2B5EF4-FFF2-40B4-BE49-F238E27FC236}">
                  <a16:creationId xmlns:a16="http://schemas.microsoft.com/office/drawing/2014/main" id="{ED07FEE3-5473-290A-1983-E6276F86CFAF}"/>
                </a:ext>
              </a:extLst>
            </p:cNvPr>
            <p:cNvSpPr/>
            <p:nvPr/>
          </p:nvSpPr>
          <p:spPr>
            <a:xfrm>
              <a:off x="2928581" y="4395567"/>
              <a:ext cx="5389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3" action="ppaction://hlinkpres?slideindex=10&amp;slidetitle=4.3.1 token"/>
                </a:rPr>
                <a:t>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3C67A63-C5E3-D07F-CD7C-8BE0562372AC}"/>
              </a:ext>
            </a:extLst>
          </p:cNvPr>
          <p:cNvGrpSpPr/>
          <p:nvPr/>
        </p:nvGrpSpPr>
        <p:grpSpPr>
          <a:xfrm>
            <a:off x="4305886" y="4770917"/>
            <a:ext cx="701963" cy="286297"/>
            <a:chOff x="2738297" y="4386269"/>
            <a:chExt cx="701963" cy="286297"/>
          </a:xfrm>
        </p:grpSpPr>
        <p:pic>
          <p:nvPicPr>
            <p:cNvPr id="223" name="Picture 222">
              <a:extLst>
                <a:ext uri="{FF2B5EF4-FFF2-40B4-BE49-F238E27FC236}">
                  <a16:creationId xmlns:a16="http://schemas.microsoft.com/office/drawing/2014/main" id="{02269DC8-733D-926B-ADBF-E79346B2B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24" name="Retângulo 5">
              <a:extLst>
                <a:ext uri="{FF2B5EF4-FFF2-40B4-BE49-F238E27FC236}">
                  <a16:creationId xmlns:a16="http://schemas.microsoft.com/office/drawing/2014/main" id="{93020DD6-18F9-EBA4-0CD3-C3394B7067A9}"/>
                </a:ext>
              </a:extLst>
            </p:cNvPr>
            <p:cNvSpPr/>
            <p:nvPr/>
          </p:nvSpPr>
          <p:spPr>
            <a:xfrm>
              <a:off x="2928581" y="4395567"/>
              <a:ext cx="5116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4" action="ppaction://hlinkpres?slideindex=11&amp;slidetitle=5. PKCE"/>
                </a:rPr>
                <a:t>PKCE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CA4103D-4ABA-98FA-BD33-64A140126D8E}"/>
              </a:ext>
            </a:extLst>
          </p:cNvPr>
          <p:cNvGrpSpPr/>
          <p:nvPr/>
        </p:nvGrpSpPr>
        <p:grpSpPr>
          <a:xfrm>
            <a:off x="4298348" y="1860275"/>
            <a:ext cx="1246984" cy="286297"/>
            <a:chOff x="2738297" y="4386269"/>
            <a:chExt cx="1246984" cy="286297"/>
          </a:xfrm>
        </p:grpSpPr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7DEF549F-BDAE-257A-17BD-3AA47823D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27" name="Retângulo 5">
              <a:extLst>
                <a:ext uri="{FF2B5EF4-FFF2-40B4-BE49-F238E27FC236}">
                  <a16:creationId xmlns:a16="http://schemas.microsoft.com/office/drawing/2014/main" id="{A9BF3889-5B0B-3F8B-75B5-921041E26A2F}"/>
                </a:ext>
              </a:extLst>
            </p:cNvPr>
            <p:cNvSpPr/>
            <p:nvPr/>
          </p:nvSpPr>
          <p:spPr>
            <a:xfrm>
              <a:off x="2928581" y="4395567"/>
              <a:ext cx="10567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5" action="ppaction://hlinkpres?slideindex=3&amp;slidetitle=3. response"/>
                </a:rPr>
                <a:t>response type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68F1BA9-8E65-9DEE-DD2A-011DCFEBC040}"/>
              </a:ext>
            </a:extLst>
          </p:cNvPr>
          <p:cNvGrpSpPr/>
          <p:nvPr/>
        </p:nvGrpSpPr>
        <p:grpSpPr>
          <a:xfrm>
            <a:off x="4293007" y="1536871"/>
            <a:ext cx="735626" cy="286297"/>
            <a:chOff x="2738297" y="4386269"/>
            <a:chExt cx="735626" cy="286297"/>
          </a:xfrm>
        </p:grpSpPr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EE1C82BB-BB7F-3606-F14C-2F7EB80B9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30" name="Retângulo 5">
              <a:extLst>
                <a:ext uri="{FF2B5EF4-FFF2-40B4-BE49-F238E27FC236}">
                  <a16:creationId xmlns:a16="http://schemas.microsoft.com/office/drawing/2014/main" id="{CD827F4A-96D6-C645-03A2-F0B0BD2420C1}"/>
                </a:ext>
              </a:extLst>
            </p:cNvPr>
            <p:cNvSpPr/>
            <p:nvPr/>
          </p:nvSpPr>
          <p:spPr>
            <a:xfrm>
              <a:off x="2928581" y="4395567"/>
              <a:ext cx="5453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6" action="ppaction://hlinkpres?slideindex=3&amp;slidetitle=3. scope"/>
                </a:rPr>
                <a:t>scope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E5752C4-6F03-62C4-2DD9-4FEE3A4E1D8C}"/>
              </a:ext>
            </a:extLst>
          </p:cNvPr>
          <p:cNvGrpSpPr/>
          <p:nvPr/>
        </p:nvGrpSpPr>
        <p:grpSpPr>
          <a:xfrm>
            <a:off x="4290555" y="1213467"/>
            <a:ext cx="649064" cy="286297"/>
            <a:chOff x="2738297" y="4386269"/>
            <a:chExt cx="649064" cy="286297"/>
          </a:xfrm>
        </p:grpSpPr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426AF745-B458-A071-C2E5-4E71D4C40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33" name="Retângulo 5">
              <a:extLst>
                <a:ext uri="{FF2B5EF4-FFF2-40B4-BE49-F238E27FC236}">
                  <a16:creationId xmlns:a16="http://schemas.microsoft.com/office/drawing/2014/main" id="{072E5E4D-065B-6431-2EDC-BB3183B5D66C}"/>
                </a:ext>
              </a:extLst>
            </p:cNvPr>
            <p:cNvSpPr/>
            <p:nvPr/>
          </p:nvSpPr>
          <p:spPr>
            <a:xfrm>
              <a:off x="2928581" y="4395567"/>
              <a:ext cx="4587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7" action="ppaction://hlinkpres?slideindex=3&amp;slidetitle=3. map"/>
                </a:rPr>
                <a:t>map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C239FA-5131-71FE-67D7-6B76393AFAC9}"/>
              </a:ext>
            </a:extLst>
          </p:cNvPr>
          <p:cNvGrpSpPr/>
          <p:nvPr/>
        </p:nvGrpSpPr>
        <p:grpSpPr>
          <a:xfrm>
            <a:off x="2394315" y="1611839"/>
            <a:ext cx="701963" cy="286297"/>
            <a:chOff x="2738297" y="4386269"/>
            <a:chExt cx="701963" cy="2862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2E11A66-C1C5-6364-B592-6E96AC40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6BF9DBA9-8BE2-BFB4-D308-537349B2A01B}"/>
                </a:ext>
              </a:extLst>
            </p:cNvPr>
            <p:cNvSpPr/>
            <p:nvPr/>
          </p:nvSpPr>
          <p:spPr>
            <a:xfrm>
              <a:off x="2928581" y="4395567"/>
              <a:ext cx="5116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8" action="ppaction://hlinkpres?slideindex=5&amp;slidetitle=4. flows"/>
                </a:rPr>
                <a:t>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A68672-F00B-7C3E-4DCB-B2934AC8B966}"/>
              </a:ext>
            </a:extLst>
          </p:cNvPr>
          <p:cNvGrpSpPr/>
          <p:nvPr/>
        </p:nvGrpSpPr>
        <p:grpSpPr>
          <a:xfrm>
            <a:off x="2688893" y="1951694"/>
            <a:ext cx="1540334" cy="286297"/>
            <a:chOff x="2738297" y="4386269"/>
            <a:chExt cx="1540334" cy="2862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8C262F0-DFD9-244F-0964-F9918C0EC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75514B2F-8DF9-7A30-523D-7DE2321FC7B3}"/>
                </a:ext>
              </a:extLst>
            </p:cNvPr>
            <p:cNvSpPr/>
            <p:nvPr/>
          </p:nvSpPr>
          <p:spPr>
            <a:xfrm>
              <a:off x="2928581" y="4395567"/>
              <a:ext cx="13500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29" action="ppaction://hlinkpres?slideindex=6&amp;slidetitle=4.1 authorization"/>
                </a:rPr>
                <a:t>authorization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BBA1E0-41CE-0811-2E85-03E6D25BE716}"/>
              </a:ext>
            </a:extLst>
          </p:cNvPr>
          <p:cNvGrpSpPr/>
          <p:nvPr/>
        </p:nvGrpSpPr>
        <p:grpSpPr>
          <a:xfrm>
            <a:off x="2706310" y="2303789"/>
            <a:ext cx="828600" cy="286297"/>
            <a:chOff x="2738297" y="4386269"/>
            <a:chExt cx="828600" cy="286297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538E229-7B6E-D533-6388-A49D92E2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6589AE9B-FE14-A031-5C4C-910EE9F14ED9}"/>
                </a:ext>
              </a:extLst>
            </p:cNvPr>
            <p:cNvSpPr/>
            <p:nvPr/>
          </p:nvSpPr>
          <p:spPr>
            <a:xfrm>
              <a:off x="2928581" y="4395567"/>
              <a:ext cx="63831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0" action="ppaction://hlinkpres?slideindex=8&amp;slidetitle=4.2 implicit"/>
                </a:rPr>
                <a:t>implicit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A6BF1F-B3ED-382C-1F09-1D491849D200}"/>
              </a:ext>
            </a:extLst>
          </p:cNvPr>
          <p:cNvGrpSpPr/>
          <p:nvPr/>
        </p:nvGrpSpPr>
        <p:grpSpPr>
          <a:xfrm>
            <a:off x="2720507" y="2643907"/>
            <a:ext cx="1347973" cy="286297"/>
            <a:chOff x="2738297" y="4386269"/>
            <a:chExt cx="1347973" cy="28629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A1140DDB-50FB-6532-8886-EDF995318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81FB2E7F-0D97-6AA1-A534-61DDF975FBAE}"/>
                </a:ext>
              </a:extLst>
            </p:cNvPr>
            <p:cNvSpPr/>
            <p:nvPr/>
          </p:nvSpPr>
          <p:spPr>
            <a:xfrm>
              <a:off x="2928581" y="4395567"/>
              <a:ext cx="115768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1" action="ppaction://hlinkpres?slideindex=10&amp;slidetitle=4.3 resource owner"/>
                </a:rPr>
                <a:t>resource owner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8C33E3-066F-08B8-FFF1-967025707464}"/>
              </a:ext>
            </a:extLst>
          </p:cNvPr>
          <p:cNvGrpSpPr/>
          <p:nvPr/>
        </p:nvGrpSpPr>
        <p:grpSpPr>
          <a:xfrm>
            <a:off x="2722440" y="2993323"/>
            <a:ext cx="1429726" cy="286297"/>
            <a:chOff x="2738297" y="4386269"/>
            <a:chExt cx="1429726" cy="28629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78C2BB-DFF6-A408-0A35-736CFACD7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62D6C06C-908F-0704-D69F-C4F401EFF3B7}"/>
                </a:ext>
              </a:extLst>
            </p:cNvPr>
            <p:cNvSpPr/>
            <p:nvPr/>
          </p:nvSpPr>
          <p:spPr>
            <a:xfrm>
              <a:off x="2928581" y="4395567"/>
              <a:ext cx="12394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2" action="ppaction://hlinkpres?slideindex=12&amp;slidetitle=4.4 client credentials"/>
                </a:rPr>
                <a:t>client credentials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Explosion: 14 Points 37">
            <a:extLst>
              <a:ext uri="{FF2B5EF4-FFF2-40B4-BE49-F238E27FC236}">
                <a16:creationId xmlns:a16="http://schemas.microsoft.com/office/drawing/2014/main" id="{F65D0CA6-0F97-3F81-EC47-0B12FD921749}"/>
              </a:ext>
            </a:extLst>
          </p:cNvPr>
          <p:cNvSpPr/>
          <p:nvPr/>
        </p:nvSpPr>
        <p:spPr>
          <a:xfrm>
            <a:off x="161509" y="2035764"/>
            <a:ext cx="879603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TBD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B54D1E9-328D-B6E5-15ED-1162683BBF08}"/>
              </a:ext>
            </a:extLst>
          </p:cNvPr>
          <p:cNvGrpSpPr/>
          <p:nvPr/>
        </p:nvGrpSpPr>
        <p:grpSpPr>
          <a:xfrm>
            <a:off x="2728862" y="3304481"/>
            <a:ext cx="1206909" cy="286297"/>
            <a:chOff x="2738297" y="4386269"/>
            <a:chExt cx="1206909" cy="2862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DBA2ADD-0575-C7E7-D825-84425C0A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1" name="Retângulo 5">
              <a:extLst>
                <a:ext uri="{FF2B5EF4-FFF2-40B4-BE49-F238E27FC236}">
                  <a16:creationId xmlns:a16="http://schemas.microsoft.com/office/drawing/2014/main" id="{D6D243FD-67A5-0F90-C414-A03B0245DE40}"/>
                </a:ext>
              </a:extLst>
            </p:cNvPr>
            <p:cNvSpPr/>
            <p:nvPr/>
          </p:nvSpPr>
          <p:spPr>
            <a:xfrm>
              <a:off x="2928581" y="4395567"/>
              <a:ext cx="10166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3" action="ppaction://hlinkpres?slideindex=16&amp;slidetitle=4.6 refresh token"/>
                </a:rPr>
                <a:t>refresh token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5831EF2-CED6-6689-B561-128ED1017ED5}"/>
              </a:ext>
            </a:extLst>
          </p:cNvPr>
          <p:cNvGrpSpPr/>
          <p:nvPr/>
        </p:nvGrpSpPr>
        <p:grpSpPr>
          <a:xfrm>
            <a:off x="2738419" y="3614053"/>
            <a:ext cx="1349576" cy="286297"/>
            <a:chOff x="2738297" y="4386269"/>
            <a:chExt cx="1349576" cy="286297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F6B07E0-A1CD-8ADB-38D1-4EE1AD8A5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8" name="Retângulo 5">
              <a:extLst>
                <a:ext uri="{FF2B5EF4-FFF2-40B4-BE49-F238E27FC236}">
                  <a16:creationId xmlns:a16="http://schemas.microsoft.com/office/drawing/2014/main" id="{52516B12-8C4C-92C4-24BD-CBE6CDFEA340}"/>
                </a:ext>
              </a:extLst>
            </p:cNvPr>
            <p:cNvSpPr/>
            <p:nvPr/>
          </p:nvSpPr>
          <p:spPr>
            <a:xfrm>
              <a:off x="2928581" y="4395567"/>
              <a:ext cx="11592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4" action="ppaction://hlinkpres?slideindex=18&amp;slidetitle=4.7 token exchange"/>
                </a:rPr>
                <a:t>token exchange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BEBF039-CE8F-37EA-17C0-E749B1487E71}"/>
              </a:ext>
            </a:extLst>
          </p:cNvPr>
          <p:cNvGrpSpPr/>
          <p:nvPr/>
        </p:nvGrpSpPr>
        <p:grpSpPr>
          <a:xfrm>
            <a:off x="2745332" y="3932923"/>
            <a:ext cx="597768" cy="286297"/>
            <a:chOff x="2738297" y="4386269"/>
            <a:chExt cx="597768" cy="28629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7EEB425-5AF4-81B1-F7FA-CFB45DD17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1" name="Retângulo 5">
              <a:extLst>
                <a:ext uri="{FF2B5EF4-FFF2-40B4-BE49-F238E27FC236}">
                  <a16:creationId xmlns:a16="http://schemas.microsoft.com/office/drawing/2014/main" id="{B64F963F-769F-1DF6-B170-6AA14BAD29F8}"/>
                </a:ext>
              </a:extLst>
            </p:cNvPr>
            <p:cNvSpPr/>
            <p:nvPr/>
          </p:nvSpPr>
          <p:spPr>
            <a:xfrm>
              <a:off x="2928581" y="4395567"/>
              <a:ext cx="4074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5" action="ppaction://hlinkpres?slideindex=19&amp;slidetitle=4.7 BFF"/>
                </a:rPr>
                <a:t>BFF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261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2FE281-A255-AE08-D6DB-9A0BC51DF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1B9B0F-046C-C6B1-49D9-64C8EE2CC0AA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1655B-A214-3A44-3B2F-6915FF8A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documentation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771BF1-A0F4-E691-2131-0E20EF84CB47}"/>
              </a:ext>
            </a:extLst>
          </p:cNvPr>
          <p:cNvGrpSpPr/>
          <p:nvPr/>
        </p:nvGrpSpPr>
        <p:grpSpPr>
          <a:xfrm>
            <a:off x="458088" y="524379"/>
            <a:ext cx="2021234" cy="286297"/>
            <a:chOff x="2738297" y="4386269"/>
            <a:chExt cx="2021234" cy="286297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C1ECA1A-6A4C-6BB6-A297-86263475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7" name="Retângulo 5">
              <a:extLst>
                <a:ext uri="{FF2B5EF4-FFF2-40B4-BE49-F238E27FC236}">
                  <a16:creationId xmlns:a16="http://schemas.microsoft.com/office/drawing/2014/main" id="{7F3736A7-D56C-D21F-B47C-BD9DD62A04F5}"/>
                </a:ext>
              </a:extLst>
            </p:cNvPr>
            <p:cNvSpPr/>
            <p:nvPr/>
          </p:nvSpPr>
          <p:spPr>
            <a:xfrm>
              <a:off x="2928581" y="4395567"/>
              <a:ext cx="18309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pres?slideindex=2&amp;slidetitle=2. services"/>
                </a:rPr>
                <a:t>cegid services (end-points)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CEB0092-4DBF-9384-F4FA-DA93374F9FEE}"/>
              </a:ext>
            </a:extLst>
          </p:cNvPr>
          <p:cNvGrpSpPr/>
          <p:nvPr/>
        </p:nvGrpSpPr>
        <p:grpSpPr>
          <a:xfrm>
            <a:off x="484554" y="831565"/>
            <a:ext cx="817379" cy="286297"/>
            <a:chOff x="2738297" y="4386269"/>
            <a:chExt cx="817379" cy="286297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BE66D5A2-3165-C3EF-41A0-CBA8E76D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75" name="Retângulo 5">
              <a:extLst>
                <a:ext uri="{FF2B5EF4-FFF2-40B4-BE49-F238E27FC236}">
                  <a16:creationId xmlns:a16="http://schemas.microsoft.com/office/drawing/2014/main" id="{F3BD8CE3-6529-1931-006D-40DEDE15E97F}"/>
                </a:ext>
              </a:extLst>
            </p:cNvPr>
            <p:cNvSpPr/>
            <p:nvPr/>
          </p:nvSpPr>
          <p:spPr>
            <a:xfrm>
              <a:off x="2928581" y="4395567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pres?slideindex=3&amp;slidetitle=3. api"/>
                </a:rPr>
                <a:t>oauth2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CD5627-D99A-0D92-33BC-F0BFE81405AF}"/>
              </a:ext>
            </a:extLst>
          </p:cNvPr>
          <p:cNvGrpSpPr/>
          <p:nvPr/>
        </p:nvGrpSpPr>
        <p:grpSpPr>
          <a:xfrm>
            <a:off x="492870" y="1143278"/>
            <a:ext cx="701963" cy="286297"/>
            <a:chOff x="2738297" y="4386269"/>
            <a:chExt cx="701963" cy="28629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1AF7084-FA5F-D22C-0763-676C3D9D5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78" name="Retângulo 5">
              <a:extLst>
                <a:ext uri="{FF2B5EF4-FFF2-40B4-BE49-F238E27FC236}">
                  <a16:creationId xmlns:a16="http://schemas.microsoft.com/office/drawing/2014/main" id="{F1AE51F3-9925-4E07-F28D-835BDCFF7CBD}"/>
                </a:ext>
              </a:extLst>
            </p:cNvPr>
            <p:cNvSpPr/>
            <p:nvPr/>
          </p:nvSpPr>
          <p:spPr>
            <a:xfrm>
              <a:off x="2928581" y="4395567"/>
              <a:ext cx="5116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pres?slideindex=4&amp;slidetitle=4. flows"/>
                </a:rPr>
                <a:t>flows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4BBD0AD-140A-7320-8A45-1CA6CD82498D}"/>
              </a:ext>
            </a:extLst>
          </p:cNvPr>
          <p:cNvGrpSpPr/>
          <p:nvPr/>
        </p:nvGrpSpPr>
        <p:grpSpPr>
          <a:xfrm>
            <a:off x="505869" y="3004708"/>
            <a:ext cx="865469" cy="286297"/>
            <a:chOff x="2738297" y="4386269"/>
            <a:chExt cx="865469" cy="2862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2557B254-01D1-A4AC-4181-10902884C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3" name="Retângulo 5">
              <a:extLst>
                <a:ext uri="{FF2B5EF4-FFF2-40B4-BE49-F238E27FC236}">
                  <a16:creationId xmlns:a16="http://schemas.microsoft.com/office/drawing/2014/main" id="{9DB466CA-028F-1D82-454C-7F7B19F7FEA3}"/>
                </a:ext>
              </a:extLst>
            </p:cNvPr>
            <p:cNvSpPr/>
            <p:nvPr/>
          </p:nvSpPr>
          <p:spPr>
            <a:xfrm>
              <a:off x="2928581" y="4395567"/>
              <a:ext cx="6751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5&amp;slidetitle=5. FastAPI"/>
                </a:rPr>
                <a:t>Fast API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E20B588-CEFE-821A-7D69-459556569570}"/>
              </a:ext>
            </a:extLst>
          </p:cNvPr>
          <p:cNvGrpSpPr/>
          <p:nvPr/>
        </p:nvGrpSpPr>
        <p:grpSpPr>
          <a:xfrm>
            <a:off x="202191" y="198000"/>
            <a:ext cx="1954829" cy="283293"/>
            <a:chOff x="5611636" y="5954426"/>
            <a:chExt cx="1954830" cy="283293"/>
          </a:xfrm>
        </p:grpSpPr>
        <p:pic>
          <p:nvPicPr>
            <p:cNvPr id="43" name="Picture 42" descr="Icon&#10;&#10;Description automatically generated">
              <a:extLst>
                <a:ext uri="{FF2B5EF4-FFF2-40B4-BE49-F238E27FC236}">
                  <a16:creationId xmlns:a16="http://schemas.microsoft.com/office/drawing/2014/main" id="{9032CDEA-5B1C-2CB8-6478-3713E491C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4" name="Retângulo 5">
              <a:extLst>
                <a:ext uri="{FF2B5EF4-FFF2-40B4-BE49-F238E27FC236}">
                  <a16:creationId xmlns:a16="http://schemas.microsoft.com/office/drawing/2014/main" id="{18989652-82A2-134D-2F99-162E6358297A}"/>
                </a:ext>
              </a:extLst>
            </p:cNvPr>
            <p:cNvSpPr/>
            <p:nvPr/>
          </p:nvSpPr>
          <p:spPr>
            <a:xfrm>
              <a:off x="6107411" y="5954426"/>
              <a:ext cx="14590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documentation map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DAE41FA-F85B-364C-47DB-09FF858E92BC}"/>
              </a:ext>
            </a:extLst>
          </p:cNvPr>
          <p:cNvGrpSpPr/>
          <p:nvPr/>
        </p:nvGrpSpPr>
        <p:grpSpPr>
          <a:xfrm>
            <a:off x="743816" y="1509038"/>
            <a:ext cx="817379" cy="286297"/>
            <a:chOff x="2738297" y="4386269"/>
            <a:chExt cx="817379" cy="286297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ACD5A53-6703-235C-F433-A37F3473B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70" name="Retângulo 5">
              <a:extLst>
                <a:ext uri="{FF2B5EF4-FFF2-40B4-BE49-F238E27FC236}">
                  <a16:creationId xmlns:a16="http://schemas.microsoft.com/office/drawing/2014/main" id="{071C28D7-9094-88E6-ED57-B191ABBA46EA}"/>
                </a:ext>
              </a:extLst>
            </p:cNvPr>
            <p:cNvSpPr/>
            <p:nvPr/>
          </p:nvSpPr>
          <p:spPr>
            <a:xfrm>
              <a:off x="2928581" y="4395567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pres?slideindex=3&amp;slidetitle=3. oauth2"/>
                </a:rPr>
                <a:t>oauth2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164184B-06E7-601F-6B85-C5DA8E91B67E}"/>
              </a:ext>
            </a:extLst>
          </p:cNvPr>
          <p:cNvGrpSpPr/>
          <p:nvPr/>
        </p:nvGrpSpPr>
        <p:grpSpPr>
          <a:xfrm>
            <a:off x="756498" y="1839238"/>
            <a:ext cx="687536" cy="286297"/>
            <a:chOff x="2738297" y="4386269"/>
            <a:chExt cx="687536" cy="286297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1E735B1C-93BF-42DD-55F6-A1070470E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8" name="Retângulo 5">
              <a:extLst>
                <a:ext uri="{FF2B5EF4-FFF2-40B4-BE49-F238E27FC236}">
                  <a16:creationId xmlns:a16="http://schemas.microsoft.com/office/drawing/2014/main" id="{FABF4698-4FAF-2689-2976-79189B983F69}"/>
                </a:ext>
              </a:extLst>
            </p:cNvPr>
            <p:cNvSpPr/>
            <p:nvPr/>
          </p:nvSpPr>
          <p:spPr>
            <a:xfrm>
              <a:off x="2928581" y="4395567"/>
              <a:ext cx="4972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0" action="ppaction://hlinkpres?slideindex=6&amp;slidetitle=4.3 OIDC"/>
                </a:rPr>
                <a:t>OIDC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F01C492-F5D8-A96C-AB08-EB7390709027}"/>
              </a:ext>
            </a:extLst>
          </p:cNvPr>
          <p:cNvGrpSpPr/>
          <p:nvPr/>
        </p:nvGrpSpPr>
        <p:grpSpPr>
          <a:xfrm>
            <a:off x="751030" y="2154471"/>
            <a:ext cx="817379" cy="286297"/>
            <a:chOff x="2738297" y="4386269"/>
            <a:chExt cx="817379" cy="28629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521E7AF-95BD-FC31-A8DF-02FBBA3CD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4" name="Retângulo 5">
              <a:extLst>
                <a:ext uri="{FF2B5EF4-FFF2-40B4-BE49-F238E27FC236}">
                  <a16:creationId xmlns:a16="http://schemas.microsoft.com/office/drawing/2014/main" id="{A7BD56C8-9A8F-3F30-19F7-0E37C2EF854A}"/>
                </a:ext>
              </a:extLst>
            </p:cNvPr>
            <p:cNvSpPr/>
            <p:nvPr/>
          </p:nvSpPr>
          <p:spPr>
            <a:xfrm>
              <a:off x="2928581" y="4395567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pres?slideindex=7&amp;slidetitle=4.4 refresh"/>
                </a:rPr>
                <a:t>refresh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5EF76E9-CB83-8012-C705-D61512B679DF}"/>
              </a:ext>
            </a:extLst>
          </p:cNvPr>
          <p:cNvGrpSpPr/>
          <p:nvPr/>
        </p:nvGrpSpPr>
        <p:grpSpPr>
          <a:xfrm>
            <a:off x="766730" y="2469575"/>
            <a:ext cx="960047" cy="286297"/>
            <a:chOff x="2738297" y="4386269"/>
            <a:chExt cx="960047" cy="286297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D6920C63-3FB3-34E0-7F30-F74F61DB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7" name="Retângulo 5">
              <a:extLst>
                <a:ext uri="{FF2B5EF4-FFF2-40B4-BE49-F238E27FC236}">
                  <a16:creationId xmlns:a16="http://schemas.microsoft.com/office/drawing/2014/main" id="{7063C0A8-5636-6B1D-2378-9C7FE46969B4}"/>
                </a:ext>
              </a:extLst>
            </p:cNvPr>
            <p:cNvSpPr/>
            <p:nvPr/>
          </p:nvSpPr>
          <p:spPr>
            <a:xfrm>
              <a:off x="2928581" y="4395567"/>
              <a:ext cx="7697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2" action="ppaction://hlinkpres?slideindex=8&amp;slidetitle=4.5 exchange"/>
                </a:rPr>
                <a:t>exchange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AE672BB-DE2A-42E2-3BFB-17E8A55A074F}"/>
              </a:ext>
            </a:extLst>
          </p:cNvPr>
          <p:cNvGrpSpPr/>
          <p:nvPr/>
        </p:nvGrpSpPr>
        <p:grpSpPr>
          <a:xfrm>
            <a:off x="767605" y="2778211"/>
            <a:ext cx="1429726" cy="286297"/>
            <a:chOff x="2738297" y="4386269"/>
            <a:chExt cx="1429726" cy="286297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AFDFECB1-0BE1-A76C-00A5-DBCF35293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02" name="Retângulo 5">
              <a:extLst>
                <a:ext uri="{FF2B5EF4-FFF2-40B4-BE49-F238E27FC236}">
                  <a16:creationId xmlns:a16="http://schemas.microsoft.com/office/drawing/2014/main" id="{16118B6F-FA08-A195-BFF4-BC1921E40AAA}"/>
                </a:ext>
              </a:extLst>
            </p:cNvPr>
            <p:cNvSpPr/>
            <p:nvPr/>
          </p:nvSpPr>
          <p:spPr>
            <a:xfrm>
              <a:off x="2928581" y="4395567"/>
              <a:ext cx="12394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3" action="ppaction://hlinkpres?slideindex=9&amp;slidetitle=4.5 client credentials"/>
                </a:rPr>
                <a:t>client credentials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06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50F33-C971-9EC7-53DF-7487E7954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A2DDE9-ADA0-5F46-685F-35FE966D65B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BC4EE-E36B-8AF6-265C-F3BD51804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1.1.3 implementation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D2AE0E-2140-08D4-0969-8FF1334DF431}"/>
              </a:ext>
            </a:extLst>
          </p:cNvPr>
          <p:cNvGrpSpPr/>
          <p:nvPr/>
        </p:nvGrpSpPr>
        <p:grpSpPr>
          <a:xfrm>
            <a:off x="168388" y="217791"/>
            <a:ext cx="1371336" cy="283293"/>
            <a:chOff x="5611636" y="5954426"/>
            <a:chExt cx="1371337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E86B2132-9EF3-1C98-9EE1-0A7679EFE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8635A026-48EC-B64D-931D-392E700B7058}"/>
                </a:ext>
              </a:extLst>
            </p:cNvPr>
            <p:cNvSpPr/>
            <p:nvPr/>
          </p:nvSpPr>
          <p:spPr>
            <a:xfrm>
              <a:off x="6107411" y="5954426"/>
              <a:ext cx="8755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developers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4FC86DA-A918-A130-BDB6-54CEAAC231C8}"/>
              </a:ext>
            </a:extLst>
          </p:cNvPr>
          <p:cNvGrpSpPr/>
          <p:nvPr/>
        </p:nvGrpSpPr>
        <p:grpSpPr>
          <a:xfrm>
            <a:off x="780352" y="522433"/>
            <a:ext cx="847836" cy="286297"/>
            <a:chOff x="2738297" y="4386269"/>
            <a:chExt cx="847836" cy="286297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6066C88-C307-A6AE-6B46-44E8A3AC3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0" name="Retângulo 5">
              <a:extLst>
                <a:ext uri="{FF2B5EF4-FFF2-40B4-BE49-F238E27FC236}">
                  <a16:creationId xmlns:a16="http://schemas.microsoft.com/office/drawing/2014/main" id="{5EEE104B-2143-142D-974F-BBA52ABDE8E5}"/>
                </a:ext>
              </a:extLst>
            </p:cNvPr>
            <p:cNvSpPr/>
            <p:nvPr/>
          </p:nvSpPr>
          <p:spPr>
            <a:xfrm>
              <a:off x="2928581" y="4395567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pres?slideindex=3&amp;slidetitle=3. process"/>
                </a:rPr>
                <a:t>process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768ACC2-15F4-E0B8-A70B-76A66940FED8}"/>
              </a:ext>
            </a:extLst>
          </p:cNvPr>
          <p:cNvGrpSpPr/>
          <p:nvPr/>
        </p:nvGrpSpPr>
        <p:grpSpPr>
          <a:xfrm>
            <a:off x="939473" y="859738"/>
            <a:ext cx="1086683" cy="286297"/>
            <a:chOff x="2738297" y="4386269"/>
            <a:chExt cx="1086683" cy="2862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775C61-F551-B1A5-D5A2-9C35A9DCD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85192E66-9B72-FBB3-175E-F8A3FADF2FEF}"/>
                </a:ext>
              </a:extLst>
            </p:cNvPr>
            <p:cNvSpPr/>
            <p:nvPr/>
          </p:nvSpPr>
          <p:spPr>
            <a:xfrm>
              <a:off x="2928581" y="4395567"/>
              <a:ext cx="8963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4&amp;slidetitle=3.1 onboarding"/>
                </a:rPr>
                <a:t>onboarding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520F12-4E3A-2EEE-C3AF-C8EF72CF6629}"/>
              </a:ext>
            </a:extLst>
          </p:cNvPr>
          <p:cNvGrpSpPr/>
          <p:nvPr/>
        </p:nvGrpSpPr>
        <p:grpSpPr>
          <a:xfrm>
            <a:off x="948791" y="1521795"/>
            <a:ext cx="1086683" cy="286297"/>
            <a:chOff x="2738297" y="4386269"/>
            <a:chExt cx="1086683" cy="286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E83F413-5E96-1245-E138-C2172BA6F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4696B375-9756-CF52-D61D-8D4C8904D23D}"/>
                </a:ext>
              </a:extLst>
            </p:cNvPr>
            <p:cNvSpPr/>
            <p:nvPr/>
          </p:nvSpPr>
          <p:spPr>
            <a:xfrm>
              <a:off x="2928581" y="4395567"/>
              <a:ext cx="8963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7" action="ppaction://hlinkpres?slideindex=5&amp;slidetitle=3.2 well known"/>
                </a:rPr>
                <a:t>well known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008203-FF34-E4A7-6CC4-CFB735A37005}"/>
              </a:ext>
            </a:extLst>
          </p:cNvPr>
          <p:cNvGrpSpPr/>
          <p:nvPr/>
        </p:nvGrpSpPr>
        <p:grpSpPr>
          <a:xfrm>
            <a:off x="953439" y="2256996"/>
            <a:ext cx="676314" cy="286297"/>
            <a:chOff x="2738297" y="4386269"/>
            <a:chExt cx="676314" cy="2862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7AE81E-B129-2FED-5537-6EEBA9496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91F3D496-B733-35BC-3889-098E9AE942A5}"/>
                </a:ext>
              </a:extLst>
            </p:cNvPr>
            <p:cNvSpPr/>
            <p:nvPr/>
          </p:nvSpPr>
          <p:spPr>
            <a:xfrm>
              <a:off x="2928581" y="4395567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6&amp;slidetitle=3.3 code"/>
                </a:rPr>
                <a:t>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A9EF108-F6F3-F37A-A7A1-EAD99B9F47AC}"/>
              </a:ext>
            </a:extLst>
          </p:cNvPr>
          <p:cNvGrpSpPr/>
          <p:nvPr/>
        </p:nvGrpSpPr>
        <p:grpSpPr>
          <a:xfrm>
            <a:off x="1226346" y="1197570"/>
            <a:ext cx="1548348" cy="286297"/>
            <a:chOff x="2738297" y="4386269"/>
            <a:chExt cx="1548348" cy="286297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0C69172-6AE1-05F3-A6E4-40233828A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1" name="Retângulo 5">
              <a:extLst>
                <a:ext uri="{FF2B5EF4-FFF2-40B4-BE49-F238E27FC236}">
                  <a16:creationId xmlns:a16="http://schemas.microsoft.com/office/drawing/2014/main" id="{9A52ABBF-6024-7D9B-9BCA-BAC1409CD335}"/>
                </a:ext>
              </a:extLst>
            </p:cNvPr>
            <p:cNvSpPr/>
            <p:nvPr/>
          </p:nvSpPr>
          <p:spPr>
            <a:xfrm>
              <a:off x="2928581" y="4395567"/>
              <a:ext cx="13580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pres?slideindex=1&amp;slidetitle="/>
                </a:rPr>
                <a:t>onboarding/details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F96D07E-0C2E-D1E5-EE93-DAEE872F9B99}"/>
              </a:ext>
            </a:extLst>
          </p:cNvPr>
          <p:cNvGrpSpPr/>
          <p:nvPr/>
        </p:nvGrpSpPr>
        <p:grpSpPr>
          <a:xfrm>
            <a:off x="1245871" y="1907869"/>
            <a:ext cx="780510" cy="286297"/>
            <a:chOff x="2738297" y="4386269"/>
            <a:chExt cx="780510" cy="28629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F4E6A73C-4497-6FBE-B9E6-591B1E59E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4" name="Retângulo 5">
              <a:extLst>
                <a:ext uri="{FF2B5EF4-FFF2-40B4-BE49-F238E27FC236}">
                  <a16:creationId xmlns:a16="http://schemas.microsoft.com/office/drawing/2014/main" id="{8F9722B3-C1FE-7CD0-C42B-F7ED5FF72309}"/>
                </a:ext>
              </a:extLst>
            </p:cNvPr>
            <p:cNvSpPr/>
            <p:nvPr/>
          </p:nvSpPr>
          <p:spPr>
            <a:xfrm>
              <a:off x="2928581" y="4395567"/>
              <a:ext cx="5902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0" action="ppaction://hlinkpres?slideindex=1&amp;slidetitle="/>
                </a:rPr>
                <a:t>details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F33D7D6-B88A-85D6-F44F-24ECEC4E5D80}"/>
              </a:ext>
            </a:extLst>
          </p:cNvPr>
          <p:cNvGrpSpPr/>
          <p:nvPr/>
        </p:nvGrpSpPr>
        <p:grpSpPr>
          <a:xfrm>
            <a:off x="1226346" y="2583006"/>
            <a:ext cx="780510" cy="286297"/>
            <a:chOff x="2738297" y="4386269"/>
            <a:chExt cx="780510" cy="286297"/>
          </a:xfrm>
        </p:grpSpPr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BECF0383-441B-37D4-2A87-DF363F6CF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7" name="Retângulo 5">
              <a:extLst>
                <a:ext uri="{FF2B5EF4-FFF2-40B4-BE49-F238E27FC236}">
                  <a16:creationId xmlns:a16="http://schemas.microsoft.com/office/drawing/2014/main" id="{1396AE78-75B0-E8EE-F3CF-C28F72DC7264}"/>
                </a:ext>
              </a:extLst>
            </p:cNvPr>
            <p:cNvSpPr/>
            <p:nvPr/>
          </p:nvSpPr>
          <p:spPr>
            <a:xfrm>
              <a:off x="2928581" y="4395567"/>
              <a:ext cx="5902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pres?slideindex=1&amp;slidetitle="/>
                </a:rPr>
                <a:t>details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BAB702-EB93-A50E-F2BB-038300FD2286}"/>
              </a:ext>
            </a:extLst>
          </p:cNvPr>
          <p:cNvGrpSpPr/>
          <p:nvPr/>
        </p:nvGrpSpPr>
        <p:grpSpPr>
          <a:xfrm>
            <a:off x="168389" y="2941431"/>
            <a:ext cx="1547666" cy="283293"/>
            <a:chOff x="5611636" y="5954426"/>
            <a:chExt cx="1547667" cy="283293"/>
          </a:xfrm>
        </p:grpSpPr>
        <p:pic>
          <p:nvPicPr>
            <p:cNvPr id="52" name="Picture 51" descr="Icon&#10;&#10;Description automatically generated">
              <a:extLst>
                <a:ext uri="{FF2B5EF4-FFF2-40B4-BE49-F238E27FC236}">
                  <a16:creationId xmlns:a16="http://schemas.microsoft.com/office/drawing/2014/main" id="{D6E36C87-458D-EAC0-21DD-BF57706DB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5A8878F9-4B7D-D226-4C0B-04F2FCB5E02E}"/>
                </a:ext>
              </a:extLst>
            </p:cNvPr>
            <p:cNvSpPr/>
            <p:nvPr/>
          </p:nvSpPr>
          <p:spPr>
            <a:xfrm>
              <a:off x="6107411" y="5954426"/>
              <a:ext cx="10518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CTU/postman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14C891-54E3-C334-D83F-F47847E80DDB}"/>
              </a:ext>
            </a:extLst>
          </p:cNvPr>
          <p:cNvGrpSpPr/>
          <p:nvPr/>
        </p:nvGrpSpPr>
        <p:grpSpPr>
          <a:xfrm>
            <a:off x="168388" y="3277652"/>
            <a:ext cx="1231874" cy="283293"/>
            <a:chOff x="5611636" y="5954426"/>
            <a:chExt cx="1231875" cy="283293"/>
          </a:xfrm>
        </p:grpSpPr>
        <p:pic>
          <p:nvPicPr>
            <p:cNvPr id="63" name="Picture 62" descr="Icon&#10;&#10;Description automatically generated">
              <a:extLst>
                <a:ext uri="{FF2B5EF4-FFF2-40B4-BE49-F238E27FC236}">
                  <a16:creationId xmlns:a16="http://schemas.microsoft.com/office/drawing/2014/main" id="{C5194710-08A5-9F22-4AB4-148260164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4" name="Retângulo 5">
              <a:extLst>
                <a:ext uri="{FF2B5EF4-FFF2-40B4-BE49-F238E27FC236}">
                  <a16:creationId xmlns:a16="http://schemas.microsoft.com/office/drawing/2014/main" id="{CA622F21-DE1B-5E19-7086-13D5A6FC59F4}"/>
                </a:ext>
              </a:extLst>
            </p:cNvPr>
            <p:cNvSpPr/>
            <p:nvPr/>
          </p:nvSpPr>
          <p:spPr>
            <a:xfrm>
              <a:off x="6107411" y="5954426"/>
              <a:ext cx="7361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 action="ppaction://hlinkpres?slideindex=1&amp;slidetitle="/>
                </a:rPr>
                <a:t>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6A7428-B0F4-8648-DAE4-46661381FEC0}"/>
              </a:ext>
            </a:extLst>
          </p:cNvPr>
          <p:cNvGrpSpPr/>
          <p:nvPr/>
        </p:nvGrpSpPr>
        <p:grpSpPr>
          <a:xfrm>
            <a:off x="168388" y="3619315"/>
            <a:ext cx="981804" cy="283293"/>
            <a:chOff x="5611636" y="5954426"/>
            <a:chExt cx="981805" cy="283293"/>
          </a:xfrm>
        </p:grpSpPr>
        <p:pic>
          <p:nvPicPr>
            <p:cNvPr id="66" name="Picture 65" descr="Icon&#10;&#10;Description automatically generated">
              <a:extLst>
                <a:ext uri="{FF2B5EF4-FFF2-40B4-BE49-F238E27FC236}">
                  <a16:creationId xmlns:a16="http://schemas.microsoft.com/office/drawing/2014/main" id="{0F08AA17-10AF-1C29-D7C4-4DD16A670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7" name="Retângulo 5">
              <a:extLst>
                <a:ext uri="{FF2B5EF4-FFF2-40B4-BE49-F238E27FC236}">
                  <a16:creationId xmlns:a16="http://schemas.microsoft.com/office/drawing/2014/main" id="{D817DA05-2A5B-6B06-33B3-C0ED3AC00DC5}"/>
                </a:ext>
              </a:extLst>
            </p:cNvPr>
            <p:cNvSpPr/>
            <p:nvPr/>
          </p:nvSpPr>
          <p:spPr>
            <a:xfrm>
              <a:off x="6107411" y="5954426"/>
              <a:ext cx="4860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tests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BD17CF-0413-6A77-D016-D6BF8CD464C9}"/>
              </a:ext>
            </a:extLst>
          </p:cNvPr>
          <p:cNvGrpSpPr/>
          <p:nvPr/>
        </p:nvGrpSpPr>
        <p:grpSpPr>
          <a:xfrm>
            <a:off x="173261" y="3929506"/>
            <a:ext cx="1215844" cy="283293"/>
            <a:chOff x="5611636" y="5954426"/>
            <a:chExt cx="1215845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475C145-9063-B227-F37E-2B6AB0E20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F5E7EE5-FE13-2863-35DB-56938E9A0CAF}"/>
                </a:ext>
              </a:extLst>
            </p:cNvPr>
            <p:cNvSpPr/>
            <p:nvPr/>
          </p:nvSpPr>
          <p:spPr>
            <a:xfrm>
              <a:off x="6107411" y="5954426"/>
              <a:ext cx="7200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business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D59D605-2577-1E2A-D78F-23537A8F546B}"/>
              </a:ext>
            </a:extLst>
          </p:cNvPr>
          <p:cNvSpPr/>
          <p:nvPr/>
        </p:nvSpPr>
        <p:spPr>
          <a:xfrm>
            <a:off x="3139797" y="1126094"/>
            <a:ext cx="1634028" cy="996033"/>
          </a:xfrm>
          <a:prstGeom prst="wedgeRectCallout">
            <a:avLst>
              <a:gd name="adj1" fmla="val -58614"/>
              <a:gd name="adj2" fmla="val -639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is the name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section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Cegid documentation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B6D9D40-7E7C-C68B-88D3-4EE5F1BA2B67}"/>
              </a:ext>
            </a:extLst>
          </p:cNvPr>
          <p:cNvSpPr/>
          <p:nvPr/>
        </p:nvSpPr>
        <p:spPr>
          <a:xfrm>
            <a:off x="2836635" y="236670"/>
            <a:ext cx="80544" cy="2620655"/>
          </a:xfrm>
          <a:prstGeom prst="rightBrace">
            <a:avLst/>
          </a:prstGeom>
          <a:noFill/>
          <a:ln w="9525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2EDE98-7D26-368E-69D1-789C265E6CCF}"/>
              </a:ext>
            </a:extLst>
          </p:cNvPr>
          <p:cNvGrpSpPr/>
          <p:nvPr/>
        </p:nvGrpSpPr>
        <p:grpSpPr>
          <a:xfrm>
            <a:off x="187390" y="4298067"/>
            <a:ext cx="2470996" cy="283293"/>
            <a:chOff x="5611636" y="5954426"/>
            <a:chExt cx="2470998" cy="283293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4B7E68E2-2858-BD11-A0BC-5C8CF7343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B49D4C1D-6209-C4FA-7171-36C8B62A9E2C}"/>
                </a:ext>
              </a:extLst>
            </p:cNvPr>
            <p:cNvSpPr/>
            <p:nvPr/>
          </p:nvSpPr>
          <p:spPr>
            <a:xfrm>
              <a:off x="6107411" y="5954426"/>
              <a:ext cx="19752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assistant integration with SG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46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1FDA8-ACD8-13B6-B5CE-B38FE24F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3BB01C-29F6-19E4-7F0E-36472BFC4792}"/>
              </a:ext>
            </a:extLst>
          </p:cNvPr>
          <p:cNvSpPr/>
          <p:nvPr/>
        </p:nvSpPr>
        <p:spPr>
          <a:xfrm>
            <a:off x="3496062" y="2846322"/>
            <a:ext cx="251307" cy="388975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DB9365-844B-BD70-9ACA-0980767DFF8B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166F11-99E6-4C40-50CB-EBC46CE8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E492E7-43C1-2542-F297-77D544900FF7}"/>
              </a:ext>
            </a:extLst>
          </p:cNvPr>
          <p:cNvGrpSpPr/>
          <p:nvPr/>
        </p:nvGrpSpPr>
        <p:grpSpPr>
          <a:xfrm>
            <a:off x="219878" y="198000"/>
            <a:ext cx="1859114" cy="289586"/>
            <a:chOff x="5881666" y="1590687"/>
            <a:chExt cx="185911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B23A7D4D-2AF7-D7E1-BDB2-8C30CBFBD283}"/>
                </a:ext>
              </a:extLst>
            </p:cNvPr>
            <p:cNvSpPr/>
            <p:nvPr/>
          </p:nvSpPr>
          <p:spPr>
            <a:xfrm>
              <a:off x="6081095" y="1603274"/>
              <a:ext cx="16596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internal 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0D548088-F67F-0780-EB60-0AF8FC8F4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BC96C9-0C96-FCBB-75E4-C7C0D430D42F}"/>
              </a:ext>
            </a:extLst>
          </p:cNvPr>
          <p:cNvGrpSpPr/>
          <p:nvPr/>
        </p:nvGrpSpPr>
        <p:grpSpPr>
          <a:xfrm>
            <a:off x="217534" y="2419363"/>
            <a:ext cx="1494976" cy="289586"/>
            <a:chOff x="5881666" y="1590687"/>
            <a:chExt cx="149497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E76BB0E9-567C-18AD-F1A4-FA78E8AE9C6F}"/>
                </a:ext>
              </a:extLst>
            </p:cNvPr>
            <p:cNvSpPr/>
            <p:nvPr/>
          </p:nvSpPr>
          <p:spPr>
            <a:xfrm>
              <a:off x="6081095" y="1603274"/>
              <a:ext cx="12955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well known: OIDC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428547D3-2EE7-2F43-8808-72A42FA5A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2E81CA-A1EF-1317-9D94-1FB4AB946D05}"/>
              </a:ext>
            </a:extLst>
          </p:cNvPr>
          <p:cNvGrpSpPr/>
          <p:nvPr/>
        </p:nvGrpSpPr>
        <p:grpSpPr>
          <a:xfrm>
            <a:off x="217534" y="4798566"/>
            <a:ext cx="667004" cy="295879"/>
            <a:chOff x="5909740" y="1584394"/>
            <a:chExt cx="667004" cy="295879"/>
          </a:xfrm>
        </p:grpSpPr>
        <p:sp>
          <p:nvSpPr>
            <p:cNvPr id="58" name="Retângulo 5">
              <a:extLst>
                <a:ext uri="{FF2B5EF4-FFF2-40B4-BE49-F238E27FC236}">
                  <a16:creationId xmlns:a16="http://schemas.microsoft.com/office/drawing/2014/main" id="{96F6DBE5-0BA1-45FD-CE65-FE864F93F97B}"/>
                </a:ext>
              </a:extLst>
            </p:cNvPr>
            <p:cNvSpPr/>
            <p:nvPr/>
          </p:nvSpPr>
          <p:spPr>
            <a:xfrm>
              <a:off x="6081095" y="1603274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tools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03401C9C-CFC2-3C68-BFEC-7DEB3D6A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AE510B-BB43-F3B4-299A-B0B96E3890DA}"/>
              </a:ext>
            </a:extLst>
          </p:cNvPr>
          <p:cNvGrpSpPr/>
          <p:nvPr/>
        </p:nvGrpSpPr>
        <p:grpSpPr>
          <a:xfrm>
            <a:off x="215190" y="2790331"/>
            <a:ext cx="1623217" cy="289586"/>
            <a:chOff x="5881666" y="1590687"/>
            <a:chExt cx="1623217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DEF864A6-87DD-0842-3362-85D14E3CACCC}"/>
                </a:ext>
              </a:extLst>
            </p:cNvPr>
            <p:cNvSpPr/>
            <p:nvPr/>
          </p:nvSpPr>
          <p:spPr>
            <a:xfrm>
              <a:off x="6081095" y="1603274"/>
              <a:ext cx="14237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well known: oauth2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D3D81436-19B5-27C5-8FE4-49BCF62F4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65A46-E62B-66E2-2B39-40EA1F5EC2FF}"/>
              </a:ext>
            </a:extLst>
          </p:cNvPr>
          <p:cNvGrpSpPr/>
          <p:nvPr/>
        </p:nvGrpSpPr>
        <p:grpSpPr>
          <a:xfrm>
            <a:off x="217534" y="5144362"/>
            <a:ext cx="1274542" cy="295879"/>
            <a:chOff x="5909740" y="1584394"/>
            <a:chExt cx="1274542" cy="295879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31D3517F-5856-8461-EFF6-7B0F9C5F010A}"/>
                </a:ext>
              </a:extLst>
            </p:cNvPr>
            <p:cNvSpPr/>
            <p:nvPr/>
          </p:nvSpPr>
          <p:spPr>
            <a:xfrm>
              <a:off x="6081095" y="1603274"/>
              <a:ext cx="11031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/>
                </a:rPr>
                <a:t>decode tokens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F20BB95-9480-D939-3C43-23E022DE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F43D7A-D655-1B89-3615-53DF84648E08}"/>
              </a:ext>
            </a:extLst>
          </p:cNvPr>
          <p:cNvGrpSpPr/>
          <p:nvPr/>
        </p:nvGrpSpPr>
        <p:grpSpPr>
          <a:xfrm>
            <a:off x="217534" y="5459121"/>
            <a:ext cx="1301793" cy="295879"/>
            <a:chOff x="5909740" y="1584394"/>
            <a:chExt cx="1301793" cy="295879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E57FFA5D-B3A6-9CAE-BD78-AB3543C0B562}"/>
                </a:ext>
              </a:extLst>
            </p:cNvPr>
            <p:cNvSpPr/>
            <p:nvPr/>
          </p:nvSpPr>
          <p:spPr>
            <a:xfrm>
              <a:off x="6081095" y="1603274"/>
              <a:ext cx="11304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8"/>
                </a:rPr>
                <a:t>decode base64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2651FCE7-F9AE-828C-3655-9DA290666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A4CB30-DAFE-9352-1C74-D7121DBD3014}"/>
              </a:ext>
            </a:extLst>
          </p:cNvPr>
          <p:cNvGrpSpPr/>
          <p:nvPr/>
        </p:nvGrpSpPr>
        <p:grpSpPr>
          <a:xfrm>
            <a:off x="221170" y="526886"/>
            <a:ext cx="1711381" cy="289586"/>
            <a:chOff x="5881666" y="1590687"/>
            <a:chExt cx="1711381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CC5FC294-8FA8-575D-CADC-AA3A574332EC}"/>
                </a:ext>
              </a:extLst>
            </p:cNvPr>
            <p:cNvSpPr/>
            <p:nvPr/>
          </p:nvSpPr>
          <p:spPr>
            <a:xfrm>
              <a:off x="6081095" y="1603274"/>
              <a:ext cx="15119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cegid 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E65723EE-1762-508D-1A84-B5DE2D2AC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BD3F438-EAD8-4481-31D0-9747AE047D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906" y="953734"/>
            <a:ext cx="2426478" cy="128906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Retângulo 20">
            <a:extLst>
              <a:ext uri="{FF2B5EF4-FFF2-40B4-BE49-F238E27FC236}">
                <a16:creationId xmlns:a16="http://schemas.microsoft.com/office/drawing/2014/main" id="{22777938-6BEE-3C54-5B0E-8B22B9EE795A}"/>
              </a:ext>
            </a:extLst>
          </p:cNvPr>
          <p:cNvSpPr/>
          <p:nvPr/>
        </p:nvSpPr>
        <p:spPr>
          <a:xfrm>
            <a:off x="775523" y="1528955"/>
            <a:ext cx="2138503" cy="4386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CD048289-1101-2C44-8727-BD8A2B685F56}"/>
              </a:ext>
            </a:extLst>
          </p:cNvPr>
          <p:cNvSpPr/>
          <p:nvPr/>
        </p:nvSpPr>
        <p:spPr>
          <a:xfrm>
            <a:off x="3693962" y="3003802"/>
            <a:ext cx="18580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client credentials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0CCE7B-12A6-2E3B-0253-014DA389427D}"/>
              </a:ext>
            </a:extLst>
          </p:cNvPr>
          <p:cNvGrpSpPr/>
          <p:nvPr/>
        </p:nvGrpSpPr>
        <p:grpSpPr>
          <a:xfrm>
            <a:off x="3693962" y="3381246"/>
            <a:ext cx="4504593" cy="295879"/>
            <a:chOff x="5909740" y="1584394"/>
            <a:chExt cx="4504593" cy="295879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61AB246F-7E6C-C6BF-CC46-DB234D71E1A1}"/>
                </a:ext>
              </a:extLst>
            </p:cNvPr>
            <p:cNvSpPr/>
            <p:nvPr/>
          </p:nvSpPr>
          <p:spPr>
            <a:xfrm>
              <a:off x="6081095" y="1603274"/>
              <a:ext cx="43332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1"/>
                </a:rPr>
                <a:t>Authentication/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1"/>
                </a:rPr>
                <a:t>TokenService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1"/>
                </a:rPr>
                <a:t>/Application/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1"/>
                </a:rPr>
                <a:t>ApiKeyClientCredentials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03F904B9-AD1F-B760-7B34-D03D34E0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06DC1D-C504-A60D-5478-C4A86E7B1795}"/>
              </a:ext>
            </a:extLst>
          </p:cNvPr>
          <p:cNvGrpSpPr/>
          <p:nvPr/>
        </p:nvGrpSpPr>
        <p:grpSpPr>
          <a:xfrm>
            <a:off x="3677180" y="4243167"/>
            <a:ext cx="1444460" cy="295879"/>
            <a:chOff x="5909740" y="1584394"/>
            <a:chExt cx="1444460" cy="295879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138C3A50-62B6-3A74-55CE-041A94B5A8B7}"/>
                </a:ext>
              </a:extLst>
            </p:cNvPr>
            <p:cNvSpPr/>
            <p:nvPr/>
          </p:nvSpPr>
          <p:spPr>
            <a:xfrm>
              <a:off x="6081095" y="1603274"/>
              <a:ext cx="12731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2"/>
                </a:rPr>
                <a:t>register new user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08379322-1DCA-865B-1208-43CA3A9F0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sp>
        <p:nvSpPr>
          <p:cNvPr id="32" name="Arrow: Right 5">
            <a:extLst>
              <a:ext uri="{FF2B5EF4-FFF2-40B4-BE49-F238E27FC236}">
                <a16:creationId xmlns:a16="http://schemas.microsoft.com/office/drawing/2014/main" id="{C9287A8D-189E-D3EF-3DF5-9B56F6D1DDAD}"/>
              </a:ext>
            </a:extLst>
          </p:cNvPr>
          <p:cNvSpPr/>
          <p:nvPr/>
        </p:nvSpPr>
        <p:spPr>
          <a:xfrm>
            <a:off x="3677180" y="3889292"/>
            <a:ext cx="7166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tests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2DE2613-CAE4-980A-9C29-C55D60F3D4FA}"/>
              </a:ext>
            </a:extLst>
          </p:cNvPr>
          <p:cNvGrpSpPr/>
          <p:nvPr/>
        </p:nvGrpSpPr>
        <p:grpSpPr>
          <a:xfrm>
            <a:off x="3677180" y="4553276"/>
            <a:ext cx="1466902" cy="295879"/>
            <a:chOff x="5909740" y="1584394"/>
            <a:chExt cx="1466902" cy="295879"/>
          </a:xfrm>
        </p:grpSpPr>
        <p:sp>
          <p:nvSpPr>
            <p:cNvPr id="34" name="Retângulo 5">
              <a:extLst>
                <a:ext uri="{FF2B5EF4-FFF2-40B4-BE49-F238E27FC236}">
                  <a16:creationId xmlns:a16="http://schemas.microsoft.com/office/drawing/2014/main" id="{D0A48060-AD16-C339-F070-266EFBAC2B68}"/>
                </a:ext>
              </a:extLst>
            </p:cNvPr>
            <p:cNvSpPr/>
            <p:nvPr/>
          </p:nvSpPr>
          <p:spPr>
            <a:xfrm>
              <a:off x="6081095" y="1603274"/>
              <a:ext cx="12955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3"/>
                </a:rPr>
                <a:t>mail confirmation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E897F5A7-CBF5-8CF5-7460-E515B930E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194793-B889-3485-233D-24AEA1900605}"/>
              </a:ext>
            </a:extLst>
          </p:cNvPr>
          <p:cNvGrpSpPr/>
          <p:nvPr/>
        </p:nvGrpSpPr>
        <p:grpSpPr>
          <a:xfrm>
            <a:off x="3677180" y="5348072"/>
            <a:ext cx="1614379" cy="295879"/>
            <a:chOff x="5909740" y="1584394"/>
            <a:chExt cx="1614379" cy="295879"/>
          </a:xfrm>
        </p:grpSpPr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F851B3BE-4F5F-A09B-BE50-55E30FF01564}"/>
                </a:ext>
              </a:extLst>
            </p:cNvPr>
            <p:cNvSpPr/>
            <p:nvPr/>
          </p:nvSpPr>
          <p:spPr>
            <a:xfrm>
              <a:off x="6081095" y="1603274"/>
              <a:ext cx="1443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4"/>
                </a:rPr>
                <a:t>Kqlmagic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4"/>
                </a:rPr>
                <a:t> quick start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3B526854-20E1-4AAA-2E44-DBB0DCAB5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9740" y="1584394"/>
              <a:ext cx="277000" cy="277000"/>
            </a:xfrm>
            <a:prstGeom prst="rect">
              <a:avLst/>
            </a:prstGeom>
          </p:spPr>
        </p:pic>
      </p:grpSp>
      <p:sp>
        <p:nvSpPr>
          <p:cNvPr id="39" name="Arrow: Right 5">
            <a:extLst>
              <a:ext uri="{FF2B5EF4-FFF2-40B4-BE49-F238E27FC236}">
                <a16:creationId xmlns:a16="http://schemas.microsoft.com/office/drawing/2014/main" id="{7AB2D164-0597-C6DF-CF72-134F36BAF2A8}"/>
              </a:ext>
            </a:extLst>
          </p:cNvPr>
          <p:cNvSpPr/>
          <p:nvPr/>
        </p:nvSpPr>
        <p:spPr>
          <a:xfrm>
            <a:off x="3711722" y="4960114"/>
            <a:ext cx="64293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5288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F1111-0611-4181-89A3-229F18222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7005CA-F23D-F069-8945-C8F6B42658E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3EFEA-6A9E-412B-F87F-0098334F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105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1.3 re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54AC8A4-F27A-A514-631B-18D284903202}"/>
              </a:ext>
            </a:extLst>
          </p:cNvPr>
          <p:cNvGrpSpPr/>
          <p:nvPr/>
        </p:nvGrpSpPr>
        <p:grpSpPr>
          <a:xfrm>
            <a:off x="190444" y="295172"/>
            <a:ext cx="1393466" cy="299662"/>
            <a:chOff x="1643297" y="4045816"/>
            <a:chExt cx="1393466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16874164-8210-B929-10C4-0554ED9CF7EB}"/>
                </a:ext>
              </a:extLst>
            </p:cNvPr>
            <p:cNvSpPr txBox="1"/>
            <p:nvPr/>
          </p:nvSpPr>
          <p:spPr>
            <a:xfrm>
              <a:off x="1980063" y="4103314"/>
              <a:ext cx="105670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_resources\cegid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3266CE85-B05C-B1DD-F153-0C1CBF507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E6F4B79-B4D7-77B7-5AE3-6802EB084139}"/>
              </a:ext>
            </a:extLst>
          </p:cNvPr>
          <p:cNvSpPr/>
          <p:nvPr/>
        </p:nvSpPr>
        <p:spPr>
          <a:xfrm>
            <a:off x="1689403" y="282641"/>
            <a:ext cx="2175843" cy="626701"/>
          </a:xfrm>
          <a:prstGeom prst="wedgeRectCallout">
            <a:avLst>
              <a:gd name="adj1" fmla="val 15791"/>
              <a:gd name="adj2" fmla="val -123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contains JSON data</a:t>
            </a:r>
          </a:p>
          <a:p>
            <a:pPr marL="685776" marR="0" lvl="1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from 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CEGID authentication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swagger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617633-D5A7-DAD2-9A56-6E1330F10998}"/>
              </a:ext>
            </a:extLst>
          </p:cNvPr>
          <p:cNvGrpSpPr/>
          <p:nvPr/>
        </p:nvGrpSpPr>
        <p:grpSpPr>
          <a:xfrm>
            <a:off x="190444" y="1160634"/>
            <a:ext cx="1609615" cy="299662"/>
            <a:chOff x="1643297" y="4045816"/>
            <a:chExt cx="1609615" cy="299662"/>
          </a:xfrm>
        </p:grpSpPr>
        <p:sp>
          <p:nvSpPr>
            <p:cNvPr id="1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F38AC4D8-B4D4-38C3-C90C-D70CF8716490}"/>
                </a:ext>
              </a:extLst>
            </p:cNvPr>
            <p:cNvSpPr txBox="1"/>
            <p:nvPr/>
          </p:nvSpPr>
          <p:spPr>
            <a:xfrm>
              <a:off x="1980063" y="4103314"/>
              <a:ext cx="127284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_resources\postman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250E3E14-7D7C-6A48-F47F-4293EF15D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70836AE-FE87-30B9-E65F-2E912B61848E}"/>
              </a:ext>
            </a:extLst>
          </p:cNvPr>
          <p:cNvSpPr/>
          <p:nvPr/>
        </p:nvSpPr>
        <p:spPr>
          <a:xfrm>
            <a:off x="1841174" y="1160634"/>
            <a:ext cx="1755856" cy="811367"/>
          </a:xfrm>
          <a:prstGeom prst="wedgeRectCallout">
            <a:avLst>
              <a:gd name="adj1" fmla="val 15791"/>
              <a:gd name="adj2" fmla="val -123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contains JSON data</a:t>
            </a:r>
          </a:p>
          <a:p>
            <a:pPr marL="685776" marR="0" lvl="1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from 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PENARD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authenticate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80F53D-4D90-292A-207A-50191E04374A}"/>
              </a:ext>
            </a:extLst>
          </p:cNvPr>
          <p:cNvGrpSpPr/>
          <p:nvPr/>
        </p:nvGrpSpPr>
        <p:grpSpPr>
          <a:xfrm>
            <a:off x="190444" y="2083594"/>
            <a:ext cx="3935380" cy="299662"/>
            <a:chOff x="1643297" y="4045816"/>
            <a:chExt cx="3935380" cy="299662"/>
          </a:xfrm>
        </p:grpSpPr>
        <p:sp>
          <p:nvSpPr>
            <p:cNvPr id="22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F071C5B0-C2FC-B9EB-6A6E-57227A684ABE}"/>
                </a:ext>
              </a:extLst>
            </p:cNvPr>
            <p:cNvSpPr txBox="1"/>
            <p:nvPr/>
          </p:nvSpPr>
          <p:spPr>
            <a:xfrm>
              <a:off x="1980063" y="4103314"/>
              <a:ext cx="359861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_resources\Diagrams of All The OpenID Connect Flows.pdf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3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33A764D4-6140-4BA9-6C96-6AA7696A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D1EC6E3-B2C2-7179-111A-C0219CD1FA50}"/>
              </a:ext>
            </a:extLst>
          </p:cNvPr>
          <p:cNvGrpSpPr/>
          <p:nvPr/>
        </p:nvGrpSpPr>
        <p:grpSpPr>
          <a:xfrm>
            <a:off x="202408" y="2494849"/>
            <a:ext cx="4329077" cy="299662"/>
            <a:chOff x="1643297" y="4045816"/>
            <a:chExt cx="4329077" cy="299662"/>
          </a:xfrm>
        </p:grpSpPr>
        <p:sp>
          <p:nvSpPr>
            <p:cNvPr id="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35D54E22-CE48-CF38-0A31-E181EAF61945}"/>
                </a:ext>
              </a:extLst>
            </p:cNvPr>
            <p:cNvSpPr txBox="1"/>
            <p:nvPr/>
          </p:nvSpPr>
          <p:spPr>
            <a:xfrm>
              <a:off x="1980063" y="4103314"/>
              <a:ext cx="399231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_resources\Diagrams And Movies Of All The OAuth 2.0 Flows.pdf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763BADC8-737F-F18A-DA24-3BAAE99F8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698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5B6BB4-0F14-EE3F-576B-6CCEBD379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1C0149-C88F-AB85-4BE0-41A03E30AE6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F653-1812-1C92-E901-887313E91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0946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summary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E0D59E4-8D0B-F0D1-AE31-7D87B8C04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212463"/>
              </p:ext>
            </p:extLst>
          </p:nvPr>
        </p:nvGraphicFramePr>
        <p:xfrm>
          <a:off x="1113590" y="2600765"/>
          <a:ext cx="10143564" cy="2926080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175996">
                  <a:extLst>
                    <a:ext uri="{9D8B030D-6E8A-4147-A177-3AD203B41FA5}">
                      <a16:colId xmlns:a16="http://schemas.microsoft.com/office/drawing/2014/main" val="1730630769"/>
                    </a:ext>
                  </a:extLst>
                </a:gridCol>
                <a:gridCol w="1433722">
                  <a:extLst>
                    <a:ext uri="{9D8B030D-6E8A-4147-A177-3AD203B41FA5}">
                      <a16:colId xmlns:a16="http://schemas.microsoft.com/office/drawing/2014/main" val="1359215839"/>
                    </a:ext>
                  </a:extLst>
                </a:gridCol>
                <a:gridCol w="788108">
                  <a:extLst>
                    <a:ext uri="{9D8B030D-6E8A-4147-A177-3AD203B41FA5}">
                      <a16:colId xmlns:a16="http://schemas.microsoft.com/office/drawing/2014/main" val="3333103646"/>
                    </a:ext>
                  </a:extLst>
                </a:gridCol>
                <a:gridCol w="1405700">
                  <a:extLst>
                    <a:ext uri="{9D8B030D-6E8A-4147-A177-3AD203B41FA5}">
                      <a16:colId xmlns:a16="http://schemas.microsoft.com/office/drawing/2014/main" val="2341587166"/>
                    </a:ext>
                  </a:extLst>
                </a:gridCol>
                <a:gridCol w="1127010">
                  <a:extLst>
                    <a:ext uri="{9D8B030D-6E8A-4147-A177-3AD203B41FA5}">
                      <a16:colId xmlns:a16="http://schemas.microsoft.com/office/drawing/2014/main" val="2453202669"/>
                    </a:ext>
                  </a:extLst>
                </a:gridCol>
                <a:gridCol w="1192191">
                  <a:extLst>
                    <a:ext uri="{9D8B030D-6E8A-4147-A177-3AD203B41FA5}">
                      <a16:colId xmlns:a16="http://schemas.microsoft.com/office/drawing/2014/main" val="4011658598"/>
                    </a:ext>
                  </a:extLst>
                </a:gridCol>
                <a:gridCol w="939610">
                  <a:extLst>
                    <a:ext uri="{9D8B030D-6E8A-4147-A177-3AD203B41FA5}">
                      <a16:colId xmlns:a16="http://schemas.microsoft.com/office/drawing/2014/main" val="3498183555"/>
                    </a:ext>
                  </a:extLst>
                </a:gridCol>
                <a:gridCol w="2081227">
                  <a:extLst>
                    <a:ext uri="{9D8B030D-6E8A-4147-A177-3AD203B41FA5}">
                      <a16:colId xmlns:a16="http://schemas.microsoft.com/office/drawing/2014/main" val="122036048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parameter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OAuth2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OIDC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2" action="ppaction://hlinkpres?slideindex=3&amp;slidetitle=3. tokens"/>
                        </a:rPr>
                        <a:t>result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 (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3"/>
                        </a:rPr>
                        <a:t>video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end points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credentials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cegid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472874"/>
                  </a:ext>
                </a:extLst>
              </a:tr>
              <a:tr h="205161">
                <a:tc rowSpan="3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response_type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4" action="ppaction://hlinkpres?slideindex=6&amp;slidetitle=4.1 authorization"/>
                        </a:rPr>
                        <a:t>authorization code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5" action="ppaction://hlinkpres?slideindex=7&amp;slidetitle=6.1 code"/>
                        </a:rPr>
                        <a:t>code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authorization code;</a:t>
                      </a:r>
                    </a:p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access token,</a:t>
                      </a:r>
                    </a:p>
                    <a:p>
                      <a:r>
                        <a:rPr lang="en-US" sz="1200" noProof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j-lt"/>
                        </a:rPr>
                        <a:t>ID token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authorization;</a:t>
                      </a:r>
                      <a:b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</a:br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client_id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19073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6" action="ppaction://hlinkpres?slideindex=8&amp;slidetitle=4.2 implicit"/>
                        </a:rPr>
                        <a:t>implicit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7" action="ppaction://hlinkpres?slideindex=9&amp;slidetitle=6.1.2 token"/>
                        </a:rPr>
                        <a:t>token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access token,</a:t>
                      </a:r>
                    </a:p>
                    <a:p>
                      <a:r>
                        <a:rPr lang="en-US" sz="1200" kern="1200" noProof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 token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authorization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client_id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205878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8" action="ppaction://hlinkpres?slideindex=12&amp;slidetitle=6.3 id_token"/>
                        </a:rPr>
                        <a:t>id_token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ID token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871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9" action="ppaction://hlinkpres?slideindex=18&amp;slidetitle=4.7 token exchange"/>
                        </a:rPr>
                        <a:t>token exchange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105301"/>
                  </a:ext>
                </a:extLst>
              </a:tr>
              <a:tr h="252000">
                <a:tc rowSpan="3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grant type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10" action="ppaction://hlinkpres?slideindex=10&amp;slidetitle=4.3 resource owner"/>
                        </a:rPr>
                        <a:t>resource owner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token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user/password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3212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11" action="ppaction://hlinkpres?slideindex=12&amp;slidetitle=4.4 client credentials"/>
                        </a:rPr>
                        <a:t>client credentials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user/password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confidential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836051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  <a:hlinkClick r:id="rId12" action="ppaction://hlinkpres?slideindex=16&amp;slidetitle=4.6 refresh token"/>
                        </a:rPr>
                        <a:t>refresh token</a:t>
                      </a:r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client_id,</a:t>
                      </a:r>
                    </a:p>
                    <a:p>
                      <a:r>
                        <a:rPr lang="en-US" sz="1200" noProof="0" dirty="0">
                          <a:solidFill>
                            <a:schemeClr val="bg1"/>
                          </a:solidFill>
                          <a:latin typeface="+mj-lt"/>
                        </a:rPr>
                        <a:t>client_secret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5174"/>
                  </a:ext>
                </a:extLst>
              </a:tr>
            </a:tbl>
          </a:graphicData>
        </a:graphic>
      </p:graphicFrame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369195C-321B-74F7-3DD4-2B2C61971B39}"/>
              </a:ext>
            </a:extLst>
          </p:cNvPr>
          <p:cNvSpPr/>
          <p:nvPr/>
        </p:nvSpPr>
        <p:spPr>
          <a:xfrm>
            <a:off x="3765235" y="5761756"/>
            <a:ext cx="384263" cy="257369"/>
          </a:xfrm>
          <a:prstGeom prst="wedgeRectCallout">
            <a:avLst>
              <a:gd name="adj1" fmla="val -3674"/>
              <a:gd name="adj2" fmla="val -7916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  <a:hlinkClick r:id="rId13" action="ppaction://hlinkpres?slideindex=14&amp;slidetitle=7. PKCE"/>
              </a:rPr>
              <a:t>PKCE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7573B5DE-20FE-24E3-96B6-7881D589FE0F}"/>
              </a:ext>
            </a:extLst>
          </p:cNvPr>
          <p:cNvSpPr/>
          <p:nvPr/>
        </p:nvSpPr>
        <p:spPr>
          <a:xfrm>
            <a:off x="2488707" y="2243893"/>
            <a:ext cx="866190" cy="257369"/>
          </a:xfrm>
          <a:prstGeom prst="wedgeRectCallout">
            <a:avLst>
              <a:gd name="adj1" fmla="val -9058"/>
              <a:gd name="adj2" fmla="val 8159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  <a:hlinkClick r:id="rId2" action="ppaction://hlinkpres?slideindex=3&amp;slidetitle=3. tokens"/>
              </a:rPr>
              <a:t>access token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D0F6ADB9-975F-35F0-3C5D-9A7B7EF06039}"/>
              </a:ext>
            </a:extLst>
          </p:cNvPr>
          <p:cNvSpPr/>
          <p:nvPr/>
        </p:nvSpPr>
        <p:spPr>
          <a:xfrm>
            <a:off x="3617570" y="2243323"/>
            <a:ext cx="595282" cy="257369"/>
          </a:xfrm>
          <a:prstGeom prst="wedgeRectCallout">
            <a:avLst>
              <a:gd name="adj1" fmla="val -9058"/>
              <a:gd name="adj2" fmla="val 8159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  <a:hlinkClick r:id="rId2" action="ppaction://hlinkpres?slideindex=3&amp;slidetitle=3. tokens"/>
              </a:rPr>
              <a:t>ID token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1" name="Arrow: Right 5">
            <a:extLst>
              <a:ext uri="{FF2B5EF4-FFF2-40B4-BE49-F238E27FC236}">
                <a16:creationId xmlns:a16="http://schemas.microsoft.com/office/drawing/2014/main" id="{6B1CA5CB-5FD9-A03B-24EE-2084F15CE111}"/>
              </a:ext>
            </a:extLst>
          </p:cNvPr>
          <p:cNvSpPr/>
          <p:nvPr/>
        </p:nvSpPr>
        <p:spPr>
          <a:xfrm>
            <a:off x="1413278" y="2268718"/>
            <a:ext cx="997194" cy="215444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hlinkClick r:id="rId14" action="ppaction://hlinkpres?slideindex=2&amp;slidetitle=2. what"/>
              </a:rPr>
              <a:t>why/what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68A2C4D5-2BBC-0AD1-114F-24380F6206BF}"/>
              </a:ext>
            </a:extLst>
          </p:cNvPr>
          <p:cNvSpPr/>
          <p:nvPr/>
        </p:nvSpPr>
        <p:spPr>
          <a:xfrm>
            <a:off x="4635740" y="5773809"/>
            <a:ext cx="808482" cy="257369"/>
          </a:xfrm>
          <a:prstGeom prst="wedgeRectCallout">
            <a:avLst>
              <a:gd name="adj1" fmla="val -17987"/>
              <a:gd name="adj2" fmla="val -7111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only if OIDC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E1691106-CC90-D050-18C9-B9A97ADF264C}"/>
              </a:ext>
            </a:extLst>
          </p:cNvPr>
          <p:cNvSpPr/>
          <p:nvPr/>
        </p:nvSpPr>
        <p:spPr>
          <a:xfrm>
            <a:off x="3569443" y="1247290"/>
            <a:ext cx="1496426" cy="811367"/>
          </a:xfrm>
          <a:prstGeom prst="wedgeRectCallout">
            <a:avLst>
              <a:gd name="adj1" fmla="val -29427"/>
              <a:gd name="adj2" fmla="val 69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dirty="0">
                <a:solidFill>
                  <a:schemeClr val="bg1"/>
                </a:solidFill>
                <a:highlight>
                  <a:srgbClr val="808080"/>
                </a:highlight>
                <a:sym typeface="Wingdings" panose="05000000000000000000" pitchFamily="2" charset="2"/>
              </a:rPr>
              <a:t>user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 is authenticated?</a:t>
            </a:r>
          </a:p>
          <a:p>
            <a:pPr lvl="0" defTabSz="914369">
              <a:defRPr/>
            </a:pPr>
            <a:endParaRPr lang="en-US" sz="1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0" defTabSz="914369"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to get </a:t>
            </a:r>
            <a:r>
              <a:rPr lang="en-US" sz="1200" dirty="0">
                <a:solidFill>
                  <a:schemeClr val="bg1"/>
                </a:solidFill>
                <a:highlight>
                  <a:srgbClr val="808080"/>
                </a:highlight>
                <a:sym typeface="Wingdings" panose="05000000000000000000" pitchFamily="2" charset="2"/>
              </a:rPr>
              <a:t>user profile data</a:t>
            </a:r>
          </a:p>
          <a:p>
            <a:pPr lvl="0" defTabSz="914369">
              <a:defRPr/>
            </a:pPr>
            <a:endParaRPr lang="en-US" sz="12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D87FF118-81FD-2DBC-3575-F24837B96F90}"/>
              </a:ext>
            </a:extLst>
          </p:cNvPr>
          <p:cNvSpPr/>
          <p:nvPr/>
        </p:nvSpPr>
        <p:spPr>
          <a:xfrm>
            <a:off x="843454" y="1257205"/>
            <a:ext cx="2393275" cy="811367"/>
          </a:xfrm>
          <a:prstGeom prst="wedgeRectCallout">
            <a:avLst>
              <a:gd name="adj1" fmla="val 29534"/>
              <a:gd name="adj2" fmla="val 7047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is </a:t>
            </a:r>
            <a:r>
              <a:rPr lang="en-US" sz="1200" dirty="0">
                <a:solidFill>
                  <a:schemeClr val="bg1"/>
                </a:solidFill>
                <a:highlight>
                  <a:srgbClr val="808080"/>
                </a:highlight>
                <a:sym typeface="Wingdings" panose="05000000000000000000" pitchFamily="2" charset="2"/>
              </a:rPr>
              <a:t>app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 authorized?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can </a:t>
            </a:r>
            <a:r>
              <a:rPr lang="en-US" sz="1200" dirty="0">
                <a:solidFill>
                  <a:schemeClr val="bg1"/>
                </a:solidFill>
                <a:highlight>
                  <a:srgbClr val="808080"/>
                </a:highlight>
                <a:sym typeface="Wingdings" panose="05000000000000000000" pitchFamily="2" charset="2"/>
              </a:rPr>
              <a:t>client</a:t>
            </a: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 access resource?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call </a:t>
            </a:r>
            <a:r>
              <a:rPr lang="en-US" sz="1200" dirty="0">
                <a:solidFill>
                  <a:schemeClr val="bg1"/>
                </a:solidFill>
                <a:highlight>
                  <a:srgbClr val="808080"/>
                </a:highlight>
                <a:sym typeface="Wingdings" panose="05000000000000000000" pitchFamily="2" charset="2"/>
              </a:rPr>
              <a:t>API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server inspect </a:t>
            </a:r>
            <a:r>
              <a:rPr lang="en-US" sz="1200" dirty="0">
                <a:solidFill>
                  <a:schemeClr val="bg1"/>
                </a:solidFill>
                <a:highlight>
                  <a:srgbClr val="808080"/>
                </a:highlight>
                <a:sym typeface="Wingdings" panose="05000000000000000000" pitchFamily="2" charset="2"/>
              </a:rPr>
              <a:t>content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03C99A8-32A9-21C1-C2C8-933D6A1F008F}"/>
              </a:ext>
            </a:extLst>
          </p:cNvPr>
          <p:cNvSpPr/>
          <p:nvPr/>
        </p:nvSpPr>
        <p:spPr>
          <a:xfrm>
            <a:off x="220205" y="210387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7A46D010-1E24-5AEB-A206-350468E6E38F}"/>
              </a:ext>
            </a:extLst>
          </p:cNvPr>
          <p:cNvSpPr/>
          <p:nvPr/>
        </p:nvSpPr>
        <p:spPr>
          <a:xfrm>
            <a:off x="759621" y="273936"/>
            <a:ext cx="2989079" cy="257369"/>
          </a:xfrm>
          <a:prstGeom prst="wedgeRectCallout">
            <a:avLst>
              <a:gd name="adj1" fmla="val 27119"/>
              <a:gd name="adj2" fmla="val 284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review the video to remember the concepts</a:t>
            </a:r>
            <a:endParaRPr lang="en-US" sz="1200" dirty="0">
              <a:solidFill>
                <a:schemeClr val="bg1"/>
              </a:solidFill>
              <a:highlight>
                <a:srgbClr val="808080"/>
              </a:highlight>
              <a:sym typeface="Wingdings" panose="05000000000000000000" pitchFamily="2" charset="2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A741F4-1FD3-F878-7FA6-F8EA76D0552B}"/>
              </a:ext>
            </a:extLst>
          </p:cNvPr>
          <p:cNvGrpSpPr/>
          <p:nvPr/>
        </p:nvGrpSpPr>
        <p:grpSpPr>
          <a:xfrm>
            <a:off x="3818867" y="257827"/>
            <a:ext cx="727138" cy="289586"/>
            <a:chOff x="5881666" y="1590687"/>
            <a:chExt cx="727138" cy="289586"/>
          </a:xfrm>
        </p:grpSpPr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C0DA0DA2-7FC1-DFFA-DD73-EDCEC6B8AD89}"/>
                </a:ext>
              </a:extLst>
            </p:cNvPr>
            <p:cNvSpPr/>
            <p:nvPr/>
          </p:nvSpPr>
          <p:spPr>
            <a:xfrm>
              <a:off x="6081095" y="1603274"/>
              <a:ext cx="527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/>
                </a:rPr>
                <a:t>video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F60CA7B3-A05F-709A-33E3-263EE1DD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34908C3-9E1D-78F5-FAF7-2CA125772CBB}"/>
              </a:ext>
            </a:extLst>
          </p:cNvPr>
          <p:cNvGrpSpPr/>
          <p:nvPr/>
        </p:nvGrpSpPr>
        <p:grpSpPr>
          <a:xfrm>
            <a:off x="4544206" y="270414"/>
            <a:ext cx="1530032" cy="283293"/>
            <a:chOff x="5611636" y="5954426"/>
            <a:chExt cx="1530033" cy="283293"/>
          </a:xfrm>
        </p:grpSpPr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8DE2CE37-1AEB-C576-26B5-15713FF92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2" name="Retângulo 5">
              <a:extLst>
                <a:ext uri="{FF2B5EF4-FFF2-40B4-BE49-F238E27FC236}">
                  <a16:creationId xmlns:a16="http://schemas.microsoft.com/office/drawing/2014/main" id="{532BDD83-F2D4-8E45-1646-B7CA546F19F2}"/>
                </a:ext>
              </a:extLst>
            </p:cNvPr>
            <p:cNvSpPr/>
            <p:nvPr/>
          </p:nvSpPr>
          <p:spPr>
            <a:xfrm>
              <a:off x="6107411" y="5954426"/>
              <a:ext cx="10342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specifications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8240FDCB-8F98-2D7D-5B35-D356D7E787EF}"/>
              </a:ext>
            </a:extLst>
          </p:cNvPr>
          <p:cNvSpPr/>
          <p:nvPr/>
        </p:nvSpPr>
        <p:spPr>
          <a:xfrm>
            <a:off x="254818" y="743182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B916EA2E-A4FD-029C-3A8D-6FF7A708FF71}"/>
              </a:ext>
            </a:extLst>
          </p:cNvPr>
          <p:cNvSpPr/>
          <p:nvPr/>
        </p:nvSpPr>
        <p:spPr>
          <a:xfrm>
            <a:off x="810276" y="852675"/>
            <a:ext cx="2770365" cy="257369"/>
          </a:xfrm>
          <a:prstGeom prst="wedgeRectCallout">
            <a:avLst>
              <a:gd name="adj1" fmla="val 27119"/>
              <a:gd name="adj2" fmla="val 284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sym typeface="Wingdings" panose="05000000000000000000" pitchFamily="2" charset="2"/>
              </a:rPr>
              <a:t>understand the flows: what? why? how?</a:t>
            </a:r>
            <a:endParaRPr lang="en-US" sz="1200" dirty="0">
              <a:solidFill>
                <a:schemeClr val="bg1"/>
              </a:solidFill>
              <a:highlight>
                <a:srgbClr val="808080"/>
              </a:highlight>
              <a:sym typeface="Wingdings" panose="05000000000000000000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B9A72D-43EB-898E-EF4E-AB09A87CF11B}"/>
              </a:ext>
            </a:extLst>
          </p:cNvPr>
          <p:cNvGrpSpPr/>
          <p:nvPr/>
        </p:nvGrpSpPr>
        <p:grpSpPr>
          <a:xfrm>
            <a:off x="4081138" y="6071156"/>
            <a:ext cx="2187474" cy="289586"/>
            <a:chOff x="5881666" y="1590687"/>
            <a:chExt cx="218747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8BB96111-38D3-5C60-9412-D1E6B2D0329F}"/>
                </a:ext>
              </a:extLst>
            </p:cNvPr>
            <p:cNvSpPr/>
            <p:nvPr/>
          </p:nvSpPr>
          <p:spPr>
            <a:xfrm>
              <a:off x="6081095" y="1603274"/>
              <a:ext cx="19880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9"/>
                </a:rPr>
                <a:t>Tokens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F8D4B9F-0B25-488C-3FC2-B9028826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DEC7B1B3-3B1E-CCF8-E091-213595038EBB}"/>
              </a:ext>
            </a:extLst>
          </p:cNvPr>
          <p:cNvSpPr/>
          <p:nvPr/>
        </p:nvSpPr>
        <p:spPr>
          <a:xfrm>
            <a:off x="190444" y="6046442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3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CEBE4F9-4CA6-6DEC-5A29-C3DF5B310DED}"/>
              </a:ext>
            </a:extLst>
          </p:cNvPr>
          <p:cNvSpPr/>
          <p:nvPr/>
        </p:nvSpPr>
        <p:spPr>
          <a:xfrm>
            <a:off x="695146" y="6140554"/>
            <a:ext cx="18916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application suites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42E0531-F87C-1B46-A56E-B701106C7A4B}"/>
              </a:ext>
            </a:extLst>
          </p:cNvPr>
          <p:cNvSpPr/>
          <p:nvPr/>
        </p:nvSpPr>
        <p:spPr>
          <a:xfrm>
            <a:off x="2607639" y="6133525"/>
            <a:ext cx="1350195" cy="643486"/>
          </a:xfrm>
          <a:prstGeom prst="wedgeRectCallout">
            <a:avLst>
              <a:gd name="adj1" fmla="val 41687"/>
              <a:gd name="adj2" fmla="val 253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business-os-dev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alibri Light" panose="020F0302020204030204"/>
              </a:rPr>
              <a:t>business-os-inte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alibri Light" panose="020F0302020204030204"/>
              </a:rPr>
              <a:t>business-os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0C8AD7-E138-4258-F781-FF5E01E2DC36}"/>
              </a:ext>
            </a:extLst>
          </p:cNvPr>
          <p:cNvGrpSpPr/>
          <p:nvPr/>
        </p:nvGrpSpPr>
        <p:grpSpPr>
          <a:xfrm>
            <a:off x="9261981" y="3140046"/>
            <a:ext cx="2042411" cy="215444"/>
            <a:chOff x="5881666" y="1554965"/>
            <a:chExt cx="2042411" cy="215444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E601D41E-61E0-95F4-49D5-4498C52B7A56}"/>
                </a:ext>
              </a:extLst>
            </p:cNvPr>
            <p:cNvSpPr/>
            <p:nvPr/>
          </p:nvSpPr>
          <p:spPr>
            <a:xfrm>
              <a:off x="5953666" y="1554965"/>
              <a:ext cx="19704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0"/>
                </a:rPr>
                <a:t>cegid: features/oauth2/authorization code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6D804E3-64B1-51AE-354C-5B30B881E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83C746-3651-4932-7845-542918E4EA84}"/>
              </a:ext>
            </a:extLst>
          </p:cNvPr>
          <p:cNvGrpSpPr/>
          <p:nvPr/>
        </p:nvGrpSpPr>
        <p:grpSpPr>
          <a:xfrm>
            <a:off x="9279682" y="4256303"/>
            <a:ext cx="1935011" cy="215444"/>
            <a:chOff x="5881666" y="1554965"/>
            <a:chExt cx="1935011" cy="215444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BC0365F-4F77-47D3-AFF3-05CA3D96A6EE}"/>
                </a:ext>
              </a:extLst>
            </p:cNvPr>
            <p:cNvSpPr/>
            <p:nvPr/>
          </p:nvSpPr>
          <p:spPr>
            <a:xfrm>
              <a:off x="5953666" y="1554965"/>
              <a:ext cx="186301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2"/>
                </a:rPr>
                <a:t>cegid: developers/SigninTokenExchange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0499571E-78CE-161D-EB01-D5B88B06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305CE3-8733-AF0B-64F2-CA1172955717}"/>
              </a:ext>
            </a:extLst>
          </p:cNvPr>
          <p:cNvGrpSpPr/>
          <p:nvPr/>
        </p:nvGrpSpPr>
        <p:grpSpPr>
          <a:xfrm>
            <a:off x="9255964" y="3635101"/>
            <a:ext cx="1529450" cy="215444"/>
            <a:chOff x="5881666" y="1554965"/>
            <a:chExt cx="1529450" cy="215444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0024700B-0FD4-D31D-3410-0FB6755E65AA}"/>
                </a:ext>
              </a:extLst>
            </p:cNvPr>
            <p:cNvSpPr/>
            <p:nvPr/>
          </p:nvSpPr>
          <p:spPr>
            <a:xfrm>
              <a:off x="5953666" y="1554965"/>
              <a:ext cx="145745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3"/>
                </a:rPr>
                <a:t>cegid: features/sign in and out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95C3A89B-922F-0E15-A15F-50FDFF9F4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45F901-E263-DE53-7D2F-D406EC61BFEF}"/>
              </a:ext>
            </a:extLst>
          </p:cNvPr>
          <p:cNvGrpSpPr/>
          <p:nvPr/>
        </p:nvGrpSpPr>
        <p:grpSpPr>
          <a:xfrm>
            <a:off x="9213642" y="5125822"/>
            <a:ext cx="1614410" cy="215444"/>
            <a:chOff x="5881666" y="1554965"/>
            <a:chExt cx="1614410" cy="215444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29DF76F2-12F7-5DF2-457E-C68DEFA87292}"/>
                </a:ext>
              </a:extLst>
            </p:cNvPr>
            <p:cNvSpPr/>
            <p:nvPr/>
          </p:nvSpPr>
          <p:spPr>
            <a:xfrm>
              <a:off x="5953666" y="1554965"/>
              <a:ext cx="154241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4"/>
                </a:rPr>
                <a:t>cegid: developers/Refresh token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BA300DD-588C-C288-3DB0-4493EE128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910067-34BE-6CB5-CE87-986D5B971A0F}"/>
              </a:ext>
            </a:extLst>
          </p:cNvPr>
          <p:cNvGrpSpPr/>
          <p:nvPr/>
        </p:nvGrpSpPr>
        <p:grpSpPr>
          <a:xfrm>
            <a:off x="9247569" y="4810489"/>
            <a:ext cx="1745856" cy="215444"/>
            <a:chOff x="5881666" y="1554965"/>
            <a:chExt cx="1745856" cy="215444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D9CA47F9-F647-9283-C04D-DF7A193D091A}"/>
                </a:ext>
              </a:extLst>
            </p:cNvPr>
            <p:cNvSpPr/>
            <p:nvPr/>
          </p:nvSpPr>
          <p:spPr>
            <a:xfrm>
              <a:off x="5953666" y="1554965"/>
              <a:ext cx="167385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5"/>
                </a:rPr>
                <a:t>cegid: developers/client credentials</a:t>
              </a:r>
              <a:endParaRPr kumimoji="0" lang="en-US" sz="8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316A1D47-6809-DA2D-F95E-A17F3BB24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244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6BAB3-EC5A-3546-F6FF-30152A1D7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D73B87-6A69-F7C1-08DF-50887B0FB3F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039E-FFCB-D746-BC6F-26818B663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0946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problems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197789-E9CA-0EF1-A443-BAA4B5F5482D}"/>
              </a:ext>
            </a:extLst>
          </p:cNvPr>
          <p:cNvGrpSpPr/>
          <p:nvPr/>
        </p:nvGrpSpPr>
        <p:grpSpPr>
          <a:xfrm>
            <a:off x="192386" y="253855"/>
            <a:ext cx="2213122" cy="289586"/>
            <a:chOff x="5881666" y="1590687"/>
            <a:chExt cx="2213122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A9B2C710-E03D-97EA-A48F-13F59154EB3E}"/>
                </a:ext>
              </a:extLst>
            </p:cNvPr>
            <p:cNvSpPr/>
            <p:nvPr/>
          </p:nvSpPr>
          <p:spPr>
            <a:xfrm>
              <a:off x="6081095" y="1603274"/>
              <a:ext cx="20136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openid-connect-do-you-need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7FA8B21B-1CA5-33A5-25F4-EA8297F5F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1935DD-2349-EA68-B22C-B7B43851DDFB}"/>
              </a:ext>
            </a:extLst>
          </p:cNvPr>
          <p:cNvGrpSpPr/>
          <p:nvPr/>
        </p:nvGrpSpPr>
        <p:grpSpPr>
          <a:xfrm>
            <a:off x="506101" y="582463"/>
            <a:ext cx="1785119" cy="289586"/>
            <a:chOff x="5881666" y="1590687"/>
            <a:chExt cx="1785119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3493C5EF-2732-A167-6BE1-8E684B73212D}"/>
                </a:ext>
              </a:extLst>
            </p:cNvPr>
            <p:cNvSpPr/>
            <p:nvPr/>
          </p:nvSpPr>
          <p:spPr>
            <a:xfrm>
              <a:off x="6081095" y="1603274"/>
              <a:ext cx="15856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first party / third party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DF4810F4-2C7F-A601-03EC-CBE6325C1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B3A65C-AE8E-6AA4-7781-57D548D6C195}"/>
              </a:ext>
            </a:extLst>
          </p:cNvPr>
          <p:cNvGrpSpPr/>
          <p:nvPr/>
        </p:nvGrpSpPr>
        <p:grpSpPr>
          <a:xfrm>
            <a:off x="205270" y="953431"/>
            <a:ext cx="856981" cy="289586"/>
            <a:chOff x="5881666" y="1590687"/>
            <a:chExt cx="856981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D7F54A7E-3021-2463-92B3-41FACA0D38B9}"/>
                </a:ext>
              </a:extLst>
            </p:cNvPr>
            <p:cNvSpPr/>
            <p:nvPr/>
          </p:nvSpPr>
          <p:spPr>
            <a:xfrm>
              <a:off x="6081095" y="1603274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cookies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40E210B-9555-23A4-B7B0-19B3C71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E699FB-223B-2D5C-A1ED-65E88F3C9B54}"/>
              </a:ext>
            </a:extLst>
          </p:cNvPr>
          <p:cNvGrpSpPr/>
          <p:nvPr/>
        </p:nvGrpSpPr>
        <p:grpSpPr>
          <a:xfrm>
            <a:off x="404853" y="1288639"/>
            <a:ext cx="2022364" cy="289586"/>
            <a:chOff x="5881666" y="1590687"/>
            <a:chExt cx="202236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AEFE6D5C-5FA1-C721-3353-F24E8CCC8F9E}"/>
                </a:ext>
              </a:extLst>
            </p:cNvPr>
            <p:cNvSpPr/>
            <p:nvPr/>
          </p:nvSpPr>
          <p:spPr>
            <a:xfrm>
              <a:off x="6081095" y="1603274"/>
              <a:ext cx="18229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What cookies are used for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B0B1182F-B299-7E6D-F123-2B3C9314F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42F8AB-C373-1DC3-0036-92FAE566F9EB}"/>
              </a:ext>
            </a:extLst>
          </p:cNvPr>
          <p:cNvGrpSpPr/>
          <p:nvPr/>
        </p:nvGrpSpPr>
        <p:grpSpPr>
          <a:xfrm>
            <a:off x="404699" y="1559425"/>
            <a:ext cx="3782461" cy="289586"/>
            <a:chOff x="5881666" y="1590687"/>
            <a:chExt cx="3782461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6849AAF8-FA4F-4E00-B687-A4606D797598}"/>
                </a:ext>
              </a:extLst>
            </p:cNvPr>
            <p:cNvSpPr/>
            <p:nvPr/>
          </p:nvSpPr>
          <p:spPr>
            <a:xfrm>
              <a:off x="6081095" y="1603274"/>
              <a:ext cx="35830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file"/>
                </a:rPr>
                <a:t> build Login, Signup app and authenticate with cookies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AF18B55-99B9-ED6A-14D5-42CBB3384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7F8DA3-2DBA-47DC-951F-05A17BC6C4A5}"/>
              </a:ext>
            </a:extLst>
          </p:cNvPr>
          <p:cNvGrpSpPr/>
          <p:nvPr/>
        </p:nvGrpSpPr>
        <p:grpSpPr>
          <a:xfrm>
            <a:off x="404699" y="1855384"/>
            <a:ext cx="2482426" cy="289586"/>
            <a:chOff x="5881666" y="1590687"/>
            <a:chExt cx="2482426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902491FB-CD20-1F5B-9E39-71A7A6F27AF0}"/>
                </a:ext>
              </a:extLst>
            </p:cNvPr>
            <p:cNvSpPr/>
            <p:nvPr/>
          </p:nvSpPr>
          <p:spPr>
            <a:xfrm>
              <a:off x="6081095" y="1603274"/>
              <a:ext cx="22829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Cross Site Request Forgery (CSRF)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62561245-EF0A-5C0E-B57E-94F721251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0BE8D0B-5C25-CA91-3520-58AB2C7F1218}"/>
              </a:ext>
            </a:extLst>
          </p:cNvPr>
          <p:cNvGrpSpPr/>
          <p:nvPr/>
        </p:nvGrpSpPr>
        <p:grpSpPr>
          <a:xfrm>
            <a:off x="412182" y="2151343"/>
            <a:ext cx="1695351" cy="289586"/>
            <a:chOff x="5881666" y="1590687"/>
            <a:chExt cx="1695351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1CCA8B70-2EB4-698A-24C6-262521561251}"/>
                </a:ext>
              </a:extLst>
            </p:cNvPr>
            <p:cNvSpPr/>
            <p:nvPr/>
          </p:nvSpPr>
          <p:spPr>
            <a:xfrm>
              <a:off x="6081095" y="1603274"/>
              <a:ext cx="14959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Cookies and sessions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AC29B1DB-6DE0-067B-7700-5D8792AF8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0F0342-632D-A0CE-9FB1-6C5DADCF6A22}"/>
              </a:ext>
            </a:extLst>
          </p:cNvPr>
          <p:cNvGrpSpPr/>
          <p:nvPr/>
        </p:nvGrpSpPr>
        <p:grpSpPr>
          <a:xfrm>
            <a:off x="205270" y="2449429"/>
            <a:ext cx="4696173" cy="289586"/>
            <a:chOff x="5881666" y="1590687"/>
            <a:chExt cx="4696173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37E88B28-F5DE-102C-B9A3-19D7830629E2}"/>
                </a:ext>
              </a:extLst>
            </p:cNvPr>
            <p:cNvSpPr/>
            <p:nvPr/>
          </p:nvSpPr>
          <p:spPr>
            <a:xfrm>
              <a:off x="6081095" y="1603274"/>
              <a:ext cx="44967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Frontend Malicious - Part 2 -The Insecurity of OAuth 2.0 in Frontends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756575DA-C407-B0AF-FC01-66290D216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7CF6F8-2129-6246-971D-D1616A77423F}"/>
              </a:ext>
            </a:extLst>
          </p:cNvPr>
          <p:cNvGrpSpPr/>
          <p:nvPr/>
        </p:nvGrpSpPr>
        <p:grpSpPr>
          <a:xfrm>
            <a:off x="469386" y="2757974"/>
            <a:ext cx="2889589" cy="289586"/>
            <a:chOff x="5881666" y="1590687"/>
            <a:chExt cx="2889589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99D2C6D9-E6B0-F47B-9884-5DCF715DDDAA}"/>
                </a:ext>
              </a:extLst>
            </p:cNvPr>
            <p:cNvSpPr/>
            <p:nvPr/>
          </p:nvSpPr>
          <p:spPr>
            <a:xfrm>
              <a:off x="6081095" y="1603274"/>
              <a:ext cx="26901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The insecurity of OAuth 2.0 in frontends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23C38FF4-DA6D-CB2F-4466-E9333AC91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81751E-0D31-AD91-AFBF-05DDEA544CC7}"/>
              </a:ext>
            </a:extLst>
          </p:cNvPr>
          <p:cNvGrpSpPr/>
          <p:nvPr/>
        </p:nvGrpSpPr>
        <p:grpSpPr>
          <a:xfrm>
            <a:off x="205270" y="3242838"/>
            <a:ext cx="1797944" cy="289586"/>
            <a:chOff x="5881666" y="1590687"/>
            <a:chExt cx="1797944" cy="289586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C2A93965-57C9-0C0D-FF9F-D0C5DC9097E7}"/>
                </a:ext>
              </a:extLst>
            </p:cNvPr>
            <p:cNvSpPr/>
            <p:nvPr/>
          </p:nvSpPr>
          <p:spPr>
            <a:xfrm>
              <a:off x="6081095" y="1603274"/>
              <a:ext cx="15985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2"/>
                </a:rPr>
                <a:t>why-is-oauth-still-hard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0C7F83D3-D0D6-FC1B-EBD5-184550B1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5639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94921</TotalTime>
  <Words>617</Words>
  <Application>Microsoft Office PowerPoint</Application>
  <PresentationFormat>Widescreen</PresentationFormat>
  <Paragraphs>230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authentication</vt:lpstr>
      <vt:lpstr>1.1 index</vt:lpstr>
      <vt:lpstr>1.1.1 theory</vt:lpstr>
      <vt:lpstr>1.1.2 documentation</vt:lpstr>
      <vt:lpstr>1.1.3 implementation</vt:lpstr>
      <vt:lpstr>1.2 sources</vt:lpstr>
      <vt:lpstr>1.3 resources</vt:lpstr>
      <vt:lpstr>2. summary</vt:lpstr>
      <vt:lpstr>3. problems</vt:lpstr>
      <vt:lpstr>4. questions</vt:lpstr>
      <vt:lpstr>5. signature</vt:lpstr>
      <vt:lpstr>5. status</vt:lpstr>
      <vt:lpstr>5.1 infra</vt:lpstr>
      <vt:lpstr>5.2 issues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1189</cp:revision>
  <dcterms:created xsi:type="dcterms:W3CDTF">2019-03-25T09:18:39Z</dcterms:created>
  <dcterms:modified xsi:type="dcterms:W3CDTF">2025-01-16T18:58:53Z</dcterms:modified>
</cp:coreProperties>
</file>