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9" r:id="rId3"/>
    <p:sldId id="384" r:id="rId4"/>
    <p:sldId id="388" r:id="rId5"/>
    <p:sldId id="378" r:id="rId6"/>
    <p:sldId id="395" r:id="rId7"/>
    <p:sldId id="394" r:id="rId8"/>
    <p:sldId id="389" r:id="rId9"/>
    <p:sldId id="390" r:id="rId10"/>
    <p:sldId id="391" r:id="rId11"/>
    <p:sldId id="393" r:id="rId12"/>
    <p:sldId id="392" r:id="rId13"/>
    <p:sldId id="377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13/01/2025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13/01/2025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13/01/2025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13/01/2025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13/01/2025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13/01/2025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13/01/2025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13/01/2025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13/01/2025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13/01/2025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13/01/2025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13/01/2025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13/01/2025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13/01/2025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learn.microsoft.com/en-us/azure/devops/organizations/settings/add-teams?view=azure-devops&amp;tabs=preview-page" TargetMode="External"/><Relationship Id="rId2" Type="http://schemas.openxmlformats.org/officeDocument/2006/relationships/hyperlink" Target="https://learn.microsoft.com/en-us/azure/devops/boards/backlogs/create-your-backlog?view=azure-devops&amp;tabs=agile-proces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edium.com/objectsharp/how-backlogs-work-in-azure-devops-783f8971fd9a" TargetMode="External"/><Relationship Id="rId5" Type="http://schemas.openxmlformats.org/officeDocument/2006/relationships/hyperlink" Target="https://learn.microsoft.com/en-us/azure/devops/reference/xml/support-rollup-of-work-and-other-fields?toc=%2Fazure%2Fdevops%2Fboards%2Ftoc.json&amp;view=azure-devops" TargetMode="External"/><Relationship Id="rId4" Type="http://schemas.openxmlformats.org/officeDocument/2006/relationships/hyperlink" Target="https://learn.microsoft.com/en-us/azure/devops/boards/backlogs/configure-your-backlog-view?view=azure-devop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eaBlMB6Z3qI&amp;list=PLkLerKPSoQ_M1kA_FzK1106ZsJdSZFIhp&amp;index=12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learn.microsoft.com/en-us/azure/devops/reference/xml/support-rollup-of-work-and-other-fields?toc=%2Fazure%2Fdevops%2Fboards%2Ftoc.json&amp;view=azure-devops" TargetMode="External"/><Relationship Id="rId4" Type="http://schemas.openxmlformats.org/officeDocument/2006/relationships/hyperlink" Target="https://learn.microsoft.com/en-us/azure/devops/boards/backlogs/configure-your-backlog-view?view=azure-devops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2.png"/><Relationship Id="rId2" Type="http://schemas.openxmlformats.org/officeDocument/2006/relationships/image" Target="../media/image9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4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1.svg"/><Relationship Id="rId1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azure/devops/boards/github/link-to-from-github?view=azure-devop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settings/installations" TargetMode="External"/><Relationship Id="rId5" Type="http://schemas.openxmlformats.org/officeDocument/2006/relationships/hyperlink" Target="https://learn.microsoft.com/en-us/azure/devops/boards/github/install-github-app?view=azure-devops" TargetMode="External"/><Relationship Id="rId4" Type="http://schemas.openxmlformats.org/officeDocument/2006/relationships/hyperlink" Target="https://learn.microsoft.com/en-us/azure/devops/boards/github/?view=azure-devop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hyperlink" Target="https://dev.azure.com/cegid/AI%20CoE/_settings/work" TargetMode="External"/><Relationship Id="rId12" Type="http://schemas.openxmlformats.org/officeDocument/2006/relationships/hyperlink" Target="https://dev.azure.com/cegid/AI%20CoE/_settings/work-team?_a=iterations" TargetMode="External"/><Relationship Id="rId2" Type="http://schemas.openxmlformats.org/officeDocument/2006/relationships/hyperlink" Target="https://learn.microsoft.com/en-us/azure/devops/organizations/settings/about-areas-iterations?view=azure-devops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Iteration%20paths%20group%20work%20into%20sprints,%20milestones,%20or%20other%20time-related%20periods" TargetMode="External"/><Relationship Id="rId9" Type="http://schemas.openxmlformats.org/officeDocument/2006/relationships/hyperlink" Target="https://learn.microsoft.com/en-us/azure/devops/organizations/settings/set-area-paths?view=azure-devops&amp;tabs=brows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azure/devops/boards/backlogs/work-item-template?view=azure-devops&amp;tabs=browser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learn.microsoft.com/en-us/azure/devops/organizations/settings/add-teams?view=azure-devops&amp;tabs=preview-page" TargetMode="External"/><Relationship Id="rId2" Type="http://schemas.openxmlformats.org/officeDocument/2006/relationships/hyperlink" Target="https://learn.microsoft.com/en-us/azure/devops/boards/backlogs/create-your-backlog?view=azure-devops&amp;tabs=agile-proces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edium.com/objectsharp/how-backlogs-work-in-azure-devops-783f8971fd9a" TargetMode="External"/><Relationship Id="rId5" Type="http://schemas.openxmlformats.org/officeDocument/2006/relationships/hyperlink" Target="https://learn.microsoft.com/en-us/azure/devops/reference/xml/support-rollup-of-work-and-other-fields?toc=%2Fazure%2Fdevops%2Fboards%2Ftoc.json&amp;view=azure-devops" TargetMode="External"/><Relationship Id="rId4" Type="http://schemas.openxmlformats.org/officeDocument/2006/relationships/hyperlink" Target="https://learn.microsoft.com/en-us/azure/devops/boards/backlogs/configure-your-backlog-view?view=azure-devo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3396"/>
            <a:ext cx="81150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dev ops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0580D7-7E36-F748-EBFA-DFD81BA4676B}"/>
              </a:ext>
            </a:extLst>
          </p:cNvPr>
          <p:cNvGrpSpPr/>
          <p:nvPr/>
        </p:nvGrpSpPr>
        <p:grpSpPr>
          <a:xfrm>
            <a:off x="10762327" y="75321"/>
            <a:ext cx="1223859" cy="283293"/>
            <a:chOff x="5611636" y="5954426"/>
            <a:chExt cx="1223860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F7C2DF02-2AE8-DA72-E191-F37EF4917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B6CDDEE4-D389-C513-4F7E-EB0D3C92AA55}"/>
                </a:ext>
              </a:extLst>
            </p:cNvPr>
            <p:cNvSpPr/>
            <p:nvPr/>
          </p:nvSpPr>
          <p:spPr>
            <a:xfrm>
              <a:off x="6107411" y="5954426"/>
              <a:ext cx="7280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DEEA0B-33FB-D631-66E4-82278BA45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0FEF-512C-4994-EC6C-50E60F03D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4.1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FA9E3-CE72-764C-B92C-F6BA7353A06F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782C3E-293B-9FA5-071B-7CD6D0724861}"/>
              </a:ext>
            </a:extLst>
          </p:cNvPr>
          <p:cNvGrpSpPr/>
          <p:nvPr/>
        </p:nvGrpSpPr>
        <p:grpSpPr>
          <a:xfrm>
            <a:off x="283846" y="246782"/>
            <a:ext cx="1637643" cy="289586"/>
            <a:chOff x="5881666" y="1590687"/>
            <a:chExt cx="1637643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F47FB85E-CC89-E5E5-207E-EC39F98EE7D6}"/>
                </a:ext>
              </a:extLst>
            </p:cNvPr>
            <p:cNvSpPr/>
            <p:nvPr/>
          </p:nvSpPr>
          <p:spPr>
            <a:xfrm>
              <a:off x="6081095" y="1603274"/>
              <a:ext cx="1438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create-your-backlog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9BB7F887-D6F9-5374-CCF8-6B54B0E67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DDA0D8-2818-C706-871A-F42A7BE117FA}"/>
              </a:ext>
            </a:extLst>
          </p:cNvPr>
          <p:cNvGrpSpPr/>
          <p:nvPr/>
        </p:nvGrpSpPr>
        <p:grpSpPr>
          <a:xfrm>
            <a:off x="283846" y="613724"/>
            <a:ext cx="975604" cy="289586"/>
            <a:chOff x="5881666" y="1590687"/>
            <a:chExt cx="975604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BF2E7C8B-8980-6E28-9226-05050DB1EADF}"/>
                </a:ext>
              </a:extLst>
            </p:cNvPr>
            <p:cNvSpPr/>
            <p:nvPr/>
          </p:nvSpPr>
          <p:spPr>
            <a:xfrm>
              <a:off x="6081095" y="1603274"/>
              <a:ext cx="7761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configure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C8F95BCE-AD27-036B-6920-6DA24B188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F5AAF05-0DAA-0D6C-63E5-823CBEE4E5E5}"/>
              </a:ext>
            </a:extLst>
          </p:cNvPr>
          <p:cNvGrpSpPr/>
          <p:nvPr/>
        </p:nvGrpSpPr>
        <p:grpSpPr>
          <a:xfrm>
            <a:off x="311033" y="1070924"/>
            <a:ext cx="1648865" cy="289586"/>
            <a:chOff x="5881666" y="1590687"/>
            <a:chExt cx="1648865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56CBB0F6-8083-F6A0-AA4F-77B30774D987}"/>
                </a:ext>
              </a:extLst>
            </p:cNvPr>
            <p:cNvSpPr/>
            <p:nvPr/>
          </p:nvSpPr>
          <p:spPr>
            <a:xfrm>
              <a:off x="6081095" y="1603274"/>
              <a:ext cx="14494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monitoring &amp; report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0E84329C-2AD3-DBD6-A0E4-FD1E42C8D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5B5E6F-3192-E285-E5C8-B2EF290EECE9}"/>
              </a:ext>
            </a:extLst>
          </p:cNvPr>
          <p:cNvGrpSpPr/>
          <p:nvPr/>
        </p:nvGrpSpPr>
        <p:grpSpPr>
          <a:xfrm>
            <a:off x="311033" y="1450453"/>
            <a:ext cx="2961724" cy="289586"/>
            <a:chOff x="5881666" y="1590687"/>
            <a:chExt cx="2961724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11550D61-99A9-2A05-2FDC-AEC9FE8E7FFE}"/>
                </a:ext>
              </a:extLst>
            </p:cNvPr>
            <p:cNvSpPr/>
            <p:nvPr/>
          </p:nvSpPr>
          <p:spPr>
            <a:xfrm>
              <a:off x="6081095" y="1603274"/>
              <a:ext cx="27622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how-backlogs-work-in-azure-devops****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78A13A01-2DEB-823F-4B2B-2D8F09159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07EF88-AEFE-D994-BA02-5A08869FD9CC}"/>
              </a:ext>
            </a:extLst>
          </p:cNvPr>
          <p:cNvGrpSpPr/>
          <p:nvPr/>
        </p:nvGrpSpPr>
        <p:grpSpPr>
          <a:xfrm>
            <a:off x="321095" y="1855570"/>
            <a:ext cx="1142316" cy="289586"/>
            <a:chOff x="5881666" y="1590687"/>
            <a:chExt cx="1142316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D7B33FD8-452A-61DF-0E0B-9C2C5BF38FB0}"/>
                </a:ext>
              </a:extLst>
            </p:cNvPr>
            <p:cNvSpPr/>
            <p:nvPr/>
          </p:nvSpPr>
          <p:spPr>
            <a:xfrm>
              <a:off x="6081095" y="1603274"/>
              <a:ext cx="9428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create team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A27DBD64-803F-1992-EAC3-A52A9C9B7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550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86594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boards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811285-A942-FC4C-9AA3-3933639A822D}"/>
              </a:ext>
            </a:extLst>
          </p:cNvPr>
          <p:cNvGrpSpPr/>
          <p:nvPr/>
        </p:nvGrpSpPr>
        <p:grpSpPr>
          <a:xfrm>
            <a:off x="283846" y="246782"/>
            <a:ext cx="727138" cy="289586"/>
            <a:chOff x="5881666" y="1590687"/>
            <a:chExt cx="727138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109BB985-F5B9-D62E-C68A-1D28B92A4FD9}"/>
                </a:ext>
              </a:extLst>
            </p:cNvPr>
            <p:cNvSpPr/>
            <p:nvPr/>
          </p:nvSpPr>
          <p:spPr>
            <a:xfrm>
              <a:off x="6081095" y="1603274"/>
              <a:ext cx="5277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video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D3120DC0-0312-A2A6-9227-56B8147ED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417C084-F6F9-4221-AF43-A16F64247840}"/>
              </a:ext>
            </a:extLst>
          </p:cNvPr>
          <p:cNvGrpSpPr/>
          <p:nvPr/>
        </p:nvGrpSpPr>
        <p:grpSpPr>
          <a:xfrm>
            <a:off x="283846" y="613724"/>
            <a:ext cx="975604" cy="289586"/>
            <a:chOff x="5881666" y="1590687"/>
            <a:chExt cx="975604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5C2E0028-547D-1FCA-7C92-3B12C1E3A345}"/>
                </a:ext>
              </a:extLst>
            </p:cNvPr>
            <p:cNvSpPr/>
            <p:nvPr/>
          </p:nvSpPr>
          <p:spPr>
            <a:xfrm>
              <a:off x="6081095" y="1603274"/>
              <a:ext cx="7761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configure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3C6CE3A5-544E-F9CF-7113-56BA00B7C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6CA7E-DDA7-6B2D-45D8-0E3961D1ADE2}"/>
              </a:ext>
            </a:extLst>
          </p:cNvPr>
          <p:cNvGrpSpPr/>
          <p:nvPr/>
        </p:nvGrpSpPr>
        <p:grpSpPr>
          <a:xfrm>
            <a:off x="311033" y="1070924"/>
            <a:ext cx="1515815" cy="289586"/>
            <a:chOff x="5881666" y="1590687"/>
            <a:chExt cx="1515815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2AFEE88C-3A3F-A5F4-CB30-D4E1FFEC154A}"/>
                </a:ext>
              </a:extLst>
            </p:cNvPr>
            <p:cNvSpPr/>
            <p:nvPr/>
          </p:nvSpPr>
          <p:spPr>
            <a:xfrm>
              <a:off x="6081095" y="1603274"/>
              <a:ext cx="13163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moniring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 &amp; report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365C549D-93AA-6AA2-A244-07699B67E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15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1397" y="752077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290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57381" y="4167694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253FF7-0158-C248-86B8-B803FA5FD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DEEF-4731-2349-88D3-4CBFDC5BF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23633"/>
            <a:ext cx="745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BC032-7560-D15E-8BEC-07C712349082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03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253FF7-0158-C248-86B8-B803FA5FD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8CE90F8-AF83-C1FD-78C8-C54B0ADB9221}"/>
              </a:ext>
            </a:extLst>
          </p:cNvPr>
          <p:cNvSpPr/>
          <p:nvPr/>
        </p:nvSpPr>
        <p:spPr>
          <a:xfrm>
            <a:off x="1100755" y="252110"/>
            <a:ext cx="251307" cy="1476427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7DEEF-4731-2349-88D3-4CBFDC5BF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23633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BC032-7560-D15E-8BEC-07C712349082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EBA25E-F6DD-0472-A1C1-7E75CF2BA875}"/>
              </a:ext>
            </a:extLst>
          </p:cNvPr>
          <p:cNvGrpSpPr/>
          <p:nvPr/>
        </p:nvGrpSpPr>
        <p:grpSpPr>
          <a:xfrm>
            <a:off x="1274355" y="351545"/>
            <a:ext cx="1581539" cy="289586"/>
            <a:chOff x="5881666" y="1590687"/>
            <a:chExt cx="1581539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B7E9D3D-34B0-81BE-D9B7-302273A5815C}"/>
                </a:ext>
              </a:extLst>
            </p:cNvPr>
            <p:cNvSpPr/>
            <p:nvPr/>
          </p:nvSpPr>
          <p:spPr>
            <a:xfrm>
              <a:off x="6081095" y="1603274"/>
              <a:ext cx="13821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link-to-from-github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6136D789-D55A-3B3B-3063-9FF973372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2293A5B-343A-F0A9-3818-B6F975330D72}"/>
              </a:ext>
            </a:extLst>
          </p:cNvPr>
          <p:cNvGrpSpPr/>
          <p:nvPr/>
        </p:nvGrpSpPr>
        <p:grpSpPr>
          <a:xfrm>
            <a:off x="1274355" y="727980"/>
            <a:ext cx="2184268" cy="289586"/>
            <a:chOff x="5881666" y="1590687"/>
            <a:chExt cx="2184268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767CA56D-4B00-809D-F768-847D586BACC3}"/>
                </a:ext>
              </a:extLst>
            </p:cNvPr>
            <p:cNvSpPr/>
            <p:nvPr/>
          </p:nvSpPr>
          <p:spPr>
            <a:xfrm>
              <a:off x="6081095" y="1603274"/>
              <a:ext cx="19848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azure/devops/boards/github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C03B7EFC-7803-FEBD-7660-DD4ED2CDC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421107-7ED4-6CB9-29DE-1CCB4433D186}"/>
              </a:ext>
            </a:extLst>
          </p:cNvPr>
          <p:cNvGrpSpPr/>
          <p:nvPr/>
        </p:nvGrpSpPr>
        <p:grpSpPr>
          <a:xfrm>
            <a:off x="1274355" y="1030153"/>
            <a:ext cx="3341636" cy="289586"/>
            <a:chOff x="5881666" y="1590687"/>
            <a:chExt cx="3341636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C8F76A16-0F7A-0BC0-775E-F32A38278290}"/>
                </a:ext>
              </a:extLst>
            </p:cNvPr>
            <p:cNvSpPr/>
            <p:nvPr/>
          </p:nvSpPr>
          <p:spPr>
            <a:xfrm>
              <a:off x="6081095" y="1603274"/>
              <a:ext cx="31422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azure/devops/boards/github/install-github-app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4F1F7E94-44AF-A45A-D05B-4ECB69B61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E48EAB-720C-1118-6B34-6550579F0655}"/>
              </a:ext>
            </a:extLst>
          </p:cNvPr>
          <p:cNvGrpSpPr/>
          <p:nvPr/>
        </p:nvGrpSpPr>
        <p:grpSpPr>
          <a:xfrm>
            <a:off x="1274355" y="1344913"/>
            <a:ext cx="2455175" cy="289586"/>
            <a:chOff x="5881666" y="1590687"/>
            <a:chExt cx="2455175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2A7F6B7D-0697-A4EA-6B67-C3326B433B22}"/>
                </a:ext>
              </a:extLst>
            </p:cNvPr>
            <p:cNvSpPr/>
            <p:nvPr/>
          </p:nvSpPr>
          <p:spPr>
            <a:xfrm>
              <a:off x="6081095" y="1603274"/>
              <a:ext cx="22557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github.com/settings/installations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8A36FEEB-810A-18B2-6565-5DE0943DA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6" name="Arrow: Right 5">
            <a:extLst>
              <a:ext uri="{FF2B5EF4-FFF2-40B4-BE49-F238E27FC236}">
                <a16:creationId xmlns:a16="http://schemas.microsoft.com/office/drawing/2014/main" id="{D5290F8A-3269-DF66-12C0-CB79BE85E614}"/>
              </a:ext>
            </a:extLst>
          </p:cNvPr>
          <p:cNvSpPr/>
          <p:nvPr/>
        </p:nvSpPr>
        <p:spPr>
          <a:xfrm>
            <a:off x="331554" y="364132"/>
            <a:ext cx="86895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4045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E147BB4D-F829-3B8F-E1FB-E718D9EB4A89}"/>
              </a:ext>
            </a:extLst>
          </p:cNvPr>
          <p:cNvSpPr/>
          <p:nvPr/>
        </p:nvSpPr>
        <p:spPr>
          <a:xfrm>
            <a:off x="2038812" y="3797039"/>
            <a:ext cx="2031573" cy="811367"/>
          </a:xfrm>
          <a:prstGeom prst="wedgeRectCallout">
            <a:avLst>
              <a:gd name="adj1" fmla="val 19329"/>
              <a:gd name="adj2" fmla="val -1683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each team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can be assigned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one or more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Area Paths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66492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summary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B4BAAA2-9FB7-F33F-0234-5A5F995F1FBA}"/>
              </a:ext>
            </a:extLst>
          </p:cNvPr>
          <p:cNvSpPr/>
          <p:nvPr/>
        </p:nvSpPr>
        <p:spPr>
          <a:xfrm>
            <a:off x="2272090" y="408459"/>
            <a:ext cx="6008623" cy="442035"/>
          </a:xfrm>
          <a:prstGeom prst="wedgeRectCallout">
            <a:avLst>
              <a:gd name="adj1" fmla="val 23429"/>
              <a:gd name="adj2" fmla="val -525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used to group work items by team, product, or feature area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help in organizing work items based on the logical or functional components of your project.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7910272-E95C-7ECF-085A-2B9D59ED837D}"/>
              </a:ext>
            </a:extLst>
          </p:cNvPr>
          <p:cNvSpPr/>
          <p:nvPr/>
        </p:nvSpPr>
        <p:spPr>
          <a:xfrm>
            <a:off x="779146" y="422518"/>
            <a:ext cx="141718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create areas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DD06A1-759F-91AE-FB66-0A1E1E74FE59}"/>
              </a:ext>
            </a:extLst>
          </p:cNvPr>
          <p:cNvSpPr/>
          <p:nvPr/>
        </p:nvSpPr>
        <p:spPr>
          <a:xfrm>
            <a:off x="283846" y="328406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1</a:t>
            </a: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3F5FE8BA-C325-7664-E113-FE8A02F36709}"/>
              </a:ext>
            </a:extLst>
          </p:cNvPr>
          <p:cNvSpPr/>
          <p:nvPr/>
        </p:nvSpPr>
        <p:spPr>
          <a:xfrm>
            <a:off x="772562" y="2614700"/>
            <a:ext cx="180190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create iterations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63512A-5590-A48D-1837-109803EB0A8D}"/>
              </a:ext>
            </a:extLst>
          </p:cNvPr>
          <p:cNvSpPr/>
          <p:nvPr/>
        </p:nvSpPr>
        <p:spPr>
          <a:xfrm>
            <a:off x="277262" y="2510681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</a:t>
            </a: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60664975-4C51-6C43-8AC8-5408B3CC303B}"/>
              </a:ext>
            </a:extLst>
          </p:cNvPr>
          <p:cNvSpPr/>
          <p:nvPr/>
        </p:nvSpPr>
        <p:spPr>
          <a:xfrm>
            <a:off x="759310" y="3821280"/>
            <a:ext cx="13963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create team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E2C8E8-F5FE-8890-B3FE-6D4AC76DC034}"/>
              </a:ext>
            </a:extLst>
          </p:cNvPr>
          <p:cNvSpPr/>
          <p:nvPr/>
        </p:nvSpPr>
        <p:spPr>
          <a:xfrm>
            <a:off x="286079" y="3727167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3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54F6553-1CEC-0B02-659F-C5CF743600A7}"/>
              </a:ext>
            </a:extLst>
          </p:cNvPr>
          <p:cNvSpPr/>
          <p:nvPr/>
        </p:nvSpPr>
        <p:spPr>
          <a:xfrm>
            <a:off x="5364575" y="2485120"/>
            <a:ext cx="2012337" cy="811367"/>
          </a:xfrm>
          <a:prstGeom prst="wedgeRectCallout">
            <a:avLst>
              <a:gd name="adj1" fmla="val 23429"/>
              <a:gd name="adj2" fmla="val -525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they are essential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planning and tracking work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over time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965DDB0-01CF-4734-EBF1-8A970778B8F5}"/>
              </a:ext>
            </a:extLst>
          </p:cNvPr>
          <p:cNvSpPr/>
          <p:nvPr/>
        </p:nvSpPr>
        <p:spPr>
          <a:xfrm>
            <a:off x="1790393" y="1106841"/>
            <a:ext cx="3025435" cy="811367"/>
          </a:xfrm>
          <a:prstGeom prst="wedgeRectCallout">
            <a:avLst>
              <a:gd name="adj1" fmla="val 21582"/>
              <a:gd name="adj2" fmla="val -2311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when you create a team,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Azure DevOps automatically creates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 Area Path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the team's name 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117B184-AAA0-A03A-5202-958DE840FB14}"/>
              </a:ext>
            </a:extLst>
          </p:cNvPr>
          <p:cNvSpPr/>
          <p:nvPr/>
        </p:nvSpPr>
        <p:spPr>
          <a:xfrm>
            <a:off x="4923071" y="1131121"/>
            <a:ext cx="1648456" cy="811367"/>
          </a:xfrm>
          <a:prstGeom prst="wedgeRectCallout">
            <a:avLst>
              <a:gd name="adj1" fmla="val -56386"/>
              <a:gd name="adj2" fmla="val -2750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sets it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 the default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team</a:t>
            </a:r>
          </a:p>
        </p:txBody>
      </p:sp>
      <p:sp>
        <p:nvSpPr>
          <p:cNvPr id="15" name="Arrow: Right 5">
            <a:extLst>
              <a:ext uri="{FF2B5EF4-FFF2-40B4-BE49-F238E27FC236}">
                <a16:creationId xmlns:a16="http://schemas.microsoft.com/office/drawing/2014/main" id="{E1135FC2-AEBC-7A55-BA5E-E016CC6E3433}"/>
              </a:ext>
            </a:extLst>
          </p:cNvPr>
          <p:cNvSpPr/>
          <p:nvPr/>
        </p:nvSpPr>
        <p:spPr>
          <a:xfrm>
            <a:off x="858922" y="1131121"/>
            <a:ext cx="93147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default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0363F807-5BF8-C463-887B-4E8F9C342B66}"/>
              </a:ext>
            </a:extLst>
          </p:cNvPr>
          <p:cNvSpPr/>
          <p:nvPr/>
        </p:nvSpPr>
        <p:spPr>
          <a:xfrm>
            <a:off x="6722545" y="1106841"/>
            <a:ext cx="2054015" cy="996033"/>
          </a:xfrm>
          <a:prstGeom prst="wedgeRectCallout">
            <a:avLst>
              <a:gd name="adj1" fmla="val -58603"/>
              <a:gd name="adj2" fmla="val -2662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new work items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created by the team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are automatically assigned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Area Path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B2510CE-C6F4-DCF8-AD7B-D30A05C63FB5}"/>
              </a:ext>
            </a:extLst>
          </p:cNvPr>
          <p:cNvSpPr/>
          <p:nvPr/>
        </p:nvSpPr>
        <p:spPr>
          <a:xfrm>
            <a:off x="2538777" y="2325532"/>
            <a:ext cx="2602242" cy="1180699"/>
          </a:xfrm>
          <a:prstGeom prst="wedgeRectCallout">
            <a:avLst>
              <a:gd name="adj1" fmla="val 19329"/>
              <a:gd name="adj2" fmla="val -1683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also known as sprints,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assign work items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specific time-boxed intervals,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such as sprints, milestones,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or other time-related periods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B118D613-BB72-14AE-1309-A63E55DB2E92}"/>
              </a:ext>
            </a:extLst>
          </p:cNvPr>
          <p:cNvSpPr/>
          <p:nvPr/>
        </p:nvSpPr>
        <p:spPr>
          <a:xfrm>
            <a:off x="4260614" y="3786707"/>
            <a:ext cx="2522092" cy="996033"/>
          </a:xfrm>
          <a:prstGeom prst="wedgeRectCallout">
            <a:avLst>
              <a:gd name="adj1" fmla="val 19329"/>
              <a:gd name="adj2" fmla="val -1683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which determine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set of work items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appear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on the team’s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backlogs and boards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BE345F79-58B9-657C-203A-B93FAE6DC095}"/>
              </a:ext>
            </a:extLst>
          </p:cNvPr>
          <p:cNvSpPr/>
          <p:nvPr/>
        </p:nvSpPr>
        <p:spPr>
          <a:xfrm>
            <a:off x="6878656" y="3786707"/>
            <a:ext cx="2853914" cy="811367"/>
          </a:xfrm>
          <a:prstGeom prst="wedgeRectCallout">
            <a:avLst>
              <a:gd name="adj1" fmla="val 19329"/>
              <a:gd name="adj2" fmla="val -1683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when a team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assigned an Area Path,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all work items under that path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become associated with the team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B515134-9A7D-9629-32C8-BA4038E642AF}"/>
              </a:ext>
            </a:extLst>
          </p:cNvPr>
          <p:cNvSpPr/>
          <p:nvPr/>
        </p:nvSpPr>
        <p:spPr>
          <a:xfrm>
            <a:off x="2036790" y="4855304"/>
            <a:ext cx="3036656" cy="1365365"/>
          </a:xfrm>
          <a:prstGeom prst="wedgeRectCallout">
            <a:avLst>
              <a:gd name="adj1" fmla="val 19329"/>
              <a:gd name="adj2" fmla="val -1683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association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ensures that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team's Agile tools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such as backlogs, boards, and sprints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display only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work items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relevant to that team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59D63365-0F71-F0B1-0CFA-D35AE8E51D90}"/>
              </a:ext>
            </a:extLst>
          </p:cNvPr>
          <p:cNvSpPr/>
          <p:nvPr/>
        </p:nvSpPr>
        <p:spPr>
          <a:xfrm>
            <a:off x="5312764" y="4855304"/>
            <a:ext cx="3844570" cy="1180699"/>
          </a:xfrm>
          <a:prstGeom prst="wedgeRectCallout">
            <a:avLst>
              <a:gd name="adj1" fmla="val 19329"/>
              <a:gd name="adj2" fmla="val -1683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by configuring Area Paths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appropriately,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organizations can manage multiple teams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within a single project,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each with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its own distinct set of work items and focus areas</a:t>
            </a:r>
          </a:p>
        </p:txBody>
      </p:sp>
      <p:sp>
        <p:nvSpPr>
          <p:cNvPr id="23" name="Explosion: 14 Points 22">
            <a:extLst>
              <a:ext uri="{FF2B5EF4-FFF2-40B4-BE49-F238E27FC236}">
                <a16:creationId xmlns:a16="http://schemas.microsoft.com/office/drawing/2014/main" id="{88CF46F2-4750-5106-4B8B-2B4903FFCDE7}"/>
              </a:ext>
            </a:extLst>
          </p:cNvPr>
          <p:cNvSpPr/>
          <p:nvPr/>
        </p:nvSpPr>
        <p:spPr>
          <a:xfrm>
            <a:off x="9025258" y="282280"/>
            <a:ext cx="2560867" cy="166020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logical/functional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components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of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project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Explosion: 14 Points 23">
            <a:extLst>
              <a:ext uri="{FF2B5EF4-FFF2-40B4-BE49-F238E27FC236}">
                <a16:creationId xmlns:a16="http://schemas.microsoft.com/office/drawing/2014/main" id="{93D44E9E-9708-EEF1-B922-DB5280B48006}"/>
              </a:ext>
            </a:extLst>
          </p:cNvPr>
          <p:cNvSpPr/>
          <p:nvPr/>
        </p:nvSpPr>
        <p:spPr>
          <a:xfrm>
            <a:off x="9403822" y="2110927"/>
            <a:ext cx="1803741" cy="1245156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time periods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algn="ctr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project</a:t>
            </a:r>
            <a:endParaRPr lang="en-US" sz="1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88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0A01FA-077A-F747-ADA5-294664334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AAEC-4BC8-A69F-A509-DB1BC8DC1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88517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backlog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998C6D-1140-CDD1-882F-B5FD53768F9B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D185711-C08C-71C3-8144-BE06599B15DE}"/>
              </a:ext>
            </a:extLst>
          </p:cNvPr>
          <p:cNvSpPr/>
          <p:nvPr/>
        </p:nvSpPr>
        <p:spPr>
          <a:xfrm>
            <a:off x="631826" y="790715"/>
            <a:ext cx="1651662" cy="1550031"/>
          </a:xfrm>
          <a:prstGeom prst="wedgeRectCallout">
            <a:avLst>
              <a:gd name="adj1" fmla="val 22814"/>
              <a:gd name="adj2" fmla="val -4500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Work items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assigned to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both the correct: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Area Path;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Iteration Path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will appear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team's backlog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2" name="Arrow: Right 5">
            <a:extLst>
              <a:ext uri="{FF2B5EF4-FFF2-40B4-BE49-F238E27FC236}">
                <a16:creationId xmlns:a16="http://schemas.microsoft.com/office/drawing/2014/main" id="{9B3D6EFD-B50C-51EC-20E9-9717673431E2}"/>
              </a:ext>
            </a:extLst>
          </p:cNvPr>
          <p:cNvSpPr/>
          <p:nvPr/>
        </p:nvSpPr>
        <p:spPr>
          <a:xfrm>
            <a:off x="345842" y="293833"/>
            <a:ext cx="189167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backlog visibility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857D526A-0586-DBBD-B6D6-AD029613C2AF}"/>
              </a:ext>
            </a:extLst>
          </p:cNvPr>
          <p:cNvSpPr/>
          <p:nvPr/>
        </p:nvSpPr>
        <p:spPr>
          <a:xfrm>
            <a:off x="2572386" y="790715"/>
            <a:ext cx="2730482" cy="1550031"/>
          </a:xfrm>
          <a:prstGeom prst="wedgeRectCallout">
            <a:avLst>
              <a:gd name="adj1" fmla="val 21584"/>
              <a:gd name="adj2" fmla="val -3681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if a work item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assigned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an Area Path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not associated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your team,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 won't appear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on your team's backlog,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regardless of its Iteration Path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DF9F1356-6111-F37A-FA35-5A6DBAD506FB}"/>
              </a:ext>
            </a:extLst>
          </p:cNvPr>
          <p:cNvSpPr/>
          <p:nvPr/>
        </p:nvSpPr>
        <p:spPr>
          <a:xfrm>
            <a:off x="5523893" y="790715"/>
            <a:ext cx="2783382" cy="1180699"/>
          </a:xfrm>
          <a:prstGeom prst="wedgeRectCallout">
            <a:avLst>
              <a:gd name="adj1" fmla="val 21584"/>
              <a:gd name="adj2" fmla="val -3681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if a work item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assigned to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 Iteration Path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not selected by your team,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 won't appear on your team's backlog,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regardless of its Area Path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2F228DDE-41C8-D8C9-0CAE-2569F60457A0}"/>
              </a:ext>
            </a:extLst>
          </p:cNvPr>
          <p:cNvSpPr/>
          <p:nvPr/>
        </p:nvSpPr>
        <p:spPr>
          <a:xfrm>
            <a:off x="631826" y="2875001"/>
            <a:ext cx="2167828" cy="626701"/>
          </a:xfrm>
          <a:prstGeom prst="wedgeRectCallout">
            <a:avLst>
              <a:gd name="adj1" fmla="val 21584"/>
              <a:gd name="adj2" fmla="val -3681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Both Area and Iteration Paths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act as filters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work items</a:t>
            </a:r>
          </a:p>
        </p:txBody>
      </p:sp>
      <p:sp>
        <p:nvSpPr>
          <p:cNvPr id="26" name="Arrow: Right 5">
            <a:extLst>
              <a:ext uri="{FF2B5EF4-FFF2-40B4-BE49-F238E27FC236}">
                <a16:creationId xmlns:a16="http://schemas.microsoft.com/office/drawing/2014/main" id="{066B24BC-B667-AF78-1622-4A7B113D1313}"/>
              </a:ext>
            </a:extLst>
          </p:cNvPr>
          <p:cNvSpPr/>
          <p:nvPr/>
        </p:nvSpPr>
        <p:spPr>
          <a:xfrm>
            <a:off x="366767" y="2469374"/>
            <a:ext cx="99398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filtering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EAE2A638-10E8-167F-8F52-B358EF67266F}"/>
              </a:ext>
            </a:extLst>
          </p:cNvPr>
          <p:cNvSpPr/>
          <p:nvPr/>
        </p:nvSpPr>
        <p:spPr>
          <a:xfrm>
            <a:off x="3043788" y="2875001"/>
            <a:ext cx="3025435" cy="811367"/>
          </a:xfrm>
          <a:prstGeom prst="wedgeRectCallout">
            <a:avLst>
              <a:gd name="adj1" fmla="val 21584"/>
              <a:gd name="adj2" fmla="val -3681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Area Path filters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work items by team or feature area,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Iteration Path filters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work items by time period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A4701ADC-5807-B63C-FED9-C91D599C6DCB}"/>
              </a:ext>
            </a:extLst>
          </p:cNvPr>
          <p:cNvSpPr/>
          <p:nvPr/>
        </p:nvSpPr>
        <p:spPr>
          <a:xfrm>
            <a:off x="6313357" y="2873289"/>
            <a:ext cx="2265611" cy="1550031"/>
          </a:xfrm>
          <a:prstGeom prst="wedgeRectCallout">
            <a:avLst>
              <a:gd name="adj1" fmla="val 21584"/>
              <a:gd name="adj2" fmla="val -3681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a work item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appear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on your team's backlog,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 must be assigned to: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 Area Path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 Iteration Path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associated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your team </a:t>
            </a:r>
          </a:p>
        </p:txBody>
      </p:sp>
    </p:spTree>
    <p:extLst>
      <p:ext uri="{BB962C8B-B14F-4D97-AF65-F5344CB8AC3E}">
        <p14:creationId xmlns:p14="http://schemas.microsoft.com/office/powerpoint/2010/main" val="71902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A9B407-D6F7-4EC3-55F0-59328F26E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ED10-9AB8-C529-5952-41AEB82D5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66492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areas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994565-EB34-D6E9-0B72-50180480EE16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08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543F28-A4ED-1EC9-354D-903BA863F504}"/>
              </a:ext>
            </a:extLst>
          </p:cNvPr>
          <p:cNvSpPr/>
          <p:nvPr/>
        </p:nvSpPr>
        <p:spPr>
          <a:xfrm>
            <a:off x="1054179" y="276173"/>
            <a:ext cx="251307" cy="4789122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66492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AAEE7A-C6C9-39F2-18A6-A50D078567D5}"/>
              </a:ext>
            </a:extLst>
          </p:cNvPr>
          <p:cNvGrpSpPr/>
          <p:nvPr/>
        </p:nvGrpSpPr>
        <p:grpSpPr>
          <a:xfrm>
            <a:off x="2918670" y="1276734"/>
            <a:ext cx="669429" cy="289586"/>
            <a:chOff x="5881666" y="1590687"/>
            <a:chExt cx="669429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BADE54C0-46FD-5EAB-3A8E-8A027663D2A8}"/>
                </a:ext>
              </a:extLst>
            </p:cNvPr>
            <p:cNvSpPr/>
            <p:nvPr/>
          </p:nvSpPr>
          <p:spPr>
            <a:xfrm>
              <a:off x="6081095" y="1603274"/>
              <a:ext cx="4700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path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DD43119B-3C7B-B276-EDF6-F8DA26604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A5A2549-9827-4E11-6B9A-D13716D3FBE9}"/>
              </a:ext>
            </a:extLst>
          </p:cNvPr>
          <p:cNvSpPr/>
          <p:nvPr/>
        </p:nvSpPr>
        <p:spPr>
          <a:xfrm>
            <a:off x="1921470" y="373946"/>
            <a:ext cx="1606777" cy="811367"/>
          </a:xfrm>
          <a:prstGeom prst="wedgeRectCallout">
            <a:avLst>
              <a:gd name="adj1" fmla="val 9766"/>
              <a:gd name="adj2" fmla="val -1234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group work items by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team,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product,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feature area. </a:t>
            </a: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18D91764-2FE1-6213-C02B-2969D8F1F527}"/>
              </a:ext>
            </a:extLst>
          </p:cNvPr>
          <p:cNvSpPr/>
          <p:nvPr/>
        </p:nvSpPr>
        <p:spPr>
          <a:xfrm>
            <a:off x="332463" y="36413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37772C6B-26E0-B8B6-63DA-DE94FB0D208F}"/>
              </a:ext>
            </a:extLst>
          </p:cNvPr>
          <p:cNvSpPr/>
          <p:nvPr/>
        </p:nvSpPr>
        <p:spPr>
          <a:xfrm>
            <a:off x="1224037" y="364132"/>
            <a:ext cx="69743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path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4CA4CA0-5DE8-08EA-CDE0-3A52F8249E1E}"/>
              </a:ext>
            </a:extLst>
          </p:cNvPr>
          <p:cNvSpPr/>
          <p:nvPr/>
        </p:nvSpPr>
        <p:spPr>
          <a:xfrm>
            <a:off x="2293367" y="3452298"/>
            <a:ext cx="2574991" cy="811367"/>
          </a:xfrm>
          <a:prstGeom prst="wedgeRectCallout">
            <a:avLst>
              <a:gd name="adj1" fmla="val 9766"/>
              <a:gd name="adj2" fmla="val -1234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group work into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sprints,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milestones,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or other time-related periods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FDD55304-C139-FDFD-2A13-1C4F5D8CBDB5}"/>
              </a:ext>
            </a:extLst>
          </p:cNvPr>
          <p:cNvSpPr/>
          <p:nvPr/>
        </p:nvSpPr>
        <p:spPr>
          <a:xfrm>
            <a:off x="1224037" y="3452298"/>
            <a:ext cx="106933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iteration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8342CC-990E-9314-FDC4-DE80A6DAA563}"/>
              </a:ext>
            </a:extLst>
          </p:cNvPr>
          <p:cNvGrpSpPr/>
          <p:nvPr/>
        </p:nvGrpSpPr>
        <p:grpSpPr>
          <a:xfrm>
            <a:off x="4154920" y="4329985"/>
            <a:ext cx="983618" cy="289586"/>
            <a:chOff x="5881666" y="1590687"/>
            <a:chExt cx="983618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A2930FE8-3FF9-A7ED-FCCF-178C9E6C5160}"/>
                </a:ext>
              </a:extLst>
            </p:cNvPr>
            <p:cNvSpPr/>
            <p:nvPr/>
          </p:nvSpPr>
          <p:spPr>
            <a:xfrm>
              <a:off x="6081095" y="1603274"/>
              <a:ext cx="78418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file"/>
                </a:rPr>
                <a:t>iterations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D99F1BF7-FEEA-0BF5-BF2D-5F4370D5F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026" name="Picture 2" descr="Default iterations, Scrum process">
            <a:extLst>
              <a:ext uri="{FF2B5EF4-FFF2-40B4-BE49-F238E27FC236}">
                <a16:creationId xmlns:a16="http://schemas.microsoft.com/office/drawing/2014/main" id="{36D30D91-2F74-8A0F-FDFC-ADD9AC1AD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066" y="3452298"/>
            <a:ext cx="3270868" cy="239679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set of sample area paths">
            <a:extLst>
              <a:ext uri="{FF2B5EF4-FFF2-40B4-BE49-F238E27FC236}">
                <a16:creationId xmlns:a16="http://schemas.microsoft.com/office/drawing/2014/main" id="{5DBF0D09-44D0-7076-4BD8-8CCC8C516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60" y="364131"/>
            <a:ext cx="3447200" cy="243521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84AFD8F-092F-7C08-9F98-F35AF073D180}"/>
              </a:ext>
            </a:extLst>
          </p:cNvPr>
          <p:cNvGrpSpPr/>
          <p:nvPr/>
        </p:nvGrpSpPr>
        <p:grpSpPr>
          <a:xfrm>
            <a:off x="9250484" y="4775709"/>
            <a:ext cx="829730" cy="289586"/>
            <a:chOff x="5881666" y="1590687"/>
            <a:chExt cx="829730" cy="289586"/>
          </a:xfrm>
        </p:grpSpPr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4CD7E41F-1CD7-5FE7-EE35-6FDDF523AB21}"/>
                </a:ext>
              </a:extLst>
            </p:cNvPr>
            <p:cNvSpPr/>
            <p:nvPr/>
          </p:nvSpPr>
          <p:spPr>
            <a:xfrm>
              <a:off x="6081095" y="1603274"/>
              <a:ext cx="6303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project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5385338F-862A-F428-23BA-760D46E5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34CE73C-BC29-2199-DF1C-069E73B522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40462" y="3429000"/>
            <a:ext cx="930334" cy="128538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3D66654-0AEB-77E6-878D-4AA2A429DC24}"/>
              </a:ext>
            </a:extLst>
          </p:cNvPr>
          <p:cNvGrpSpPr/>
          <p:nvPr/>
        </p:nvGrpSpPr>
        <p:grpSpPr>
          <a:xfrm>
            <a:off x="7737594" y="5934196"/>
            <a:ext cx="656605" cy="289586"/>
            <a:chOff x="5881666" y="1590687"/>
            <a:chExt cx="656605" cy="289586"/>
          </a:xfrm>
        </p:grpSpPr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FF56C76C-FFA0-854B-C629-091BB761FFEB}"/>
                </a:ext>
              </a:extLst>
            </p:cNvPr>
            <p:cNvSpPr/>
            <p:nvPr/>
          </p:nvSpPr>
          <p:spPr>
            <a:xfrm>
              <a:off x="6081095" y="1603274"/>
              <a:ext cx="4571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how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ACFFD713-56A4-D158-9F31-409E8CE21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8F53F14D-032C-C61E-6BA7-9B3A4D3504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82458" y="364131"/>
            <a:ext cx="1233482" cy="125211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58C19A2-97D3-7CB4-7690-E6A8E48C3545}"/>
              </a:ext>
            </a:extLst>
          </p:cNvPr>
          <p:cNvGrpSpPr/>
          <p:nvPr/>
        </p:nvGrpSpPr>
        <p:grpSpPr>
          <a:xfrm>
            <a:off x="9505629" y="1628829"/>
            <a:ext cx="829730" cy="289586"/>
            <a:chOff x="5881666" y="1590687"/>
            <a:chExt cx="829730" cy="289586"/>
          </a:xfrm>
        </p:grpSpPr>
        <p:sp>
          <p:nvSpPr>
            <p:cNvPr id="28" name="Retângulo 5">
              <a:extLst>
                <a:ext uri="{FF2B5EF4-FFF2-40B4-BE49-F238E27FC236}">
                  <a16:creationId xmlns:a16="http://schemas.microsoft.com/office/drawing/2014/main" id="{734F2671-2CB0-5BB4-4099-042D07F3EAE5}"/>
                </a:ext>
              </a:extLst>
            </p:cNvPr>
            <p:cNvSpPr/>
            <p:nvPr/>
          </p:nvSpPr>
          <p:spPr>
            <a:xfrm>
              <a:off x="6081095" y="1603274"/>
              <a:ext cx="6303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project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4C771D24-7E33-4A43-4AB1-E33FDE789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FB9A012B-A142-FD14-2419-D74A17B791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28528" y="3413219"/>
            <a:ext cx="858332" cy="145983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BFD6CAC-46BD-0A4F-8552-BCA6D422D690}"/>
              </a:ext>
            </a:extLst>
          </p:cNvPr>
          <p:cNvGrpSpPr/>
          <p:nvPr/>
        </p:nvGrpSpPr>
        <p:grpSpPr>
          <a:xfrm>
            <a:off x="10569947" y="4933705"/>
            <a:ext cx="709505" cy="289586"/>
            <a:chOff x="5881666" y="1590687"/>
            <a:chExt cx="709505" cy="289586"/>
          </a:xfrm>
        </p:grpSpPr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5929A7F1-CCC6-0DD0-BAC1-EF8D36B4B727}"/>
                </a:ext>
              </a:extLst>
            </p:cNvPr>
            <p:cNvSpPr/>
            <p:nvPr/>
          </p:nvSpPr>
          <p:spPr>
            <a:xfrm>
              <a:off x="6081095" y="1603274"/>
              <a:ext cx="5100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/>
                </a:rPr>
                <a:t>team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50A42C1C-664B-4217-1E2F-E8B1D251E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D2AB900C-605A-8E9C-A1CA-BFCA3A8B3C8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" r="39466"/>
          <a:stretch/>
        </p:blipFill>
        <p:spPr>
          <a:xfrm>
            <a:off x="10489009" y="374893"/>
            <a:ext cx="1520664" cy="125306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5F599E9D-78F5-B33E-7885-2C3413C05170}"/>
              </a:ext>
            </a:extLst>
          </p:cNvPr>
          <p:cNvGrpSpPr/>
          <p:nvPr/>
        </p:nvGrpSpPr>
        <p:grpSpPr>
          <a:xfrm>
            <a:off x="11300168" y="1711533"/>
            <a:ext cx="709505" cy="289586"/>
            <a:chOff x="5881666" y="1590687"/>
            <a:chExt cx="709505" cy="289586"/>
          </a:xfrm>
        </p:grpSpPr>
        <p:sp>
          <p:nvSpPr>
            <p:cNvPr id="40" name="Retângulo 5">
              <a:extLst>
                <a:ext uri="{FF2B5EF4-FFF2-40B4-BE49-F238E27FC236}">
                  <a16:creationId xmlns:a16="http://schemas.microsoft.com/office/drawing/2014/main" id="{5A787D76-1FCF-8AF5-92E1-6DDD8DAF8BD6}"/>
                </a:ext>
              </a:extLst>
            </p:cNvPr>
            <p:cNvSpPr/>
            <p:nvPr/>
          </p:nvSpPr>
          <p:spPr>
            <a:xfrm>
              <a:off x="6081095" y="1603274"/>
              <a:ext cx="5100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/>
                </a:rPr>
                <a:t>team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28651222-178F-2428-FCA4-C80392201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396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66492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templates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811285-A942-FC4C-9AA3-3933639A822D}"/>
              </a:ext>
            </a:extLst>
          </p:cNvPr>
          <p:cNvGrpSpPr/>
          <p:nvPr/>
        </p:nvGrpSpPr>
        <p:grpSpPr>
          <a:xfrm>
            <a:off x="283846" y="246782"/>
            <a:ext cx="1009331" cy="289586"/>
            <a:chOff x="5881666" y="1590687"/>
            <a:chExt cx="1009331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109BB985-F5B9-D62E-C68A-1D28B92A4FD9}"/>
                </a:ext>
              </a:extLst>
            </p:cNvPr>
            <p:cNvSpPr/>
            <p:nvPr/>
          </p:nvSpPr>
          <p:spPr>
            <a:xfrm>
              <a:off x="6081095" y="1603274"/>
              <a:ext cx="8099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templates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D3120DC0-0312-A2A6-9227-56B8147ED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34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86594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backlogs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811285-A942-FC4C-9AA3-3933639A822D}"/>
              </a:ext>
            </a:extLst>
          </p:cNvPr>
          <p:cNvGrpSpPr/>
          <p:nvPr/>
        </p:nvGrpSpPr>
        <p:grpSpPr>
          <a:xfrm>
            <a:off x="283846" y="246782"/>
            <a:ext cx="1637643" cy="289586"/>
            <a:chOff x="5881666" y="1590687"/>
            <a:chExt cx="1637643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109BB985-F5B9-D62E-C68A-1D28B92A4FD9}"/>
                </a:ext>
              </a:extLst>
            </p:cNvPr>
            <p:cNvSpPr/>
            <p:nvPr/>
          </p:nvSpPr>
          <p:spPr>
            <a:xfrm>
              <a:off x="6081095" y="1603274"/>
              <a:ext cx="1438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create-your-backlog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D3120DC0-0312-A2A6-9227-56B8147ED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417C084-F6F9-4221-AF43-A16F64247840}"/>
              </a:ext>
            </a:extLst>
          </p:cNvPr>
          <p:cNvGrpSpPr/>
          <p:nvPr/>
        </p:nvGrpSpPr>
        <p:grpSpPr>
          <a:xfrm>
            <a:off x="283846" y="613724"/>
            <a:ext cx="975604" cy="289586"/>
            <a:chOff x="5881666" y="1590687"/>
            <a:chExt cx="975604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5C2E0028-547D-1FCA-7C92-3B12C1E3A345}"/>
                </a:ext>
              </a:extLst>
            </p:cNvPr>
            <p:cNvSpPr/>
            <p:nvPr/>
          </p:nvSpPr>
          <p:spPr>
            <a:xfrm>
              <a:off x="6081095" y="1603274"/>
              <a:ext cx="7761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configure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3C6CE3A5-544E-F9CF-7113-56BA00B7C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6CA7E-DDA7-6B2D-45D8-0E3961D1ADE2}"/>
              </a:ext>
            </a:extLst>
          </p:cNvPr>
          <p:cNvGrpSpPr/>
          <p:nvPr/>
        </p:nvGrpSpPr>
        <p:grpSpPr>
          <a:xfrm>
            <a:off x="311033" y="1070924"/>
            <a:ext cx="1648865" cy="289586"/>
            <a:chOff x="5881666" y="1590687"/>
            <a:chExt cx="1648865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2AFEE88C-3A3F-A5F4-CB30-D4E1FFEC154A}"/>
                </a:ext>
              </a:extLst>
            </p:cNvPr>
            <p:cNvSpPr/>
            <p:nvPr/>
          </p:nvSpPr>
          <p:spPr>
            <a:xfrm>
              <a:off x="6081095" y="1603274"/>
              <a:ext cx="14494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monitoring &amp; report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365C549D-93AA-6AA2-A244-07699B67E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6550D4-1A7E-5263-70A4-2EF4D246F9B9}"/>
              </a:ext>
            </a:extLst>
          </p:cNvPr>
          <p:cNvGrpSpPr/>
          <p:nvPr/>
        </p:nvGrpSpPr>
        <p:grpSpPr>
          <a:xfrm>
            <a:off x="311033" y="1450453"/>
            <a:ext cx="2961724" cy="289586"/>
            <a:chOff x="5881666" y="1590687"/>
            <a:chExt cx="2961724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F3B1E6A1-D14C-E32B-A6D3-FB7AB5130AE7}"/>
                </a:ext>
              </a:extLst>
            </p:cNvPr>
            <p:cNvSpPr/>
            <p:nvPr/>
          </p:nvSpPr>
          <p:spPr>
            <a:xfrm>
              <a:off x="6081095" y="1603274"/>
              <a:ext cx="27622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how-backlogs-work-in-azure-devops****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BBDBEF9E-2148-94B6-25ED-83C212644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B07844-4C01-CDB8-9A25-A2051931BE67}"/>
              </a:ext>
            </a:extLst>
          </p:cNvPr>
          <p:cNvGrpSpPr/>
          <p:nvPr/>
        </p:nvGrpSpPr>
        <p:grpSpPr>
          <a:xfrm>
            <a:off x="321095" y="1855570"/>
            <a:ext cx="1142316" cy="289586"/>
            <a:chOff x="5881666" y="1590687"/>
            <a:chExt cx="1142316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C1AFBCA7-C97A-1D43-694C-29289EFEAB89}"/>
                </a:ext>
              </a:extLst>
            </p:cNvPr>
            <p:cNvSpPr/>
            <p:nvPr/>
          </p:nvSpPr>
          <p:spPr>
            <a:xfrm>
              <a:off x="6081095" y="1603274"/>
              <a:ext cx="9428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create team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7B85728D-4F07-31C5-8301-24BA01500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9557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74460</TotalTime>
  <Words>524</Words>
  <Application>Microsoft Office PowerPoint</Application>
  <PresentationFormat>Widescreen</PresentationFormat>
  <Paragraphs>177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dev ops</vt:lpstr>
      <vt:lpstr>1.1 index</vt:lpstr>
      <vt:lpstr>1.2 sources</vt:lpstr>
      <vt:lpstr>2. summary</vt:lpstr>
      <vt:lpstr>2.1 backlog</vt:lpstr>
      <vt:lpstr>2. areas</vt:lpstr>
      <vt:lpstr>2.1 what</vt:lpstr>
      <vt:lpstr>3. templates</vt:lpstr>
      <vt:lpstr>4. backlogs</vt:lpstr>
      <vt:lpstr>4.1 sources</vt:lpstr>
      <vt:lpstr>5. boards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1252</cp:revision>
  <dcterms:created xsi:type="dcterms:W3CDTF">2019-03-25T09:18:39Z</dcterms:created>
  <dcterms:modified xsi:type="dcterms:W3CDTF">2025-01-15T14:45:42Z</dcterms:modified>
</cp:coreProperties>
</file>