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10"/>
  </p:notesMasterIdLst>
  <p:sldIdLst>
    <p:sldId id="259" r:id="rId3"/>
    <p:sldId id="394" r:id="rId4"/>
    <p:sldId id="395" r:id="rId5"/>
    <p:sldId id="386" r:id="rId6"/>
    <p:sldId id="387" r:id="rId7"/>
    <p:sldId id="388" r:id="rId8"/>
    <p:sldId id="377" r:id="rId9"/>
  </p:sldIdLst>
  <p:sldSz cx="12192000" cy="6858000"/>
  <p:notesSz cx="6858000" cy="9144000"/>
  <p:defaultTextStyle>
    <a:defPPr>
      <a:defRPr lang="pt-P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34580" autoAdjust="0"/>
    <p:restoredTop sz="86410" autoAdjust="0"/>
  </p:normalViewPr>
  <p:slideViewPr>
    <p:cSldViewPr snapToGrid="0">
      <p:cViewPr varScale="1">
        <p:scale>
          <a:sx n="125" d="100"/>
          <a:sy n="125" d="100"/>
        </p:scale>
        <p:origin x="96" y="82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4" d="100"/>
          <a:sy n="64" d="100"/>
        </p:scale>
        <p:origin x="2616" y="7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presProps" Target="presProps.xml"/><Relationship Id="rId5" Type="http://schemas.openxmlformats.org/officeDocument/2006/relationships/slide" Target="slides/slide3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13D7D23-95FE-4191-B08D-3CBB1E1CEEFE}" type="datetimeFigureOut">
              <a:rPr lang="pt-PT" smtClean="0"/>
              <a:t>07/08/2024</a:t>
            </a:fld>
            <a:endParaRPr lang="pt-PT" dirty="0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PT" dirty="0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370636E-53A0-461E-B4DA-47B90EBA88BA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6357776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0ED97C-8255-4BAC-9D42-1F6A6651E287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811978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CC8996-E467-4FE1-B165-4002860D0AC7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4452316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4532E-E792-4BF5-B399-9E5E16070233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10798131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4D900-928E-403C-BF53-CAAB2E2C48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18B940-75D1-4C46-9CFE-6474763922D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AA2CD6-5FB1-46E7-BBF2-06C11EFE06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BAF7F0-99C0-4949-9F3A-098A33A79A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7BC4E3-3A90-4903-AA2B-BEE787AB0B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466262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8A0CBE-4D75-4070-9727-D6568849BD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148656-59AB-4DDA-BA5E-906CE3CE4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B0D26C-F7F1-4295-850E-F65B6A182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F31830-C80B-4D82-9540-948794AC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73081E-0503-4818-8F70-5B7EF7115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283780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C5B21-4830-48A5-862B-ABDF25C510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46B740-92E9-4F69-A3BC-3370B88AD5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8454-4F6E-410A-9B06-56F8E8B985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950F26-960E-41B7-A0CF-5FD4D93926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60EE7-FD8B-4114-B0D7-C530EA4458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07622605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A1C6DB-0704-453E-AA7A-EDB8E503E4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681CFE-81A7-43F6-9DE8-5001C3319A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7B6F9B9-C2D3-4E58-BF2D-86CBBBCF7C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2E05F8-F9B8-4595-9172-117938DFFC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8670A2-41C2-4D8A-B93D-8F4D34BB2D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1016F9-4DB7-42E2-8D0A-65B7CD30CF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6947758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C96546-7AA6-4539-810A-0AC166A580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E6A938C-8040-48C6-8939-B3F0A9E7D30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5C760B8-4D37-4E87-8073-042AF52A4F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7D81F80-B628-4BD3-B94F-CCC211B6932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B9E79D3-9A2B-4BCE-AF53-894A2D5B8A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1FA42F1-1652-4482-A407-F5D97A8840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43F25A-7E30-4A66-9495-AA5714A2C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CE7AC5-D765-47F7-89A4-DA8F32904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046364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B22E3-31A6-4D0E-AA4C-B0AA182355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82934A3-5AE1-40D8-8067-9E1D252E9A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FEFDC3-F146-471F-82E0-FB6C2D901B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E55F47-05F6-49F9-BE0C-B927C558E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01980144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DA7C86-FE30-4F3E-A72C-139359D014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B2663B0-D551-4DBD-BFF2-A571F75E98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862710-B633-46B8-B335-87D5DE3181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20312622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46708-3CEB-435E-8498-6562E37774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A97C09-A03A-43E5-9A11-7273458D3F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52C248-11E6-4154-A326-1B8F7D2EE6D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FDC9D5-C4A3-4FDE-9E36-375F2B348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92A057-54CB-4E24-80E7-736BFC2E13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39B1B1-0646-4C4C-92B7-B3E145870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6222383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C36660-F7C2-4C37-BD61-E2E985519A54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3159003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29F7D4-D633-427F-9E9A-6B5549734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3D3F0D6-3084-4516-AED5-37221D1D77E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047CDB-4B6C-48AA-A9BA-59A1994D82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AB84827-B00B-446A-B5F1-D65E98FDD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721318-5825-42BF-9ACA-060A59DCB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3A1AE2-4E68-4683-B3D6-D2D421FF7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7704687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A18B47-6B5B-4C41-A6E1-3490CE20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8EDB63-0281-4D84-A4C5-17B0CFFB2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D29AA0-B865-40C8-A653-6197F492BB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78ED7A-C5C7-4968-BFBA-53DA7EDE0C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39E3A9-78F3-4296-A92C-D732DADD0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82501740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5582FE-E45E-4458-AC02-44F4A62E36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92EF0A-6E63-4D2C-B998-E3CF727CC05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DDC659-7D8F-4CAA-ACB0-ED17AC7A0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B14C8E-083A-481C-A107-4A809F2AB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410F76-989E-49D9-B4AD-276E51C79C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423644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C553A-1723-4842-A3DB-E76BD21F5C6D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87560258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9B351E-3840-4886-B007-BC84D7C14686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2386469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686839-F4ED-436E-9AC9-AC7A0A0CD179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6309514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B82247-1A7C-4F98-8F33-5E4D07EFBF12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4180028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E320DE-3391-4A27-9653-F2BD505B9A08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5790886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250C8-88B2-4209-BD56-05813AC521DC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22128695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PT" dirty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847055-2F12-42A4-9432-334276564B1D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 dirty="0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3011216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pt-PT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pt-PT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883CD8-EC5B-4369-8F97-BE1E84F10887}" type="datetime1">
              <a:rPr lang="pt-PT" smtClean="0"/>
              <a:t>07/08/2024</a:t>
            </a:fld>
            <a:endParaRPr lang="pt-PT" dirty="0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 dirty="0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BA36E7-31EC-407D-BF78-82EE1FFE6676}" type="slidenum">
              <a:rPr lang="pt-PT" smtClean="0"/>
              <a:t>‹#›</a:t>
            </a:fld>
            <a:endParaRPr lang="pt-PT" dirty="0"/>
          </a:p>
        </p:txBody>
      </p:sp>
    </p:spTree>
    <p:extLst>
      <p:ext uri="{BB962C8B-B14F-4D97-AF65-F5344CB8AC3E}">
        <p14:creationId xmlns:p14="http://schemas.microsoft.com/office/powerpoint/2010/main" val="11331748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2791A7-C9A5-46D8-9C81-1E4A5947EA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P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DE0097-E8D6-43DE-AF41-81E590C1A1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P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78699B-64E4-49C2-80D7-484D6DAA32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4AF87E-A15D-4480-B791-15D75F8AF848}" type="datetimeFigureOut">
              <a:rPr lang="pt-PT" smtClean="0"/>
              <a:t>07/08/2024</a:t>
            </a:fld>
            <a:endParaRPr lang="pt-P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015122-A6FE-41E7-BB00-91A14763813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C013BE-7A46-476B-B9E5-FD0F38D9F2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A364B56-3465-4C9F-888A-AE4E9DC6BAA1}" type="slidenum">
              <a:rPr lang="pt-PT" smtClean="0"/>
              <a:t>‹#›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3395732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P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../../portfolio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Relationship Id="rId4" Type="http://schemas.openxmlformats.org/officeDocument/2006/relationships/hyperlink" Target="../docker.pptx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theory/overview.pptx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2.png"/><Relationship Id="rId3" Type="http://schemas.openxmlformats.org/officeDocument/2006/relationships/hyperlink" Target="https://entityframework-plus.net/" TargetMode="External"/><Relationship Id="rId7" Type="http://schemas.openxmlformats.org/officeDocument/2006/relationships/hyperlink" Target="A1_reference/functionalities.pptx" TargetMode="External"/><Relationship Id="rId12" Type="http://schemas.openxmlformats.org/officeDocument/2006/relationships/image" Target="../media/image11.png"/><Relationship Id="rId2" Type="http://schemas.openxmlformats.org/officeDocument/2006/relationships/image" Target="../media/image7.png"/><Relationship Id="rId16" Type="http://schemas.openxmlformats.org/officeDocument/2006/relationships/hyperlink" Target="../_actions/zig_help.bat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A2_introduction.pptx" TargetMode="External"/><Relationship Id="rId11" Type="http://schemas.openxmlformats.org/officeDocument/2006/relationships/hyperlink" Target="file:///D:\A1_research\C2_c0dice\B1_jmeter\A1_install" TargetMode="External"/><Relationship Id="rId5" Type="http://schemas.openxmlformats.org/officeDocument/2006/relationships/image" Target="../media/image1.png"/><Relationship Id="rId15" Type="http://schemas.openxmlformats.org/officeDocument/2006/relationships/image" Target="../media/image13.png"/><Relationship Id="rId10" Type="http://schemas.openxmlformats.org/officeDocument/2006/relationships/hyperlink" Target="file:///C:\Windows\explorer.exe%20F:\ides\AZ_vStudio2017" TargetMode="External"/><Relationship Id="rId4" Type="http://schemas.openxmlformats.org/officeDocument/2006/relationships/image" Target="../media/image8.png"/><Relationship Id="rId9" Type="http://schemas.openxmlformats.org/officeDocument/2006/relationships/image" Target="../media/image10.svg"/><Relationship Id="rId14" Type="http://schemas.openxmlformats.org/officeDocument/2006/relationships/slide" Target="slide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4576"/>
            <a:ext cx="743280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theory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C0580D7-7E36-F748-EBFA-DFD81BA4676B}"/>
              </a:ext>
            </a:extLst>
          </p:cNvPr>
          <p:cNvGrpSpPr/>
          <p:nvPr/>
        </p:nvGrpSpPr>
        <p:grpSpPr>
          <a:xfrm>
            <a:off x="10569287" y="633528"/>
            <a:ext cx="1223859" cy="283293"/>
            <a:chOff x="5611636" y="5954426"/>
            <a:chExt cx="1223860" cy="283293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F7C2DF02-2AE8-DA72-E191-F37EF4917D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B6CDDEE4-D389-C513-4F7E-EB0D3C92AA55}"/>
                </a:ext>
              </a:extLst>
            </p:cNvPr>
            <p:cNvSpPr/>
            <p:nvPr/>
          </p:nvSpPr>
          <p:spPr>
            <a:xfrm>
              <a:off x="6107411" y="5954426"/>
              <a:ext cx="728085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portfolio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8525DEB3-56C3-4813-F66A-3C7D4C5BFB08}"/>
              </a:ext>
            </a:extLst>
          </p:cNvPr>
          <p:cNvGrpSpPr/>
          <p:nvPr/>
        </p:nvGrpSpPr>
        <p:grpSpPr>
          <a:xfrm>
            <a:off x="10569287" y="306872"/>
            <a:ext cx="1108443" cy="283293"/>
            <a:chOff x="5611636" y="5954426"/>
            <a:chExt cx="1108444" cy="283293"/>
          </a:xfrm>
        </p:grpSpPr>
        <p:pic>
          <p:nvPicPr>
            <p:cNvPr id="11" name="Picture 10" descr="Icon&#10;&#10;Description automatically generated">
              <a:extLst>
                <a:ext uri="{FF2B5EF4-FFF2-40B4-BE49-F238E27FC236}">
                  <a16:creationId xmlns:a16="http://schemas.microsoft.com/office/drawing/2014/main" id="{4411C1E9-E5B7-C90B-7F0F-687C6A681A3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12" name="Retângulo 5">
              <a:extLst>
                <a:ext uri="{FF2B5EF4-FFF2-40B4-BE49-F238E27FC236}">
                  <a16:creationId xmlns:a16="http://schemas.microsoft.com/office/drawing/2014/main" id="{37704A50-8A34-CC38-F062-C43DC878BEE7}"/>
                </a:ext>
              </a:extLst>
            </p:cNvPr>
            <p:cNvSpPr/>
            <p:nvPr/>
          </p:nvSpPr>
          <p:spPr>
            <a:xfrm>
              <a:off x="6107411" y="5954426"/>
              <a:ext cx="61266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4" action="ppaction://hlinkpres?slideindex=1&amp;slidetitle="/>
                </a:rPr>
                <a:t>docker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312969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4576"/>
            <a:ext cx="745076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1.1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index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295C79A7-1CB5-8BBB-29FF-4E8E58863F4A}"/>
              </a:ext>
            </a:extLst>
          </p:cNvPr>
          <p:cNvGrpSpPr/>
          <p:nvPr/>
        </p:nvGrpSpPr>
        <p:grpSpPr>
          <a:xfrm>
            <a:off x="248907" y="360291"/>
            <a:ext cx="1212073" cy="276999"/>
            <a:chOff x="5611636" y="5960720"/>
            <a:chExt cx="1212074" cy="276999"/>
          </a:xfrm>
        </p:grpSpPr>
        <p:pic>
          <p:nvPicPr>
            <p:cNvPr id="4" name="Picture 3" descr="Icon&#10;&#10;Description automatically generated">
              <a:extLst>
                <a:ext uri="{FF2B5EF4-FFF2-40B4-BE49-F238E27FC236}">
                  <a16:creationId xmlns:a16="http://schemas.microsoft.com/office/drawing/2014/main" id="{66AC25AE-7CC4-FC2C-AEE6-8FFF1A9B8B5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7" name="Retângulo 5">
              <a:extLst>
                <a:ext uri="{FF2B5EF4-FFF2-40B4-BE49-F238E27FC236}">
                  <a16:creationId xmlns:a16="http://schemas.microsoft.com/office/drawing/2014/main" id="{C03F6741-C4FE-8E4D-9377-C449F144E9E2}"/>
                </a:ext>
              </a:extLst>
            </p:cNvPr>
            <p:cNvSpPr/>
            <p:nvPr/>
          </p:nvSpPr>
          <p:spPr>
            <a:xfrm>
              <a:off x="6066771" y="5960720"/>
              <a:ext cx="75693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369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hlinkClick r:id="rId3" action="ppaction://hlinkpres?slideindex=1&amp;slidetitle="/>
                </a:rPr>
                <a:t>overview</a:t>
              </a:r>
              <a:endParaRPr kumimoji="0" lang="en-US" sz="12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123390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C36BB6B-7FF0-EB11-C419-5E9779678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0783" y="381588"/>
            <a:ext cx="6725589" cy="866896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4C7F764-8D4D-421D-979F-2C7A67DE06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-344576"/>
            <a:ext cx="751681" cy="258532"/>
          </a:xfrm>
          <a:noFill/>
          <a:ln w="25400">
            <a:noFill/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12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2. </a:t>
            </a:r>
            <a:r>
              <a:rPr lang="en-US" sz="1200" dirty="0">
                <a:solidFill>
                  <a:schemeClr val="bg2">
                    <a:lumMod val="25000"/>
                  </a:schemeClr>
                </a:solidFill>
              </a:rPr>
              <a:t>docker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D45E34D6-120F-44F6-96A2-17230046C2F4}"/>
              </a:ext>
            </a:extLst>
          </p:cNvPr>
          <p:cNvSpPr/>
          <p:nvPr/>
        </p:nvSpPr>
        <p:spPr>
          <a:xfrm>
            <a:off x="145062" y="180000"/>
            <a:ext cx="207692" cy="6480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row: Right 5">
            <a:extLst>
              <a:ext uri="{FF2B5EF4-FFF2-40B4-BE49-F238E27FC236}">
                <a16:creationId xmlns:a16="http://schemas.microsoft.com/office/drawing/2014/main" id="{17A7BC65-C1A5-4547-89EC-97290460E75E}"/>
              </a:ext>
            </a:extLst>
          </p:cNvPr>
          <p:cNvSpPr/>
          <p:nvPr/>
        </p:nvSpPr>
        <p:spPr>
          <a:xfrm>
            <a:off x="271672" y="342056"/>
            <a:ext cx="739111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ysClr val="windowText" lastClr="000000"/>
          </a:solidFill>
          <a:ln w="25400" cap="flat" cmpd="sng" algn="ctr">
            <a:solidFill>
              <a:srgbClr val="FFC000">
                <a:lumMod val="60000"/>
                <a:lumOff val="4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ysClr val="window" lastClr="FFFFFF">
                <a:alpha val="40000"/>
              </a:sys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defTabSz="914369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</a:rPr>
              <a:t>what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50595FC-B0BB-12C9-6138-D7E58B2BBF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0783" y="1471514"/>
            <a:ext cx="6935168" cy="232442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3558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DCAF783-2C93-4DF6-2CFA-C1A4C2EA7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796C78-3ECF-0B2C-D145-3906F848AA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05964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3. image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AF065F1-B90A-6235-D3C2-30AD6FB1C4AB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322BC1E-5481-3092-7CDC-F18EF560CC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1759" y="696685"/>
            <a:ext cx="5693936" cy="5416731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1717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98E1B6-D452-D52B-6153-F2D9D8B5DA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B5B33-E13B-13FF-1B70-E29F5BB446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540037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4. container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0BADC85-9D46-7A2F-C4BF-CEEBC61CBE8C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B376342-81F9-B1FE-25C7-6C53DEEE75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983" y="748937"/>
            <a:ext cx="5491017" cy="5757428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160509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9ABE8EB-9335-C3A0-43C3-CA77986CE0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E86FC-5CA5-4DCC-B3D8-550DC060C89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5062" y="123804"/>
            <a:ext cx="1702069" cy="369332"/>
          </a:xfrm>
          <a:gradFill>
            <a:gsLst>
              <a:gs pos="0">
                <a:schemeClr val="accent1">
                  <a:lumMod val="5000"/>
                  <a:lumOff val="95000"/>
                </a:schemeClr>
              </a:gs>
              <a:gs pos="74000">
                <a:schemeClr val="accent1">
                  <a:lumMod val="45000"/>
                  <a:lumOff val="55000"/>
                </a:schemeClr>
              </a:gs>
              <a:gs pos="83000">
                <a:schemeClr val="accent1">
                  <a:lumMod val="45000"/>
                  <a:lumOff val="55000"/>
                </a:schemeClr>
              </a:gs>
              <a:gs pos="100000">
                <a:schemeClr val="accent1">
                  <a:lumMod val="30000"/>
                  <a:lumOff val="70000"/>
                </a:schemeClr>
              </a:gs>
            </a:gsLst>
            <a:lin ang="5400000" scaled="1"/>
          </a:gradFill>
          <a:ln w="25400">
            <a:solidFill>
              <a:schemeClr val="accent1"/>
            </a:solidFill>
          </a:ln>
        </p:spPr>
        <p:txBody>
          <a:bodyPr vert="horz" wrap="none" lIns="91440" tIns="45720" rIns="91440" bIns="45720" rtlCol="0" anchor="t">
            <a:spAutoFit/>
          </a:bodyPr>
          <a:lstStyle/>
          <a:p>
            <a:pPr algn="l"/>
            <a:r>
              <a:rPr lang="en-US" sz="2000" dirty="0">
                <a:solidFill>
                  <a:schemeClr val="bg2">
                    <a:lumMod val="25000"/>
                  </a:schemeClr>
                </a:solidFill>
                <a:sym typeface="Wingdings" panose="05000000000000000000" pitchFamily="2" charset="2"/>
              </a:rPr>
              <a:t>5. differences</a:t>
            </a:r>
            <a:endParaRPr lang="en-US" sz="20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4DC55BF-9E36-5246-7F8D-CFD52617564C}"/>
              </a:ext>
            </a:extLst>
          </p:cNvPr>
          <p:cNvSpPr/>
          <p:nvPr/>
        </p:nvSpPr>
        <p:spPr>
          <a:xfrm>
            <a:off x="145062" y="633528"/>
            <a:ext cx="207692" cy="6048000"/>
          </a:xfrm>
          <a:prstGeom prst="rect">
            <a:avLst/>
          </a:prstGeom>
          <a:solidFill>
            <a:schemeClr val="tx1"/>
          </a:solidFill>
          <a:ln w="25400"/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1639330-05FB-F982-39F8-6FCEEA56A9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4466" y="787610"/>
            <a:ext cx="6525536" cy="5439534"/>
          </a:xfrm>
          <a:prstGeom prst="rect">
            <a:avLst/>
          </a:prstGeom>
          <a:ln w="50800">
            <a:solidFill>
              <a:srgbClr val="70AD47">
                <a:lumMod val="60000"/>
                <a:lumOff val="40000"/>
              </a:srgbClr>
            </a:solidFill>
          </a:ln>
          <a:effectLst>
            <a:outerShdw blurRad="50800" dist="127000" dir="2700000" algn="tl" rotWithShape="0">
              <a:sysClr val="window" lastClr="FFFFFF">
                <a:alpha val="40000"/>
              </a:sys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262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5EF66BF9-1205-4921-9848-E01F172B1E41}"/>
              </a:ext>
            </a:extLst>
          </p:cNvPr>
          <p:cNvSpPr/>
          <p:nvPr/>
        </p:nvSpPr>
        <p:spPr>
          <a:xfrm>
            <a:off x="161745" y="641132"/>
            <a:ext cx="207692" cy="5990897"/>
          </a:xfrm>
          <a:prstGeom prst="rect">
            <a:avLst/>
          </a:prstGeom>
          <a:solidFill>
            <a:schemeClr val="tx1"/>
          </a:solidFill>
          <a:ln w="25400" cap="flat" cmpd="sng" algn="ctr">
            <a:solidFill>
              <a:srgbClr val="4472C4">
                <a:shade val="50000"/>
              </a:srgb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1" name="Arrow: Right 5">
            <a:extLst>
              <a:ext uri="{FF2B5EF4-FFF2-40B4-BE49-F238E27FC236}">
                <a16:creationId xmlns:a16="http://schemas.microsoft.com/office/drawing/2014/main" id="{37D7CF4F-FF2A-4394-89CF-6DD9FAFE9EDE}"/>
              </a:ext>
            </a:extLst>
          </p:cNvPr>
          <p:cNvSpPr/>
          <p:nvPr/>
        </p:nvSpPr>
        <p:spPr>
          <a:xfrm>
            <a:off x="271672" y="752077"/>
            <a:ext cx="1434814" cy="276999"/>
          </a:xfrm>
          <a:custGeom>
            <a:avLst/>
            <a:gdLst>
              <a:gd name="connsiteX0" fmla="*/ 0 w 1727200"/>
              <a:gd name="connsiteY0" fmla="*/ 119380 h 477520"/>
              <a:gd name="connsiteX1" fmla="*/ 1488440 w 1727200"/>
              <a:gd name="connsiteY1" fmla="*/ 119380 h 477520"/>
              <a:gd name="connsiteX2" fmla="*/ 1488440 w 1727200"/>
              <a:gd name="connsiteY2" fmla="*/ 0 h 477520"/>
              <a:gd name="connsiteX3" fmla="*/ 1727200 w 1727200"/>
              <a:gd name="connsiteY3" fmla="*/ 238760 h 477520"/>
              <a:gd name="connsiteX4" fmla="*/ 1488440 w 1727200"/>
              <a:gd name="connsiteY4" fmla="*/ 477520 h 477520"/>
              <a:gd name="connsiteX5" fmla="*/ 1488440 w 1727200"/>
              <a:gd name="connsiteY5" fmla="*/ 358140 h 477520"/>
              <a:gd name="connsiteX6" fmla="*/ 0 w 1727200"/>
              <a:gd name="connsiteY6" fmla="*/ 358140 h 477520"/>
              <a:gd name="connsiteX7" fmla="*/ 0 w 1727200"/>
              <a:gd name="connsiteY7" fmla="*/ 119380 h 477520"/>
              <a:gd name="connsiteX0" fmla="*/ 0 w 1727200"/>
              <a:gd name="connsiteY0" fmla="*/ 11803 h 369943"/>
              <a:gd name="connsiteX1" fmla="*/ 1488440 w 1727200"/>
              <a:gd name="connsiteY1" fmla="*/ 11803 h 369943"/>
              <a:gd name="connsiteX2" fmla="*/ 1488440 w 1727200"/>
              <a:gd name="connsiteY2" fmla="*/ 0 h 369943"/>
              <a:gd name="connsiteX3" fmla="*/ 1727200 w 1727200"/>
              <a:gd name="connsiteY3" fmla="*/ 131183 h 369943"/>
              <a:gd name="connsiteX4" fmla="*/ 1488440 w 1727200"/>
              <a:gd name="connsiteY4" fmla="*/ 369943 h 369943"/>
              <a:gd name="connsiteX5" fmla="*/ 1488440 w 1727200"/>
              <a:gd name="connsiteY5" fmla="*/ 250563 h 369943"/>
              <a:gd name="connsiteX6" fmla="*/ 0 w 1727200"/>
              <a:gd name="connsiteY6" fmla="*/ 250563 h 369943"/>
              <a:gd name="connsiteX7" fmla="*/ 0 w 1727200"/>
              <a:gd name="connsiteY7" fmla="*/ 11803 h 369943"/>
              <a:gd name="connsiteX0" fmla="*/ 0 w 1727200"/>
              <a:gd name="connsiteY0" fmla="*/ 0 h 358140"/>
              <a:gd name="connsiteX1" fmla="*/ 1488440 w 1727200"/>
              <a:gd name="connsiteY1" fmla="*/ 0 h 358140"/>
              <a:gd name="connsiteX2" fmla="*/ 1497538 w 1727200"/>
              <a:gd name="connsiteY2" fmla="*/ 6394 h 358140"/>
              <a:gd name="connsiteX3" fmla="*/ 1727200 w 1727200"/>
              <a:gd name="connsiteY3" fmla="*/ 119380 h 358140"/>
              <a:gd name="connsiteX4" fmla="*/ 1488440 w 1727200"/>
              <a:gd name="connsiteY4" fmla="*/ 358140 h 358140"/>
              <a:gd name="connsiteX5" fmla="*/ 1488440 w 1727200"/>
              <a:gd name="connsiteY5" fmla="*/ 238760 h 358140"/>
              <a:gd name="connsiteX6" fmla="*/ 0 w 1727200"/>
              <a:gd name="connsiteY6" fmla="*/ 238760 h 358140"/>
              <a:gd name="connsiteX7" fmla="*/ 0 w 1727200"/>
              <a:gd name="connsiteY7" fmla="*/ 0 h 358140"/>
              <a:gd name="connsiteX0" fmla="*/ 0 w 1727200"/>
              <a:gd name="connsiteY0" fmla="*/ 0 h 239859"/>
              <a:gd name="connsiteX1" fmla="*/ 1488440 w 1727200"/>
              <a:gd name="connsiteY1" fmla="*/ 0 h 239859"/>
              <a:gd name="connsiteX2" fmla="*/ 1497538 w 1727200"/>
              <a:gd name="connsiteY2" fmla="*/ 6394 h 239859"/>
              <a:gd name="connsiteX3" fmla="*/ 1727200 w 1727200"/>
              <a:gd name="connsiteY3" fmla="*/ 119380 h 239859"/>
              <a:gd name="connsiteX4" fmla="*/ 1492989 w 1727200"/>
              <a:gd name="connsiteY4" fmla="*/ 239859 h 239859"/>
              <a:gd name="connsiteX5" fmla="*/ 1488440 w 1727200"/>
              <a:gd name="connsiteY5" fmla="*/ 238760 h 239859"/>
              <a:gd name="connsiteX6" fmla="*/ 0 w 1727200"/>
              <a:gd name="connsiteY6" fmla="*/ 238760 h 239859"/>
              <a:gd name="connsiteX7" fmla="*/ 0 w 1727200"/>
              <a:gd name="connsiteY7" fmla="*/ 0 h 2398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27200" h="239859">
                <a:moveTo>
                  <a:pt x="0" y="0"/>
                </a:moveTo>
                <a:lnTo>
                  <a:pt x="1488440" y="0"/>
                </a:lnTo>
                <a:lnTo>
                  <a:pt x="1497538" y="6394"/>
                </a:lnTo>
                <a:lnTo>
                  <a:pt x="1727200" y="119380"/>
                </a:lnTo>
                <a:lnTo>
                  <a:pt x="1492989" y="239859"/>
                </a:lnTo>
                <a:lnTo>
                  <a:pt x="1488440" y="238760"/>
                </a:lnTo>
                <a:lnTo>
                  <a:pt x="0" y="23876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90000" tIns="0" rIns="180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new project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1340E3-E6E7-40FD-BFE9-9758DA674A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1745" y="185083"/>
            <a:ext cx="1352165" cy="369332"/>
          </a:xfrm>
          <a:gradFill>
            <a:gsLst>
              <a:gs pos="0">
                <a:srgbClr val="4472C4">
                  <a:lumMod val="5000"/>
                  <a:lumOff val="95000"/>
                </a:srgbClr>
              </a:gs>
              <a:gs pos="74000">
                <a:srgbClr val="4472C4">
                  <a:lumMod val="45000"/>
                  <a:lumOff val="55000"/>
                </a:srgbClr>
              </a:gs>
              <a:gs pos="83000">
                <a:srgbClr val="4472C4">
                  <a:lumMod val="45000"/>
                  <a:lumOff val="55000"/>
                </a:srgbClr>
              </a:gs>
              <a:gs pos="100000">
                <a:srgbClr val="4472C4">
                  <a:lumMod val="30000"/>
                  <a:lumOff val="70000"/>
                </a:srgbClr>
              </a:gs>
            </a:gsLst>
            <a:lin ang="5400000" scaled="1"/>
          </a:gradFill>
          <a:ln w="25400">
            <a:solidFill>
              <a:schemeClr val="accent5">
                <a:lumMod val="60000"/>
                <a:lumOff val="40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vert="horz" wrap="none" lIns="91440" tIns="45720" rIns="91440" bIns="45720" rtlCol="0" anchor="t">
            <a:spAutoFit/>
          </a:bodyPr>
          <a:lstStyle/>
          <a:p>
            <a:r>
              <a:rPr lang="en-US" sz="2000" dirty="0">
                <a:solidFill>
                  <a:sysClr val="windowText" lastClr="000000"/>
                </a:solidFill>
                <a:latin typeface="Calibri Light" panose="020F0302020204030204"/>
              </a:rPr>
              <a:t>Z. </a:t>
            </a:r>
            <a:r>
              <a:rPr lang="en-US" sz="2000" b="1" dirty="0">
                <a:solidFill>
                  <a:sysClr val="windowText" lastClr="000000"/>
                </a:solidFill>
                <a:latin typeface="Calibri Light" panose="020F0302020204030204"/>
              </a:rPr>
              <a:t>template</a:t>
            </a:r>
          </a:p>
        </p:txBody>
      </p:sp>
      <p:sp>
        <p:nvSpPr>
          <p:cNvPr id="36" name="Rectangle: Rounded Corners 35">
            <a:extLst>
              <a:ext uri="{FF2B5EF4-FFF2-40B4-BE49-F238E27FC236}">
                <a16:creationId xmlns:a16="http://schemas.microsoft.com/office/drawing/2014/main" id="{E41A7F36-A6A2-4B0F-BFF3-546E7A3EE687}"/>
              </a:ext>
            </a:extLst>
          </p:cNvPr>
          <p:cNvSpPr/>
          <p:nvPr/>
        </p:nvSpPr>
        <p:spPr>
          <a:xfrm>
            <a:off x="3990477" y="641131"/>
            <a:ext cx="251307" cy="3081938"/>
          </a:xfrm>
          <a:prstGeom prst="roundRect">
            <a:avLst/>
          </a:prstGeom>
          <a:solidFill>
            <a:schemeClr val="tx1"/>
          </a:solidFill>
          <a:ln w="25400">
            <a:solidFill>
              <a:schemeClr val="accent6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8" name="Seta para a Direita 19">
            <a:extLst>
              <a:ext uri="{FF2B5EF4-FFF2-40B4-BE49-F238E27FC236}">
                <a16:creationId xmlns:a16="http://schemas.microsoft.com/office/drawing/2014/main" id="{ECA516AD-C913-468A-98D2-3DA2573FC6F1}"/>
              </a:ext>
            </a:extLst>
          </p:cNvPr>
          <p:cNvSpPr/>
          <p:nvPr/>
        </p:nvSpPr>
        <p:spPr>
          <a:xfrm flipH="1">
            <a:off x="297492" y="1258802"/>
            <a:ext cx="1490957" cy="276999"/>
          </a:xfrm>
          <a:custGeom>
            <a:avLst/>
            <a:gdLst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137562 h 550247"/>
              <a:gd name="connsiteX1" fmla="*/ 2332036 w 2607159"/>
              <a:gd name="connsiteY1" fmla="*/ 137562 h 550247"/>
              <a:gd name="connsiteX2" fmla="*/ 2332036 w 2607159"/>
              <a:gd name="connsiteY2" fmla="*/ 0 h 550247"/>
              <a:gd name="connsiteX3" fmla="*/ 2607159 w 2607159"/>
              <a:gd name="connsiteY3" fmla="*/ 275124 h 550247"/>
              <a:gd name="connsiteX4" fmla="*/ 2332036 w 2607159"/>
              <a:gd name="connsiteY4" fmla="*/ 550247 h 550247"/>
              <a:gd name="connsiteX5" fmla="*/ 2332036 w 2607159"/>
              <a:gd name="connsiteY5" fmla="*/ 412685 h 550247"/>
              <a:gd name="connsiteX6" fmla="*/ 0 w 2607159"/>
              <a:gd name="connsiteY6" fmla="*/ 412685 h 550247"/>
              <a:gd name="connsiteX7" fmla="*/ 0 w 2607159"/>
              <a:gd name="connsiteY7" fmla="*/ 137562 h 550247"/>
              <a:gd name="connsiteX0" fmla="*/ 0 w 2607159"/>
              <a:gd name="connsiteY0" fmla="*/ 0 h 412685"/>
              <a:gd name="connsiteX1" fmla="*/ 2332036 w 2607159"/>
              <a:gd name="connsiteY1" fmla="*/ 0 h 412685"/>
              <a:gd name="connsiteX2" fmla="*/ 2607159 w 2607159"/>
              <a:gd name="connsiteY2" fmla="*/ 137562 h 412685"/>
              <a:gd name="connsiteX3" fmla="*/ 2332036 w 2607159"/>
              <a:gd name="connsiteY3" fmla="*/ 412685 h 412685"/>
              <a:gd name="connsiteX4" fmla="*/ 2332036 w 2607159"/>
              <a:gd name="connsiteY4" fmla="*/ 275123 h 412685"/>
              <a:gd name="connsiteX5" fmla="*/ 0 w 2607159"/>
              <a:gd name="connsiteY5" fmla="*/ 275123 h 412685"/>
              <a:gd name="connsiteX6" fmla="*/ 0 w 2607159"/>
              <a:gd name="connsiteY6" fmla="*/ 0 h 412685"/>
              <a:gd name="connsiteX0" fmla="*/ 0 w 2607159"/>
              <a:gd name="connsiteY0" fmla="*/ 0 h 275123"/>
              <a:gd name="connsiteX1" fmla="*/ 2332036 w 2607159"/>
              <a:gd name="connsiteY1" fmla="*/ 0 h 275123"/>
              <a:gd name="connsiteX2" fmla="*/ 2607159 w 2607159"/>
              <a:gd name="connsiteY2" fmla="*/ 137562 h 275123"/>
              <a:gd name="connsiteX3" fmla="*/ 2332036 w 2607159"/>
              <a:gd name="connsiteY3" fmla="*/ 275123 h 275123"/>
              <a:gd name="connsiteX4" fmla="*/ 0 w 2607159"/>
              <a:gd name="connsiteY4" fmla="*/ 275123 h 275123"/>
              <a:gd name="connsiteX5" fmla="*/ 0 w 2607159"/>
              <a:gd name="connsiteY5" fmla="*/ 0 h 27512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607159" h="275123">
                <a:moveTo>
                  <a:pt x="0" y="0"/>
                </a:moveTo>
                <a:lnTo>
                  <a:pt x="2332036" y="0"/>
                </a:lnTo>
                <a:lnTo>
                  <a:pt x="2607159" y="137562"/>
                </a:lnTo>
                <a:lnTo>
                  <a:pt x="2332036" y="275123"/>
                </a:lnTo>
                <a:lnTo>
                  <a:pt x="0" y="275123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 w="25400">
            <a:solidFill>
              <a:schemeClr val="accent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180000" tIns="0" rIns="3600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ExecuteAsync</a:t>
            </a:r>
          </a:p>
        </p:txBody>
      </p:sp>
      <p:sp>
        <p:nvSpPr>
          <p:cNvPr id="39" name="Explosion: 14 Points 38">
            <a:extLst>
              <a:ext uri="{FF2B5EF4-FFF2-40B4-BE49-F238E27FC236}">
                <a16:creationId xmlns:a16="http://schemas.microsoft.com/office/drawing/2014/main" id="{726CC03A-7D6C-46EA-92A0-86DDE1A0107D}"/>
              </a:ext>
            </a:extLst>
          </p:cNvPr>
          <p:cNvSpPr/>
          <p:nvPr/>
        </p:nvSpPr>
        <p:spPr>
          <a:xfrm>
            <a:off x="328733" y="6044547"/>
            <a:ext cx="1625594" cy="622578"/>
          </a:xfrm>
          <a:prstGeom prst="irregularSeal2">
            <a:avLst/>
          </a:prstGeom>
          <a:solidFill>
            <a:schemeClr val="tx1"/>
          </a:solidFill>
          <a:ln>
            <a:solidFill>
              <a:srgbClr val="FF0000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wrap="none" lIns="0" tIns="0" rIns="0" bIns="0" rtlCol="0" anchor="ctr">
            <a:spAutoFit/>
          </a:bodyPr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success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041003E8-A938-463D-86F0-FCED56AC68C0}"/>
              </a:ext>
            </a:extLst>
          </p:cNvPr>
          <p:cNvSpPr/>
          <p:nvPr/>
        </p:nvSpPr>
        <p:spPr>
          <a:xfrm>
            <a:off x="283909" y="4930886"/>
            <a:ext cx="495300" cy="465224"/>
          </a:xfrm>
          <a:prstGeom prst="ellipse">
            <a:avLst/>
          </a:prstGeom>
          <a:solidFill>
            <a:schemeClr val="tx1"/>
          </a:solidFill>
          <a:ln w="25400">
            <a:solidFill>
              <a:schemeClr val="accent4">
                <a:lumMod val="60000"/>
                <a:lumOff val="40000"/>
              </a:schemeClr>
            </a:solidFill>
          </a:ln>
          <a:effectLst>
            <a:outerShdw blurRad="1270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1800" b="0" i="0" u="none" strike="noStrike" kern="1200" cap="none" spc="0" normalizeH="0" baseline="0" noProof="0" dirty="0">
                <a:ln w="0"/>
                <a:solidFill>
                  <a:prstClr val="white"/>
                </a:solidFill>
                <a:effectLst>
                  <a:outerShdw blurRad="38100" dist="19050" dir="2700000" algn="tl" rotWithShape="0">
                    <a:prstClr val="black">
                      <a:alpha val="40000"/>
                    </a:prstClr>
                  </a:outerShdw>
                </a:effectLst>
                <a:uLnTx/>
                <a:uFillTx/>
                <a:latin typeface="Calibri Light" panose="020F0302020204030204"/>
                <a:ea typeface="+mn-ea"/>
                <a:cs typeface="+mn-cs"/>
              </a:rPr>
              <a:t>4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BFA1939-92C3-48AC-93EE-5C93B552D70D}"/>
              </a:ext>
            </a:extLst>
          </p:cNvPr>
          <p:cNvSpPr txBox="1"/>
          <p:nvPr/>
        </p:nvSpPr>
        <p:spPr>
          <a:xfrm>
            <a:off x="826994" y="4729870"/>
            <a:ext cx="598241" cy="769441"/>
          </a:xfrm>
          <a:prstGeom prst="rect">
            <a:avLst/>
          </a:prstGeom>
          <a:noFill/>
          <a:effectLst>
            <a:outerShdw blurRad="50800" dist="88900" dir="2700000" algn="tl" rotWithShape="0">
              <a:schemeClr val="bg1">
                <a:alpha val="40000"/>
              </a:schemeClr>
            </a:outerShdw>
          </a:effectLst>
        </p:spPr>
        <p:txBody>
          <a:bodyPr wrap="none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PT" sz="4400" b="1" i="0" u="none" strike="noStrike" kern="1200" cap="none" spc="0" normalizeH="0" baseline="0" noProof="0" dirty="0">
                <a:ln>
                  <a:noFill/>
                </a:ln>
                <a:solidFill>
                  <a:srgbClr val="0645AD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⊂</a:t>
            </a:r>
            <a:endParaRPr kumimoji="0" lang="pt-PT" sz="44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2" name="Speech Bubble: Rectangle 41">
            <a:extLst>
              <a:ext uri="{FF2B5EF4-FFF2-40B4-BE49-F238E27FC236}">
                <a16:creationId xmlns:a16="http://schemas.microsoft.com/office/drawing/2014/main" id="{79007EFE-5D7A-41BC-9914-0012C2E39275}"/>
              </a:ext>
            </a:extLst>
          </p:cNvPr>
          <p:cNvSpPr/>
          <p:nvPr/>
        </p:nvSpPr>
        <p:spPr>
          <a:xfrm>
            <a:off x="2157928" y="1244459"/>
            <a:ext cx="1430895" cy="288147"/>
          </a:xfrm>
          <a:prstGeom prst="wedgeRectCallout">
            <a:avLst/>
          </a:prstGeom>
          <a:solidFill>
            <a:schemeClr val="tx1"/>
          </a:solidFill>
          <a:ln w="25400"/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none" lIns="36000" tIns="36000" rIns="36000" bIns="36000" rtlCol="0" anchor="t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square post-it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9F173AA0-1DC6-4E8A-8BC2-7BC8E1E52403}"/>
              </a:ext>
            </a:extLst>
          </p:cNvPr>
          <p:cNvSpPr txBox="1"/>
          <p:nvPr/>
        </p:nvSpPr>
        <p:spPr>
          <a:xfrm>
            <a:off x="596511" y="1816814"/>
            <a:ext cx="2825197" cy="954107"/>
          </a:xfrm>
          <a:prstGeom prst="rect">
            <a:avLst/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rtlCol="0">
            <a:spAutoFit/>
          </a:bodyPr>
          <a:lstStyle/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A </a:t>
            </a: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slash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followed </a:t>
            </a:r>
          </a:p>
          <a:p>
            <a:pPr marL="342889" marR="0" lvl="0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by </a:t>
            </a:r>
          </a:p>
          <a:p>
            <a:pPr marL="800073" marR="0" lvl="1" indent="-342889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two consecutive asterisks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3445998E-B9E0-450B-B4CB-45822AEF0C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41784" y="1029076"/>
            <a:ext cx="2819089" cy="1233604"/>
          </a:xfrm>
          <a:prstGeom prst="rect">
            <a:avLst/>
          </a:prstGeom>
          <a:ln w="50800">
            <a:solidFill>
              <a:schemeClr val="accent6">
                <a:lumMod val="60000"/>
                <a:lumOff val="40000"/>
              </a:schemeClr>
            </a:solidFill>
          </a:ln>
          <a:effectLst>
            <a:outerShdw blurRad="50800" dist="127000" dir="2700000" algn="tl" rotWithShape="0">
              <a:schemeClr val="bg1">
                <a:alpha val="40000"/>
              </a:schemeClr>
            </a:outerShdw>
          </a:effectLst>
        </p:spPr>
      </p:pic>
      <p:grpSp>
        <p:nvGrpSpPr>
          <p:cNvPr id="20" name="Group 19">
            <a:extLst>
              <a:ext uri="{FF2B5EF4-FFF2-40B4-BE49-F238E27FC236}">
                <a16:creationId xmlns:a16="http://schemas.microsoft.com/office/drawing/2014/main" id="{08A7C638-5E21-411A-8DB8-B34B86A5195B}"/>
              </a:ext>
            </a:extLst>
          </p:cNvPr>
          <p:cNvGrpSpPr/>
          <p:nvPr/>
        </p:nvGrpSpPr>
        <p:grpSpPr>
          <a:xfrm>
            <a:off x="261442" y="4179726"/>
            <a:ext cx="1757548" cy="289586"/>
            <a:chOff x="5881666" y="1590687"/>
            <a:chExt cx="1757548" cy="289586"/>
          </a:xfrm>
        </p:grpSpPr>
        <p:sp>
          <p:nvSpPr>
            <p:cNvPr id="22" name="Retângulo 5">
              <a:extLst>
                <a:ext uri="{FF2B5EF4-FFF2-40B4-BE49-F238E27FC236}">
                  <a16:creationId xmlns:a16="http://schemas.microsoft.com/office/drawing/2014/main" id="{D6D9B7B9-E922-474A-9604-497F2E4C0AAE}"/>
                </a:ext>
              </a:extLst>
            </p:cNvPr>
            <p:cNvSpPr/>
            <p:nvPr/>
          </p:nvSpPr>
          <p:spPr>
            <a:xfrm>
              <a:off x="6081095" y="1603274"/>
              <a:ext cx="1558119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3"/>
                </a:rPr>
                <a:t>entity framework plus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23" name="Picture 22" descr="Icon&#10;&#10;Description automatically generated">
              <a:extLst>
                <a:ext uri="{FF2B5EF4-FFF2-40B4-BE49-F238E27FC236}">
                  <a16:creationId xmlns:a16="http://schemas.microsoft.com/office/drawing/2014/main" id="{24B73C90-D5FA-44E4-A9BA-5A25A7089DB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881666" y="1590687"/>
              <a:ext cx="277000" cy="277000"/>
            </a:xfrm>
            <a:prstGeom prst="rect">
              <a:avLst/>
            </a:prstGeom>
          </p:spPr>
        </p:pic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22A5372C-BF23-4DD1-B84D-A97DCF885AD8}"/>
              </a:ext>
            </a:extLst>
          </p:cNvPr>
          <p:cNvGrpSpPr/>
          <p:nvPr/>
        </p:nvGrpSpPr>
        <p:grpSpPr>
          <a:xfrm>
            <a:off x="238309" y="3772837"/>
            <a:ext cx="1452384" cy="283293"/>
            <a:chOff x="5611636" y="5954426"/>
            <a:chExt cx="1452385" cy="283293"/>
          </a:xfrm>
        </p:grpSpPr>
        <p:pic>
          <p:nvPicPr>
            <p:cNvPr id="28" name="Picture 27" descr="Icon&#10;&#10;Description automatically generated">
              <a:extLst>
                <a:ext uri="{FF2B5EF4-FFF2-40B4-BE49-F238E27FC236}">
                  <a16:creationId xmlns:a16="http://schemas.microsoft.com/office/drawing/2014/main" id="{C14A7DDB-9D0A-42FA-8AE2-ECECEE19FAAA}"/>
                </a:ext>
              </a:extLst>
            </p:cNvPr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 flipH="1">
              <a:off x="5611636" y="5973306"/>
              <a:ext cx="495775" cy="264413"/>
            </a:xfrm>
            <a:prstGeom prst="rect">
              <a:avLst/>
            </a:prstGeom>
          </p:spPr>
        </p:pic>
        <p:sp>
          <p:nvSpPr>
            <p:cNvPr id="29" name="Retângulo 5">
              <a:extLst>
                <a:ext uri="{FF2B5EF4-FFF2-40B4-BE49-F238E27FC236}">
                  <a16:creationId xmlns:a16="http://schemas.microsoft.com/office/drawing/2014/main" id="{2C3464DC-863E-4361-935F-522237E7A133}"/>
                </a:ext>
              </a:extLst>
            </p:cNvPr>
            <p:cNvSpPr/>
            <p:nvPr/>
          </p:nvSpPr>
          <p:spPr>
            <a:xfrm>
              <a:off x="6107411" y="5954426"/>
              <a:ext cx="956610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6" action="ppaction://hlinkpres?slideindex=1&amp;slidetitle="/>
                </a:rPr>
                <a:t>introduction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DBE82E-A82D-4677-8A19-683B4B93F017}"/>
              </a:ext>
            </a:extLst>
          </p:cNvPr>
          <p:cNvGrpSpPr/>
          <p:nvPr/>
        </p:nvGrpSpPr>
        <p:grpSpPr>
          <a:xfrm>
            <a:off x="304221" y="3307233"/>
            <a:ext cx="1355442" cy="330654"/>
            <a:chOff x="421365" y="4900305"/>
            <a:chExt cx="1355443" cy="330654"/>
          </a:xfrm>
        </p:grpSpPr>
        <p:sp>
          <p:nvSpPr>
            <p:cNvPr id="32" name="Retângulo 5">
              <a:extLst>
                <a:ext uri="{FF2B5EF4-FFF2-40B4-BE49-F238E27FC236}">
                  <a16:creationId xmlns:a16="http://schemas.microsoft.com/office/drawing/2014/main" id="{6A7CEFA0-0CCF-4F88-9B65-C6508FBF8450}"/>
                </a:ext>
              </a:extLst>
            </p:cNvPr>
            <p:cNvSpPr/>
            <p:nvPr/>
          </p:nvSpPr>
          <p:spPr>
            <a:xfrm>
              <a:off x="702474" y="4953960"/>
              <a:ext cx="1074334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  <a:hlinkClick r:id="rId7" action="ppaction://hlinkpres?slideindex=1&amp;slidetitle="/>
                </a:rPr>
                <a:t>functionalities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pic>
          <p:nvPicPr>
            <p:cNvPr id="33" name="Graphic 32">
              <a:extLst>
                <a:ext uri="{FF2B5EF4-FFF2-40B4-BE49-F238E27FC236}">
                  <a16:creationId xmlns:a16="http://schemas.microsoft.com/office/drawing/2014/main" id="{CEB76E67-591A-4CE5-8666-F4DF923D567E}"/>
                </a:ext>
              </a:extLst>
            </p:cNvPr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p:blipFill>
          <p:spPr>
            <a:xfrm>
              <a:off x="421365" y="4900305"/>
              <a:ext cx="276999" cy="276999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89B9DD3-97AA-4CD5-8C66-FFB990370CCC}"/>
              </a:ext>
            </a:extLst>
          </p:cNvPr>
          <p:cNvGrpSpPr/>
          <p:nvPr/>
        </p:nvGrpSpPr>
        <p:grpSpPr>
          <a:xfrm>
            <a:off x="290665" y="2916452"/>
            <a:ext cx="3350796" cy="299662"/>
            <a:chOff x="1643297" y="4045816"/>
            <a:chExt cx="3350796" cy="299662"/>
          </a:xfrm>
        </p:grpSpPr>
        <p:sp>
          <p:nvSpPr>
            <p:cNvPr id="35" name="CaixaDeTexto 17">
              <a:hlinkClick r:id="rId10" action="ppaction://program"/>
              <a:extLst>
                <a:ext uri="{FF2B5EF4-FFF2-40B4-BE49-F238E27FC236}">
                  <a16:creationId xmlns:a16="http://schemas.microsoft.com/office/drawing/2014/main" id="{C4FEBFE7-3F98-4DDB-B986-E3F0FBEC1A0E}"/>
                </a:ext>
              </a:extLst>
            </p:cNvPr>
            <p:cNvSpPr txBox="1"/>
            <p:nvPr/>
          </p:nvSpPr>
          <p:spPr>
            <a:xfrm>
              <a:off x="1980063" y="4103314"/>
              <a:ext cx="3014030" cy="184666"/>
            </a:xfrm>
            <a:prstGeom prst="rect">
              <a:avLst/>
            </a:prstGeom>
            <a:noFill/>
            <a:effectLst>
              <a:outerShdw blurRad="50800" dist="76200" dir="2700000" algn="tl" rotWithShape="0">
                <a:prstClr val="black">
                  <a:alpha val="40000"/>
                </a:prstClr>
              </a:outerShdw>
            </a:effectLst>
          </p:spPr>
          <p:txBody>
            <a:bodyPr wrap="none" lIns="0" tIns="0" rIns="0" bIns="0" rtlCol="0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sng" strike="noStrike" kern="1200" cap="none" spc="0" normalizeH="0" baseline="0" noProof="0" dirty="0">
                  <a:ln>
                    <a:noFill/>
                  </a:ln>
                  <a:solidFill>
                    <a:srgbClr val="4472C4">
                      <a:lumMod val="50000"/>
                    </a:srgbClr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1" action="ppaction://hlinkfile"/>
                </a:rPr>
                <a:t>D:\A1_research\C2_c0dice\B1_jmeter\A1_install</a:t>
              </a:r>
              <a:endParaRPr kumimoji="0" lang="en-US" sz="1200" b="0" i="0" u="sng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50000"/>
                  </a:srgbClr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  <p:pic>
          <p:nvPicPr>
            <p:cNvPr id="37" name="Imagem 18">
              <a:hlinkClick r:id="rId10" action="ppaction://program"/>
              <a:extLst>
                <a:ext uri="{FF2B5EF4-FFF2-40B4-BE49-F238E27FC236}">
                  <a16:creationId xmlns:a16="http://schemas.microsoft.com/office/drawing/2014/main" id="{9DA85EDB-3BB2-4480-9EAC-60E04204F5F4}"/>
                </a:ext>
              </a:extLst>
            </p:cNvPr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43297" y="4045816"/>
              <a:ext cx="295651" cy="299662"/>
            </a:xfrm>
            <a:prstGeom prst="rect">
              <a:avLst/>
            </a:prstGeom>
          </p:spPr>
        </p:pic>
      </p:grpSp>
      <p:sp>
        <p:nvSpPr>
          <p:cNvPr id="24" name="Texto Explicativo 1 23"/>
          <p:cNvSpPr/>
          <p:nvPr/>
        </p:nvSpPr>
        <p:spPr>
          <a:xfrm flipH="1">
            <a:off x="321498" y="5499311"/>
            <a:ext cx="1682631" cy="442035"/>
          </a:xfrm>
          <a:prstGeom prst="borderCallout1">
            <a:avLst>
              <a:gd name="adj1" fmla="val 57951"/>
              <a:gd name="adj2" fmla="val -2146"/>
              <a:gd name="adj3" fmla="val -108706"/>
              <a:gd name="adj4" fmla="val -25813"/>
            </a:avLst>
          </a:prstGeom>
          <a:solidFill>
            <a:schemeClr val="tx1"/>
          </a:solidFill>
          <a:ln w="25400">
            <a:solidFill>
              <a:schemeClr val="tx2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36000" tIns="36000" rIns="36000" bIns="36000" rtlCol="0" anchor="ctr">
            <a:spAutoFit/>
          </a:bodyPr>
          <a:lstStyle/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every key-frame</a:t>
            </a:r>
          </a:p>
          <a:p>
            <a:pPr marL="228592" marR="0" lvl="0" indent="-228592" algn="just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defines the operation </a:t>
            </a:r>
          </a:p>
        </p:txBody>
      </p:sp>
      <p:cxnSp>
        <p:nvCxnSpPr>
          <p:cNvPr id="26" name="Conector Angulado 25"/>
          <p:cNvCxnSpPr/>
          <p:nvPr/>
        </p:nvCxnSpPr>
        <p:spPr>
          <a:xfrm>
            <a:off x="4135310" y="3518489"/>
            <a:ext cx="1947119" cy="1062693"/>
          </a:xfrm>
          <a:prstGeom prst="bentConnector3">
            <a:avLst>
              <a:gd name="adj1" fmla="val 97451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tângulo 20"/>
          <p:cNvSpPr/>
          <p:nvPr/>
        </p:nvSpPr>
        <p:spPr>
          <a:xfrm>
            <a:off x="4222781" y="2693963"/>
            <a:ext cx="2047445" cy="444977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pt-PT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Speech Bubble: Rectangle 43">
            <a:extLst>
              <a:ext uri="{FF2B5EF4-FFF2-40B4-BE49-F238E27FC236}">
                <a16:creationId xmlns:a16="http://schemas.microsoft.com/office/drawing/2014/main" id="{F6BD38D4-616B-4E52-AF29-D8B40FBECD17}"/>
              </a:ext>
            </a:extLst>
          </p:cNvPr>
          <p:cNvSpPr/>
          <p:nvPr/>
        </p:nvSpPr>
        <p:spPr>
          <a:xfrm>
            <a:off x="911636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1"/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sp>
        <p:nvSpPr>
          <p:cNvPr id="46" name="Speech Bubble: Rectangle 45">
            <a:extLst>
              <a:ext uri="{FF2B5EF4-FFF2-40B4-BE49-F238E27FC236}">
                <a16:creationId xmlns:a16="http://schemas.microsoft.com/office/drawing/2014/main" id="{15AAAA5B-560F-4C04-8412-8AC4C406E504}"/>
              </a:ext>
            </a:extLst>
          </p:cNvPr>
          <p:cNvSpPr/>
          <p:nvPr/>
        </p:nvSpPr>
        <p:spPr>
          <a:xfrm>
            <a:off x="8424446" y="1351608"/>
            <a:ext cx="412540" cy="246221"/>
          </a:xfrm>
          <a:prstGeom prst="wedgeRectCallout">
            <a:avLst>
              <a:gd name="adj1" fmla="val 50293"/>
              <a:gd name="adj2" fmla="val 102854"/>
            </a:avLst>
          </a:prstGeom>
          <a:solidFill>
            <a:schemeClr val="tx1"/>
          </a:solidFill>
          <a:ln w="12700" cap="flat" cmpd="sng" algn="ctr">
            <a:solidFill>
              <a:schemeClr val="accent4">
                <a:lumMod val="60000"/>
                <a:lumOff val="40000"/>
              </a:schemeClr>
            </a:solidFill>
            <a:prstDash val="solid"/>
            <a:miter lim="800000"/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0" rIns="36000" bIns="0" rtlCol="0" anchor="ctr">
            <a:spAutoFit/>
          </a:bodyPr>
          <a:lstStyle/>
          <a:p>
            <a:pPr marL="0" marR="0" lvl="0" indent="0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why</a:t>
            </a:r>
          </a:p>
        </p:txBody>
      </p:sp>
      <p:sp>
        <p:nvSpPr>
          <p:cNvPr id="47" name="Speech Bubble: Rectangle 46">
            <a:extLst>
              <a:ext uri="{FF2B5EF4-FFF2-40B4-BE49-F238E27FC236}">
                <a16:creationId xmlns:a16="http://schemas.microsoft.com/office/drawing/2014/main" id="{FB1F092E-1B0D-4BB5-806F-AA343368C3AF}"/>
              </a:ext>
            </a:extLst>
          </p:cNvPr>
          <p:cNvSpPr/>
          <p:nvPr/>
        </p:nvSpPr>
        <p:spPr>
          <a:xfrm>
            <a:off x="10325013" y="1155794"/>
            <a:ext cx="973655" cy="442035"/>
          </a:xfrm>
          <a:prstGeom prst="wedgeRectCallout">
            <a:avLst>
              <a:gd name="adj1" fmla="val 37971"/>
              <a:gd name="adj2" fmla="val 86512"/>
            </a:avLst>
          </a:prstGeom>
          <a:solidFill>
            <a:schemeClr val="tx1"/>
          </a:solidFill>
          <a:ln>
            <a:solidFill>
              <a:schemeClr val="accent2">
                <a:lumMod val="75000"/>
              </a:schemeClr>
            </a:solidFill>
          </a:ln>
          <a:effectLst>
            <a:outerShdw blurRad="50800" dist="63500" dir="2700000" algn="tl" rotWithShape="0">
              <a:schemeClr val="bg1">
                <a:alpha val="40000"/>
              </a:schemeClr>
            </a:outerShdw>
          </a:effectLst>
        </p:spPr>
        <p:txBody>
          <a:bodyPr wrap="none" lIns="36000" tIns="36000" rIns="36000" bIns="36000" rtlCol="0">
            <a:spAutoFit/>
          </a:bodyPr>
          <a:lstStyle/>
          <a:p>
            <a:pPr marL="228592" marR="0" lvl="0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download </a:t>
            </a:r>
          </a:p>
          <a:p>
            <a:pPr marL="685776" marR="0" lvl="1" indent="-228592" algn="l" defTabSz="91436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rPr>
              <a:t>exe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E284B9F-C4D8-A57A-BF8B-CF836910A207}"/>
              </a:ext>
            </a:extLst>
          </p:cNvPr>
          <p:cNvGrpSpPr/>
          <p:nvPr/>
        </p:nvGrpSpPr>
        <p:grpSpPr>
          <a:xfrm>
            <a:off x="1797877" y="3763539"/>
            <a:ext cx="944016" cy="286297"/>
            <a:chOff x="2738297" y="4386269"/>
            <a:chExt cx="944016" cy="286297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2D5766B8-790D-759C-ADD6-4326FD84DBFC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clrChange>
                <a:clrFrom>
                  <a:srgbClr val="1E1F20"/>
                </a:clrFrom>
                <a:clrTo>
                  <a:srgbClr val="1E1F20"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2738297" y="4386269"/>
              <a:ext cx="217052" cy="274320"/>
            </a:xfrm>
            <a:prstGeom prst="rect">
              <a:avLst/>
            </a:prstGeom>
          </p:spPr>
        </p:pic>
        <p:sp>
          <p:nvSpPr>
            <p:cNvPr id="6" name="Retângulo 5">
              <a:extLst>
                <a:ext uri="{FF2B5EF4-FFF2-40B4-BE49-F238E27FC236}">
                  <a16:creationId xmlns:a16="http://schemas.microsoft.com/office/drawing/2014/main" id="{CC32A992-D5D5-61BD-D9A8-230175E6B43D}"/>
                </a:ext>
              </a:extLst>
            </p:cNvPr>
            <p:cNvSpPr/>
            <p:nvPr/>
          </p:nvSpPr>
          <p:spPr>
            <a:xfrm>
              <a:off x="2928581" y="4395567"/>
              <a:ext cx="753732" cy="276999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200" b="0" i="0" u="none" strike="noStrike" kern="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4" action="ppaction://hlinksldjump"/>
                </a:rPr>
                <a:t>build-exe</a:t>
              </a:r>
              <a:endPara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8416EAEF-D73C-1B4B-6613-895962B3B06F}"/>
              </a:ext>
            </a:extLst>
          </p:cNvPr>
          <p:cNvGrpSpPr/>
          <p:nvPr/>
        </p:nvGrpSpPr>
        <p:grpSpPr>
          <a:xfrm>
            <a:off x="304221" y="4578790"/>
            <a:ext cx="616475" cy="215444"/>
            <a:chOff x="3185324" y="4875184"/>
            <a:chExt cx="616475" cy="215444"/>
          </a:xfrm>
        </p:grpSpPr>
        <p:pic>
          <p:nvPicPr>
            <p:cNvPr id="8" name="Picture 2" descr="Citekeeper Is A Crowdsourced - Play Icon White Png (841x764), Png Download">
              <a:extLst>
                <a:ext uri="{FF2B5EF4-FFF2-40B4-BE49-F238E27FC236}">
                  <a16:creationId xmlns:a16="http://schemas.microsoft.com/office/drawing/2014/main" id="{53F747F5-8112-4BCE-7DCC-A69372F4C7E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1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185324" y="4899831"/>
              <a:ext cx="182880" cy="16615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9" name="Retângulo 5">
              <a:extLst>
                <a:ext uri="{FF2B5EF4-FFF2-40B4-BE49-F238E27FC236}">
                  <a16:creationId xmlns:a16="http://schemas.microsoft.com/office/drawing/2014/main" id="{13F14E3A-2447-8E89-E7FE-CE197AD1B9F0}"/>
                </a:ext>
              </a:extLst>
            </p:cNvPr>
            <p:cNvSpPr/>
            <p:nvPr/>
          </p:nvSpPr>
          <p:spPr>
            <a:xfrm>
              <a:off x="3304547" y="4875184"/>
              <a:ext cx="497252" cy="2154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algn="l" defTabSz="91436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 Light" panose="020F0302020204030204"/>
                  <a:ea typeface="+mn-ea"/>
                  <a:cs typeface="+mn-cs"/>
                  <a:hlinkClick r:id="rId16" action="ppaction://hlinkfile"/>
                </a:rPr>
                <a:t>zig help</a:t>
              </a:r>
              <a:endPara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 Light" panose="020F0302020204030204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07384526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64628</TotalTime>
  <Words>74</Words>
  <Application>Microsoft Office PowerPoint</Application>
  <PresentationFormat>Widescreen</PresentationFormat>
  <Paragraphs>34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Calibri Light</vt:lpstr>
      <vt:lpstr>Consolas</vt:lpstr>
      <vt:lpstr>Wingdings</vt:lpstr>
      <vt:lpstr>Tema do Office</vt:lpstr>
      <vt:lpstr>Office Theme</vt:lpstr>
      <vt:lpstr>1. theory</vt:lpstr>
      <vt:lpstr>1.1 index</vt:lpstr>
      <vt:lpstr>2. docker</vt:lpstr>
      <vt:lpstr>3. image</vt:lpstr>
      <vt:lpstr>4. container</vt:lpstr>
      <vt:lpstr>5. differences</vt:lpstr>
      <vt:lpstr>Z. template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Evaristo</dc:creator>
  <cp:lastModifiedBy>Evaristo</cp:lastModifiedBy>
  <cp:revision>1240</cp:revision>
  <dcterms:created xsi:type="dcterms:W3CDTF">2019-03-25T09:18:39Z</dcterms:created>
  <dcterms:modified xsi:type="dcterms:W3CDTF">2024-08-07T10:50:07Z</dcterms:modified>
</cp:coreProperties>
</file>