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384" r:id="rId4"/>
    <p:sldId id="388" r:id="rId5"/>
    <p:sldId id="378" r:id="rId6"/>
    <p:sldId id="385" r:id="rId7"/>
    <p:sldId id="392" r:id="rId8"/>
    <p:sldId id="386" r:id="rId9"/>
    <p:sldId id="387" r:id="rId10"/>
    <p:sldId id="390" r:id="rId11"/>
    <p:sldId id="389" r:id="rId12"/>
    <p:sldId id="391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16771" autoAdjust="0"/>
    <p:restoredTop sz="86410" autoAdjust="0"/>
  </p:normalViewPr>
  <p:slideViewPr>
    <p:cSldViewPr snapToGrid="0">
      <p:cViewPr varScale="1">
        <p:scale>
          <a:sx n="159" d="100"/>
          <a:sy n="159" d="100"/>
        </p:scale>
        <p:origin x="18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C07FB9-66B8-4123-B74C-401895092FA0}" type="doc">
      <dgm:prSet loTypeId="urn:microsoft.com/office/officeart/2005/8/layout/hProcess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F35D63-3C26-450B-A5B2-ED58B443F089}">
      <dgm:prSet phldrT="[Text]" custT="1"/>
      <dgm:spPr/>
      <dgm:t>
        <a:bodyPr/>
        <a:lstStyle/>
        <a:p>
          <a:r>
            <a:rPr lang="en-US" sz="1200" noProof="0" dirty="0"/>
            <a:t>Opportunity identification</a:t>
          </a:r>
        </a:p>
      </dgm:t>
    </dgm:pt>
    <dgm:pt modelId="{86999DA6-C616-4C48-81D3-05E2B828BDAD}" type="parTrans" cxnId="{1D65A50B-94E5-44F6-851C-24C51A88FB8B}">
      <dgm:prSet/>
      <dgm:spPr/>
      <dgm:t>
        <a:bodyPr/>
        <a:lstStyle/>
        <a:p>
          <a:endParaRPr lang="en-US"/>
        </a:p>
      </dgm:t>
    </dgm:pt>
    <dgm:pt modelId="{F7965713-750E-42FF-9292-EB0CA1D69A2E}" type="sibTrans" cxnId="{1D65A50B-94E5-44F6-851C-24C51A88FB8B}">
      <dgm:prSet/>
      <dgm:spPr/>
      <dgm:t>
        <a:bodyPr/>
        <a:lstStyle/>
        <a:p>
          <a:endParaRPr lang="en-US"/>
        </a:p>
      </dgm:t>
    </dgm:pt>
    <dgm:pt modelId="{9B3616B2-82D5-445C-B52B-684F5C97A4F3}">
      <dgm:prSet phldrT="[Text]" custT="1"/>
      <dgm:spPr>
        <a:solidFill>
          <a:srgbClr val="FF0000"/>
        </a:solidFill>
      </dgm:spPr>
      <dgm:t>
        <a:bodyPr/>
        <a:lstStyle/>
        <a:p>
          <a:r>
            <a:rPr lang="pt-PT" sz="1800" noProof="0" dirty="0"/>
            <a:t>NCD </a:t>
          </a:r>
          <a:r>
            <a:rPr lang="en-US" sz="1800" noProof="0" dirty="0"/>
            <a:t>process</a:t>
          </a:r>
        </a:p>
      </dgm:t>
    </dgm:pt>
    <dgm:pt modelId="{804BA5FD-C3E8-4A86-86BF-4CF84E747CE5}" type="parTrans" cxnId="{B9F6616D-3366-42D6-87E1-81B68293EBE5}">
      <dgm:prSet/>
      <dgm:spPr/>
      <dgm:t>
        <a:bodyPr/>
        <a:lstStyle/>
        <a:p>
          <a:endParaRPr lang="en-US"/>
        </a:p>
      </dgm:t>
    </dgm:pt>
    <dgm:pt modelId="{0743D4AD-4906-4588-BC42-C7E175BE4BAD}" type="sibTrans" cxnId="{B9F6616D-3366-42D6-87E1-81B68293EBE5}">
      <dgm:prSet/>
      <dgm:spPr/>
      <dgm:t>
        <a:bodyPr/>
        <a:lstStyle/>
        <a:p>
          <a:endParaRPr lang="en-US"/>
        </a:p>
      </dgm:t>
    </dgm:pt>
    <dgm:pt modelId="{51963D3D-0FDC-4BAB-886E-4DBF8ECD2D1E}">
      <dgm:prSet phldrT="[Text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PT" sz="1400" noProof="0" dirty="0"/>
            <a:t>GATE 0</a:t>
          </a:r>
          <a:endParaRPr lang="en-US" sz="1400" noProof="0" dirty="0"/>
        </a:p>
      </dgm:t>
    </dgm:pt>
    <dgm:pt modelId="{AE5EE899-A2E6-4EC2-B347-B03B257383F5}" type="parTrans" cxnId="{3D9E81FF-852C-47F0-8F77-2E2AEB5970CD}">
      <dgm:prSet/>
      <dgm:spPr/>
      <dgm:t>
        <a:bodyPr/>
        <a:lstStyle/>
        <a:p>
          <a:endParaRPr lang="en-US"/>
        </a:p>
      </dgm:t>
    </dgm:pt>
    <dgm:pt modelId="{21B93490-5F79-407C-B9D1-E49CB86893E8}" type="sibTrans" cxnId="{3D9E81FF-852C-47F0-8F77-2E2AEB5970CD}">
      <dgm:prSet/>
      <dgm:spPr/>
      <dgm:t>
        <a:bodyPr/>
        <a:lstStyle/>
        <a:p>
          <a:endParaRPr lang="en-US"/>
        </a:p>
      </dgm:t>
    </dgm:pt>
    <dgm:pt modelId="{05C0C6F3-820D-45E0-A463-4AB3EC6E69D9}">
      <dgm:prSet phldrT="[Text]" custT="1"/>
      <dgm:spPr/>
      <dgm:t>
        <a:bodyPr/>
        <a:lstStyle/>
        <a:p>
          <a:r>
            <a:rPr lang="en-US" sz="1200" dirty="0"/>
            <a:t>Product </a:t>
          </a:r>
          <a:r>
            <a:rPr lang="en-US" sz="1200" noProof="0" dirty="0"/>
            <a:t>development</a:t>
          </a:r>
        </a:p>
      </dgm:t>
    </dgm:pt>
    <dgm:pt modelId="{9D5A0924-3262-478A-BFAA-0F5D1076A9E0}" type="parTrans" cxnId="{010EE383-EA1A-4135-BEC6-A9D03DCB5A9E}">
      <dgm:prSet/>
      <dgm:spPr/>
      <dgm:t>
        <a:bodyPr/>
        <a:lstStyle/>
        <a:p>
          <a:endParaRPr lang="en-US"/>
        </a:p>
      </dgm:t>
    </dgm:pt>
    <dgm:pt modelId="{2BB1B0C3-6AFA-4FDE-8D95-FC16BD1B2D35}" type="sibTrans" cxnId="{010EE383-EA1A-4135-BEC6-A9D03DCB5A9E}">
      <dgm:prSet/>
      <dgm:spPr/>
      <dgm:t>
        <a:bodyPr/>
        <a:lstStyle/>
        <a:p>
          <a:endParaRPr lang="en-US"/>
        </a:p>
      </dgm:t>
    </dgm:pt>
    <dgm:pt modelId="{99748F69-A1AF-4555-9C70-B192B982E04D}" type="pres">
      <dgm:prSet presAssocID="{9DC07FB9-66B8-4123-B74C-401895092FA0}" presName="theList" presStyleCnt="0">
        <dgm:presLayoutVars>
          <dgm:dir/>
          <dgm:animLvl val="lvl"/>
          <dgm:resizeHandles val="exact"/>
        </dgm:presLayoutVars>
      </dgm:prSet>
      <dgm:spPr/>
    </dgm:pt>
    <dgm:pt modelId="{3F4CD3A3-E7A6-4500-B362-F5ECE864E522}" type="pres">
      <dgm:prSet presAssocID="{98F35D63-3C26-450B-A5B2-ED58B443F089}" presName="compNode" presStyleCnt="0"/>
      <dgm:spPr/>
    </dgm:pt>
    <dgm:pt modelId="{3355EC21-BBBE-4299-A367-CCF63C34119C}" type="pres">
      <dgm:prSet presAssocID="{98F35D63-3C26-450B-A5B2-ED58B443F089}" presName="noGeometry" presStyleCnt="0"/>
      <dgm:spPr/>
    </dgm:pt>
    <dgm:pt modelId="{C91CFC96-7084-49E0-9803-DC1C1CCD2308}" type="pres">
      <dgm:prSet presAssocID="{98F35D63-3C26-450B-A5B2-ED58B443F089}" presName="childTextVisible" presStyleLbl="bgAccFollowNode1" presStyleIdx="0" presStyleCnt="4" custScaleX="94617" custScaleY="55433" custLinFactNeighborX="45782" custLinFactNeighborY="1026">
        <dgm:presLayoutVars>
          <dgm:bulletEnabled val="1"/>
        </dgm:presLayoutVars>
      </dgm:prSet>
      <dgm:spPr/>
    </dgm:pt>
    <dgm:pt modelId="{33BF777E-6F94-4C6F-8769-75B16B321F92}" type="pres">
      <dgm:prSet presAssocID="{98F35D63-3C26-450B-A5B2-ED58B443F089}" presName="childTextHidden" presStyleLbl="bgAccFollowNode1" presStyleIdx="0" presStyleCnt="4"/>
      <dgm:spPr/>
    </dgm:pt>
    <dgm:pt modelId="{831BB0EC-5DA9-4A6C-9B40-400F418A62E8}" type="pres">
      <dgm:prSet presAssocID="{98F35D63-3C26-450B-A5B2-ED58B443F089}" presName="parentText" presStyleLbl="node1" presStyleIdx="0" presStyleCnt="4" custScaleX="167043" custScaleY="139032" custLinFactNeighborX="5550" custLinFactNeighborY="0">
        <dgm:presLayoutVars>
          <dgm:chMax val="1"/>
          <dgm:bulletEnabled val="1"/>
        </dgm:presLayoutVars>
      </dgm:prSet>
      <dgm:spPr/>
    </dgm:pt>
    <dgm:pt modelId="{63AD0415-85BF-479E-B7F0-814784B583CD}" type="pres">
      <dgm:prSet presAssocID="{98F35D63-3C26-450B-A5B2-ED58B443F089}" presName="aSpace" presStyleCnt="0"/>
      <dgm:spPr/>
    </dgm:pt>
    <dgm:pt modelId="{C3A7FB23-BEE3-4530-8A9D-6FA294A36A90}" type="pres">
      <dgm:prSet presAssocID="{9B3616B2-82D5-445C-B52B-684F5C97A4F3}" presName="compNode" presStyleCnt="0"/>
      <dgm:spPr/>
    </dgm:pt>
    <dgm:pt modelId="{972CE555-DF4F-4001-998A-CB13B8E36E31}" type="pres">
      <dgm:prSet presAssocID="{9B3616B2-82D5-445C-B52B-684F5C97A4F3}" presName="noGeometry" presStyleCnt="0"/>
      <dgm:spPr/>
    </dgm:pt>
    <dgm:pt modelId="{BCC4541C-7242-4B28-8E01-39C8AC861094}" type="pres">
      <dgm:prSet presAssocID="{9B3616B2-82D5-445C-B52B-684F5C97A4F3}" presName="childTextVisible" presStyleLbl="bgAccFollowNode1" presStyleIdx="1" presStyleCnt="4" custScaleX="88279" custScaleY="55433" custLinFactNeighborX="87870" custLinFactNeighborY="445">
        <dgm:presLayoutVars>
          <dgm:bulletEnabled val="1"/>
        </dgm:presLayoutVars>
      </dgm:prSet>
      <dgm:spPr/>
    </dgm:pt>
    <dgm:pt modelId="{B3758696-A7BD-4DCD-A7FA-52416F391A16}" type="pres">
      <dgm:prSet presAssocID="{9B3616B2-82D5-445C-B52B-684F5C97A4F3}" presName="childTextHidden" presStyleLbl="bgAccFollowNode1" presStyleIdx="1" presStyleCnt="4"/>
      <dgm:spPr/>
    </dgm:pt>
    <dgm:pt modelId="{CBF2755E-A47E-4944-B715-580FFEC15D68}" type="pres">
      <dgm:prSet presAssocID="{9B3616B2-82D5-445C-B52B-684F5C97A4F3}" presName="parentText" presStyleLbl="node1" presStyleIdx="1" presStyleCnt="4" custScaleX="222287" custScaleY="213211" custLinFactNeighborX="76461" custLinFactNeighborY="-3053">
        <dgm:presLayoutVars>
          <dgm:chMax val="1"/>
          <dgm:bulletEnabled val="1"/>
        </dgm:presLayoutVars>
      </dgm:prSet>
      <dgm:spPr/>
    </dgm:pt>
    <dgm:pt modelId="{6E32DCAC-F453-4530-9494-C82419933BF9}" type="pres">
      <dgm:prSet presAssocID="{9B3616B2-82D5-445C-B52B-684F5C97A4F3}" presName="aSpace" presStyleCnt="0"/>
      <dgm:spPr/>
    </dgm:pt>
    <dgm:pt modelId="{CE84B0DC-E220-4DBD-A89E-ADAE041289B8}" type="pres">
      <dgm:prSet presAssocID="{51963D3D-0FDC-4BAB-886E-4DBF8ECD2D1E}" presName="compNode" presStyleCnt="0"/>
      <dgm:spPr/>
    </dgm:pt>
    <dgm:pt modelId="{B2700194-2989-44A9-928D-AE2550EA6D9F}" type="pres">
      <dgm:prSet presAssocID="{51963D3D-0FDC-4BAB-886E-4DBF8ECD2D1E}" presName="noGeometry" presStyleCnt="0"/>
      <dgm:spPr/>
    </dgm:pt>
    <dgm:pt modelId="{DFDB6BCE-52BA-4A85-8C17-CA8BA70E8B61}" type="pres">
      <dgm:prSet presAssocID="{51963D3D-0FDC-4BAB-886E-4DBF8ECD2D1E}" presName="childTextVisible" presStyleLbl="bgAccFollowNode1" presStyleIdx="2" presStyleCnt="4" custScaleX="48455" custScaleY="55433" custLinFactNeighborX="83287" custLinFactNeighborY="-3401">
        <dgm:presLayoutVars>
          <dgm:bulletEnabled val="1"/>
        </dgm:presLayoutVars>
      </dgm:prSet>
      <dgm:spPr/>
    </dgm:pt>
    <dgm:pt modelId="{8A416E5C-7D61-4C70-BD18-C48020A12CB8}" type="pres">
      <dgm:prSet presAssocID="{51963D3D-0FDC-4BAB-886E-4DBF8ECD2D1E}" presName="childTextHidden" presStyleLbl="bgAccFollowNode1" presStyleIdx="2" presStyleCnt="4"/>
      <dgm:spPr/>
    </dgm:pt>
    <dgm:pt modelId="{47C9E640-7988-431E-96B9-7FD4F17B918B}" type="pres">
      <dgm:prSet presAssocID="{51963D3D-0FDC-4BAB-886E-4DBF8ECD2D1E}" presName="parentText" presStyleLbl="node1" presStyleIdx="2" presStyleCnt="4" custScaleX="124841" custLinFactX="53123" custLinFactNeighborX="100000" custLinFactNeighborY="-4282">
        <dgm:presLayoutVars>
          <dgm:chMax val="1"/>
          <dgm:bulletEnabled val="1"/>
        </dgm:presLayoutVars>
      </dgm:prSet>
      <dgm:spPr>
        <a:prstGeom prst="rightArrowCallout">
          <a:avLst/>
        </a:prstGeom>
      </dgm:spPr>
    </dgm:pt>
    <dgm:pt modelId="{A8AB4759-14EA-4334-81A2-A275C5324E3F}" type="pres">
      <dgm:prSet presAssocID="{51963D3D-0FDC-4BAB-886E-4DBF8ECD2D1E}" presName="aSpace" presStyleCnt="0"/>
      <dgm:spPr/>
    </dgm:pt>
    <dgm:pt modelId="{0BFC9762-1A66-4B47-895B-399FA08C8907}" type="pres">
      <dgm:prSet presAssocID="{05C0C6F3-820D-45E0-A463-4AB3EC6E69D9}" presName="compNode" presStyleCnt="0"/>
      <dgm:spPr/>
    </dgm:pt>
    <dgm:pt modelId="{3FEDC84A-DC23-4DFF-9CF7-E16C239E89CE}" type="pres">
      <dgm:prSet presAssocID="{05C0C6F3-820D-45E0-A463-4AB3EC6E69D9}" presName="noGeometry" presStyleCnt="0"/>
      <dgm:spPr/>
    </dgm:pt>
    <dgm:pt modelId="{B106CF22-F0E4-4784-A956-EC45790FCE35}" type="pres">
      <dgm:prSet presAssocID="{05C0C6F3-820D-45E0-A463-4AB3EC6E69D9}" presName="childTextVisible" presStyleLbl="bgAccFollowNode1" presStyleIdx="3" presStyleCnt="4" custScaleX="2423" custScaleY="2772">
        <dgm:presLayoutVars>
          <dgm:bulletEnabled val="1"/>
        </dgm:presLayoutVars>
      </dgm:prSet>
      <dgm:spPr>
        <a:noFill/>
        <a:ln>
          <a:noFill/>
        </a:ln>
      </dgm:spPr>
    </dgm:pt>
    <dgm:pt modelId="{5FEEAE2C-0E40-4E60-B5E7-2DEE56354935}" type="pres">
      <dgm:prSet presAssocID="{05C0C6F3-820D-45E0-A463-4AB3EC6E69D9}" presName="childTextHidden" presStyleLbl="bgAccFollowNode1" presStyleIdx="3" presStyleCnt="4"/>
      <dgm:spPr/>
    </dgm:pt>
    <dgm:pt modelId="{AB30D1B3-0260-43EE-A448-DC1721F0176E}" type="pres">
      <dgm:prSet presAssocID="{05C0C6F3-820D-45E0-A463-4AB3EC6E69D9}" presName="parentText" presStyleLbl="node1" presStyleIdx="3" presStyleCnt="4" custScaleX="169811" custScaleY="134656" custLinFactX="7419" custLinFactNeighborX="100000" custLinFactNeighborY="-5361">
        <dgm:presLayoutVars>
          <dgm:chMax val="1"/>
          <dgm:bulletEnabled val="1"/>
        </dgm:presLayoutVars>
      </dgm:prSet>
      <dgm:spPr/>
    </dgm:pt>
  </dgm:ptLst>
  <dgm:cxnLst>
    <dgm:cxn modelId="{1D65A50B-94E5-44F6-851C-24C51A88FB8B}" srcId="{9DC07FB9-66B8-4123-B74C-401895092FA0}" destId="{98F35D63-3C26-450B-A5B2-ED58B443F089}" srcOrd="0" destOrd="0" parTransId="{86999DA6-C616-4C48-81D3-05E2B828BDAD}" sibTransId="{F7965713-750E-42FF-9292-EB0CA1D69A2E}"/>
    <dgm:cxn modelId="{9AF1F568-9A9D-4974-817C-BE27C147AF04}" type="presOf" srcId="{9DC07FB9-66B8-4123-B74C-401895092FA0}" destId="{99748F69-A1AF-4555-9C70-B192B982E04D}" srcOrd="0" destOrd="0" presId="urn:microsoft.com/office/officeart/2005/8/layout/hProcess6"/>
    <dgm:cxn modelId="{B9F6616D-3366-42D6-87E1-81B68293EBE5}" srcId="{9DC07FB9-66B8-4123-B74C-401895092FA0}" destId="{9B3616B2-82D5-445C-B52B-684F5C97A4F3}" srcOrd="1" destOrd="0" parTransId="{804BA5FD-C3E8-4A86-86BF-4CF84E747CE5}" sibTransId="{0743D4AD-4906-4588-BC42-C7E175BE4BAD}"/>
    <dgm:cxn modelId="{010EE383-EA1A-4135-BEC6-A9D03DCB5A9E}" srcId="{9DC07FB9-66B8-4123-B74C-401895092FA0}" destId="{05C0C6F3-820D-45E0-A463-4AB3EC6E69D9}" srcOrd="3" destOrd="0" parTransId="{9D5A0924-3262-478A-BFAA-0F5D1076A9E0}" sibTransId="{2BB1B0C3-6AFA-4FDE-8D95-FC16BD1B2D35}"/>
    <dgm:cxn modelId="{3A46A2A6-BD41-47AD-AF7B-F418F374E828}" type="presOf" srcId="{05C0C6F3-820D-45E0-A463-4AB3EC6E69D9}" destId="{AB30D1B3-0260-43EE-A448-DC1721F0176E}" srcOrd="0" destOrd="0" presId="urn:microsoft.com/office/officeart/2005/8/layout/hProcess6"/>
    <dgm:cxn modelId="{AFBC74B4-70BB-4E5A-8D82-85C308427B1A}" type="presOf" srcId="{9B3616B2-82D5-445C-B52B-684F5C97A4F3}" destId="{CBF2755E-A47E-4944-B715-580FFEC15D68}" srcOrd="0" destOrd="0" presId="urn:microsoft.com/office/officeart/2005/8/layout/hProcess6"/>
    <dgm:cxn modelId="{9FABCEDF-A048-4E9B-9D26-C9B963A80C01}" type="presOf" srcId="{51963D3D-0FDC-4BAB-886E-4DBF8ECD2D1E}" destId="{47C9E640-7988-431E-96B9-7FD4F17B918B}" srcOrd="0" destOrd="0" presId="urn:microsoft.com/office/officeart/2005/8/layout/hProcess6"/>
    <dgm:cxn modelId="{25977AF8-AB8D-4AAD-9A12-55C23C53DA43}" type="presOf" srcId="{98F35D63-3C26-450B-A5B2-ED58B443F089}" destId="{831BB0EC-5DA9-4A6C-9B40-400F418A62E8}" srcOrd="0" destOrd="0" presId="urn:microsoft.com/office/officeart/2005/8/layout/hProcess6"/>
    <dgm:cxn modelId="{3D9E81FF-852C-47F0-8F77-2E2AEB5970CD}" srcId="{9DC07FB9-66B8-4123-B74C-401895092FA0}" destId="{51963D3D-0FDC-4BAB-886E-4DBF8ECD2D1E}" srcOrd="2" destOrd="0" parTransId="{AE5EE899-A2E6-4EC2-B347-B03B257383F5}" sibTransId="{21B93490-5F79-407C-B9D1-E49CB86893E8}"/>
    <dgm:cxn modelId="{54294625-18B1-46C1-9AA0-F43B8840D041}" type="presParOf" srcId="{99748F69-A1AF-4555-9C70-B192B982E04D}" destId="{3F4CD3A3-E7A6-4500-B362-F5ECE864E522}" srcOrd="0" destOrd="0" presId="urn:microsoft.com/office/officeart/2005/8/layout/hProcess6"/>
    <dgm:cxn modelId="{363158E3-F0A8-4E19-BEB0-7E2DB826BC24}" type="presParOf" srcId="{3F4CD3A3-E7A6-4500-B362-F5ECE864E522}" destId="{3355EC21-BBBE-4299-A367-CCF63C34119C}" srcOrd="0" destOrd="0" presId="urn:microsoft.com/office/officeart/2005/8/layout/hProcess6"/>
    <dgm:cxn modelId="{A5C6E185-85F4-403A-8579-118B66B820B1}" type="presParOf" srcId="{3F4CD3A3-E7A6-4500-B362-F5ECE864E522}" destId="{C91CFC96-7084-49E0-9803-DC1C1CCD2308}" srcOrd="1" destOrd="0" presId="urn:microsoft.com/office/officeart/2005/8/layout/hProcess6"/>
    <dgm:cxn modelId="{C7DDCE55-E47F-41C8-B23C-13AB93FC83DE}" type="presParOf" srcId="{3F4CD3A3-E7A6-4500-B362-F5ECE864E522}" destId="{33BF777E-6F94-4C6F-8769-75B16B321F92}" srcOrd="2" destOrd="0" presId="urn:microsoft.com/office/officeart/2005/8/layout/hProcess6"/>
    <dgm:cxn modelId="{6C745F0E-4A9E-4688-9717-5C5E8566603E}" type="presParOf" srcId="{3F4CD3A3-E7A6-4500-B362-F5ECE864E522}" destId="{831BB0EC-5DA9-4A6C-9B40-400F418A62E8}" srcOrd="3" destOrd="0" presId="urn:microsoft.com/office/officeart/2005/8/layout/hProcess6"/>
    <dgm:cxn modelId="{F118064A-1103-4E5D-9FBD-CA9AA45E8BFC}" type="presParOf" srcId="{99748F69-A1AF-4555-9C70-B192B982E04D}" destId="{63AD0415-85BF-479E-B7F0-814784B583CD}" srcOrd="1" destOrd="0" presId="urn:microsoft.com/office/officeart/2005/8/layout/hProcess6"/>
    <dgm:cxn modelId="{94F76903-4C65-4ADB-93BE-0A59DB7FE339}" type="presParOf" srcId="{99748F69-A1AF-4555-9C70-B192B982E04D}" destId="{C3A7FB23-BEE3-4530-8A9D-6FA294A36A90}" srcOrd="2" destOrd="0" presId="urn:microsoft.com/office/officeart/2005/8/layout/hProcess6"/>
    <dgm:cxn modelId="{3883C411-B920-498B-9391-3843293E6463}" type="presParOf" srcId="{C3A7FB23-BEE3-4530-8A9D-6FA294A36A90}" destId="{972CE555-DF4F-4001-998A-CB13B8E36E31}" srcOrd="0" destOrd="0" presId="urn:microsoft.com/office/officeart/2005/8/layout/hProcess6"/>
    <dgm:cxn modelId="{6148171E-D5FF-4CB9-B5AB-CFC0385FAA2B}" type="presParOf" srcId="{C3A7FB23-BEE3-4530-8A9D-6FA294A36A90}" destId="{BCC4541C-7242-4B28-8E01-39C8AC861094}" srcOrd="1" destOrd="0" presId="urn:microsoft.com/office/officeart/2005/8/layout/hProcess6"/>
    <dgm:cxn modelId="{B2114F8D-38E1-4C73-919C-A4B925C86165}" type="presParOf" srcId="{C3A7FB23-BEE3-4530-8A9D-6FA294A36A90}" destId="{B3758696-A7BD-4DCD-A7FA-52416F391A16}" srcOrd="2" destOrd="0" presId="urn:microsoft.com/office/officeart/2005/8/layout/hProcess6"/>
    <dgm:cxn modelId="{63586663-D031-4B3E-A75B-2DDEA42702F2}" type="presParOf" srcId="{C3A7FB23-BEE3-4530-8A9D-6FA294A36A90}" destId="{CBF2755E-A47E-4944-B715-580FFEC15D68}" srcOrd="3" destOrd="0" presId="urn:microsoft.com/office/officeart/2005/8/layout/hProcess6"/>
    <dgm:cxn modelId="{D9810EE7-71F1-4C8D-9D16-F25094942132}" type="presParOf" srcId="{99748F69-A1AF-4555-9C70-B192B982E04D}" destId="{6E32DCAC-F453-4530-9494-C82419933BF9}" srcOrd="3" destOrd="0" presId="urn:microsoft.com/office/officeart/2005/8/layout/hProcess6"/>
    <dgm:cxn modelId="{141F7CD3-203F-4721-96EA-E6AB313F0800}" type="presParOf" srcId="{99748F69-A1AF-4555-9C70-B192B982E04D}" destId="{CE84B0DC-E220-4DBD-A89E-ADAE041289B8}" srcOrd="4" destOrd="0" presId="urn:microsoft.com/office/officeart/2005/8/layout/hProcess6"/>
    <dgm:cxn modelId="{83B8BFF4-5E9E-44B3-9EB1-B564EB3E2ADD}" type="presParOf" srcId="{CE84B0DC-E220-4DBD-A89E-ADAE041289B8}" destId="{B2700194-2989-44A9-928D-AE2550EA6D9F}" srcOrd="0" destOrd="0" presId="urn:microsoft.com/office/officeart/2005/8/layout/hProcess6"/>
    <dgm:cxn modelId="{DBDBDF8F-A074-40A5-9E6D-836ABD1E611C}" type="presParOf" srcId="{CE84B0DC-E220-4DBD-A89E-ADAE041289B8}" destId="{DFDB6BCE-52BA-4A85-8C17-CA8BA70E8B61}" srcOrd="1" destOrd="0" presId="urn:microsoft.com/office/officeart/2005/8/layout/hProcess6"/>
    <dgm:cxn modelId="{96E7BB3D-2D49-4ACE-81FD-1CA4A8776B8C}" type="presParOf" srcId="{CE84B0DC-E220-4DBD-A89E-ADAE041289B8}" destId="{8A416E5C-7D61-4C70-BD18-C48020A12CB8}" srcOrd="2" destOrd="0" presId="urn:microsoft.com/office/officeart/2005/8/layout/hProcess6"/>
    <dgm:cxn modelId="{4B6B1DF4-3D32-4040-8B00-93E21C0B674E}" type="presParOf" srcId="{CE84B0DC-E220-4DBD-A89E-ADAE041289B8}" destId="{47C9E640-7988-431E-96B9-7FD4F17B918B}" srcOrd="3" destOrd="0" presId="urn:microsoft.com/office/officeart/2005/8/layout/hProcess6"/>
    <dgm:cxn modelId="{CA80C885-38CE-456F-A7D1-6B50B6FF05B7}" type="presParOf" srcId="{99748F69-A1AF-4555-9C70-B192B982E04D}" destId="{A8AB4759-14EA-4334-81A2-A275C5324E3F}" srcOrd="5" destOrd="0" presId="urn:microsoft.com/office/officeart/2005/8/layout/hProcess6"/>
    <dgm:cxn modelId="{0958A112-978D-450E-90AD-89A9448F674C}" type="presParOf" srcId="{99748F69-A1AF-4555-9C70-B192B982E04D}" destId="{0BFC9762-1A66-4B47-895B-399FA08C8907}" srcOrd="6" destOrd="0" presId="urn:microsoft.com/office/officeart/2005/8/layout/hProcess6"/>
    <dgm:cxn modelId="{E8D8745A-73F5-4D19-BD05-051FCD5CAF4C}" type="presParOf" srcId="{0BFC9762-1A66-4B47-895B-399FA08C8907}" destId="{3FEDC84A-DC23-4DFF-9CF7-E16C239E89CE}" srcOrd="0" destOrd="0" presId="urn:microsoft.com/office/officeart/2005/8/layout/hProcess6"/>
    <dgm:cxn modelId="{2AB1D687-F3F6-475A-99B4-9BAFB46656C1}" type="presParOf" srcId="{0BFC9762-1A66-4B47-895B-399FA08C8907}" destId="{B106CF22-F0E4-4784-A956-EC45790FCE35}" srcOrd="1" destOrd="0" presId="urn:microsoft.com/office/officeart/2005/8/layout/hProcess6"/>
    <dgm:cxn modelId="{967CCE96-2D79-4CAD-BD93-9515A7642C9B}" type="presParOf" srcId="{0BFC9762-1A66-4B47-895B-399FA08C8907}" destId="{5FEEAE2C-0E40-4E60-B5E7-2DEE56354935}" srcOrd="2" destOrd="0" presId="urn:microsoft.com/office/officeart/2005/8/layout/hProcess6"/>
    <dgm:cxn modelId="{981BB91D-DED7-44A8-973F-B14B603D63D9}" type="presParOf" srcId="{0BFC9762-1A66-4B47-895B-399FA08C8907}" destId="{AB30D1B3-0260-43EE-A448-DC1721F0176E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CFC96-7084-49E0-9803-DC1C1CCD2308}">
      <dsp:nvSpPr>
        <dsp:cNvPr id="0" name=""/>
        <dsp:cNvSpPr/>
      </dsp:nvSpPr>
      <dsp:spPr>
        <a:xfrm>
          <a:off x="1378322" y="767802"/>
          <a:ext cx="1444338" cy="73967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BB0EC-5DA9-4A6C-9B40-400F418A62E8}">
      <dsp:nvSpPr>
        <dsp:cNvPr id="0" name=""/>
        <dsp:cNvSpPr/>
      </dsp:nvSpPr>
      <dsp:spPr>
        <a:xfrm>
          <a:off x="43247" y="593365"/>
          <a:ext cx="1274964" cy="10611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noProof="0" dirty="0"/>
            <a:t>Opportunity identification</a:t>
          </a:r>
        </a:p>
      </dsp:txBody>
      <dsp:txXfrm>
        <a:off x="229961" y="748769"/>
        <a:ext cx="901536" cy="750360"/>
      </dsp:txXfrm>
    </dsp:sp>
    <dsp:sp modelId="{BCC4541C-7242-4B28-8E01-39C8AC861094}">
      <dsp:nvSpPr>
        <dsp:cNvPr id="0" name=""/>
        <dsp:cNvSpPr/>
      </dsp:nvSpPr>
      <dsp:spPr>
        <a:xfrm>
          <a:off x="4539400" y="760049"/>
          <a:ext cx="1347587" cy="73967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2755E-A47E-4944-B715-580FFEC15D68}">
      <dsp:nvSpPr>
        <dsp:cNvPr id="0" name=""/>
        <dsp:cNvSpPr/>
      </dsp:nvSpPr>
      <dsp:spPr>
        <a:xfrm>
          <a:off x="2843878" y="286975"/>
          <a:ext cx="1696616" cy="1627343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800" kern="1200" noProof="0" dirty="0"/>
            <a:t>NCD </a:t>
          </a:r>
          <a:r>
            <a:rPr lang="en-US" sz="1800" kern="1200" noProof="0" dirty="0"/>
            <a:t>process</a:t>
          </a:r>
        </a:p>
      </dsp:txBody>
      <dsp:txXfrm>
        <a:off x="3092342" y="525294"/>
        <a:ext cx="1199688" cy="1150705"/>
      </dsp:txXfrm>
    </dsp:sp>
    <dsp:sp modelId="{DFDB6BCE-52BA-4A85-8C17-CA8BA70E8B61}">
      <dsp:nvSpPr>
        <dsp:cNvPr id="0" name=""/>
        <dsp:cNvSpPr/>
      </dsp:nvSpPr>
      <dsp:spPr>
        <a:xfrm>
          <a:off x="6871743" y="708729"/>
          <a:ext cx="739670" cy="739676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C9E640-7988-431E-96B9-7FD4F17B918B}">
      <dsp:nvSpPr>
        <dsp:cNvPr id="0" name=""/>
        <dsp:cNvSpPr/>
      </dsp:nvSpPr>
      <dsp:spPr>
        <a:xfrm>
          <a:off x="5899230" y="709639"/>
          <a:ext cx="952855" cy="763255"/>
        </a:xfrm>
        <a:prstGeom prst="rightArrowCallou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noProof="0" dirty="0"/>
            <a:t>GATE 0</a:t>
          </a:r>
          <a:endParaRPr lang="en-US" sz="1400" kern="1200" noProof="0" dirty="0"/>
        </a:p>
      </dsp:txBody>
      <dsp:txXfrm>
        <a:off x="5899230" y="709639"/>
        <a:ext cx="619137" cy="763255"/>
      </dsp:txXfrm>
    </dsp:sp>
    <dsp:sp modelId="{B106CF22-F0E4-4784-A956-EC45790FCE35}">
      <dsp:nvSpPr>
        <dsp:cNvPr id="0" name=""/>
        <dsp:cNvSpPr/>
      </dsp:nvSpPr>
      <dsp:spPr>
        <a:xfrm>
          <a:off x="8221663" y="1105455"/>
          <a:ext cx="36987" cy="36988"/>
        </a:xfrm>
        <a:prstGeom prst="rightArrow">
          <a:avLst>
            <a:gd name="adj1" fmla="val 70000"/>
            <a:gd name="adj2" fmla="val 5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0D1B3-0260-43EE-A448-DC1721F0176E}">
      <dsp:nvSpPr>
        <dsp:cNvPr id="0" name=""/>
        <dsp:cNvSpPr/>
      </dsp:nvSpPr>
      <dsp:spPr>
        <a:xfrm>
          <a:off x="7648737" y="569147"/>
          <a:ext cx="1296091" cy="10277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</a:t>
          </a:r>
          <a:r>
            <a:rPr lang="en-US" sz="1200" kern="1200" noProof="0" dirty="0"/>
            <a:t>development</a:t>
          </a:r>
        </a:p>
      </dsp:txBody>
      <dsp:txXfrm>
        <a:off x="7838545" y="719660"/>
        <a:ext cx="916475" cy="7267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19/09/2024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19/09/2024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19/09/2024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azure-monitor/essentials/diagnostic-settings" TargetMode="External"/><Relationship Id="rId13" Type="http://schemas.openxmlformats.org/officeDocument/2006/relationships/image" Target="../media/image2.png"/><Relationship Id="rId3" Type="http://schemas.openxmlformats.org/officeDocument/2006/relationships/hyperlink" Target="https://learn.microsoft.com/en-us/azure/azure-monitor/app/codeless-overview" TargetMode="External"/><Relationship Id="rId7" Type="http://schemas.openxmlformats.org/officeDocument/2006/relationships/hyperlink" Target="https://learn.microsoft.com/en-us/azure/azure-monitor/essentials/data-collection-rule-overview" TargetMode="External"/><Relationship Id="rId12" Type="http://schemas.openxmlformats.org/officeDocument/2006/relationships/hyperlink" Target="https://learn.microsoft.com/en-us/azure/azure-monitor/overview#data-sources:~:text=Click%20on%20the%20diagram%20to%20see%20a%20larger%20version%20of%20the%20data%20collection%20in%20context." TargetMode="External"/><Relationship Id="rId2" Type="http://schemas.openxmlformats.org/officeDocument/2006/relationships/hyperlink" Target="https://learn.microsoft.com/en-us/azure/azure-monitor/app/app-insights-overview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azure/azure-monitor/agents/agents-overview" TargetMode="External"/><Relationship Id="rId11" Type="http://schemas.openxmlformats.org/officeDocument/2006/relationships/slide" Target="slide11.xml"/><Relationship Id="rId5" Type="http://schemas.openxmlformats.org/officeDocument/2006/relationships/hyperlink" Target="https://learn.microsoft.com/en-us/azure/azure-monitor/app/app-insights-overview#how-do-i-instrument-an-application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learn.microsoft.com/en-us/azure/azure-monitor/app/opentelemetry-overview" TargetMode="External"/><Relationship Id="rId9" Type="http://schemas.openxmlformats.org/officeDocument/2006/relationships/hyperlink" Target="https://learn.microsoft.com/en-us/azure/azure-monitor/logs/logs-ingestion-api-overview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zure/azure-monitor/app/availability-overview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learn.microsoft.com/en-us/azure/azure-monitor/app/transaction-search-and-diagnostics?tabs=transaction-search" TargetMode="External"/><Relationship Id="rId2" Type="http://schemas.openxmlformats.org/officeDocument/2006/relationships/hyperlink" Target="https://learn.microsoft.com/en-us/azure/azure-monitor/overview#:~:text=Azure%20Monitor%20collects%20and%20aggregates%20the%20data%20from%20every%20layer%20and%20component%20of%20your%20system%20across%20multiple%20Azure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learn.microsoft.com/en-us/azure/azure-monitor/app/live-stream" TargetMode="External"/><Relationship Id="rId5" Type="http://schemas.openxmlformats.org/officeDocument/2006/relationships/hyperlink" Target="https://learn.microsoft.com/en-us/azure/azure-monitor/app/app-map" TargetMode="External"/><Relationship Id="rId10" Type="http://schemas.openxmlformats.org/officeDocument/2006/relationships/hyperlink" Target="https://learn.microsoft.com/en-us/azure/azure-monitor/app/failures-and-performance-views?tabs=performance-view" TargetMode="External"/><Relationship Id="rId4" Type="http://schemas.openxmlformats.org/officeDocument/2006/relationships/hyperlink" Target="https://learn.microsoft.com/en-us/azure/azure-monitor/app/overview-dashboard" TargetMode="External"/><Relationship Id="rId9" Type="http://schemas.openxmlformats.org/officeDocument/2006/relationships/hyperlink" Target="https://learn.microsoft.com/en-us/azure/azure-monitor/app/failures-and-performance-views?tabs=failures-view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zure/azure-monitor/overview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learn.microsoft.com/en-us/azure/azure-monitor/app/app-insights-overview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wikipedia.org/wiki/Non-functional_requirement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earn.microsoft.com/en-us/azure/azure-monitor/overview#:~:text=Azure%20Monitor%20collects%20and%20aggregates%20the%20data%20from%20every%20layer%20and%20component%20of%20your%20system%20across%20multiple%20Azure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learn.microsoft.com/en-us/azure/azure-monitor/overview#data-sour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3396"/>
            <a:ext cx="58060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logs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580D7-7E36-F748-EBFA-DFD81BA4676B}"/>
              </a:ext>
            </a:extLst>
          </p:cNvPr>
          <p:cNvGrpSpPr/>
          <p:nvPr/>
        </p:nvGrpSpPr>
        <p:grpSpPr>
          <a:xfrm>
            <a:off x="10762327" y="75321"/>
            <a:ext cx="1223859" cy="283293"/>
            <a:chOff x="5611636" y="5954426"/>
            <a:chExt cx="12238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F7C2DF02-2AE8-DA72-E191-F37EF491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B6CDDEE4-D389-C513-4F7E-EB0D3C92AA55}"/>
                </a:ext>
              </a:extLst>
            </p:cNvPr>
            <p:cNvSpPr/>
            <p:nvPr/>
          </p:nvSpPr>
          <p:spPr>
            <a:xfrm>
              <a:off x="6107411" y="5954426"/>
              <a:ext cx="728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43462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2.2.2 data collection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F3FE942-0119-DA5E-F221-26C57D20B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408429"/>
              </p:ext>
            </p:extLst>
          </p:nvPr>
        </p:nvGraphicFramePr>
        <p:xfrm>
          <a:off x="986118" y="1634131"/>
          <a:ext cx="6908547" cy="2870674"/>
        </p:xfrm>
        <a:graphic>
          <a:graphicData uri="http://schemas.openxmlformats.org/drawingml/2006/table">
            <a:tbl>
              <a:tblPr firstRow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529724">
                  <a:extLst>
                    <a:ext uri="{9D8B030D-6E8A-4147-A177-3AD203B41FA5}">
                      <a16:colId xmlns:a16="http://schemas.microsoft.com/office/drawing/2014/main" val="2782420700"/>
                    </a:ext>
                  </a:extLst>
                </a:gridCol>
                <a:gridCol w="5378823">
                  <a:extLst>
                    <a:ext uri="{9D8B030D-6E8A-4147-A177-3AD203B41FA5}">
                      <a16:colId xmlns:a16="http://schemas.microsoft.com/office/drawing/2014/main" val="2971391973"/>
                    </a:ext>
                  </a:extLst>
                </a:gridCol>
              </a:tblGrid>
              <a:tr h="122573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Collection method</a:t>
                      </a:r>
                    </a:p>
                  </a:txBody>
                  <a:tcPr marL="30643" marR="30643" marT="15322" marB="15322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30643" marR="30643" marT="15322" marB="15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69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Application instrumentation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643" marR="30643" marT="15322" marB="15322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Application Insights is enabled through either 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Auto-Instrumentation (agent)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or by adding the Application Insights SDK to your application code. In addition, Application Insights is in process of implementing 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Open Telemetry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 For more information, reference </a:t>
                      </a:r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How do I instrument an application?</a:t>
                      </a:r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30643" marR="30643" marT="15322" marB="15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836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Agents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643" marR="30643" marT="15322" marB="15322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Agents can collect monitoring data from the guest operating system of Azure and hybrid virtual machines.</a:t>
                      </a:r>
                    </a:p>
                  </a:txBody>
                  <a:tcPr marL="30643" marR="30643" marT="15322" marB="15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846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 collection rules</a:t>
                      </a:r>
                      <a:endParaRPr lang="en-US" sz="100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643" marR="30643" marT="15322" marB="15322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 data collection rules to specify what data should be collected, how to transform it, and where to send it.</a:t>
                      </a:r>
                    </a:p>
                  </a:txBody>
                  <a:tcPr marL="30643" marR="30643" marT="15322" marB="15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530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Zero Config</a:t>
                      </a:r>
                    </a:p>
                  </a:txBody>
                  <a:tcPr marL="30643" marR="30643" marT="15322" marB="15322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Data is automatically sent to a destination without user configuration. Platform metrics are the most common example.</a:t>
                      </a:r>
                    </a:p>
                  </a:txBody>
                  <a:tcPr marL="30643" marR="30643" marT="15322" marB="15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18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Diagnostic settings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643" marR="30643" marT="15322" marB="15322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Use diagnostic settings to determine where to send resource log and activity log data on the data platform.</a:t>
                      </a:r>
                    </a:p>
                  </a:txBody>
                  <a:tcPr marL="30643" marR="30643" marT="15322" marB="15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23615"/>
                  </a:ext>
                </a:extLst>
              </a:tr>
              <a:tr h="85801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Azure Monitor REST API</a:t>
                      </a:r>
                      <a:endParaRPr lang="en-US" sz="100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30643" marR="30643" marT="15322" marB="15322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The Logs Ingestion API in Azure Monitor lets you send data to a Log Analytics workspace in Azure Monitor Logs. You can also send metrics into the Azure Monitor Metrics store using the custom metrics API.</a:t>
                      </a:r>
                    </a:p>
                  </a:txBody>
                  <a:tcPr marL="30643" marR="30643" marT="15322" marB="15322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717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842484"/>
                  </a:ext>
                </a:extLst>
              </a:tr>
            </a:tbl>
          </a:graphicData>
        </a:graphic>
      </p:graphicFrame>
      <p:sp>
        <p:nvSpPr>
          <p:cNvPr id="33" name="Arrow: Right 5">
            <a:extLst>
              <a:ext uri="{FF2B5EF4-FFF2-40B4-BE49-F238E27FC236}">
                <a16:creationId xmlns:a16="http://schemas.microsoft.com/office/drawing/2014/main" id="{501CEC87-70D5-A926-4745-1FE8DDED6FA3}"/>
              </a:ext>
            </a:extLst>
          </p:cNvPr>
          <p:cNvSpPr/>
          <p:nvPr/>
        </p:nvSpPr>
        <p:spPr>
          <a:xfrm>
            <a:off x="281397" y="194438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C661295-DE77-F447-E747-CD010A2AC149}"/>
              </a:ext>
            </a:extLst>
          </p:cNvPr>
          <p:cNvGrpSpPr/>
          <p:nvPr/>
        </p:nvGrpSpPr>
        <p:grpSpPr>
          <a:xfrm>
            <a:off x="7822159" y="1880954"/>
            <a:ext cx="1112331" cy="286297"/>
            <a:chOff x="2738297" y="4386269"/>
            <a:chExt cx="1112331" cy="286297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BA2B803-5F1E-66AC-BC76-2BB3F6C86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11CB1B97-D240-40C4-740C-537913EDBBE3}"/>
                </a:ext>
              </a:extLst>
            </p:cNvPr>
            <p:cNvSpPr/>
            <p:nvPr/>
          </p:nvSpPr>
          <p:spPr>
            <a:xfrm>
              <a:off x="2928581" y="4395567"/>
              <a:ext cx="9220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1" action="ppaction://hlinksldjump"/>
                </a:rPr>
                <a:t>app insights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DAB162-5ECB-881A-9315-F949F8C03BD0}"/>
              </a:ext>
            </a:extLst>
          </p:cNvPr>
          <p:cNvGrpSpPr/>
          <p:nvPr/>
        </p:nvGrpSpPr>
        <p:grpSpPr>
          <a:xfrm>
            <a:off x="6705018" y="4593021"/>
            <a:ext cx="1307425" cy="289586"/>
            <a:chOff x="5881666" y="1590687"/>
            <a:chExt cx="1307425" cy="289586"/>
          </a:xfrm>
        </p:grpSpPr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6C57DCDC-878E-C572-E432-FBCD50B767F2}"/>
                </a:ext>
              </a:extLst>
            </p:cNvPr>
            <p:cNvSpPr/>
            <p:nvPr/>
          </p:nvSpPr>
          <p:spPr>
            <a:xfrm>
              <a:off x="6081095" y="1603274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data collection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FA4B1AA0-F09F-7F28-362F-215557341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0" name="Retângulo 20">
            <a:extLst>
              <a:ext uri="{FF2B5EF4-FFF2-40B4-BE49-F238E27FC236}">
                <a16:creationId xmlns:a16="http://schemas.microsoft.com/office/drawing/2014/main" id="{E96EF635-93E7-3A3B-66B1-E2302B5AAACE}"/>
              </a:ext>
            </a:extLst>
          </p:cNvPr>
          <p:cNvSpPr/>
          <p:nvPr/>
        </p:nvSpPr>
        <p:spPr>
          <a:xfrm>
            <a:off x="986118" y="1806262"/>
            <a:ext cx="6836041" cy="44497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Arrow: Right 5">
            <a:extLst>
              <a:ext uri="{FF2B5EF4-FFF2-40B4-BE49-F238E27FC236}">
                <a16:creationId xmlns:a16="http://schemas.microsoft.com/office/drawing/2014/main" id="{CAB5949E-A0E4-992E-4960-8EF26C8E9767}"/>
              </a:ext>
            </a:extLst>
          </p:cNvPr>
          <p:cNvSpPr/>
          <p:nvPr/>
        </p:nvSpPr>
        <p:spPr>
          <a:xfrm>
            <a:off x="330363" y="397329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why</a:t>
            </a: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93C42C41-B153-A175-1DB3-134C52A9305F}"/>
              </a:ext>
            </a:extLst>
          </p:cNvPr>
          <p:cNvSpPr/>
          <p:nvPr/>
        </p:nvSpPr>
        <p:spPr>
          <a:xfrm>
            <a:off x="1020508" y="416959"/>
            <a:ext cx="1549069" cy="811367"/>
          </a:xfrm>
          <a:prstGeom prst="wedgeRectCallout">
            <a:avLst>
              <a:gd name="adj1" fmla="val 15282"/>
              <a:gd name="adj2" fmla="val 117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gathering data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populate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760770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7653F60-004D-E216-C082-93846A510601}"/>
              </a:ext>
            </a:extLst>
          </p:cNvPr>
          <p:cNvSpPr/>
          <p:nvPr/>
        </p:nvSpPr>
        <p:spPr>
          <a:xfrm>
            <a:off x="1022810" y="290866"/>
            <a:ext cx="1202821" cy="626701"/>
          </a:xfrm>
          <a:prstGeom prst="wedgeRectCallout">
            <a:avLst>
              <a:gd name="adj1" fmla="val -26725"/>
              <a:gd name="adj2" fmla="val -244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feature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Azure Monitor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14980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app insights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B4F8F049-B06D-132C-9ED8-66603DE66933}"/>
              </a:ext>
            </a:extLst>
          </p:cNvPr>
          <p:cNvSpPr/>
          <p:nvPr/>
        </p:nvSpPr>
        <p:spPr>
          <a:xfrm>
            <a:off x="283846" y="29086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9996D7-F419-9B55-D19D-3A8DF950ACB3}"/>
              </a:ext>
            </a:extLst>
          </p:cNvPr>
          <p:cNvGrpSpPr/>
          <p:nvPr/>
        </p:nvGrpSpPr>
        <p:grpSpPr>
          <a:xfrm>
            <a:off x="4229024" y="1178418"/>
            <a:ext cx="1753059" cy="289586"/>
            <a:chOff x="5881666" y="1590687"/>
            <a:chExt cx="1753059" cy="289586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93AED9F-F0E8-367D-6E31-BFD2A5DF9202}"/>
                </a:ext>
              </a:extLst>
            </p:cNvPr>
            <p:cNvSpPr/>
            <p:nvPr/>
          </p:nvSpPr>
          <p:spPr>
            <a:xfrm>
              <a:off x="6081095" y="1603274"/>
              <a:ext cx="1553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Azure Monitor - What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3E711C4E-A359-8665-2770-F8AEBE5C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7131A62-30C0-C9C7-65B6-499054EEDDBD}"/>
              </a:ext>
            </a:extLst>
          </p:cNvPr>
          <p:cNvSpPr/>
          <p:nvPr/>
        </p:nvSpPr>
        <p:spPr>
          <a:xfrm>
            <a:off x="2358728" y="290866"/>
            <a:ext cx="3623355" cy="811367"/>
          </a:xfrm>
          <a:prstGeom prst="wedgeRectCallout">
            <a:avLst>
              <a:gd name="adj1" fmla="val -53078"/>
              <a:gd name="adj2" fmla="val -287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used 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Application Performance Management (APM)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live web applications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92DFB23-C134-BE75-1E22-D688E66D3506}"/>
              </a:ext>
            </a:extLst>
          </p:cNvPr>
          <p:cNvSpPr/>
          <p:nvPr/>
        </p:nvSpPr>
        <p:spPr>
          <a:xfrm>
            <a:off x="1022810" y="1800282"/>
            <a:ext cx="2017146" cy="1550031"/>
          </a:xfrm>
          <a:prstGeom prst="wedgeRectCallout">
            <a:avLst>
              <a:gd name="adj1" fmla="val -39942"/>
              <a:gd name="adj2" fmla="val -2354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provides many experiences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enhance the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performance,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reliability,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quality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applications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BFDE1831-86A9-B9E6-6B85-D1BD47E6933B}"/>
              </a:ext>
            </a:extLst>
          </p:cNvPr>
          <p:cNvSpPr/>
          <p:nvPr/>
        </p:nvSpPr>
        <p:spPr>
          <a:xfrm>
            <a:off x="335696" y="1773472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E9DE09-506C-F7B9-490B-F2F9052E2AD0}"/>
              </a:ext>
            </a:extLst>
          </p:cNvPr>
          <p:cNvSpPr txBox="1"/>
          <p:nvPr/>
        </p:nvSpPr>
        <p:spPr>
          <a:xfrm>
            <a:off x="1063439" y="3507688"/>
            <a:ext cx="9411819" cy="1384995"/>
          </a:xfrm>
          <a:prstGeom prst="rect">
            <a:avLst/>
          </a:prstGeom>
          <a:solidFill>
            <a:schemeClr val="tx1"/>
          </a:solidFill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  <a:hlinkClick r:id="rId4"/>
              </a:rPr>
              <a:t>Application dashboard</a:t>
            </a:r>
            <a:r>
              <a:rPr lang="en-US" sz="1200" b="0" i="0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</a:rPr>
              <a:t>: An at-a-glance assessment of your application's health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  <a:hlinkClick r:id="rId5"/>
              </a:rPr>
              <a:t>Application map</a:t>
            </a:r>
            <a:r>
              <a:rPr lang="en-US" sz="1200" b="0" i="0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</a:rPr>
              <a:t>: A visual overview of application architecture and components' interactions.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  <a:hlinkClick r:id="rId6"/>
              </a:rPr>
              <a:t>Live metrics</a:t>
            </a:r>
            <a:r>
              <a:rPr lang="en-US" sz="1200" b="0" i="0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</a:rPr>
              <a:t>: A real-time analytics dashboard for insight into application activity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  <a:hlinkClick r:id="rId7"/>
              </a:rPr>
              <a:t>Transaction search</a:t>
            </a:r>
            <a:r>
              <a:rPr lang="en-US" sz="1200" b="0" i="0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</a:rPr>
              <a:t>: Trace and diagnose transactions to identify issues and optimize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  <a:hlinkClick r:id="rId8"/>
              </a:rPr>
              <a:t>Availability view</a:t>
            </a:r>
            <a:r>
              <a:rPr lang="en-US" sz="1200" b="0" i="0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</a:rPr>
              <a:t>: Proactively monitor and test the availability and responsiveness of application endpoints.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  <a:hlinkClick r:id="rId9"/>
              </a:rPr>
              <a:t>Failures view</a:t>
            </a:r>
            <a:r>
              <a:rPr lang="en-US" sz="1200" b="0" i="0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</a:rPr>
              <a:t>: Identify and analyze failures in your application to minimize downtime.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u="none" strike="noStrike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  <a:hlinkClick r:id="rId10"/>
              </a:rPr>
              <a:t>Performance view</a:t>
            </a:r>
            <a:r>
              <a:rPr lang="en-US" sz="1200" b="0" i="0" dirty="0">
                <a:solidFill>
                  <a:srgbClr val="E6E6E6"/>
                </a:solidFill>
                <a:effectLst/>
                <a:highlight>
                  <a:srgbClr val="171717"/>
                </a:highlight>
                <a:latin typeface="Consolas" panose="020B0609020204030204" pitchFamily="49" charset="0"/>
              </a:rPr>
              <a:t>: Review application performance metrics and potential bottlenecks.</a:t>
            </a:r>
          </a:p>
        </p:txBody>
      </p:sp>
    </p:spTree>
    <p:extLst>
      <p:ext uri="{BB962C8B-B14F-4D97-AF65-F5344CB8AC3E}">
        <p14:creationId xmlns:p14="http://schemas.microsoft.com/office/powerpoint/2010/main" val="1972115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1397" y="752077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290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57381" y="4167694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53FF7-0158-C248-86B8-B803FA5F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DEEF-4731-2349-88D3-4CBFDC5B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3633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BC032-7560-D15E-8BEC-07C712349082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031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53FF7-0158-C248-86B8-B803FA5F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DEEF-4731-2349-88D3-4CBFDC5B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23633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EBC032-7560-D15E-8BEC-07C712349082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EBA25E-F6DD-0472-A1C1-7E75CF2BA875}"/>
              </a:ext>
            </a:extLst>
          </p:cNvPr>
          <p:cNvGrpSpPr/>
          <p:nvPr/>
        </p:nvGrpSpPr>
        <p:grpSpPr>
          <a:xfrm>
            <a:off x="331554" y="198000"/>
            <a:ext cx="1290305" cy="289586"/>
            <a:chOff x="5881666" y="1590687"/>
            <a:chExt cx="1290305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B7E9D3D-34B0-81BE-D9B7-302273A5815C}"/>
                </a:ext>
              </a:extLst>
            </p:cNvPr>
            <p:cNvSpPr/>
            <p:nvPr/>
          </p:nvSpPr>
          <p:spPr>
            <a:xfrm>
              <a:off x="6081095" y="1603274"/>
              <a:ext cx="10908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Azure Monitor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6136D789-D55A-3B3B-3063-9FF973372F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FFC26B4-580E-A488-FF2D-83415C667530}"/>
              </a:ext>
            </a:extLst>
          </p:cNvPr>
          <p:cNvGrpSpPr/>
          <p:nvPr/>
        </p:nvGrpSpPr>
        <p:grpSpPr>
          <a:xfrm>
            <a:off x="331554" y="500173"/>
            <a:ext cx="1145522" cy="289586"/>
            <a:chOff x="5881666" y="1590687"/>
            <a:chExt cx="1145522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B0A2B518-BCDF-44E6-D17C-1419407FC72B}"/>
                </a:ext>
              </a:extLst>
            </p:cNvPr>
            <p:cNvSpPr/>
            <p:nvPr/>
          </p:nvSpPr>
          <p:spPr>
            <a:xfrm>
              <a:off x="6081095" y="1603274"/>
              <a:ext cx="9460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App insights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250BCDCF-9F32-E71F-FAFD-AC909B3B7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452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The New Concept Development (NCD)-model. (Koen et al., 2001) ">
            <a:extLst>
              <a:ext uri="{FF2B5EF4-FFF2-40B4-BE49-F238E27FC236}">
                <a16:creationId xmlns:a16="http://schemas.microsoft.com/office/drawing/2014/main" id="{7A6A233C-4D5E-E197-3CC1-43C081E3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307" y="3277567"/>
            <a:ext cx="3429183" cy="3234796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83304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glossary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2A9ADF9-FBA2-C365-3EB3-6242CC656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739366"/>
              </p:ext>
            </p:extLst>
          </p:nvPr>
        </p:nvGraphicFramePr>
        <p:xfrm>
          <a:off x="1045633" y="1608667"/>
          <a:ext cx="9004299" cy="224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6" name="Picture 8">
            <a:extLst>
              <a:ext uri="{FF2B5EF4-FFF2-40B4-BE49-F238E27FC236}">
                <a16:creationId xmlns:a16="http://schemas.microsoft.com/office/drawing/2014/main" id="{888FF650-FC01-4CCE-CFB2-07CB1D4495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8" t="1" r="3858" b="31604"/>
          <a:stretch/>
        </p:blipFill>
        <p:spPr bwMode="auto">
          <a:xfrm>
            <a:off x="6400800" y="3529213"/>
            <a:ext cx="5227033" cy="1996254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2A7183-E7AB-2400-02E1-8B7F888904C8}"/>
              </a:ext>
            </a:extLst>
          </p:cNvPr>
          <p:cNvSpPr/>
          <p:nvPr/>
        </p:nvSpPr>
        <p:spPr>
          <a:xfrm>
            <a:off x="6890631" y="2171699"/>
            <a:ext cx="1017236" cy="304800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A863F-93D9-0312-B386-4DCE962517B4}"/>
              </a:ext>
            </a:extLst>
          </p:cNvPr>
          <p:cNvSpPr txBox="1"/>
          <p:nvPr/>
        </p:nvSpPr>
        <p:spPr>
          <a:xfrm>
            <a:off x="4292600" y="355704"/>
            <a:ext cx="3823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NCD – New Concept Definition 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AC1AC7-9B06-09A3-BE6A-B7DEE1977BE5}"/>
              </a:ext>
            </a:extLst>
          </p:cNvPr>
          <p:cNvSpPr txBox="1"/>
          <p:nvPr/>
        </p:nvSpPr>
        <p:spPr>
          <a:xfrm>
            <a:off x="5456925" y="894886"/>
            <a:ext cx="119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Stage Gate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96B714-8326-A05F-5024-F6DA907BAE67}"/>
              </a:ext>
            </a:extLst>
          </p:cNvPr>
          <p:cNvSpPr txBox="1"/>
          <p:nvPr/>
        </p:nvSpPr>
        <p:spPr>
          <a:xfrm>
            <a:off x="5904291" y="6438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1488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A7C3278-09B3-4751-7AD3-F4BBB429911D}"/>
              </a:ext>
            </a:extLst>
          </p:cNvPr>
          <p:cNvSpPr/>
          <p:nvPr/>
        </p:nvSpPr>
        <p:spPr>
          <a:xfrm>
            <a:off x="2243156" y="764983"/>
            <a:ext cx="2837884" cy="257369"/>
          </a:xfrm>
          <a:prstGeom prst="wedgeRectCallout">
            <a:avLst>
              <a:gd name="adj1" fmla="val 16796"/>
              <a:gd name="adj2" fmla="val 68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How fast does the system return results?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6639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NFR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33C71B0-E71E-DA33-0479-C2BF8F788635}"/>
              </a:ext>
            </a:extLst>
          </p:cNvPr>
          <p:cNvSpPr/>
          <p:nvPr/>
        </p:nvSpPr>
        <p:spPr>
          <a:xfrm>
            <a:off x="763458" y="745353"/>
            <a:ext cx="147969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performance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BF6F607-E0EF-7031-CD8A-C013D126D388}"/>
              </a:ext>
            </a:extLst>
          </p:cNvPr>
          <p:cNvSpPr/>
          <p:nvPr/>
        </p:nvSpPr>
        <p:spPr>
          <a:xfrm>
            <a:off x="1892098" y="1194549"/>
            <a:ext cx="3713123" cy="257369"/>
          </a:xfrm>
          <a:prstGeom prst="wedgeRectCallout">
            <a:avLst>
              <a:gd name="adj1" fmla="val 16796"/>
              <a:gd name="adj2" fmla="val 68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How often does the system experience critical failures?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A9CDE6EB-AD07-8544-9BF4-E02AC2F2CC72}"/>
              </a:ext>
            </a:extLst>
          </p:cNvPr>
          <p:cNvSpPr/>
          <p:nvPr/>
        </p:nvSpPr>
        <p:spPr>
          <a:xfrm>
            <a:off x="763458" y="1194549"/>
            <a:ext cx="11286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reliability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8AC9BE0-5E91-A9EC-F130-50B6551C9933}"/>
              </a:ext>
            </a:extLst>
          </p:cNvPr>
          <p:cNvGrpSpPr/>
          <p:nvPr/>
        </p:nvGrpSpPr>
        <p:grpSpPr>
          <a:xfrm>
            <a:off x="283846" y="245081"/>
            <a:ext cx="2169135" cy="289586"/>
            <a:chOff x="5881666" y="1590687"/>
            <a:chExt cx="2169135" cy="289586"/>
          </a:xfrm>
        </p:grpSpPr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A94A198E-FD39-063A-EDBF-B6A06DB51B26}"/>
                </a:ext>
              </a:extLst>
            </p:cNvPr>
            <p:cNvSpPr/>
            <p:nvPr/>
          </p:nvSpPr>
          <p:spPr>
            <a:xfrm>
              <a:off x="6081095" y="1603274"/>
              <a:ext cx="19697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non functional requirements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866A74EE-3E79-AF8E-BDD1-1B81BD8D5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496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1A7C3278-09B3-4751-7AD3-F4BBB429911D}"/>
              </a:ext>
            </a:extLst>
          </p:cNvPr>
          <p:cNvSpPr/>
          <p:nvPr/>
        </p:nvSpPr>
        <p:spPr>
          <a:xfrm>
            <a:off x="1587214" y="279494"/>
            <a:ext cx="1879288" cy="626701"/>
          </a:xfrm>
          <a:prstGeom prst="wedgeRectCallout">
            <a:avLst>
              <a:gd name="adj1" fmla="val 16796"/>
              <a:gd name="adj2" fmla="val 68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looking at the dashboard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car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0985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2.1.1 m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onitoring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733C71B0-E71E-DA33-0479-C2BF8F788635}"/>
              </a:ext>
            </a:extLst>
          </p:cNvPr>
          <p:cNvSpPr/>
          <p:nvPr/>
        </p:nvSpPr>
        <p:spPr>
          <a:xfrm>
            <a:off x="283846" y="332977"/>
            <a:ext cx="130336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monitoring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BF6F607-E0EF-7031-CD8A-C013D126D388}"/>
              </a:ext>
            </a:extLst>
          </p:cNvPr>
          <p:cNvSpPr/>
          <p:nvPr/>
        </p:nvSpPr>
        <p:spPr>
          <a:xfrm>
            <a:off x="1587214" y="1059172"/>
            <a:ext cx="2528504" cy="811367"/>
          </a:xfrm>
          <a:prstGeom prst="wedgeRectCallout">
            <a:avLst>
              <a:gd name="adj1" fmla="val 16796"/>
              <a:gd name="adj2" fmla="val 68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 get predefined information like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speed,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fuel level,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engine temperature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C55C5CE-DCAF-D8F9-33BB-2F08DB5552A9}"/>
              </a:ext>
            </a:extLst>
          </p:cNvPr>
          <p:cNvSpPr/>
          <p:nvPr/>
        </p:nvSpPr>
        <p:spPr>
          <a:xfrm>
            <a:off x="1587214" y="1982783"/>
            <a:ext cx="1569908" cy="811367"/>
          </a:xfrm>
          <a:prstGeom prst="wedgeRectCallout">
            <a:avLst>
              <a:gd name="adj1" fmla="val 16796"/>
              <a:gd name="adj2" fmla="val 68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which will alert you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something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wrong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1FC535C-3363-DE83-0355-F02009BA85B1}"/>
              </a:ext>
            </a:extLst>
          </p:cNvPr>
          <p:cNvSpPr/>
          <p:nvPr/>
        </p:nvSpPr>
        <p:spPr>
          <a:xfrm>
            <a:off x="5917746" y="335475"/>
            <a:ext cx="2078060" cy="1180699"/>
          </a:xfrm>
          <a:prstGeom prst="wedgeRectCallout">
            <a:avLst>
              <a:gd name="adj1" fmla="val 16796"/>
              <a:gd name="adj2" fmla="val 68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being able to understand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how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every part of the engine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works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by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looking inside the car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681BC57-4A91-8246-8C95-25191386534A}"/>
              </a:ext>
            </a:extLst>
          </p:cNvPr>
          <p:cNvSpPr/>
          <p:nvPr/>
        </p:nvSpPr>
        <p:spPr>
          <a:xfrm>
            <a:off x="4356644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7CCEC4D1-9461-9F14-D5DB-D45F650965E7}"/>
              </a:ext>
            </a:extLst>
          </p:cNvPr>
          <p:cNvSpPr/>
          <p:nvPr/>
        </p:nvSpPr>
        <p:spPr>
          <a:xfrm>
            <a:off x="4460490" y="332977"/>
            <a:ext cx="14572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observability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D2DA100-D834-B9B1-26A3-98692797DC54}"/>
              </a:ext>
            </a:extLst>
          </p:cNvPr>
          <p:cNvSpPr/>
          <p:nvPr/>
        </p:nvSpPr>
        <p:spPr>
          <a:xfrm>
            <a:off x="5917746" y="1647808"/>
            <a:ext cx="1704560" cy="1550031"/>
          </a:xfrm>
          <a:prstGeom prst="wedgeRectCallout">
            <a:avLst>
              <a:gd name="adj1" fmla="val 16796"/>
              <a:gd name="adj2" fmla="val 680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diagnosing a problem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based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 how various parts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are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behaving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interacting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real-time</a:t>
            </a:r>
          </a:p>
        </p:txBody>
      </p:sp>
    </p:spTree>
    <p:extLst>
      <p:ext uri="{BB962C8B-B14F-4D97-AF65-F5344CB8AC3E}">
        <p14:creationId xmlns:p14="http://schemas.microsoft.com/office/powerpoint/2010/main" val="401879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31362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2.1.2 observability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836FD4-89AC-E3A6-56A5-313245F1A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83663"/>
              </p:ext>
            </p:extLst>
          </p:nvPr>
        </p:nvGraphicFramePr>
        <p:xfrm>
          <a:off x="524933" y="1138766"/>
          <a:ext cx="11523133" cy="3200400"/>
        </p:xfrm>
        <a:graphic>
          <a:graphicData uri="http://schemas.openxmlformats.org/drawingml/2006/table">
            <a:tbl>
              <a:tblPr firstRow="1" firstCol="1"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  <a:tableStyleId>{5C22544A-7EE6-4342-B048-85BDC9FD1C3A}</a:tableStyleId>
              </a:tblPr>
              <a:tblGrid>
                <a:gridCol w="1468374">
                  <a:extLst>
                    <a:ext uri="{9D8B030D-6E8A-4147-A177-3AD203B41FA5}">
                      <a16:colId xmlns:a16="http://schemas.microsoft.com/office/drawing/2014/main" val="2616170886"/>
                    </a:ext>
                  </a:extLst>
                </a:gridCol>
                <a:gridCol w="4564126">
                  <a:extLst>
                    <a:ext uri="{9D8B030D-6E8A-4147-A177-3AD203B41FA5}">
                      <a16:colId xmlns:a16="http://schemas.microsoft.com/office/drawing/2014/main" val="2887889223"/>
                    </a:ext>
                  </a:extLst>
                </a:gridCol>
                <a:gridCol w="5490633">
                  <a:extLst>
                    <a:ext uri="{9D8B030D-6E8A-4147-A177-3AD203B41FA5}">
                      <a16:colId xmlns:a16="http://schemas.microsoft.com/office/drawing/2014/main" val="3155756964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Aspect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Monitoring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Observability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88571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Definition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Tracking system health and performance via predefined metrics or logs. 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Understanding the internal state of a system based on telemetry </a:t>
                      </a:r>
                    </a:p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(logs, metrics, and traces).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78151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Focus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Known issues or expected behaviors.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Unknown issues and gaining insights into system behavior.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349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Approach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Reactive, based on set thresholds and predefined alerts.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Proactive and diagnostic, focused on exploring and diagnosing system behaviors.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32545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Proactive/Reactive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Primarily reactive—alerts when something goes wrong.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Both proactive and diagnostic—helps in understanding and solving unknown issues.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6710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Tools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Azure Monitor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  <a:latin typeface="+mj-lt"/>
                        </a:rPr>
                        <a:t>, Prometheus, Datadog, Zabbix.</a:t>
                      </a:r>
                      <a:endParaRPr lang="en-US" sz="12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latin typeface="+mj-lt"/>
                        </a:rPr>
                        <a:t>Open Telemetry, 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Jaeger, Honeycomb, Datadog.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47128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Telemetry Type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Predefined metrics and logs.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Metrics, logs, and traces for comprehensive analysis.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7134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Scope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Answers "Is the system working as expected?"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Answers "Why did this error happen?" and "What is causing performance issues?"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251603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Predefined/Dynamic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Focuses on predefined metrics and logs.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Flexible, involves gathering telemetry for unknown failures.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395149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Use Case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Best for systems with known, predictable failure modes.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Essential for complex, distributed, microservices-based architectures.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56485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+mj-lt"/>
                        </a:rPr>
                        <a:t>Response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Triggers alerts to notify when something is wrong.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+mj-lt"/>
                        </a:rPr>
                        <a:t>Enables investigation and root cause analysis of issues.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130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28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28625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azure monitor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B4F8F049-B06D-132C-9ED8-66603DE66933}"/>
              </a:ext>
            </a:extLst>
          </p:cNvPr>
          <p:cNvSpPr/>
          <p:nvPr/>
        </p:nvSpPr>
        <p:spPr>
          <a:xfrm>
            <a:off x="283846" y="29086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A186371-CD33-3D35-A25E-396DB74A24C3}"/>
              </a:ext>
            </a:extLst>
          </p:cNvPr>
          <p:cNvSpPr/>
          <p:nvPr/>
        </p:nvSpPr>
        <p:spPr>
          <a:xfrm>
            <a:off x="1055417" y="310496"/>
            <a:ext cx="2393851" cy="1550031"/>
          </a:xfrm>
          <a:prstGeom prst="wedgeRectCallout">
            <a:avLst>
              <a:gd name="adj1" fmla="val -8433"/>
              <a:gd name="adj2" fmla="val 113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set of integrated Azure resources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that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collects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and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aggregate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data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across multiple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Azure subscriptions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6345897-DD3E-B270-1A1E-4697590762AC}"/>
              </a:ext>
            </a:extLst>
          </p:cNvPr>
          <p:cNvSpPr/>
          <p:nvPr/>
        </p:nvSpPr>
        <p:spPr>
          <a:xfrm>
            <a:off x="3685946" y="290866"/>
            <a:ext cx="2493238" cy="1180699"/>
          </a:xfrm>
          <a:prstGeom prst="wedgeRectCallout">
            <a:avLst>
              <a:gd name="adj1" fmla="val -57655"/>
              <a:gd name="adj2" fmla="val -287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collects and aggregates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data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every layer and component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your system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2A55680-244C-5B63-E622-E51A9D8D47E6}"/>
              </a:ext>
            </a:extLst>
          </p:cNvPr>
          <p:cNvSpPr/>
          <p:nvPr/>
        </p:nvSpPr>
        <p:spPr>
          <a:xfrm>
            <a:off x="6316475" y="271236"/>
            <a:ext cx="1614792" cy="811367"/>
          </a:xfrm>
          <a:prstGeom prst="wedgeRectCallout">
            <a:avLst>
              <a:gd name="adj1" fmla="val -57655"/>
              <a:gd name="adj2" fmla="val -287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stores this data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common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data platform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2631B11-C60B-AC42-98F0-02B8C19CD884}"/>
              </a:ext>
            </a:extLst>
          </p:cNvPr>
          <p:cNvSpPr/>
          <p:nvPr/>
        </p:nvSpPr>
        <p:spPr>
          <a:xfrm>
            <a:off x="8032604" y="290865"/>
            <a:ext cx="1678912" cy="1180699"/>
          </a:xfrm>
          <a:prstGeom prst="wedgeRectCallout">
            <a:avLst>
              <a:gd name="adj1" fmla="val -57655"/>
              <a:gd name="adj2" fmla="val -287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stored data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then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consumed by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common set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tools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7653F60-004D-E216-C082-93846A510601}"/>
              </a:ext>
            </a:extLst>
          </p:cNvPr>
          <p:cNvSpPr/>
          <p:nvPr/>
        </p:nvSpPr>
        <p:spPr>
          <a:xfrm>
            <a:off x="9748733" y="310494"/>
            <a:ext cx="2227139" cy="1365365"/>
          </a:xfrm>
          <a:prstGeom prst="wedgeRectCallout">
            <a:avLst>
              <a:gd name="adj1" fmla="val -57655"/>
              <a:gd name="adj2" fmla="val -287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these tools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correlate,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analyze,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visualize,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and/or respond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the data.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89996D7-F419-9B55-D19D-3A8DF950ACB3}"/>
              </a:ext>
            </a:extLst>
          </p:cNvPr>
          <p:cNvGrpSpPr/>
          <p:nvPr/>
        </p:nvGrpSpPr>
        <p:grpSpPr>
          <a:xfrm>
            <a:off x="1847279" y="1900077"/>
            <a:ext cx="1753059" cy="289586"/>
            <a:chOff x="5881666" y="1590687"/>
            <a:chExt cx="1753059" cy="289586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93AED9F-F0E8-367D-6E31-BFD2A5DF9202}"/>
                </a:ext>
              </a:extLst>
            </p:cNvPr>
            <p:cNvSpPr/>
            <p:nvPr/>
          </p:nvSpPr>
          <p:spPr>
            <a:xfrm>
              <a:off x="6081095" y="1603274"/>
              <a:ext cx="1553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Azure Monitor - What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3E711C4E-A359-8665-2770-F8AEBE5C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93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76300952-AAFA-DEFC-5A34-B8BFFF567B2E}"/>
              </a:ext>
            </a:extLst>
          </p:cNvPr>
          <p:cNvSpPr/>
          <p:nvPr/>
        </p:nvSpPr>
        <p:spPr>
          <a:xfrm>
            <a:off x="1775140" y="5285634"/>
            <a:ext cx="2502856" cy="1180699"/>
          </a:xfrm>
          <a:prstGeom prst="wedgeRectCallout">
            <a:avLst>
              <a:gd name="adj1" fmla="val 1829"/>
              <a:gd name="adj2" fmla="val -216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azure monitor's core data platform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has stores for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metrics,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logs,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traces,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changes.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A327A7A-5381-1A38-484D-075DB3893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265" y="648547"/>
            <a:ext cx="5677916" cy="44927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3267"/>
            <a:ext cx="130061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2.2.1 components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80000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B4F8F049-B06D-132C-9ED8-66603DE66933}"/>
              </a:ext>
            </a:extLst>
          </p:cNvPr>
          <p:cNvSpPr/>
          <p:nvPr/>
        </p:nvSpPr>
        <p:spPr>
          <a:xfrm>
            <a:off x="440728" y="112906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594B144-8F44-23B8-3FC5-9F86B445C35D}"/>
              </a:ext>
            </a:extLst>
          </p:cNvPr>
          <p:cNvSpPr/>
          <p:nvPr/>
        </p:nvSpPr>
        <p:spPr>
          <a:xfrm>
            <a:off x="1179839" y="180000"/>
            <a:ext cx="1470522" cy="626701"/>
          </a:xfrm>
          <a:prstGeom prst="wedgeRectCallout">
            <a:avLst>
              <a:gd name="adj1" fmla="val 7202"/>
              <a:gd name="adj2" fmla="val 774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types of resources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being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monitored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814F10A-9133-A6D4-9524-38E688B5A001}"/>
              </a:ext>
            </a:extLst>
          </p:cNvPr>
          <p:cNvSpPr/>
          <p:nvPr/>
        </p:nvSpPr>
        <p:spPr>
          <a:xfrm>
            <a:off x="3026568" y="179999"/>
            <a:ext cx="1603571" cy="626701"/>
          </a:xfrm>
          <a:prstGeom prst="wedgeRectCallout">
            <a:avLst>
              <a:gd name="adj1" fmla="val 7202"/>
              <a:gd name="adj2" fmla="val 774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stores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collected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monitoring data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9" name="Arrow: Right 5">
            <a:extLst>
              <a:ext uri="{FF2B5EF4-FFF2-40B4-BE49-F238E27FC236}">
                <a16:creationId xmlns:a16="http://schemas.microsoft.com/office/drawing/2014/main" id="{24651A70-AE07-7864-6CA8-87B6A4B0842A}"/>
              </a:ext>
            </a:extLst>
          </p:cNvPr>
          <p:cNvSpPr/>
          <p:nvPr/>
        </p:nvSpPr>
        <p:spPr>
          <a:xfrm>
            <a:off x="311720" y="5285634"/>
            <a:ext cx="154702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platform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BBE061BC-6AA3-9689-EC5C-D6B262817E43}"/>
              </a:ext>
            </a:extLst>
          </p:cNvPr>
          <p:cNvSpPr/>
          <p:nvPr/>
        </p:nvSpPr>
        <p:spPr>
          <a:xfrm>
            <a:off x="4452677" y="5377966"/>
            <a:ext cx="2821854" cy="996033"/>
          </a:xfrm>
          <a:prstGeom prst="wedgeRectCallout">
            <a:avLst>
              <a:gd name="adj1" fmla="val -55831"/>
              <a:gd name="adj2" fmla="val -297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System Center Operations Manager MI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its own database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hosted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SQL Managed Instance</a:t>
            </a:r>
          </a:p>
        </p:txBody>
      </p:sp>
      <p:sp>
        <p:nvSpPr>
          <p:cNvPr id="24" name="Explosion: 14 Points 23">
            <a:extLst>
              <a:ext uri="{FF2B5EF4-FFF2-40B4-BE49-F238E27FC236}">
                <a16:creationId xmlns:a16="http://schemas.microsoft.com/office/drawing/2014/main" id="{5F721CCD-9364-CC0D-93AE-730743AE38D3}"/>
              </a:ext>
            </a:extLst>
          </p:cNvPr>
          <p:cNvSpPr/>
          <p:nvPr/>
        </p:nvSpPr>
        <p:spPr>
          <a:xfrm>
            <a:off x="6900519" y="5424133"/>
            <a:ext cx="1480850" cy="76092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researched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2A6F8255-B38B-C71E-D15E-DC15E24A1C86}"/>
              </a:ext>
            </a:extLst>
          </p:cNvPr>
          <p:cNvSpPr/>
          <p:nvPr/>
        </p:nvSpPr>
        <p:spPr>
          <a:xfrm>
            <a:off x="6127573" y="81002"/>
            <a:ext cx="1395181" cy="996033"/>
          </a:xfrm>
          <a:prstGeom prst="wedgeRectCallout">
            <a:avLst>
              <a:gd name="adj1" fmla="val -57052"/>
              <a:gd name="adj2" fmla="val 4371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components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use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data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data platform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1FFE66-61BA-3F31-96F0-46EFCB962E16}"/>
              </a:ext>
            </a:extLst>
          </p:cNvPr>
          <p:cNvGrpSpPr/>
          <p:nvPr/>
        </p:nvGrpSpPr>
        <p:grpSpPr>
          <a:xfrm>
            <a:off x="1447939" y="2995336"/>
            <a:ext cx="1172068" cy="289586"/>
            <a:chOff x="5881666" y="1590687"/>
            <a:chExt cx="1172068" cy="289586"/>
          </a:xfrm>
        </p:grpSpPr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01CE8639-22CE-A0D4-6461-C7CC6A16529A}"/>
                </a:ext>
              </a:extLst>
            </p:cNvPr>
            <p:cNvSpPr/>
            <p:nvPr/>
          </p:nvSpPr>
          <p:spPr>
            <a:xfrm>
              <a:off x="6081095" y="1603274"/>
              <a:ext cx="9726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data sources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74E0825D-FDA4-024D-F20C-91D245F2E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E1A05-0EDA-3E4E-762E-6166D5DA5B55}"/>
              </a:ext>
            </a:extLst>
          </p:cNvPr>
          <p:cNvGrpSpPr/>
          <p:nvPr/>
        </p:nvGrpSpPr>
        <p:grpSpPr>
          <a:xfrm>
            <a:off x="3209504" y="3420000"/>
            <a:ext cx="1172068" cy="289586"/>
            <a:chOff x="5881666" y="1590687"/>
            <a:chExt cx="1172068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2DA1B2AF-3F79-2230-F598-4FBD733BF7BC}"/>
                </a:ext>
              </a:extLst>
            </p:cNvPr>
            <p:cNvSpPr/>
            <p:nvPr/>
          </p:nvSpPr>
          <p:spPr>
            <a:xfrm>
              <a:off x="6081095" y="1603274"/>
              <a:ext cx="9726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data sources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E9FBE242-F207-DAE7-6415-3DB90F49D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4864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66412</TotalTime>
  <Words>856</Words>
  <Application>Microsoft Office PowerPoint</Application>
  <PresentationFormat>Widescreen</PresentationFormat>
  <Paragraphs>219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logs</vt:lpstr>
      <vt:lpstr>1.1 index</vt:lpstr>
      <vt:lpstr>1.2 sources</vt:lpstr>
      <vt:lpstr>2. glossary</vt:lpstr>
      <vt:lpstr>2.1 NFR</vt:lpstr>
      <vt:lpstr>2.1.1 monitoring</vt:lpstr>
      <vt:lpstr>2.1.2 observability</vt:lpstr>
      <vt:lpstr>2.2 azure monitor</vt:lpstr>
      <vt:lpstr>2.2.1 components</vt:lpstr>
      <vt:lpstr>2.2.2 data collection</vt:lpstr>
      <vt:lpstr>2.3 app insights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1242</cp:revision>
  <dcterms:created xsi:type="dcterms:W3CDTF">2019-03-25T09:18:39Z</dcterms:created>
  <dcterms:modified xsi:type="dcterms:W3CDTF">2024-09-19T12:17:29Z</dcterms:modified>
</cp:coreProperties>
</file>