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9" r:id="rId3"/>
    <p:sldId id="400" r:id="rId4"/>
    <p:sldId id="407" r:id="rId5"/>
    <p:sldId id="401" r:id="rId6"/>
    <p:sldId id="402" r:id="rId7"/>
    <p:sldId id="403" r:id="rId8"/>
    <p:sldId id="404" r:id="rId9"/>
    <p:sldId id="405" r:id="rId10"/>
    <p:sldId id="406" r:id="rId11"/>
    <p:sldId id="408" r:id="rId12"/>
    <p:sldId id="409" r:id="rId13"/>
    <p:sldId id="410" r:id="rId14"/>
    <p:sldId id="411" r:id="rId15"/>
    <p:sldId id="377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02/07/2024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02/07/2024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02/07/2024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2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26.svg"/><Relationship Id="rId1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threadpool&amp;oq=threadpool&amp;gs_lcrp=EgZjaHJvbWUyBggAEEUYOagCALACAA&amp;sourceid=chrome&amp;ie=UTF-8" TargetMode="External"/><Relationship Id="rId13" Type="http://schemas.openxmlformats.org/officeDocument/2006/relationships/hyperlink" Target="../../python/mongo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astapi.tiangolo.com/async/" TargetMode="External"/><Relationship Id="rId12" Type="http://schemas.openxmlformats.org/officeDocument/2006/relationships/hyperlink" Target="file:///C:\Windows\explorer.exe%20F:\ides\AZ_vStudio2017" TargetMode="External"/><Relationship Id="rId2" Type="http://schemas.openxmlformats.org/officeDocument/2006/relationships/hyperlink" Target="https://superfastpython.com/asyncio-event-loop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edium.com/@interfacer/intro-to-async-concurrency-in-python-and-node-js-69315b1e3e36" TargetMode="External"/><Relationship Id="rId11" Type="http://schemas.openxmlformats.org/officeDocument/2006/relationships/hyperlink" Target="https://docs.python.org/3/c-api/init.html#thread-state-and-the-global-interpreter-lock" TargetMode="External"/><Relationship Id="rId5" Type="http://schemas.openxmlformats.org/officeDocument/2006/relationships/hyperlink" Target="https://nodejs.org/en/learn/asynchronous-work/event-loop-timers-and-nexttick" TargetMode="External"/><Relationship Id="rId10" Type="http://schemas.openxmlformats.org/officeDocument/2006/relationships/hyperlink" Target="https://python.land/python-concurrency/the-python-gil" TargetMode="External"/><Relationship Id="rId4" Type="http://schemas.openxmlformats.org/officeDocument/2006/relationships/hyperlink" Target="https://nodejs.org/en/learn/asynchronous-work/overview-of-blocking-vs-non-blocking" TargetMode="External"/><Relationship Id="rId9" Type="http://schemas.openxmlformats.org/officeDocument/2006/relationships/hyperlink" Target="https://wiki.python.org/moin/GlobalInterpreterLock" TargetMode="Externa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blocking/Intro_to_Async_Concurrency_in_Python_vs_Node_JS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tgpt.com/c/38c59161-79fc-4424-9482-5a8a6c32a8e8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chatgpt.com/c/38c59161-79fc-4424-9482-5a8a6c32a8e8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docs.python.org/3/library/asyncio-task.html" TargetMode="External"/><Relationship Id="rId4" Type="http://schemas.openxmlformats.org/officeDocument/2006/relationships/hyperlink" Target="https://www.freecodecamp.org/news/nodejs-callback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fastpython.com/asyncio-event-loop/" TargetMode="External"/><Relationship Id="rId2" Type="http://schemas.openxmlformats.org/officeDocument/2006/relationships/hyperlink" Target="https://www.geeksforgeeks.org/node-js-event-loop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hatgpt.com/c/38c59161-79fc-4424-9482-5a8a6c32a8e8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hyperlink" Target="https://asgi.readthedocs.io/en/latest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3825"/>
            <a:ext cx="84830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blocking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F25F41-12D5-B37E-552B-57C9F0311879}"/>
              </a:ext>
            </a:extLst>
          </p:cNvPr>
          <p:cNvGrpSpPr/>
          <p:nvPr/>
        </p:nvGrpSpPr>
        <p:grpSpPr>
          <a:xfrm>
            <a:off x="10622267" y="123804"/>
            <a:ext cx="1122870" cy="283293"/>
            <a:chOff x="5611636" y="5954426"/>
            <a:chExt cx="1122871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BF864BD-9793-2F43-6EF6-B107BC1D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D2CE6320-746E-3B3A-5438-15BE43D914BB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2A2FC-AB59-3A9F-9A18-494991CC7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BD61A-35B4-1D06-2627-BBC2203B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50" y="164291"/>
            <a:ext cx="5423814" cy="133430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FF414-05B7-6F12-BB30-BB98FD94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119013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async/await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FF6E7-F8F0-8754-9C7D-019BAF3545EA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97B02E32-A8F6-B2BB-98D3-F0A39F1151D8}"/>
              </a:ext>
            </a:extLst>
          </p:cNvPr>
          <p:cNvSpPr/>
          <p:nvPr/>
        </p:nvSpPr>
        <p:spPr>
          <a:xfrm>
            <a:off x="248908" y="24221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42DAD-BE9A-A928-8265-28E1ACE05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50" y="1929945"/>
            <a:ext cx="6533308" cy="120641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81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2A2FC-AB59-3A9F-9A18-494991CC7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023ED5-7F89-F900-FF74-BC151479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3" y="242212"/>
            <a:ext cx="4278859" cy="20755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FF414-05B7-6F12-BB30-BB98FD94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119013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multithread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FF6E7-F8F0-8754-9C7D-019BAF3545EA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97B02E32-A8F6-B2BB-98D3-F0A39F1151D8}"/>
              </a:ext>
            </a:extLst>
          </p:cNvPr>
          <p:cNvSpPr/>
          <p:nvPr/>
        </p:nvSpPr>
        <p:spPr>
          <a:xfrm>
            <a:off x="248908" y="24221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6B6776-90BC-CA2F-8DF2-1A0FF6AA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43" y="2559961"/>
            <a:ext cx="2969292" cy="31851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427152-EDAF-79F0-1086-1841B9BEB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275" y="2603930"/>
            <a:ext cx="6554525" cy="22416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743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2A2FC-AB59-3A9F-9A18-494991CC7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C29869-2574-EF57-6911-3639F69A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71" y="242212"/>
            <a:ext cx="5010850" cy="198147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FF414-05B7-6F12-BB30-BB98FD94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119013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multi-process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FF6E7-F8F0-8754-9C7D-019BAF3545EA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97B02E32-A8F6-B2BB-98D3-F0A39F1151D8}"/>
              </a:ext>
            </a:extLst>
          </p:cNvPr>
          <p:cNvSpPr/>
          <p:nvPr/>
        </p:nvSpPr>
        <p:spPr>
          <a:xfrm>
            <a:off x="248908" y="24221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D39DB-2E7E-D3D8-1464-A26FF32A0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01" y="2545080"/>
            <a:ext cx="3272193" cy="35661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70081C-3BFC-B198-D317-F1C5396A1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953" y="2580640"/>
            <a:ext cx="5781445" cy="26027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38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2A2FC-AB59-3A9F-9A18-494991CC7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C9C119-99F2-3BAD-D6AB-233877A70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96" y="242212"/>
            <a:ext cx="5921741" cy="47853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FF414-05B7-6F12-BB30-BB98FD94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91159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summary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FF6E7-F8F0-8754-9C7D-019BAF3545EA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97B02E32-A8F6-B2BB-98D3-F0A39F1151D8}"/>
              </a:ext>
            </a:extLst>
          </p:cNvPr>
          <p:cNvSpPr/>
          <p:nvPr/>
        </p:nvSpPr>
        <p:spPr>
          <a:xfrm>
            <a:off x="248908" y="24221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36723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0B6025-C9E3-B97D-AA70-B2E565DA8674}"/>
              </a:ext>
            </a:extLst>
          </p:cNvPr>
          <p:cNvSpPr/>
          <p:nvPr/>
        </p:nvSpPr>
        <p:spPr>
          <a:xfrm>
            <a:off x="1153887" y="186206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8929C5-2966-5A5E-9204-DCF1A0BA643D}"/>
              </a:ext>
            </a:extLst>
          </p:cNvPr>
          <p:cNvGrpSpPr/>
          <p:nvPr/>
        </p:nvGrpSpPr>
        <p:grpSpPr>
          <a:xfrm>
            <a:off x="1327553" y="225986"/>
            <a:ext cx="1576729" cy="289586"/>
            <a:chOff x="5881666" y="1590687"/>
            <a:chExt cx="1576729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261E5E97-13DF-BE8F-1504-BDDA7A3D7CB9}"/>
                </a:ext>
              </a:extLst>
            </p:cNvPr>
            <p:cNvSpPr/>
            <p:nvPr/>
          </p:nvSpPr>
          <p:spPr>
            <a:xfrm>
              <a:off x="6081095" y="1603274"/>
              <a:ext cx="13773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asyncio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-event-loop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E699AE23-9D71-E4B6-4167-F3EE526D3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Arrow: Right 5">
            <a:extLst>
              <a:ext uri="{FF2B5EF4-FFF2-40B4-BE49-F238E27FC236}">
                <a16:creationId xmlns:a16="http://schemas.microsoft.com/office/drawing/2014/main" id="{651ED482-DC44-2CE4-C46D-F5B2FAEEAE7C}"/>
              </a:ext>
            </a:extLst>
          </p:cNvPr>
          <p:cNvSpPr/>
          <p:nvPr/>
        </p:nvSpPr>
        <p:spPr>
          <a:xfrm>
            <a:off x="248908" y="225986"/>
            <a:ext cx="92986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E46B1D-DEB5-8316-7554-35BEAE65DA81}"/>
              </a:ext>
            </a:extLst>
          </p:cNvPr>
          <p:cNvSpPr/>
          <p:nvPr/>
        </p:nvSpPr>
        <p:spPr>
          <a:xfrm>
            <a:off x="6023863" y="186206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5F400-8ADC-F50A-2243-76BEC148D561}"/>
              </a:ext>
            </a:extLst>
          </p:cNvPr>
          <p:cNvSpPr/>
          <p:nvPr/>
        </p:nvSpPr>
        <p:spPr>
          <a:xfrm>
            <a:off x="5015038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A633A3-9409-0CD0-AF0E-C7C4EE316ECB}"/>
              </a:ext>
            </a:extLst>
          </p:cNvPr>
          <p:cNvGrpSpPr/>
          <p:nvPr/>
        </p:nvGrpSpPr>
        <p:grpSpPr>
          <a:xfrm>
            <a:off x="6197529" y="225986"/>
            <a:ext cx="2730891" cy="289586"/>
            <a:chOff x="5881666" y="1590687"/>
            <a:chExt cx="2730891" cy="289586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B67CDA7C-54C4-287F-E693-F5401B82E623}"/>
                </a:ext>
              </a:extLst>
            </p:cNvPr>
            <p:cNvSpPr/>
            <p:nvPr/>
          </p:nvSpPr>
          <p:spPr>
            <a:xfrm>
              <a:off x="6081095" y="1603274"/>
              <a:ext cx="25314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overview-of-blocking-vs-non-blocking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B726F51-969E-E215-B666-C37E6F1E3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7" name="Arrow: Right 5">
            <a:extLst>
              <a:ext uri="{FF2B5EF4-FFF2-40B4-BE49-F238E27FC236}">
                <a16:creationId xmlns:a16="http://schemas.microsoft.com/office/drawing/2014/main" id="{CA375F90-D87B-FF3D-B11D-C7FFEA15A19B}"/>
              </a:ext>
            </a:extLst>
          </p:cNvPr>
          <p:cNvSpPr/>
          <p:nvPr/>
        </p:nvSpPr>
        <p:spPr>
          <a:xfrm>
            <a:off x="5118884" y="225986"/>
            <a:ext cx="94269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node js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15A641-5AA1-EF35-8D33-633A99A3AC9D}"/>
              </a:ext>
            </a:extLst>
          </p:cNvPr>
          <p:cNvGrpSpPr/>
          <p:nvPr/>
        </p:nvGrpSpPr>
        <p:grpSpPr>
          <a:xfrm>
            <a:off x="6197529" y="587652"/>
            <a:ext cx="1063768" cy="289586"/>
            <a:chOff x="5881666" y="1590687"/>
            <a:chExt cx="1063768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C7BC7792-4FBB-3886-2859-AEC74410BB27}"/>
                </a:ext>
              </a:extLst>
            </p:cNvPr>
            <p:cNvSpPr/>
            <p:nvPr/>
          </p:nvSpPr>
          <p:spPr>
            <a:xfrm>
              <a:off x="6081095" y="1603274"/>
              <a:ext cx="8643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event-loop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C43778CD-BF4A-8038-521E-F6BDB311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6B4D7A-ACE1-56CC-778C-242A4BE0D79F}"/>
              </a:ext>
            </a:extLst>
          </p:cNvPr>
          <p:cNvGrpSpPr/>
          <p:nvPr/>
        </p:nvGrpSpPr>
        <p:grpSpPr>
          <a:xfrm>
            <a:off x="6197529" y="934195"/>
            <a:ext cx="1063768" cy="289586"/>
            <a:chOff x="5881666" y="1590687"/>
            <a:chExt cx="106376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23B3FF3A-4724-81B9-3956-2C1288C17DAD}"/>
                </a:ext>
              </a:extLst>
            </p:cNvPr>
            <p:cNvSpPr/>
            <p:nvPr/>
          </p:nvSpPr>
          <p:spPr>
            <a:xfrm>
              <a:off x="6081095" y="1603274"/>
              <a:ext cx="8643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event-loop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CE4CAE73-ECEF-1FE7-F51A-E2270D434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847853-255E-9CD4-6BC3-1AC49BAAEA8D}"/>
              </a:ext>
            </a:extLst>
          </p:cNvPr>
          <p:cNvGrpSpPr/>
          <p:nvPr/>
        </p:nvGrpSpPr>
        <p:grpSpPr>
          <a:xfrm>
            <a:off x="217935" y="4049634"/>
            <a:ext cx="2992181" cy="289586"/>
            <a:chOff x="5881666" y="1590687"/>
            <a:chExt cx="2992181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C1F483A6-FEC1-7024-CFD2-05B93DD146E5}"/>
                </a:ext>
              </a:extLst>
            </p:cNvPr>
            <p:cNvSpPr/>
            <p:nvPr/>
          </p:nvSpPr>
          <p:spPr>
            <a:xfrm>
              <a:off x="6081095" y="1603274"/>
              <a:ext cx="27927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async-concurrency-in-python-and-node-js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A496BBA7-7042-392F-D9A1-5A7208DE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63406D-21C5-25C9-6FDC-CB9C61731A79}"/>
              </a:ext>
            </a:extLst>
          </p:cNvPr>
          <p:cNvGrpSpPr/>
          <p:nvPr/>
        </p:nvGrpSpPr>
        <p:grpSpPr>
          <a:xfrm>
            <a:off x="1327553" y="542766"/>
            <a:ext cx="1496579" cy="289586"/>
            <a:chOff x="5881666" y="1590687"/>
            <a:chExt cx="1496579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FFC854AF-8AFA-8D45-5ABC-DF0B2DDFFD24}"/>
                </a:ext>
              </a:extLst>
            </p:cNvPr>
            <p:cNvSpPr/>
            <p:nvPr/>
          </p:nvSpPr>
          <p:spPr>
            <a:xfrm>
              <a:off x="6081095" y="1603274"/>
              <a:ext cx="12971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FastApi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 async ***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E28E188F-23D8-634F-80FC-E708BAEBC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848965E-E432-8D9C-6340-C75743CCF725}"/>
              </a:ext>
            </a:extLst>
          </p:cNvPr>
          <p:cNvGrpSpPr/>
          <p:nvPr/>
        </p:nvGrpSpPr>
        <p:grpSpPr>
          <a:xfrm>
            <a:off x="1639176" y="844939"/>
            <a:ext cx="1113462" cy="289586"/>
            <a:chOff x="5881666" y="1590687"/>
            <a:chExt cx="1113462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48455B0B-686B-97E9-7184-7D3ABAB48A44}"/>
                </a:ext>
              </a:extLst>
            </p:cNvPr>
            <p:cNvSpPr/>
            <p:nvPr/>
          </p:nvSpPr>
          <p:spPr>
            <a:xfrm>
              <a:off x="6081095" y="1603274"/>
              <a:ext cx="9140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thread pool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264DE51-8ED9-369C-EF01-28172C359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84D79E-BAC8-6A1E-9EA7-5ED696FCC92D}"/>
              </a:ext>
            </a:extLst>
          </p:cNvPr>
          <p:cNvGrpSpPr/>
          <p:nvPr/>
        </p:nvGrpSpPr>
        <p:grpSpPr>
          <a:xfrm>
            <a:off x="1327553" y="1191674"/>
            <a:ext cx="584471" cy="289586"/>
            <a:chOff x="5881666" y="1590687"/>
            <a:chExt cx="584471" cy="289586"/>
          </a:xfrm>
        </p:grpSpPr>
        <p:sp>
          <p:nvSpPr>
            <p:cNvPr id="34" name="Retângulo 5">
              <a:extLst>
                <a:ext uri="{FF2B5EF4-FFF2-40B4-BE49-F238E27FC236}">
                  <a16:creationId xmlns:a16="http://schemas.microsoft.com/office/drawing/2014/main" id="{F7B65628-58D8-8CE4-9082-86B3D405B00E}"/>
                </a:ext>
              </a:extLst>
            </p:cNvPr>
            <p:cNvSpPr/>
            <p:nvPr/>
          </p:nvSpPr>
          <p:spPr>
            <a:xfrm>
              <a:off x="6081095" y="1603274"/>
              <a:ext cx="3850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GIL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FE8B756B-87CB-6143-EAC3-825E3E880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21015E-A91B-727A-729D-E8C515135575}"/>
              </a:ext>
            </a:extLst>
          </p:cNvPr>
          <p:cNvGrpSpPr/>
          <p:nvPr/>
        </p:nvGrpSpPr>
        <p:grpSpPr>
          <a:xfrm>
            <a:off x="1593887" y="1481260"/>
            <a:ext cx="1270556" cy="289586"/>
            <a:chOff x="5881666" y="1590687"/>
            <a:chExt cx="1270556" cy="289586"/>
          </a:xfrm>
        </p:grpSpPr>
        <p:sp>
          <p:nvSpPr>
            <p:cNvPr id="37" name="Retângulo 5">
              <a:extLst>
                <a:ext uri="{FF2B5EF4-FFF2-40B4-BE49-F238E27FC236}">
                  <a16:creationId xmlns:a16="http://schemas.microsoft.com/office/drawing/2014/main" id="{C1623C22-698E-1C51-10E8-813476B47AEF}"/>
                </a:ext>
              </a:extLst>
            </p:cNvPr>
            <p:cNvSpPr/>
            <p:nvPr/>
          </p:nvSpPr>
          <p:spPr>
            <a:xfrm>
              <a:off x="6081095" y="1603274"/>
              <a:ext cx="10711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the-python-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gil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BDE922FD-3AA6-308C-6069-5F96DEC70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9AF8ED-3B77-12B0-3A2B-E5926D9E6547}"/>
              </a:ext>
            </a:extLst>
          </p:cNvPr>
          <p:cNvGrpSpPr/>
          <p:nvPr/>
        </p:nvGrpSpPr>
        <p:grpSpPr>
          <a:xfrm>
            <a:off x="1605883" y="1783809"/>
            <a:ext cx="3154084" cy="289586"/>
            <a:chOff x="5881666" y="1590687"/>
            <a:chExt cx="3154084" cy="289586"/>
          </a:xfrm>
        </p:grpSpPr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070E984B-0DFA-167C-CA6B-7F7159AB539A}"/>
                </a:ext>
              </a:extLst>
            </p:cNvPr>
            <p:cNvSpPr/>
            <p:nvPr/>
          </p:nvSpPr>
          <p:spPr>
            <a:xfrm>
              <a:off x="6081095" y="1603274"/>
              <a:ext cx="29546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thread-state-and-the-global-interpreter-lock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6489C104-9063-EB1E-6045-2B723443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D0996C-CA8E-6371-5282-C131905D1385}"/>
              </a:ext>
            </a:extLst>
          </p:cNvPr>
          <p:cNvGrpSpPr/>
          <p:nvPr/>
        </p:nvGrpSpPr>
        <p:grpSpPr>
          <a:xfrm>
            <a:off x="248908" y="4891637"/>
            <a:ext cx="1525425" cy="299662"/>
            <a:chOff x="1643297" y="4045816"/>
            <a:chExt cx="1525425" cy="299662"/>
          </a:xfrm>
        </p:grpSpPr>
        <p:sp>
          <p:nvSpPr>
            <p:cNvPr id="11" name="CaixaDeTexto 17">
              <a:hlinkClick r:id="rId12" action="ppaction://program"/>
              <a:extLst>
                <a:ext uri="{FF2B5EF4-FFF2-40B4-BE49-F238E27FC236}">
                  <a16:creationId xmlns:a16="http://schemas.microsoft.com/office/drawing/2014/main" id="{6909C061-0CDA-9A96-FFBF-845C751A1FC3}"/>
                </a:ext>
              </a:extLst>
            </p:cNvPr>
            <p:cNvSpPr txBox="1"/>
            <p:nvPr/>
          </p:nvSpPr>
          <p:spPr>
            <a:xfrm>
              <a:off x="1980063" y="4103314"/>
              <a:ext cx="118865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3" action="ppaction://hlinkfile"/>
                </a:rPr>
                <a:t>..\..\python\mongo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2" name="Imagem 18">
              <a:hlinkClick r:id="rId12" action="ppaction://program"/>
              <a:extLst>
                <a:ext uri="{FF2B5EF4-FFF2-40B4-BE49-F238E27FC236}">
                  <a16:creationId xmlns:a16="http://schemas.microsoft.com/office/drawing/2014/main" id="{CF9D4549-D75C-E452-7535-9CCDE005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89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0105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re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725A0E-04D1-F0A2-36CB-ED548B4D0B4B}"/>
              </a:ext>
            </a:extLst>
          </p:cNvPr>
          <p:cNvGrpSpPr/>
          <p:nvPr/>
        </p:nvGrpSpPr>
        <p:grpSpPr>
          <a:xfrm>
            <a:off x="285585" y="224052"/>
            <a:ext cx="4455009" cy="299662"/>
            <a:chOff x="1643297" y="4045816"/>
            <a:chExt cx="4455009" cy="299662"/>
          </a:xfrm>
        </p:grpSpPr>
        <p:sp>
          <p:nvSpPr>
            <p:cNvPr id="11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F1D973A0-D889-7565-CAA2-57D406178680}"/>
                </a:ext>
              </a:extLst>
            </p:cNvPr>
            <p:cNvSpPr txBox="1"/>
            <p:nvPr/>
          </p:nvSpPr>
          <p:spPr>
            <a:xfrm>
              <a:off x="1980063" y="4103314"/>
              <a:ext cx="411824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blocking\Intro_to_Async_Concurrency_in_Python_vs_Node_JS.pdf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2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0167A4C9-E8D1-5DE4-2C2F-4D6D3AFD2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831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994371-5982-9733-32D2-1C4715EB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CF79-971F-A46D-640F-4885B3F14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F0D3C-38E1-BBB8-1678-B9ECF8C5BE1F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8FC14E-39C1-3810-665D-D76DA9F3BD6E}"/>
              </a:ext>
            </a:extLst>
          </p:cNvPr>
          <p:cNvGrpSpPr/>
          <p:nvPr/>
        </p:nvGrpSpPr>
        <p:grpSpPr>
          <a:xfrm>
            <a:off x="10378559" y="6042190"/>
            <a:ext cx="858584" cy="289586"/>
            <a:chOff x="5881666" y="1590687"/>
            <a:chExt cx="85858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5C208607-831F-7E9F-7652-AD4665B1D77D}"/>
                </a:ext>
              </a:extLst>
            </p:cNvPr>
            <p:cNvSpPr/>
            <p:nvPr/>
          </p:nvSpPr>
          <p:spPr>
            <a:xfrm>
              <a:off x="6081095" y="1603274"/>
              <a:ext cx="659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chatgpt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62C0E1CD-FE31-26CD-3533-197B6C31D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16B77F6A-5E81-3356-85C3-3241F0071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09514"/>
              </p:ext>
            </p:extLst>
          </p:nvPr>
        </p:nvGraphicFramePr>
        <p:xfrm>
          <a:off x="602672" y="719666"/>
          <a:ext cx="11436293" cy="2651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1845">
                  <a:extLst>
                    <a:ext uri="{9D8B030D-6E8A-4147-A177-3AD203B41FA5}">
                      <a16:colId xmlns:a16="http://schemas.microsoft.com/office/drawing/2014/main" val="3257869399"/>
                    </a:ext>
                  </a:extLst>
                </a:gridCol>
                <a:gridCol w="4900353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5744095">
                  <a:extLst>
                    <a:ext uri="{9D8B030D-6E8A-4147-A177-3AD203B41FA5}">
                      <a16:colId xmlns:a16="http://schemas.microsoft.com/office/drawing/2014/main" val="2914799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JavaScript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913785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origins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designed as a language for </a:t>
                      </a:r>
                      <a:r>
                        <a:rPr lang="en-US" sz="1200" b="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web browsers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to handle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user interactions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network requests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asynchronously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  <a:ea typeface="+mn-ea"/>
                          <a:cs typeface="+mn-cs"/>
                        </a:rPr>
                        <a:t>asynchronous</a:t>
                      </a:r>
                      <a:r>
                        <a:rPr lang="en-US" sz="1200" b="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: non-blocking I/O</a:t>
                      </a:r>
                      <a:endParaRPr lang="en-US" sz="1200" b="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designed as a 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general-purpose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scripting language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with an emphasis on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readability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simplicity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asynchronous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: not primary concern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evolution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Node.js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high concurrency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architecture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non-blocking,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event-driven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asynchronous: 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callbacks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asyncio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blocking by Default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standard I/O operations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are blocking</a:t>
                      </a:r>
                    </a:p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asynchronous: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coroutines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56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69EAF-A0EA-CC79-76A1-B0788989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CA62-C9E8-5727-A823-60638871F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118692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asynchronous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FC0D7-F5CF-A430-E405-C3C2552D3746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C94A73-2A83-92EB-B33B-7B4E8E688F79}"/>
              </a:ext>
            </a:extLst>
          </p:cNvPr>
          <p:cNvGrpSpPr/>
          <p:nvPr/>
        </p:nvGrpSpPr>
        <p:grpSpPr>
          <a:xfrm>
            <a:off x="10378559" y="6042190"/>
            <a:ext cx="858584" cy="289586"/>
            <a:chOff x="5881666" y="1590687"/>
            <a:chExt cx="85858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621509FE-4828-BF2D-83D5-A211920A21AF}"/>
                </a:ext>
              </a:extLst>
            </p:cNvPr>
            <p:cNvSpPr/>
            <p:nvPr/>
          </p:nvSpPr>
          <p:spPr>
            <a:xfrm>
              <a:off x="6081095" y="1603274"/>
              <a:ext cx="659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chatgpt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F1331037-4691-CD95-0805-FF0174482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2C993EF-753A-1F2E-BE86-B815C87A6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113620"/>
              </p:ext>
            </p:extLst>
          </p:nvPr>
        </p:nvGraphicFramePr>
        <p:xfrm>
          <a:off x="602672" y="719666"/>
          <a:ext cx="10644448" cy="3291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0353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5744095">
                  <a:extLst>
                    <a:ext uri="{9D8B030D-6E8A-4147-A177-3AD203B41FA5}">
                      <a16:colId xmlns:a16="http://schemas.microsoft.com/office/drawing/2014/main" val="2914799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  <a:hlinkClick r:id="rId4"/>
                        </a:rPr>
                        <a:t>JavaScript</a:t>
                      </a:r>
                      <a:endParaRPr lang="en-US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5"/>
                        </a:rPr>
                        <a:t>Python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91378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callbacks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are a special type of function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passed as an argument to another function.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called when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the function </a:t>
                      </a:r>
                    </a:p>
                    <a:p>
                      <a:pPr marL="10858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that contains the callback</a:t>
                      </a:r>
                    </a:p>
                    <a:p>
                      <a:pPr marL="10858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as an argument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completes its execution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allows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the code in the callback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to run in the meantime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Node.js APIs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are written </a:t>
                      </a:r>
                    </a:p>
                    <a:p>
                      <a:pPr marL="10858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in a way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that supports callbacks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Coroutines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are a more generalized form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of subroutines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subroutines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are entered at one point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and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exited at another point.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coroutines can be </a:t>
                      </a:r>
                    </a:p>
                    <a:p>
                      <a:pPr marL="10858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entered,</a:t>
                      </a:r>
                    </a:p>
                    <a:p>
                      <a:pPr marL="10858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exited, </a:t>
                      </a:r>
                    </a:p>
                    <a:p>
                      <a:pPr marL="10858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and resumed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at many different points.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they can be implemented </a:t>
                      </a:r>
                    </a:p>
                    <a:p>
                      <a:pPr marL="10858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with the </a:t>
                      </a:r>
                    </a:p>
                    <a:p>
                      <a:pPr marL="1543050" lvl="3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rgbClr val="FF0000"/>
                          </a:solidFill>
                          <a:latin typeface="+mj-lt"/>
                        </a:rPr>
                        <a:t>async def </a:t>
                      </a:r>
                    </a:p>
                    <a:p>
                      <a:pPr marL="1085850" lvl="2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statement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62926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AF8D188-A4AE-59CF-A2B5-936D52124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72" y="4213232"/>
            <a:ext cx="5452828" cy="162876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99712-8AC7-E51D-4455-A021429E9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418" y="4213232"/>
            <a:ext cx="5721842" cy="172528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22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B98CDC-EA63-0213-6C3A-B3C71C5F4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BC02-8D3A-2C24-5623-67B8A35D9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106901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event loop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88FC8-21B0-4E0F-EDCD-4FA42B14096E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786F395-DF43-85E2-5D7E-38678C802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53313"/>
              </p:ext>
            </p:extLst>
          </p:nvPr>
        </p:nvGraphicFramePr>
        <p:xfrm>
          <a:off x="602672" y="719666"/>
          <a:ext cx="5844351" cy="1280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55739">
                  <a:extLst>
                    <a:ext uri="{9D8B030D-6E8A-4147-A177-3AD203B41FA5}">
                      <a16:colId xmlns:a16="http://schemas.microsoft.com/office/drawing/2014/main" val="3257869399"/>
                    </a:ext>
                  </a:extLst>
                </a:gridCol>
                <a:gridCol w="2589848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2298764">
                  <a:extLst>
                    <a:ext uri="{9D8B030D-6E8A-4147-A177-3AD203B41FA5}">
                      <a16:colId xmlns:a16="http://schemas.microsoft.com/office/drawing/2014/main" val="2914799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  <a:hlinkClick r:id="rId2"/>
                        </a:rPr>
                        <a:t>JavaScript</a:t>
                      </a:r>
                      <a:endParaRPr lang="en-US" sz="1200" b="1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3"/>
                        </a:rPr>
                        <a:t>Python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913785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event loop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allows to perform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non-blocking I/O operations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JavaScript is single-threaded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assigning operations 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to the operating system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execute coroutines.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execute callbacks.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perform network input/output.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run subprocesses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513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E6AE3FD-1E2A-EC53-A192-BD936256E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672" y="3298525"/>
            <a:ext cx="5530626" cy="139907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BC0D3-7A4F-F94A-6610-D819A5AE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325" y="3202019"/>
            <a:ext cx="4593075" cy="24340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08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0DFBE2-0F56-ED2D-58DA-1B29058AE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D3B34-232F-E884-826F-CE800B34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114339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async/await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A23F6-CDE4-C5A8-6D04-C376F1EA17B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F6502B-9358-560F-1DD2-D2D3B64CF096}"/>
              </a:ext>
            </a:extLst>
          </p:cNvPr>
          <p:cNvGrpSpPr/>
          <p:nvPr/>
        </p:nvGrpSpPr>
        <p:grpSpPr>
          <a:xfrm>
            <a:off x="10378559" y="6042190"/>
            <a:ext cx="858584" cy="289586"/>
            <a:chOff x="5881666" y="1590687"/>
            <a:chExt cx="85858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9E615C5C-5CB0-9B61-96BB-46C324AA66A2}"/>
                </a:ext>
              </a:extLst>
            </p:cNvPr>
            <p:cNvSpPr/>
            <p:nvPr/>
          </p:nvSpPr>
          <p:spPr>
            <a:xfrm>
              <a:off x="6081095" y="1603274"/>
              <a:ext cx="659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chatgpt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D3B04342-4ECB-24A2-D5A3-932AB3EF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A2A9397-A7EA-3E0D-BC35-4C3010402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340377"/>
              </p:ext>
            </p:extLst>
          </p:nvPr>
        </p:nvGraphicFramePr>
        <p:xfrm>
          <a:off x="592695" y="526224"/>
          <a:ext cx="10644448" cy="7336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900353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5744095">
                  <a:extLst>
                    <a:ext uri="{9D8B030D-6E8A-4147-A177-3AD203B41FA5}">
                      <a16:colId xmlns:a16="http://schemas.microsoft.com/office/drawing/2014/main" val="2914799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JavaScript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Python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459296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promises</a:t>
                      </a: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more readable way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coroutines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628650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more readable way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96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8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74F37-8436-C73A-6C8F-C3060EAF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021D-87EE-CE8E-DDEC-D73F81A2E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70243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ASGI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781B1D-1CC8-B4AB-58C1-7E020599C80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0C5DC4-A490-2D7A-9B48-C1DCF2FB79BB}"/>
              </a:ext>
            </a:extLst>
          </p:cNvPr>
          <p:cNvGrpSpPr/>
          <p:nvPr/>
        </p:nvGrpSpPr>
        <p:grpSpPr>
          <a:xfrm>
            <a:off x="3005218" y="1642163"/>
            <a:ext cx="1757548" cy="289586"/>
            <a:chOff x="5881666" y="1590687"/>
            <a:chExt cx="1757548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3DF1F71C-6DC5-5AC2-F975-82FECBE616CD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asgi - 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09854AA2-AD37-2A88-328B-AC41A3E8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343EE500-069C-3872-E91D-920863187ADA}"/>
              </a:ext>
            </a:extLst>
          </p:cNvPr>
          <p:cNvSpPr/>
          <p:nvPr/>
        </p:nvSpPr>
        <p:spPr>
          <a:xfrm>
            <a:off x="4888571" y="650695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C7C211-47BC-E1EE-AA10-2367FCFC6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92" y="521307"/>
            <a:ext cx="3695172" cy="100777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Arrow: Right 5">
            <a:extLst>
              <a:ext uri="{FF2B5EF4-FFF2-40B4-BE49-F238E27FC236}">
                <a16:creationId xmlns:a16="http://schemas.microsoft.com/office/drawing/2014/main" id="{44E646AD-7C76-84C0-00DD-B076D5618D6F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DA4068-8996-45FE-08CD-A3FC60309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092" y="2879811"/>
            <a:ext cx="4168595" cy="34568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tângulo 20">
            <a:extLst>
              <a:ext uri="{FF2B5EF4-FFF2-40B4-BE49-F238E27FC236}">
                <a16:creationId xmlns:a16="http://schemas.microsoft.com/office/drawing/2014/main" id="{AFE5CA67-F2CC-C39E-E9D6-6F6298182DBB}"/>
              </a:ext>
            </a:extLst>
          </p:cNvPr>
          <p:cNvSpPr/>
          <p:nvPr/>
        </p:nvSpPr>
        <p:spPr>
          <a:xfrm>
            <a:off x="957773" y="2943554"/>
            <a:ext cx="1358707" cy="1920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20">
            <a:extLst>
              <a:ext uri="{FF2B5EF4-FFF2-40B4-BE49-F238E27FC236}">
                <a16:creationId xmlns:a16="http://schemas.microsoft.com/office/drawing/2014/main" id="{23C0F688-34D1-5AFC-5551-A72BC226A926}"/>
              </a:ext>
            </a:extLst>
          </p:cNvPr>
          <p:cNvSpPr/>
          <p:nvPr/>
        </p:nvSpPr>
        <p:spPr>
          <a:xfrm>
            <a:off x="1201613" y="3891616"/>
            <a:ext cx="444307" cy="1920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E8D340-5650-6BB2-CAD6-64253BFC1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4701" y="2903850"/>
            <a:ext cx="3298339" cy="88928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5D97BC-A9B3-8804-6699-40DFAE226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519" y="4371186"/>
            <a:ext cx="3889498" cy="6805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43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2A2FC-AB59-3A9F-9A18-494991CC7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6E880D1-E912-8EE5-2796-D2518B86A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57" y="3522372"/>
            <a:ext cx="4385272" cy="7508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F7C50E-E762-E243-BA79-7C9F2EA0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56" y="469291"/>
            <a:ext cx="3778572" cy="258379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3FF414-05B7-6F12-BB30-BB98FD94D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119013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3.3.1 alternative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CFF6E7-F8F0-8754-9C7D-019BAF3545EA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97B02E32-A8F6-B2BB-98D3-F0A39F1151D8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6D06AE-5BF1-F7E1-BBCC-16F492A09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228" y="536852"/>
            <a:ext cx="3258639" cy="12852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3698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65121</TotalTime>
  <Words>358</Words>
  <Application>Microsoft Office PowerPoint</Application>
  <PresentationFormat>Widescreen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blocking</vt:lpstr>
      <vt:lpstr>1.1 sources</vt:lpstr>
      <vt:lpstr>1.2 resources</vt:lpstr>
      <vt:lpstr>2. what</vt:lpstr>
      <vt:lpstr>3. asynchronous</vt:lpstr>
      <vt:lpstr>3.1 event loop</vt:lpstr>
      <vt:lpstr>3.2 async/await</vt:lpstr>
      <vt:lpstr>3.3 ASGI</vt:lpstr>
      <vt:lpstr>3.3.1 alternative</vt:lpstr>
      <vt:lpstr>4. async/await</vt:lpstr>
      <vt:lpstr>5. multithread</vt:lpstr>
      <vt:lpstr>6. multi-process</vt:lpstr>
      <vt:lpstr>7. summary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1215</cp:revision>
  <dcterms:created xsi:type="dcterms:W3CDTF">2019-03-25T09:18:39Z</dcterms:created>
  <dcterms:modified xsi:type="dcterms:W3CDTF">2024-07-02T19:47:08Z</dcterms:modified>
</cp:coreProperties>
</file>