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389" r:id="rId3"/>
    <p:sldId id="394" r:id="rId4"/>
    <p:sldId id="393" r:id="rId5"/>
    <p:sldId id="392" r:id="rId6"/>
    <p:sldId id="395" r:id="rId7"/>
    <p:sldId id="377" r:id="rId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25" d="100"/>
          <a:sy n="125" d="100"/>
        </p:scale>
        <p:origin x="96" y="8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11/06/2024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11/06/2024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11/06/2024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11/06/2024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11/06/2024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11/06/2024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11/06/2024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11/06/2024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11/06/2024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11/06/2024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11/06/2024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11/06/2024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11/06/2024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11/06/2024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11/06/2024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11/06/2024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11/06/2024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11/06/2024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11/06/2024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11/06/2024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environment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hyperlink" Target="../../python.pptx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deployment/devpi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hyperlink" Target="deployment/formats.pptx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youtu.be/tEFkHEKypLI?si=idg1OieBpj5awmp0&amp;t=170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www.youtube.com/watch?v=5KEObONUkik&amp;t=71s" TargetMode="External"/><Relationship Id="rId2" Type="http://schemas.openxmlformats.org/officeDocument/2006/relationships/hyperlink" Target="https://twine.readthedocs.io/en/stable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youtu.be/5KEObONUkik?si=hP7yn9Cl5YFUKmkx&amp;t=273" TargetMode="External"/><Relationship Id="rId11" Type="http://schemas.openxmlformats.org/officeDocument/2006/relationships/hyperlink" Target="https://www.youtube.com/watch?v=tEFkHEKypLI" TargetMode="External"/><Relationship Id="rId5" Type="http://schemas.openxmlformats.org/officeDocument/2006/relationships/hyperlink" Target="https://youtu.be/5KEObONUkik?si=ou_fZvJqnAOlHc8N&amp;t=71" TargetMode="External"/><Relationship Id="rId10" Type="http://schemas.openxmlformats.org/officeDocument/2006/relationships/hyperlink" Target="https://youtu.be/tEFkHEKypLI?si=YM-zfU1Jq--rRPd4&amp;t=310" TargetMode="External"/><Relationship Id="rId4" Type="http://schemas.openxmlformats.org/officeDocument/2006/relationships/hyperlink" Target="https://packaging.python.org/en/latest/guides/distributing-packages-using-setuptools/" TargetMode="External"/><Relationship Id="rId9" Type="http://schemas.openxmlformats.org/officeDocument/2006/relationships/hyperlink" Target="https://youtu.be/tEFkHEKypLI?si=TQ2EV9vz8-SZXL0L&amp;t=213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hyperlink" Target="https://pypi.org/project/numpy/" TargetMode="External"/><Relationship Id="rId2" Type="http://schemas.openxmlformats.org/officeDocument/2006/relationships/hyperlink" Target="https://pypi.org/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hyperlink" Target="https://dev.azure.com/cegid/AI%20CoE/_artifacts/feed/Acumatica@Local/connect" TargetMode="External"/><Relationship Id="rId10" Type="http://schemas.openxmlformats.org/officeDocument/2006/relationships/hyperlink" Target="http://localhost:3141/cwprogram/stable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youtu.be/4L0Jb3Ku81s?si=03XPpXJg3LocXs2J&amp;t=56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2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11.png"/><Relationship Id="rId2" Type="http://schemas.openxmlformats.org/officeDocument/2006/relationships/image" Target="../media/image8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13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10.svg"/><Relationship Id="rId14" Type="http://schemas.openxmlformats.org/officeDocument/2006/relationships/slide" Target="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1078500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deployment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672147D-DC72-4641-A5C3-F3BFD0DDA707}"/>
              </a:ext>
            </a:extLst>
          </p:cNvPr>
          <p:cNvGrpSpPr/>
          <p:nvPr/>
        </p:nvGrpSpPr>
        <p:grpSpPr>
          <a:xfrm>
            <a:off x="10387826" y="180000"/>
            <a:ext cx="1488354" cy="283293"/>
            <a:chOff x="5611636" y="5954426"/>
            <a:chExt cx="1488355" cy="283293"/>
          </a:xfrm>
        </p:grpSpPr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90C2154D-DA41-4981-A57D-AAC9120E4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7" name="Retângulo 5">
              <a:extLst>
                <a:ext uri="{FF2B5EF4-FFF2-40B4-BE49-F238E27FC236}">
                  <a16:creationId xmlns:a16="http://schemas.microsoft.com/office/drawing/2014/main" id="{32C45C54-652D-430B-AC54-A7D45A9DCFC0}"/>
                </a:ext>
              </a:extLst>
            </p:cNvPr>
            <p:cNvSpPr/>
            <p:nvPr/>
          </p:nvSpPr>
          <p:spPr>
            <a:xfrm>
              <a:off x="6107411" y="5954426"/>
              <a:ext cx="99258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environment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28D2E06-0463-9601-F5E6-CE2D07C4A72D}"/>
              </a:ext>
            </a:extLst>
          </p:cNvPr>
          <p:cNvGrpSpPr/>
          <p:nvPr/>
        </p:nvGrpSpPr>
        <p:grpSpPr>
          <a:xfrm>
            <a:off x="10387825" y="515280"/>
            <a:ext cx="1122870" cy="283293"/>
            <a:chOff x="5611636" y="5954426"/>
            <a:chExt cx="1122871" cy="283293"/>
          </a:xfrm>
        </p:grpSpPr>
        <p:pic>
          <p:nvPicPr>
            <p:cNvPr id="4" name="Picture 3" descr="Icon&#10;&#10;Description automatically generated">
              <a:extLst>
                <a:ext uri="{FF2B5EF4-FFF2-40B4-BE49-F238E27FC236}">
                  <a16:creationId xmlns:a16="http://schemas.microsoft.com/office/drawing/2014/main" id="{8528176C-F354-36AE-A28E-1EEDE8A089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0C84B48F-3013-3AB9-006B-A3B9BB5AAC80}"/>
                </a:ext>
              </a:extLst>
            </p:cNvPr>
            <p:cNvSpPr/>
            <p:nvPr/>
          </p:nvSpPr>
          <p:spPr>
            <a:xfrm>
              <a:off x="6107411" y="5954426"/>
              <a:ext cx="6270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 action="ppaction://hlinkpres?slideindex=1&amp;slidetitle="/>
                </a:rPr>
                <a:t>python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5112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DC68FB-B6CF-52F2-F9AB-1D43239C0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B9D8A-D6F5-9B4D-7899-C6668A032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745076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1.1 index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426AC-8A03-8325-6932-BDBF2AC6D456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700CD40-8DD8-22D3-B669-34500C3C6E87}"/>
              </a:ext>
            </a:extLst>
          </p:cNvPr>
          <p:cNvGrpSpPr/>
          <p:nvPr/>
        </p:nvGrpSpPr>
        <p:grpSpPr>
          <a:xfrm>
            <a:off x="248906" y="263771"/>
            <a:ext cx="981240" cy="276999"/>
            <a:chOff x="5611636" y="5960720"/>
            <a:chExt cx="981241" cy="276999"/>
          </a:xfrm>
        </p:grpSpPr>
        <p:pic>
          <p:nvPicPr>
            <p:cNvPr id="32" name="Picture 31" descr="Icon&#10;&#10;Description automatically generated">
              <a:extLst>
                <a:ext uri="{FF2B5EF4-FFF2-40B4-BE49-F238E27FC236}">
                  <a16:creationId xmlns:a16="http://schemas.microsoft.com/office/drawing/2014/main" id="{9756AAA0-FDC8-825E-6EE4-4E351D283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33" name="Retângulo 5">
              <a:extLst>
                <a:ext uri="{FF2B5EF4-FFF2-40B4-BE49-F238E27FC236}">
                  <a16:creationId xmlns:a16="http://schemas.microsoft.com/office/drawing/2014/main" id="{9AEA5005-7BBF-EC18-04CA-C8A9ADE5E59E}"/>
                </a:ext>
              </a:extLst>
            </p:cNvPr>
            <p:cNvSpPr/>
            <p:nvPr/>
          </p:nvSpPr>
          <p:spPr>
            <a:xfrm>
              <a:off x="6066771" y="5960720"/>
              <a:ext cx="52610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devpi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5F8866F-6733-D3B0-4885-F41BC6F008F3}"/>
              </a:ext>
            </a:extLst>
          </p:cNvPr>
          <p:cNvGrpSpPr/>
          <p:nvPr/>
        </p:nvGrpSpPr>
        <p:grpSpPr>
          <a:xfrm>
            <a:off x="254061" y="637127"/>
            <a:ext cx="1130320" cy="276999"/>
            <a:chOff x="5611636" y="5960720"/>
            <a:chExt cx="1130321" cy="276999"/>
          </a:xfrm>
        </p:grpSpPr>
        <p:pic>
          <p:nvPicPr>
            <p:cNvPr id="4" name="Picture 3" descr="Icon&#10;&#10;Description automatically generated">
              <a:extLst>
                <a:ext uri="{FF2B5EF4-FFF2-40B4-BE49-F238E27FC236}">
                  <a16:creationId xmlns:a16="http://schemas.microsoft.com/office/drawing/2014/main" id="{8FE123F7-F015-CD36-60A2-30223B1DA7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5E6A7706-F4DC-A6CE-0CD0-DA8058677087}"/>
                </a:ext>
              </a:extLst>
            </p:cNvPr>
            <p:cNvSpPr/>
            <p:nvPr/>
          </p:nvSpPr>
          <p:spPr>
            <a:xfrm>
              <a:off x="6066771" y="5960720"/>
              <a:ext cx="67518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 action="ppaction://hlinkpres?slideindex=1&amp;slidetitle="/>
                </a:rPr>
                <a:t>formats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5476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DC68FB-B6CF-52F2-F9AB-1D43239C0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B9D8A-D6F5-9B4D-7899-C6668A032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884538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1.2 sources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426AC-8A03-8325-6932-BDBF2AC6D456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BE5D6F9-9855-48E4-F14C-D9DC8C0D83A6}"/>
              </a:ext>
            </a:extLst>
          </p:cNvPr>
          <p:cNvGrpSpPr/>
          <p:nvPr/>
        </p:nvGrpSpPr>
        <p:grpSpPr>
          <a:xfrm>
            <a:off x="248908" y="198000"/>
            <a:ext cx="1757548" cy="289586"/>
            <a:chOff x="5881666" y="1590687"/>
            <a:chExt cx="1757548" cy="289586"/>
          </a:xfrm>
        </p:grpSpPr>
        <p:sp>
          <p:nvSpPr>
            <p:cNvPr id="10" name="Retângulo 5">
              <a:extLst>
                <a:ext uri="{FF2B5EF4-FFF2-40B4-BE49-F238E27FC236}">
                  <a16:creationId xmlns:a16="http://schemas.microsoft.com/office/drawing/2014/main" id="{2FD7D07A-0213-172B-19D3-D04D95C9EF09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69">
                <a:defRPr/>
              </a:pPr>
              <a:r>
                <a:rPr lang="en-US" sz="1200" dirty="0">
                  <a:solidFill>
                    <a:prstClr val="black"/>
                  </a:solidFill>
                  <a:latin typeface="Calibri Light" panose="020F0302020204030204"/>
                  <a:hlinkClick r:id="rId2"/>
                </a:rPr>
                <a:t>documentation: twine</a:t>
              </a:r>
              <a:endParaRPr lang="en-US" sz="1200" dirty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D5BCD6EF-ED23-F758-FB69-657A99F2B9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6773F6B-61D1-89E1-179E-818F29F5A4BA}"/>
              </a:ext>
            </a:extLst>
          </p:cNvPr>
          <p:cNvGrpSpPr/>
          <p:nvPr/>
        </p:nvGrpSpPr>
        <p:grpSpPr>
          <a:xfrm>
            <a:off x="942092" y="500173"/>
            <a:ext cx="2819633" cy="289586"/>
            <a:chOff x="5881666" y="1590687"/>
            <a:chExt cx="2819633" cy="289586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104F34C7-83CA-A3D2-FF6E-1DF3F3CB09CC}"/>
                </a:ext>
              </a:extLst>
            </p:cNvPr>
            <p:cNvSpPr/>
            <p:nvPr/>
          </p:nvSpPr>
          <p:spPr>
            <a:xfrm>
              <a:off x="6081095" y="1603274"/>
              <a:ext cx="262020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69">
                <a:defRPr/>
              </a:pPr>
              <a:r>
                <a:rPr lang="en-US" sz="1200" dirty="0">
                  <a:solidFill>
                    <a:prstClr val="black"/>
                  </a:solidFill>
                  <a:latin typeface="Calibri Light" panose="020F0302020204030204"/>
                  <a:hlinkClick r:id="rId4"/>
                </a:rPr>
                <a:t>distributing-packages-using-</a:t>
              </a:r>
              <a:r>
                <a:rPr lang="en-US" sz="1200" dirty="0" err="1">
                  <a:solidFill>
                    <a:prstClr val="black"/>
                  </a:solidFill>
                  <a:latin typeface="Calibri Light" panose="020F0302020204030204"/>
                  <a:hlinkClick r:id="rId4"/>
                </a:rPr>
                <a:t>setuptools</a:t>
              </a:r>
              <a:r>
                <a:rPr lang="en-US" sz="1200" dirty="0">
                  <a:solidFill>
                    <a:prstClr val="black"/>
                  </a:solidFill>
                  <a:latin typeface="Calibri Light" panose="020F0302020204030204"/>
                  <a:hlinkClick r:id="rId4"/>
                </a:rPr>
                <a:t>/</a:t>
              </a:r>
              <a:endParaRPr lang="en-US" sz="1200" dirty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5647923E-87B2-E66E-FF86-68C9AE9E7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30202C0-0EC0-5847-6585-C94A2ECD72B9}"/>
              </a:ext>
            </a:extLst>
          </p:cNvPr>
          <p:cNvGrpSpPr/>
          <p:nvPr/>
        </p:nvGrpSpPr>
        <p:grpSpPr>
          <a:xfrm>
            <a:off x="942092" y="1440428"/>
            <a:ext cx="1236572" cy="289586"/>
            <a:chOff x="5881666" y="1590687"/>
            <a:chExt cx="1236572" cy="289586"/>
          </a:xfrm>
        </p:grpSpPr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41EDEBFF-91B9-1FBB-9EE4-B5FF3B384F5B}"/>
                </a:ext>
              </a:extLst>
            </p:cNvPr>
            <p:cNvSpPr/>
            <p:nvPr/>
          </p:nvSpPr>
          <p:spPr>
            <a:xfrm>
              <a:off x="6081095" y="1603274"/>
              <a:ext cx="103714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69">
                <a:defRPr/>
              </a:pPr>
              <a:r>
                <a:rPr lang="en-US" sz="1200" dirty="0">
                  <a:solidFill>
                    <a:prstClr val="black"/>
                  </a:solidFill>
                  <a:latin typeface="Calibri Light" panose="020F0302020204030204"/>
                  <a:hlinkClick r:id="rId5"/>
                </a:rPr>
                <a:t>code example</a:t>
              </a:r>
              <a:endParaRPr lang="en-US" sz="1200" dirty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3F8740CF-2FA9-66C8-5842-4F9A9D5EF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2C3B50C-C454-6383-A90C-CF792E7A990F}"/>
              </a:ext>
            </a:extLst>
          </p:cNvPr>
          <p:cNvGrpSpPr/>
          <p:nvPr/>
        </p:nvGrpSpPr>
        <p:grpSpPr>
          <a:xfrm>
            <a:off x="942092" y="1742601"/>
            <a:ext cx="1067936" cy="289586"/>
            <a:chOff x="5881666" y="1590687"/>
            <a:chExt cx="1067936" cy="289586"/>
          </a:xfrm>
        </p:grpSpPr>
        <p:sp>
          <p:nvSpPr>
            <p:cNvPr id="14" name="Retângulo 5">
              <a:extLst>
                <a:ext uri="{FF2B5EF4-FFF2-40B4-BE49-F238E27FC236}">
                  <a16:creationId xmlns:a16="http://schemas.microsoft.com/office/drawing/2014/main" id="{9B555010-5EE7-C230-C825-C7525EFDB6DD}"/>
                </a:ext>
              </a:extLst>
            </p:cNvPr>
            <p:cNvSpPr/>
            <p:nvPr/>
          </p:nvSpPr>
          <p:spPr>
            <a:xfrm>
              <a:off x="6081095" y="1603274"/>
              <a:ext cx="86850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69">
                <a:defRPr/>
              </a:pPr>
              <a:r>
                <a:rPr lang="en-US" sz="1200" dirty="0">
                  <a:solidFill>
                    <a:prstClr val="black"/>
                  </a:solidFill>
                  <a:latin typeface="Calibri Light" panose="020F0302020204030204"/>
                  <a:hlinkClick r:id="rId6"/>
                </a:rPr>
                <a:t>setup tools</a:t>
              </a:r>
              <a:endParaRPr lang="en-US" sz="1200" dirty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CABD3EC8-AE56-AAEA-AD4E-736B1BF131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CA7E97-1C7A-6926-952B-629E1A30BBC2}"/>
              </a:ext>
            </a:extLst>
          </p:cNvPr>
          <p:cNvGrpSpPr/>
          <p:nvPr/>
        </p:nvGrpSpPr>
        <p:grpSpPr>
          <a:xfrm>
            <a:off x="248908" y="1138255"/>
            <a:ext cx="4434884" cy="289586"/>
            <a:chOff x="5881666" y="1590687"/>
            <a:chExt cx="4434884" cy="289586"/>
          </a:xfrm>
        </p:grpSpPr>
        <p:sp>
          <p:nvSpPr>
            <p:cNvPr id="17" name="Retângulo 5">
              <a:extLst>
                <a:ext uri="{FF2B5EF4-FFF2-40B4-BE49-F238E27FC236}">
                  <a16:creationId xmlns:a16="http://schemas.microsoft.com/office/drawing/2014/main" id="{EA4A66BA-8409-8AC6-CE29-A394035334A0}"/>
                </a:ext>
              </a:extLst>
            </p:cNvPr>
            <p:cNvSpPr/>
            <p:nvPr/>
          </p:nvSpPr>
          <p:spPr>
            <a:xfrm>
              <a:off x="6081095" y="1603274"/>
              <a:ext cx="423545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69">
                <a:defRPr/>
              </a:pPr>
              <a:r>
                <a:rPr lang="en-US" sz="1200" dirty="0">
                  <a:hlinkClick r:id="rId7"/>
                </a:rPr>
                <a:t>How to Build a Complete Python Package Step-by-Step - YouTube</a:t>
              </a:r>
              <a:endParaRPr lang="en-US" sz="1200" dirty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pic>
          <p:nvPicPr>
            <p:cNvPr id="18" name="Picture 17" descr="Icon&#10;&#10;Description automatically generated">
              <a:extLst>
                <a:ext uri="{FF2B5EF4-FFF2-40B4-BE49-F238E27FC236}">
                  <a16:creationId xmlns:a16="http://schemas.microsoft.com/office/drawing/2014/main" id="{37AB55A0-FE84-784E-69B0-46D6DF6A2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BBEEC73-AD5A-ACC5-7ECB-5AC3C77B31A0}"/>
              </a:ext>
            </a:extLst>
          </p:cNvPr>
          <p:cNvGrpSpPr/>
          <p:nvPr/>
        </p:nvGrpSpPr>
        <p:grpSpPr>
          <a:xfrm>
            <a:off x="942092" y="2599223"/>
            <a:ext cx="644615" cy="289586"/>
            <a:chOff x="5881666" y="1590687"/>
            <a:chExt cx="644615" cy="289586"/>
          </a:xfrm>
        </p:grpSpPr>
        <p:sp>
          <p:nvSpPr>
            <p:cNvPr id="20" name="Retângulo 5">
              <a:extLst>
                <a:ext uri="{FF2B5EF4-FFF2-40B4-BE49-F238E27FC236}">
                  <a16:creationId xmlns:a16="http://schemas.microsoft.com/office/drawing/2014/main" id="{547EFFA8-50CB-4432-AE00-55513C84BBB9}"/>
                </a:ext>
              </a:extLst>
            </p:cNvPr>
            <p:cNvSpPr/>
            <p:nvPr/>
          </p:nvSpPr>
          <p:spPr>
            <a:xfrm>
              <a:off x="6081095" y="1603274"/>
              <a:ext cx="44518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69">
                <a:defRPr/>
              </a:pPr>
              <a:r>
                <a:rPr lang="en-US" sz="1200" dirty="0">
                  <a:solidFill>
                    <a:prstClr val="black"/>
                  </a:solidFill>
                  <a:latin typeface="Calibri Light" panose="020F0302020204030204"/>
                  <a:hlinkClick r:id="rId8"/>
                </a:rPr>
                <a:t>pipy</a:t>
              </a:r>
              <a:endParaRPr lang="en-US" sz="1200" dirty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pic>
          <p:nvPicPr>
            <p:cNvPr id="21" name="Picture 20" descr="Icon&#10;&#10;Description automatically generated">
              <a:extLst>
                <a:ext uri="{FF2B5EF4-FFF2-40B4-BE49-F238E27FC236}">
                  <a16:creationId xmlns:a16="http://schemas.microsoft.com/office/drawing/2014/main" id="{D06A0F29-F46F-143E-B079-D2E827633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DE79F39-7132-91F9-7855-214BE03C2412}"/>
              </a:ext>
            </a:extLst>
          </p:cNvPr>
          <p:cNvGrpSpPr/>
          <p:nvPr/>
        </p:nvGrpSpPr>
        <p:grpSpPr>
          <a:xfrm>
            <a:off x="942092" y="2956200"/>
            <a:ext cx="821907" cy="289586"/>
            <a:chOff x="5881666" y="1590687"/>
            <a:chExt cx="821907" cy="289586"/>
          </a:xfrm>
        </p:grpSpPr>
        <p:sp>
          <p:nvSpPr>
            <p:cNvPr id="23" name="Retângulo 5">
              <a:extLst>
                <a:ext uri="{FF2B5EF4-FFF2-40B4-BE49-F238E27FC236}">
                  <a16:creationId xmlns:a16="http://schemas.microsoft.com/office/drawing/2014/main" id="{B7D0E20F-6286-2578-B672-C5EA278A9314}"/>
                </a:ext>
              </a:extLst>
            </p:cNvPr>
            <p:cNvSpPr/>
            <p:nvPr/>
          </p:nvSpPr>
          <p:spPr>
            <a:xfrm>
              <a:off x="6081095" y="1603274"/>
              <a:ext cx="62247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69">
                <a:defRPr/>
              </a:pPr>
              <a:r>
                <a:rPr lang="en-US" sz="1200" dirty="0">
                  <a:solidFill>
                    <a:prstClr val="black"/>
                  </a:solidFill>
                  <a:latin typeface="Calibri Light" panose="020F0302020204030204"/>
                  <a:hlinkClick r:id="rId9"/>
                </a:rPr>
                <a:t>project</a:t>
              </a:r>
              <a:endParaRPr lang="en-US" sz="1200" dirty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pic>
          <p:nvPicPr>
            <p:cNvPr id="24" name="Picture 23" descr="Icon&#10;&#10;Description automatically generated">
              <a:extLst>
                <a:ext uri="{FF2B5EF4-FFF2-40B4-BE49-F238E27FC236}">
                  <a16:creationId xmlns:a16="http://schemas.microsoft.com/office/drawing/2014/main" id="{D4F23FC5-1D08-2CB6-3733-665B69236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3893018-195E-63F5-62B2-271D44CA04B9}"/>
              </a:ext>
            </a:extLst>
          </p:cNvPr>
          <p:cNvGrpSpPr/>
          <p:nvPr/>
        </p:nvGrpSpPr>
        <p:grpSpPr>
          <a:xfrm>
            <a:off x="942092" y="3313177"/>
            <a:ext cx="729574" cy="289586"/>
            <a:chOff x="5881666" y="1590687"/>
            <a:chExt cx="729574" cy="289586"/>
          </a:xfrm>
        </p:grpSpPr>
        <p:sp>
          <p:nvSpPr>
            <p:cNvPr id="26" name="Retângulo 5">
              <a:extLst>
                <a:ext uri="{FF2B5EF4-FFF2-40B4-BE49-F238E27FC236}">
                  <a16:creationId xmlns:a16="http://schemas.microsoft.com/office/drawing/2014/main" id="{B816C1D3-802D-BC8B-6582-C3A08781AE8A}"/>
                </a:ext>
              </a:extLst>
            </p:cNvPr>
            <p:cNvSpPr/>
            <p:nvPr/>
          </p:nvSpPr>
          <p:spPr>
            <a:xfrm>
              <a:off x="6081095" y="1603274"/>
              <a:ext cx="53014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69">
                <a:defRPr/>
              </a:pPr>
              <a:r>
                <a:rPr lang="en-US" sz="1200" dirty="0">
                  <a:solidFill>
                    <a:prstClr val="black"/>
                  </a:solidFill>
                  <a:latin typeface="Calibri Light" panose="020F0302020204030204"/>
                  <a:hlinkClick r:id="rId10"/>
                </a:rPr>
                <a:t>setup</a:t>
              </a:r>
              <a:endParaRPr lang="en-US" sz="1200" dirty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pic>
          <p:nvPicPr>
            <p:cNvPr id="27" name="Picture 26" descr="Icon&#10;&#10;Description automatically generated">
              <a:extLst>
                <a:ext uri="{FF2B5EF4-FFF2-40B4-BE49-F238E27FC236}">
                  <a16:creationId xmlns:a16="http://schemas.microsoft.com/office/drawing/2014/main" id="{4D20697C-E56F-DA1B-CAD6-3C500EDB7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8B39FD3-077A-9E3D-9283-02FA2D59F4DE}"/>
              </a:ext>
            </a:extLst>
          </p:cNvPr>
          <p:cNvGrpSpPr/>
          <p:nvPr/>
        </p:nvGrpSpPr>
        <p:grpSpPr>
          <a:xfrm>
            <a:off x="248908" y="2284463"/>
            <a:ext cx="3144851" cy="289586"/>
            <a:chOff x="5881666" y="1590687"/>
            <a:chExt cx="3144851" cy="289586"/>
          </a:xfrm>
        </p:grpSpPr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8E62003A-3FBA-154C-D9FB-5EE854E07379}"/>
                </a:ext>
              </a:extLst>
            </p:cNvPr>
            <p:cNvSpPr/>
            <p:nvPr/>
          </p:nvSpPr>
          <p:spPr>
            <a:xfrm>
              <a:off x="6081095" y="1603274"/>
              <a:ext cx="294542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69">
                <a:defRPr/>
              </a:pPr>
              <a:r>
                <a:rPr lang="en-US" sz="1200" dirty="0">
                  <a:hlinkClick r:id="rId11"/>
                </a:rPr>
                <a:t>Publish Your Own Python Package - YouTube</a:t>
              </a:r>
              <a:endParaRPr lang="en-US" sz="1200" dirty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pic>
          <p:nvPicPr>
            <p:cNvPr id="30" name="Picture 29" descr="Icon&#10;&#10;Description automatically generated">
              <a:extLst>
                <a:ext uri="{FF2B5EF4-FFF2-40B4-BE49-F238E27FC236}">
                  <a16:creationId xmlns:a16="http://schemas.microsoft.com/office/drawing/2014/main" id="{F5536576-5B60-EE99-44BD-857B7F205F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74842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2F223D-07A0-2E08-6787-2D14F34C8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A55E6-5140-B9CF-2059-825794CDB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1065805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repositories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A8CDEE-4401-F94B-56D6-21BEA3609356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30202C0-0EC0-5847-6585-C94A2ECD72B9}"/>
              </a:ext>
            </a:extLst>
          </p:cNvPr>
          <p:cNvGrpSpPr/>
          <p:nvPr/>
        </p:nvGrpSpPr>
        <p:grpSpPr>
          <a:xfrm>
            <a:off x="3172056" y="1544877"/>
            <a:ext cx="644615" cy="289586"/>
            <a:chOff x="5881666" y="1590687"/>
            <a:chExt cx="644615" cy="289586"/>
          </a:xfrm>
        </p:grpSpPr>
        <p:sp>
          <p:nvSpPr>
            <p:cNvPr id="10" name="Retângulo 5">
              <a:extLst>
                <a:ext uri="{FF2B5EF4-FFF2-40B4-BE49-F238E27FC236}">
                  <a16:creationId xmlns:a16="http://schemas.microsoft.com/office/drawing/2014/main" id="{41EDEBFF-91B9-1FBB-9EE4-B5FF3B384F5B}"/>
                </a:ext>
              </a:extLst>
            </p:cNvPr>
            <p:cNvSpPr/>
            <p:nvPr/>
          </p:nvSpPr>
          <p:spPr>
            <a:xfrm>
              <a:off x="6081095" y="1603274"/>
              <a:ext cx="44518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69">
                <a:defRPr/>
              </a:pPr>
              <a:r>
                <a:rPr lang="en-US" sz="1200" dirty="0">
                  <a:solidFill>
                    <a:prstClr val="black"/>
                  </a:solidFill>
                  <a:latin typeface="Calibri Light" panose="020F0302020204030204"/>
                  <a:hlinkClick r:id="rId2"/>
                </a:rPr>
                <a:t>pipy</a:t>
              </a:r>
              <a:endParaRPr lang="en-US" sz="1200" dirty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3F8740CF-2FA9-66C8-5842-4F9A9D5EF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892FF68C-F2A8-3F2E-8C99-43B8D78B27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898" y="376598"/>
            <a:ext cx="3078480" cy="108759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A6FB3F89-4395-E629-A2D8-4C71E7DAA78D}"/>
              </a:ext>
            </a:extLst>
          </p:cNvPr>
          <p:cNvGrpSpPr/>
          <p:nvPr/>
        </p:nvGrpSpPr>
        <p:grpSpPr>
          <a:xfrm>
            <a:off x="2663050" y="3941949"/>
            <a:ext cx="722521" cy="289586"/>
            <a:chOff x="5881666" y="1590687"/>
            <a:chExt cx="722521" cy="289586"/>
          </a:xfrm>
        </p:grpSpPr>
        <p:sp>
          <p:nvSpPr>
            <p:cNvPr id="24" name="Retângulo 5">
              <a:extLst>
                <a:ext uri="{FF2B5EF4-FFF2-40B4-BE49-F238E27FC236}">
                  <a16:creationId xmlns:a16="http://schemas.microsoft.com/office/drawing/2014/main" id="{31E8B35D-AC23-0AE0-708B-E9E3F9DDC62C}"/>
                </a:ext>
              </a:extLst>
            </p:cNvPr>
            <p:cNvSpPr/>
            <p:nvPr/>
          </p:nvSpPr>
          <p:spPr>
            <a:xfrm>
              <a:off x="6081095" y="1603274"/>
              <a:ext cx="52309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69">
                <a:defRPr/>
              </a:pPr>
              <a:r>
                <a:rPr lang="en-US" sz="1200" dirty="0">
                  <a:solidFill>
                    <a:prstClr val="black"/>
                  </a:solidFill>
                  <a:latin typeface="Calibri Light" panose="020F0302020204030204"/>
                  <a:hlinkClick r:id="rId5"/>
                </a:rPr>
                <a:t>azure</a:t>
              </a:r>
              <a:endParaRPr lang="en-US" sz="1200" dirty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pic>
          <p:nvPicPr>
            <p:cNvPr id="25" name="Picture 24" descr="Icon&#10;&#10;Description automatically generated">
              <a:extLst>
                <a:ext uri="{FF2B5EF4-FFF2-40B4-BE49-F238E27FC236}">
                  <a16:creationId xmlns:a16="http://schemas.microsoft.com/office/drawing/2014/main" id="{8AC9AFCE-AB4A-0220-24F9-538B47C29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BD891692-4230-2938-2D3B-3BA2BB7274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4101" y="2350083"/>
            <a:ext cx="2247178" cy="150527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A1089E00-2EF6-431D-8E62-157F95555F30}"/>
              </a:ext>
            </a:extLst>
          </p:cNvPr>
          <p:cNvGrpSpPr/>
          <p:nvPr/>
        </p:nvGrpSpPr>
        <p:grpSpPr>
          <a:xfrm>
            <a:off x="5417383" y="2236822"/>
            <a:ext cx="681402" cy="246221"/>
            <a:chOff x="5881666" y="1565584"/>
            <a:chExt cx="681402" cy="246221"/>
          </a:xfrm>
        </p:grpSpPr>
        <p:sp>
          <p:nvSpPr>
            <p:cNvPr id="26" name="Retângulo 5">
              <a:extLst>
                <a:ext uri="{FF2B5EF4-FFF2-40B4-BE49-F238E27FC236}">
                  <a16:creationId xmlns:a16="http://schemas.microsoft.com/office/drawing/2014/main" id="{985AC296-F78E-4B5D-A931-255940D64001}"/>
                </a:ext>
              </a:extLst>
            </p:cNvPr>
            <p:cNvSpPr/>
            <p:nvPr/>
          </p:nvSpPr>
          <p:spPr>
            <a:xfrm>
              <a:off x="6016123" y="1565584"/>
              <a:ext cx="546945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7"/>
                </a:rPr>
                <a:t>numpy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32CF1333-1997-467D-B7B6-FCDC13AF5E9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56D9AE-718E-5F2F-7F3C-43D404C610D2}"/>
              </a:ext>
            </a:extLst>
          </p:cNvPr>
          <p:cNvGrpSpPr/>
          <p:nvPr/>
        </p:nvGrpSpPr>
        <p:grpSpPr>
          <a:xfrm>
            <a:off x="4217143" y="376598"/>
            <a:ext cx="1844642" cy="1761216"/>
            <a:chOff x="4463243" y="1276624"/>
            <a:chExt cx="1844642" cy="1761216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1B3201F-F6E8-4F19-8605-9A83C124D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463243" y="1276624"/>
              <a:ext cx="1844642" cy="1761216"/>
            </a:xfrm>
            <a:prstGeom prst="rect">
              <a:avLst/>
            </a:prstGeom>
            <a:ln w="50800">
              <a:solidFill>
                <a:srgbClr val="70AD47">
                  <a:lumMod val="60000"/>
                  <a:lumOff val="40000"/>
                </a:srgbClr>
              </a:solidFill>
            </a:ln>
            <a:effectLst>
              <a:outerShdw blurRad="50800" dist="127000" dir="2700000" algn="tl" rotWithShape="0">
                <a:sysClr val="window" lastClr="FFFFFF">
                  <a:alpha val="40000"/>
                </a:sysClr>
              </a:outerShdw>
            </a:effectLst>
          </p:spPr>
        </p:pic>
        <p:sp>
          <p:nvSpPr>
            <p:cNvPr id="30" name="Retângulo 20">
              <a:extLst>
                <a:ext uri="{FF2B5EF4-FFF2-40B4-BE49-F238E27FC236}">
                  <a16:creationId xmlns:a16="http://schemas.microsoft.com/office/drawing/2014/main" id="{D6A6D418-E4A6-4105-8D6D-14DD3EC5E3CB}"/>
                </a:ext>
              </a:extLst>
            </p:cNvPr>
            <p:cNvSpPr/>
            <p:nvPr/>
          </p:nvSpPr>
          <p:spPr>
            <a:xfrm>
              <a:off x="4547892" y="2821519"/>
              <a:ext cx="1212173" cy="14299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P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1518506-482C-A2A0-2944-1FF63FD68933}"/>
              </a:ext>
            </a:extLst>
          </p:cNvPr>
          <p:cNvGrpSpPr/>
          <p:nvPr/>
        </p:nvGrpSpPr>
        <p:grpSpPr>
          <a:xfrm>
            <a:off x="3037507" y="6333606"/>
            <a:ext cx="667955" cy="289586"/>
            <a:chOff x="5881666" y="1590687"/>
            <a:chExt cx="667955" cy="289586"/>
          </a:xfrm>
        </p:grpSpPr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29C83F4-6807-4C77-02F5-84449E15D769}"/>
                </a:ext>
              </a:extLst>
            </p:cNvPr>
            <p:cNvSpPr/>
            <p:nvPr/>
          </p:nvSpPr>
          <p:spPr>
            <a:xfrm>
              <a:off x="6081095" y="1603274"/>
              <a:ext cx="46852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69">
                <a:defRPr/>
              </a:pPr>
              <a:r>
                <a:rPr lang="en-US" sz="1200" dirty="0">
                  <a:solidFill>
                    <a:prstClr val="black"/>
                  </a:solidFill>
                  <a:latin typeface="Calibri Light" panose="020F0302020204030204"/>
                  <a:hlinkClick r:id="rId10"/>
                </a:rPr>
                <a:t>local</a:t>
              </a:r>
              <a:endParaRPr lang="en-US" sz="1200" dirty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98AE72E8-B9AC-711D-270A-177053E61A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0FACC5D1-A2AD-1173-B086-3DD12A56469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40602" y="4533325"/>
            <a:ext cx="2693260" cy="167357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3" name="Arrow: Right 5">
            <a:extLst>
              <a:ext uri="{FF2B5EF4-FFF2-40B4-BE49-F238E27FC236}">
                <a16:creationId xmlns:a16="http://schemas.microsoft.com/office/drawing/2014/main" id="{5C915C16-1315-A112-00AC-31D703F9EC1B}"/>
              </a:ext>
            </a:extLst>
          </p:cNvPr>
          <p:cNvSpPr/>
          <p:nvPr/>
        </p:nvSpPr>
        <p:spPr>
          <a:xfrm>
            <a:off x="3374981" y="446657"/>
            <a:ext cx="88338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search</a:t>
            </a:r>
          </a:p>
        </p:txBody>
      </p:sp>
      <p:sp>
        <p:nvSpPr>
          <p:cNvPr id="15" name="Arrow: Right 5">
            <a:extLst>
              <a:ext uri="{FF2B5EF4-FFF2-40B4-BE49-F238E27FC236}">
                <a16:creationId xmlns:a16="http://schemas.microsoft.com/office/drawing/2014/main" id="{90DD7F4F-C897-DEF7-6D12-B68CAE93AAC8}"/>
              </a:ext>
            </a:extLst>
          </p:cNvPr>
          <p:cNvSpPr/>
          <p:nvPr/>
        </p:nvSpPr>
        <p:spPr>
          <a:xfrm>
            <a:off x="282212" y="256522"/>
            <a:ext cx="665373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pipy</a:t>
            </a:r>
          </a:p>
        </p:txBody>
      </p:sp>
      <p:sp>
        <p:nvSpPr>
          <p:cNvPr id="17" name="Arrow: Right 5">
            <a:extLst>
              <a:ext uri="{FF2B5EF4-FFF2-40B4-BE49-F238E27FC236}">
                <a16:creationId xmlns:a16="http://schemas.microsoft.com/office/drawing/2014/main" id="{B3212611-993A-0A24-E23D-3C5DC0436E99}"/>
              </a:ext>
            </a:extLst>
          </p:cNvPr>
          <p:cNvSpPr/>
          <p:nvPr/>
        </p:nvSpPr>
        <p:spPr>
          <a:xfrm>
            <a:off x="291719" y="2324675"/>
            <a:ext cx="78720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azure</a:t>
            </a:r>
          </a:p>
        </p:txBody>
      </p:sp>
      <p:sp>
        <p:nvSpPr>
          <p:cNvPr id="20" name="Arrow: Right 5">
            <a:extLst>
              <a:ext uri="{FF2B5EF4-FFF2-40B4-BE49-F238E27FC236}">
                <a16:creationId xmlns:a16="http://schemas.microsoft.com/office/drawing/2014/main" id="{C8DE0758-7F30-6668-1765-B5E526C6A01C}"/>
              </a:ext>
            </a:extLst>
          </p:cNvPr>
          <p:cNvSpPr/>
          <p:nvPr/>
        </p:nvSpPr>
        <p:spPr>
          <a:xfrm>
            <a:off x="291719" y="4501655"/>
            <a:ext cx="702242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local</a:t>
            </a:r>
          </a:p>
        </p:txBody>
      </p:sp>
    </p:spTree>
    <p:extLst>
      <p:ext uri="{BB962C8B-B14F-4D97-AF65-F5344CB8AC3E}">
        <p14:creationId xmlns:p14="http://schemas.microsoft.com/office/powerpoint/2010/main" val="315167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2F223D-07A0-2E08-6787-2D14F34C8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A55E6-5140-B9CF-2059-825794CDB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766557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 wheels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A8CDEE-4401-F94B-56D6-21BEA3609356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1089E00-2EF6-431D-8E62-157F95555F30}"/>
              </a:ext>
            </a:extLst>
          </p:cNvPr>
          <p:cNvGrpSpPr/>
          <p:nvPr/>
        </p:nvGrpSpPr>
        <p:grpSpPr>
          <a:xfrm>
            <a:off x="253211" y="260702"/>
            <a:ext cx="1032460" cy="246221"/>
            <a:chOff x="5881666" y="1565584"/>
            <a:chExt cx="1032460" cy="246221"/>
          </a:xfrm>
        </p:grpSpPr>
        <p:sp>
          <p:nvSpPr>
            <p:cNvPr id="26" name="Retângulo 5">
              <a:extLst>
                <a:ext uri="{FF2B5EF4-FFF2-40B4-BE49-F238E27FC236}">
                  <a16:creationId xmlns:a16="http://schemas.microsoft.com/office/drawing/2014/main" id="{985AC296-F78E-4B5D-A931-255940D64001}"/>
                </a:ext>
              </a:extLst>
            </p:cNvPr>
            <p:cNvSpPr/>
            <p:nvPr/>
          </p:nvSpPr>
          <p:spPr>
            <a:xfrm>
              <a:off x="6016123" y="1565584"/>
              <a:ext cx="89800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video: history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32CF1333-1997-467D-B7B6-FCDC13AF5E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3474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61441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</a:t>
            </a:r>
            <a:r>
              <a:rPr lang="en-US" sz="2000" b="1" dirty="0">
                <a:solidFill>
                  <a:sysClr val="windowText" lastClr="000000"/>
                </a:solidFill>
                <a:latin typeface="Calibri Light" panose="020F0302020204030204"/>
              </a:rPr>
              <a:t>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28733" y="6044547"/>
            <a:ext cx="1625594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83909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84" y="1053018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75762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/>
          <p:nvPr/>
        </p:nvCxnSpPr>
        <p:spPr>
          <a:xfrm>
            <a:off x="4135310" y="3518489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10750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69696</TotalTime>
  <Words>110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deployment</vt:lpstr>
      <vt:lpstr>1.1 index</vt:lpstr>
      <vt:lpstr>1.2 sources</vt:lpstr>
      <vt:lpstr>2. repositories</vt:lpstr>
      <vt:lpstr>3. wheels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</cp:lastModifiedBy>
  <cp:revision>1250</cp:revision>
  <dcterms:created xsi:type="dcterms:W3CDTF">2019-03-25T09:18:39Z</dcterms:created>
  <dcterms:modified xsi:type="dcterms:W3CDTF">2024-06-11T20:07:31Z</dcterms:modified>
</cp:coreProperties>
</file>