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78" r:id="rId3"/>
    <p:sldId id="393" r:id="rId4"/>
    <p:sldId id="379" r:id="rId5"/>
    <p:sldId id="380" r:id="rId6"/>
    <p:sldId id="389" r:id="rId7"/>
    <p:sldId id="391" r:id="rId8"/>
    <p:sldId id="382" r:id="rId9"/>
    <p:sldId id="383" r:id="rId10"/>
    <p:sldId id="384" r:id="rId11"/>
    <p:sldId id="385" r:id="rId12"/>
    <p:sldId id="386" r:id="rId13"/>
    <p:sldId id="388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cs/python/python-tutorial#_install-and-use-package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profiles#_python-profile-template" TargetMode="External"/><Relationship Id="rId13" Type="http://schemas.openxmlformats.org/officeDocument/2006/relationships/hyperlink" Target="https://code.visualstudio.com/docs/python/test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ode.visualstudio.com/docs/python/tutorial-fastapi" TargetMode="External"/><Relationship Id="rId12" Type="http://schemas.openxmlformats.org/officeDocument/2006/relationships/hyperlink" Target="https://code.visualstudio.com/docs/python/debugging" TargetMode="External"/><Relationship Id="rId2" Type="http://schemas.openxmlformats.org/officeDocument/2006/relationships/hyperlink" Target="https://code.visualstudio.com/docs/python/python-tutorial#_install-and-use-packages" TargetMode="External"/><Relationship Id="rId16" Type="http://schemas.openxmlformats.org/officeDocument/2006/relationships/hyperlink" Target="https://learn.microsoft.com/azure/developer/python/tutorial-deploy-python-web-app-azure-container-apps-0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.visualstudio.com/docs/python/tutorial-flask" TargetMode="External"/><Relationship Id="rId11" Type="http://schemas.openxmlformats.org/officeDocument/2006/relationships/hyperlink" Target="https://code.visualstudio.com/docs/python/linting" TargetMode="External"/><Relationship Id="rId5" Type="http://schemas.openxmlformats.org/officeDocument/2006/relationships/hyperlink" Target="https://code.visualstudio.com/docs/python/tutorial-django" TargetMode="External"/><Relationship Id="rId15" Type="http://schemas.openxmlformats.org/officeDocument/2006/relationships/hyperlink" Target="https://learn.microsoft.com/azure/developer/python/tutorial-containerize-deploy-python-web-app-azure-01" TargetMode="External"/><Relationship Id="rId10" Type="http://schemas.openxmlformats.org/officeDocument/2006/relationships/hyperlink" Target="https://code.visualstudio.com/docs/python/editing" TargetMode="External"/><Relationship Id="rId4" Type="http://schemas.openxmlformats.org/officeDocument/2006/relationships/hyperlink" Target="https://code.visualstudio.com/docs/python/python-tutorial#_next-steps" TargetMode="External"/><Relationship Id="rId9" Type="http://schemas.openxmlformats.org/officeDocument/2006/relationships/hyperlink" Target="https://code.visualstudio.com/docs/editor/profiles" TargetMode="External"/><Relationship Id="rId14" Type="http://schemas.openxmlformats.org/officeDocument/2006/relationships/hyperlink" Target="https://code.visualstudio.com/docs/python/settings-refer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2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2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cs/python/python-tutorial#_create-a-python-source-code-file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ython312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marketplace.visualstudio.com/items?itemName=ms-python.python" TargetMode="External"/><Relationship Id="rId9" Type="http://schemas.openxmlformats.org/officeDocument/2006/relationships/hyperlink" Target="https://python.land/creating-python-programs/python-in-vscod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njpwerner.autodocstring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marketplace.visualstudio.com/items?itemName=SonarSource.sonarlint-vscode" TargetMode="External"/><Relationship Id="rId7" Type="http://schemas.openxmlformats.org/officeDocument/2006/relationships/hyperlink" Target="https://python.land/python-data-types/dictionaries" TargetMode="External"/><Relationship Id="rId12" Type="http://schemas.openxmlformats.org/officeDocument/2006/relationships/hyperlink" Target="https://python.land/creating-python-programs/vscode-python-extensions" TargetMode="External"/><Relationship Id="rId2" Type="http://schemas.openxmlformats.org/officeDocument/2006/relationships/hyperlink" Target="https://marketplace.visualstudio.com/items?itemName=ms-python.pyth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.land/python-data-types/python-list" TargetMode="External"/><Relationship Id="rId11" Type="http://schemas.openxmlformats.org/officeDocument/2006/relationships/hyperlink" Target="https://marketplace.visualstudio.com/items?itemName=donjayamanne.python-extension-pack" TargetMode="External"/><Relationship Id="rId5" Type="http://schemas.openxmlformats.org/officeDocument/2006/relationships/hyperlink" Target="https://marketplace.visualstudio.com/items?itemName=KevinRose.vsc-python-indent" TargetMode="External"/><Relationship Id="rId10" Type="http://schemas.openxmlformats.org/officeDocument/2006/relationships/hyperlink" Target="https://visualstudio.microsoft.com/services/intellicode/" TargetMode="External"/><Relationship Id="rId4" Type="http://schemas.openxmlformats.org/officeDocument/2006/relationships/hyperlink" Target="https://marketplace.visualstudio.com/items?itemName=magicstack.MagicPython" TargetMode="External"/><Relationship Id="rId9" Type="http://schemas.openxmlformats.org/officeDocument/2006/relationships/hyperlink" Target="https://python.land/deep-dives/python-docst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cs/python/python-tutorial#_create-a-virtual-environmen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cs/python/python-tutorial#_create-a-python-source-code-fil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python-tutorial#_run-python-code" TargetMode="External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cs/python/python-tutorial#_configure-and-run-the-debugge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217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002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595113" cy="246221"/>
            <a:chOff x="5881666" y="1565584"/>
            <a:chExt cx="159511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460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079429" y="1123575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42916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141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10. next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659233" cy="246221"/>
            <a:chOff x="5881666" y="1565584"/>
            <a:chExt cx="165923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5247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_install-and-use-packages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EFDD47-2678-42A1-8AE2-E82454FB65A4}"/>
              </a:ext>
            </a:extLst>
          </p:cNvPr>
          <p:cNvSpPr txBox="1"/>
          <p:nvPr/>
        </p:nvSpPr>
        <p:spPr>
          <a:xfrm>
            <a:off x="613833" y="1263793"/>
            <a:ext cx="6096000" cy="24622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dirty="0">
                <a:solidFill>
                  <a:srgbClr val="242424"/>
                </a:solidFill>
                <a:effectLst/>
                <a:latin typeface="+mj-lt"/>
                <a:hlinkClick r:id="rId4"/>
              </a:rPr>
              <a:t>Next steps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To learn how to build web apps with popular Python web frameworks, see the following tutorials: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5"/>
              </a:rPr>
              <a:t>Use Django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6"/>
              </a:rPr>
              <a:t>Use Flask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Use </a:t>
            </a:r>
            <a:r>
              <a:rPr lang="en-US" sz="1100" b="0" i="0" u="none" strike="noStrike" dirty="0" err="1">
                <a:solidFill>
                  <a:srgbClr val="0071BC"/>
                </a:solidFill>
                <a:effectLst/>
                <a:latin typeface="+mj-lt"/>
                <a:hlinkClick r:id="rId7"/>
              </a:rPr>
              <a:t>FastAPI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There is then much more to explore with Python in Visual Studio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8"/>
              </a:rPr>
              <a:t>Python profile template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Create a new 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9"/>
              </a:rPr>
              <a:t>profile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with a curated set of extensions, settings, and snippets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0"/>
              </a:rPr>
              <a:t>Editing code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about autocomplete, IntelliSense, formatting, and refactoring for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1"/>
              </a:rPr>
              <a:t>Linting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Enable, configure, and apply a variety of Python linters.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2"/>
              </a:rPr>
              <a:t>Debugging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to debug Python both locally and remotely.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3"/>
              </a:rPr>
              <a:t>Testing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Configure test environments and discover, run, and debug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4"/>
              </a:rPr>
              <a:t>Settings reference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Explore the full range of Python-related settings in VS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5"/>
              </a:rPr>
              <a:t>Deploy Python to Azure App Service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6"/>
              </a:rPr>
              <a:t>Deploy Python to Container Apps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6277962" y="2592184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5801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0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11. repl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9ECB7-F239-4712-A92D-4A09C5BD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9" y="740052"/>
            <a:ext cx="4440982" cy="1373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1B9E8-830C-4944-B796-3860606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11" y="2724791"/>
            <a:ext cx="994883" cy="8345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1007B079-8A96-4719-97F6-266D00F1D194}"/>
              </a:ext>
            </a:extLst>
          </p:cNvPr>
          <p:cNvSpPr/>
          <p:nvPr/>
        </p:nvSpPr>
        <p:spPr>
          <a:xfrm>
            <a:off x="289995" y="2724791"/>
            <a:ext cx="13290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underscore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865573-AFF4-4619-A109-AC777EFB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27" y="4087397"/>
            <a:ext cx="5873541" cy="10254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Arrow: Right 5">
            <a:extLst>
              <a:ext uri="{FF2B5EF4-FFF2-40B4-BE49-F238E27FC236}">
                <a16:creationId xmlns:a16="http://schemas.microsoft.com/office/drawing/2014/main" id="{DB290FA6-D707-4A2F-96D5-634CFD926AF2}"/>
              </a:ext>
            </a:extLst>
          </p:cNvPr>
          <p:cNvSpPr/>
          <p:nvPr/>
        </p:nvSpPr>
        <p:spPr>
          <a:xfrm>
            <a:off x="289995" y="4132107"/>
            <a:ext cx="9106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5CDE25F4-BE87-4205-9E2A-02210C907FAC}"/>
              </a:ext>
            </a:extLst>
          </p:cNvPr>
          <p:cNvSpPr/>
          <p:nvPr/>
        </p:nvSpPr>
        <p:spPr>
          <a:xfrm>
            <a:off x="317430" y="5406817"/>
            <a:ext cx="609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FE03BA9-A8AA-4298-BEF4-ECCA937E68E5}"/>
              </a:ext>
            </a:extLst>
          </p:cNvPr>
          <p:cNvSpPr/>
          <p:nvPr/>
        </p:nvSpPr>
        <p:spPr>
          <a:xfrm>
            <a:off x="926697" y="5390694"/>
            <a:ext cx="1385563" cy="442035"/>
          </a:xfrm>
          <a:prstGeom prst="wedgeRectCallout">
            <a:avLst>
              <a:gd name="adj1" fmla="val 10992"/>
              <a:gd name="adj2" fmla="val -175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exit() 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Ctrl-Z plus Return</a:t>
            </a:r>
          </a:p>
        </p:txBody>
      </p:sp>
    </p:spTree>
    <p:extLst>
      <p:ext uri="{BB962C8B-B14F-4D97-AF65-F5344CB8AC3E}">
        <p14:creationId xmlns:p14="http://schemas.microsoft.com/office/powerpoint/2010/main" val="272384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82D9BC-3366-BE05-42A2-70996DEE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3D38-CBA3-D720-D537-A3FFD93FC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91820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4143B-D62C-9031-47BF-473A7C6A869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0B49EDDE-29F5-80DE-D76D-0ECEB06715D3}"/>
              </a:ext>
            </a:extLst>
          </p:cNvPr>
          <p:cNvSpPr/>
          <p:nvPr/>
        </p:nvSpPr>
        <p:spPr>
          <a:xfrm>
            <a:off x="248903" y="267410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F749A6-05F6-D9EF-D2FE-2277CC024D71}"/>
              </a:ext>
            </a:extLst>
          </p:cNvPr>
          <p:cNvGrpSpPr/>
          <p:nvPr/>
        </p:nvGrpSpPr>
        <p:grpSpPr>
          <a:xfrm>
            <a:off x="1256312" y="282798"/>
            <a:ext cx="2035940" cy="246221"/>
            <a:chOff x="5881666" y="1565584"/>
            <a:chExt cx="2035940" cy="24622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8B88E66-B7A6-C5E2-2841-6B8290567167}"/>
                </a:ext>
              </a:extLst>
            </p:cNvPr>
            <p:cNvSpPr/>
            <p:nvPr/>
          </p:nvSpPr>
          <p:spPr>
            <a:xfrm>
              <a:off x="6016123" y="1565584"/>
              <a:ext cx="19014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create-a-python-source-code-file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DF3E62A-FE0D-53F9-8714-06665DD6B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2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399EB-4CE7-43AC-92A0-2703902408BF}"/>
              </a:ext>
            </a:extLst>
          </p:cNvPr>
          <p:cNvSpPr/>
          <p:nvPr/>
        </p:nvSpPr>
        <p:spPr>
          <a:xfrm>
            <a:off x="610339" y="953091"/>
            <a:ext cx="251307" cy="1581522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772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compiler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491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version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BF072C9-D209-4B6A-A231-7D9805AE7EFA}"/>
              </a:ext>
            </a:extLst>
          </p:cNvPr>
          <p:cNvSpPr/>
          <p:nvPr/>
        </p:nvSpPr>
        <p:spPr>
          <a:xfrm>
            <a:off x="1210545" y="749866"/>
            <a:ext cx="57604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3.12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911059-68E6-4B8A-A3C9-2F2E5F1DEADD}"/>
              </a:ext>
            </a:extLst>
          </p:cNvPr>
          <p:cNvSpPr/>
          <p:nvPr/>
        </p:nvSpPr>
        <p:spPr>
          <a:xfrm>
            <a:off x="1162813" y="1518462"/>
            <a:ext cx="2028367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2.x and 3.x: language syntax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D770E6-315B-46C2-9504-10509E8D84A9}"/>
              </a:ext>
            </a:extLst>
          </p:cNvPr>
          <p:cNvGrpSpPr/>
          <p:nvPr/>
        </p:nvGrpSpPr>
        <p:grpSpPr>
          <a:xfrm>
            <a:off x="774587" y="1123950"/>
            <a:ext cx="1187255" cy="299662"/>
            <a:chOff x="1643297" y="4045816"/>
            <a:chExt cx="1187255" cy="299662"/>
          </a:xfrm>
        </p:grpSpPr>
        <p:sp>
          <p:nvSpPr>
            <p:cNvPr id="1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4EDEE34-D2FC-43BD-97EF-8EB3DB0F3CEF}"/>
                </a:ext>
              </a:extLst>
            </p:cNvPr>
            <p:cNvSpPr txBox="1"/>
            <p:nvPr/>
          </p:nvSpPr>
          <p:spPr>
            <a:xfrm>
              <a:off x="1980063" y="4103314"/>
              <a:ext cx="85048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C:\Python312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4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4C34C3B9-3004-408B-B989-B5D81E3A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E9C0941-BBD9-45C6-A58B-558FCEAD2C9E}"/>
              </a:ext>
            </a:extLst>
          </p:cNvPr>
          <p:cNvSpPr/>
          <p:nvPr/>
        </p:nvSpPr>
        <p:spPr>
          <a:xfrm>
            <a:off x="838805" y="151132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7EB701B-D86E-41A0-B4D8-F1EAFD978EE4}"/>
              </a:ext>
            </a:extLst>
          </p:cNvPr>
          <p:cNvSpPr/>
          <p:nvPr/>
        </p:nvSpPr>
        <p:spPr>
          <a:xfrm>
            <a:off x="1151392" y="2024781"/>
            <a:ext cx="170776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packages compatibility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C37C95-959B-41D9-957D-A4671BAF218B}"/>
              </a:ext>
            </a:extLst>
          </p:cNvPr>
          <p:cNvSpPr/>
          <p:nvPr/>
        </p:nvSpPr>
        <p:spPr>
          <a:xfrm>
            <a:off x="838805" y="200559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0ADEFE-8D1A-4043-900D-D4580D38DAF5}"/>
              </a:ext>
            </a:extLst>
          </p:cNvPr>
          <p:cNvSpPr/>
          <p:nvPr/>
        </p:nvSpPr>
        <p:spPr>
          <a:xfrm>
            <a:off x="1179805" y="718636"/>
            <a:ext cx="251307" cy="55431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0053D2-858E-4330-A633-EA1DF7E33EB1}"/>
              </a:ext>
            </a:extLst>
          </p:cNvPr>
          <p:cNvSpPr/>
          <p:nvPr/>
        </p:nvSpPr>
        <p:spPr>
          <a:xfrm>
            <a:off x="1351232" y="1915963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500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381018" y="713733"/>
            <a:ext cx="2358143" cy="246221"/>
            <a:chOff x="5881666" y="1565584"/>
            <a:chExt cx="235814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2223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Getting Started with Python in VS 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9" name="Arrow: Right 5">
            <a:extLst>
              <a:ext uri="{FF2B5EF4-FFF2-40B4-BE49-F238E27FC236}">
                <a16:creationId xmlns:a16="http://schemas.microsoft.com/office/drawing/2014/main" id="{A23D877F-1BDD-40E4-B77F-1F6CC5E041D9}"/>
              </a:ext>
            </a:extLst>
          </p:cNvPr>
          <p:cNvSpPr/>
          <p:nvPr/>
        </p:nvSpPr>
        <p:spPr>
          <a:xfrm>
            <a:off x="261441" y="1952791"/>
            <a:ext cx="11735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extension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645F4F-85BC-4F1A-B627-E314D0D1088B}"/>
              </a:ext>
            </a:extLst>
          </p:cNvPr>
          <p:cNvGrpSpPr/>
          <p:nvPr/>
        </p:nvGrpSpPr>
        <p:grpSpPr>
          <a:xfrm>
            <a:off x="1561018" y="1968179"/>
            <a:ext cx="968340" cy="265467"/>
            <a:chOff x="5881666" y="1565584"/>
            <a:chExt cx="968340" cy="246221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749F389E-9EDD-417B-B2FF-25C3BC266FC4}"/>
                </a:ext>
              </a:extLst>
            </p:cNvPr>
            <p:cNvSpPr/>
            <p:nvPr/>
          </p:nvSpPr>
          <p:spPr>
            <a:xfrm>
              <a:off x="6016123" y="1565584"/>
              <a:ext cx="8338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marketplace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11A69102-6E75-4875-ADE9-13B6A082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43AB9C7-D808-4444-AA49-C975DFC2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450" y="2554963"/>
            <a:ext cx="3771482" cy="7466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6A2389-B281-47C5-B957-408E78C73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450" y="3781961"/>
            <a:ext cx="3204060" cy="8630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BA49BAF-85C4-40DB-860C-7FEBCCD0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728" y="3766929"/>
            <a:ext cx="5537860" cy="4393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E38A9C-7E66-4C93-8808-D87761164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450" y="5716119"/>
            <a:ext cx="5162661" cy="6441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Arrow: Right 5">
            <a:extLst>
              <a:ext uri="{FF2B5EF4-FFF2-40B4-BE49-F238E27FC236}">
                <a16:creationId xmlns:a16="http://schemas.microsoft.com/office/drawing/2014/main" id="{762A5F4D-4BE4-4F92-8CEB-854FBD51C471}"/>
              </a:ext>
            </a:extLst>
          </p:cNvPr>
          <p:cNvSpPr/>
          <p:nvPr/>
        </p:nvSpPr>
        <p:spPr>
          <a:xfrm>
            <a:off x="261441" y="5717114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science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28AEFA-12EC-4F82-B98F-AE57DEF2D2B1}"/>
              </a:ext>
            </a:extLst>
          </p:cNvPr>
          <p:cNvGrpSpPr/>
          <p:nvPr/>
        </p:nvGrpSpPr>
        <p:grpSpPr>
          <a:xfrm>
            <a:off x="1381018" y="993636"/>
            <a:ext cx="1237644" cy="246221"/>
            <a:chOff x="5881666" y="1565584"/>
            <a:chExt cx="1237644" cy="246221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A47571B1-148B-44D8-B560-E474FEC03538}"/>
                </a:ext>
              </a:extLst>
            </p:cNvPr>
            <p:cNvSpPr/>
            <p:nvPr/>
          </p:nvSpPr>
          <p:spPr>
            <a:xfrm>
              <a:off x="6016123" y="1565584"/>
              <a:ext cx="11031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9"/>
                </a:rPr>
                <a:t>python-in-vsCode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9FA126DA-F654-477A-93CB-7FCE28D3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04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434C3E-A8E1-4824-9D3E-C712BB211818}"/>
              </a:ext>
            </a:extLst>
          </p:cNvPr>
          <p:cNvSpPr txBox="1"/>
          <p:nvPr/>
        </p:nvSpPr>
        <p:spPr>
          <a:xfrm>
            <a:off x="914400" y="740052"/>
            <a:ext cx="6096000" cy="50783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Best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VSCode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Python Extensions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You at least want to install the official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extension for Python programming. It offers many features you’ll need, like IntelliSense, linting, debugging, code navigation, code formatting, refactoring, variable explorer, test explorer, snippets, and more. You’ll automatically get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Pylance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plugin when you install this plugin.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Sonarlint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Sonarlint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plugin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detects common mistakes and bugs. It detects many security and code quality issues and has saved me more than once. I highly recommend it. It’s not just for Python but also supports common languages like Java, JavaScript, TypeScript, PHP, and more.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MagicPython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MagicPython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a cutting-edge version of the default Python syntax highlighter in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VSCode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You don’t 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it unless you use cutting-edge Python versions, but I always install it just to be sure.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 Indent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Indent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plugin helps you indent your code, especially when creating complex data structures between bracket pairs. E.g., when you create large nested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big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dictionaries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etcetera.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autoDocstring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autoDocstring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helps you quickly generate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docstring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snippets.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Visual Studio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IntelliCode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 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Intellicode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is a smart, AI-assisted code completion extension built by Microsoft. It supports Python, Java, JavaScript, and TypeScript. Changes are you already have this installed, though!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 Extension Pack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If you want to get a nice selection quickly, you can also install the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Extension Pack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 I personally prefer to pick my own selection since packs like these may change their selection of extensions at any moment and perhaps add things I don’t want.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92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extensions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604EAF-F1AF-4CCE-A1D4-507E09FEAD34}"/>
              </a:ext>
            </a:extLst>
          </p:cNvPr>
          <p:cNvGrpSpPr/>
          <p:nvPr/>
        </p:nvGrpSpPr>
        <p:grpSpPr>
          <a:xfrm>
            <a:off x="5164600" y="5973155"/>
            <a:ext cx="2020056" cy="289586"/>
            <a:chOff x="5881666" y="1590687"/>
            <a:chExt cx="202005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CFB0FFF-6E8D-4150-8155-6A5CDA3F8671}"/>
                </a:ext>
              </a:extLst>
            </p:cNvPr>
            <p:cNvSpPr/>
            <p:nvPr/>
          </p:nvSpPr>
          <p:spPr>
            <a:xfrm>
              <a:off x="6081095" y="1603274"/>
              <a:ext cx="1820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2"/>
                </a:rPr>
                <a:t>vscode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2"/>
                </a:rPr>
                <a:t>-python-extensions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39B344B-3DA8-4352-A480-A0E1B724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3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E34E5-C252-490C-4AA3-CEB46B824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35D-91DA-D06C-07F6-373D27EE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0227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env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615F-7600-8745-B8B9-3FD829F725AF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2F3F76D6-DF3E-17FD-A21D-C269058B56F3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7E6D19-9E7E-E64D-9BA8-70947A210C23}"/>
              </a:ext>
            </a:extLst>
          </p:cNvPr>
          <p:cNvGrpSpPr/>
          <p:nvPr/>
        </p:nvGrpSpPr>
        <p:grpSpPr>
          <a:xfrm>
            <a:off x="1268850" y="755440"/>
            <a:ext cx="1729766" cy="246221"/>
            <a:chOff x="5881666" y="1565584"/>
            <a:chExt cx="17297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B232BC0F-908A-4B71-1DFE-D56DE4C3ECCD}"/>
                </a:ext>
              </a:extLst>
            </p:cNvPr>
            <p:cNvSpPr/>
            <p:nvPr/>
          </p:nvSpPr>
          <p:spPr>
            <a:xfrm>
              <a:off x="6016123" y="1565584"/>
              <a:ext cx="15953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 virtual environment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6BC6537-0BD0-35F5-15D7-8E2A0AC3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26" name="Picture 2" descr="Create Environment dropdown">
            <a:extLst>
              <a:ext uri="{FF2B5EF4-FFF2-40B4-BE49-F238E27FC236}">
                <a16:creationId xmlns:a16="http://schemas.microsoft.com/office/drawing/2014/main" id="{38F241CB-C3A3-4DEB-4980-F807BA69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3" y="2289804"/>
            <a:ext cx="4814578" cy="6453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32B7A-D1DA-3266-AB01-6241813A20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" r="49989"/>
          <a:stretch/>
        </p:blipFill>
        <p:spPr>
          <a:xfrm>
            <a:off x="579513" y="1170493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1ABB5B-0DA1-352F-EA7D-099D546430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96" r="593"/>
          <a:stretch/>
        </p:blipFill>
        <p:spPr>
          <a:xfrm>
            <a:off x="579513" y="1705107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8480E5CA-4D1D-4E6A-AD17-B4230823C336}"/>
              </a:ext>
            </a:extLst>
          </p:cNvPr>
          <p:cNvSpPr/>
          <p:nvPr/>
        </p:nvSpPr>
        <p:spPr>
          <a:xfrm>
            <a:off x="1313750" y="3505117"/>
            <a:ext cx="2222972" cy="25736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CREATE VENV.UPGRADE PIP FAILED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1CB240B5-8A5C-9420-E47A-216CF955FC81}"/>
              </a:ext>
            </a:extLst>
          </p:cNvPr>
          <p:cNvSpPr/>
          <p:nvPr/>
        </p:nvSpPr>
        <p:spPr>
          <a:xfrm>
            <a:off x="297307" y="3300308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BAD33D6C-20A6-D30D-E936-B1EE2672AE3D}"/>
              </a:ext>
            </a:extLst>
          </p:cNvPr>
          <p:cNvSpPr/>
          <p:nvPr/>
        </p:nvSpPr>
        <p:spPr>
          <a:xfrm>
            <a:off x="1313750" y="3906677"/>
            <a:ext cx="2406675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run command in folder: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prstClr val="white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python -m venv .venv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EE4391C2-164D-7577-AD3E-F8DCDB235A1B}"/>
              </a:ext>
            </a:extLst>
          </p:cNvPr>
          <p:cNvSpPr/>
          <p:nvPr/>
        </p:nvSpPr>
        <p:spPr>
          <a:xfrm>
            <a:off x="2238845" y="4332488"/>
            <a:ext cx="162559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FB473016-D492-0996-C858-878D18F39ACA}"/>
              </a:ext>
            </a:extLst>
          </p:cNvPr>
          <p:cNvSpPr/>
          <p:nvPr/>
        </p:nvSpPr>
        <p:spPr>
          <a:xfrm>
            <a:off x="6635347" y="740052"/>
            <a:ext cx="2413344" cy="118069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once you activate an environment,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any packages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you then install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are isolated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other environments,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14ED36B-A83E-5303-6756-CD5D130D0853}"/>
              </a:ext>
            </a:extLst>
          </p:cNvPr>
          <p:cNvSpPr/>
          <p:nvPr/>
        </p:nvSpPr>
        <p:spPr>
          <a:xfrm>
            <a:off x="6635347" y="2035780"/>
            <a:ext cx="2929126" cy="136536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including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global interpreter environment,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reducing many complications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can arise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conflicting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package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B2689-C9F8-45FC-98DC-FC9EFF3F6BDC}"/>
              </a:ext>
            </a:extLst>
          </p:cNvPr>
          <p:cNvSpPr/>
          <p:nvPr/>
        </p:nvSpPr>
        <p:spPr>
          <a:xfrm>
            <a:off x="5816920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EF314CC8-4133-1294-C32D-590FB4639863}"/>
              </a:ext>
            </a:extLst>
          </p:cNvPr>
          <p:cNvSpPr/>
          <p:nvPr/>
        </p:nvSpPr>
        <p:spPr>
          <a:xfrm>
            <a:off x="5933299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66178-C239-8E74-7DD1-3A67AE8DF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936" y="3668321"/>
            <a:ext cx="4922998" cy="12201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76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0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program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35940" cy="246221"/>
            <a:chOff x="5881666" y="1565584"/>
            <a:chExt cx="2035940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9014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create-a-python-source-code-file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D6B2926-68B7-4B8D-9FF8-4CD719E8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0" y="1163031"/>
            <a:ext cx="4310124" cy="14415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B41CCBA-4366-4401-A518-AFBFC6A50E54}"/>
              </a:ext>
            </a:extLst>
          </p:cNvPr>
          <p:cNvSpPr/>
          <p:nvPr/>
        </p:nvSpPr>
        <p:spPr>
          <a:xfrm>
            <a:off x="1022799" y="2883339"/>
            <a:ext cx="1860052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msg = "Roll a dice"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print(msg)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83688" y="29256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92991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0D5F-976E-4EB0-960F-7643EB3E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3471774"/>
            <a:ext cx="5964767" cy="10072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199172" cy="246221"/>
            <a:chOff x="5881666" y="1565584"/>
            <a:chExt cx="1199172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0647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run-python-code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48908" y="34717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3074" name="Picture 2" descr="Using the Run Python File in Terminal button">
            <a:extLst>
              <a:ext uri="{FF2B5EF4-FFF2-40B4-BE49-F238E27FC236}">
                <a16:creationId xmlns:a16="http://schemas.microsoft.com/office/drawing/2014/main" id="{38B1DDC0-FC91-4F3B-860C-CDF91B6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19145"/>
            <a:ext cx="3521075" cy="9872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 output in a Python terminal">
            <a:extLst>
              <a:ext uri="{FF2B5EF4-FFF2-40B4-BE49-F238E27FC236}">
                <a16:creationId xmlns:a16="http://schemas.microsoft.com/office/drawing/2014/main" id="{31FCB328-1048-4216-B251-999960AC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60" y="1151467"/>
            <a:ext cx="3873500" cy="7096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un Python File in Terminal command in the Python editor">
            <a:extLst>
              <a:ext uri="{FF2B5EF4-FFF2-40B4-BE49-F238E27FC236}">
                <a16:creationId xmlns:a16="http://schemas.microsoft.com/office/drawing/2014/main" id="{50DFECA0-5617-453D-ACFD-8ACBA6EF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29" y="1151467"/>
            <a:ext cx="2772053" cy="22775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1058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debug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13498" cy="246221"/>
            <a:chOff x="5881666" y="1565584"/>
            <a:chExt cx="201349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8790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configure-and-run-the-debugger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549329" y="1451380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119554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66030</TotalTime>
  <Words>669</Words>
  <Application>Microsoft Office PowerPoint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environment</vt:lpstr>
      <vt:lpstr>1.1 sources</vt:lpstr>
      <vt:lpstr>2. compiler</vt:lpstr>
      <vt:lpstr>3. what</vt:lpstr>
      <vt:lpstr>4. extensions</vt:lpstr>
      <vt:lpstr>5. env</vt:lpstr>
      <vt:lpstr>6. program</vt:lpstr>
      <vt:lpstr>7. run</vt:lpstr>
      <vt:lpstr>8. debug</vt:lpstr>
      <vt:lpstr>9. packages</vt:lpstr>
      <vt:lpstr>10. next</vt:lpstr>
      <vt:lpstr>11. repl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1217</cp:revision>
  <dcterms:created xsi:type="dcterms:W3CDTF">2019-03-25T09:18:39Z</dcterms:created>
  <dcterms:modified xsi:type="dcterms:W3CDTF">2024-06-08T14:34:48Z</dcterms:modified>
</cp:coreProperties>
</file>