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378" r:id="rId3"/>
    <p:sldId id="436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37" r:id="rId12"/>
    <p:sldId id="425" r:id="rId13"/>
    <p:sldId id="445" r:id="rId14"/>
    <p:sldId id="444" r:id="rId15"/>
    <p:sldId id="443" r:id="rId16"/>
    <p:sldId id="426" r:id="rId17"/>
    <p:sldId id="427" r:id="rId18"/>
    <p:sldId id="428" r:id="rId19"/>
    <p:sldId id="429" r:id="rId20"/>
    <p:sldId id="433" r:id="rId21"/>
    <p:sldId id="430" r:id="rId22"/>
    <p:sldId id="431" r:id="rId23"/>
    <p:sldId id="434" r:id="rId24"/>
    <p:sldId id="435" r:id="rId25"/>
    <p:sldId id="432" r:id="rId26"/>
    <p:sldId id="438" r:id="rId27"/>
    <p:sldId id="440" r:id="rId28"/>
    <p:sldId id="439" r:id="rId29"/>
    <p:sldId id="441" r:id="rId30"/>
    <p:sldId id="442" r:id="rId31"/>
    <p:sldId id="446" r:id="rId32"/>
    <p:sldId id="447" r:id="rId33"/>
    <p:sldId id="448" r:id="rId34"/>
    <p:sldId id="377" r:id="rId3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17/06/2024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17/06/2024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17/06/2024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17/06/2024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17/06/2024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17/06/2024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17/06/2024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17/06/2024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17/06/2024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17/06/2024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17/06/2024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17/06/2024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17/06/2024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17/06/2024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17/06/2024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../environment.pptx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dm-project.org/en/latest/usage/project/#choose-a-python-interpreter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hyperlink" Target="https://pdm-project.org/en/latest/reference/cli/#use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pdm-project.org/en/latest/usage/dependency/#add-development-only-dependencies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pdm-project.org/en/latest/usage/dependency/#hide-credentials-in-the-url" TargetMode="External"/><Relationship Id="rId2" Type="http://schemas.openxmlformats.org/officeDocument/2006/relationships/hyperlink" Target="https://pdm-project.org/en/latest/usage/dependency/#add-dependencie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dm-project.org/en/latest/usage/dependency/#vcs-dependencies" TargetMode="External"/><Relationship Id="rId11" Type="http://schemas.openxmlformats.org/officeDocument/2006/relationships/hyperlink" Target="https://pdm-project.org/en/latest/usage/dependency/#add-prereleases" TargetMode="External"/><Relationship Id="rId5" Type="http://schemas.openxmlformats.org/officeDocument/2006/relationships/hyperlink" Target="https://pdm-project.org/en/latest/usage/dependency/#url-dependencies" TargetMode="External"/><Relationship Id="rId10" Type="http://schemas.openxmlformats.org/officeDocument/2006/relationships/hyperlink" Target="https://pdm-project.org/en/latest/usage/dependency/#save-version-specifiers" TargetMode="External"/><Relationship Id="rId4" Type="http://schemas.openxmlformats.org/officeDocument/2006/relationships/hyperlink" Target="https://pdm-project.org/en/latest/usage/dependency/#local-dependencies" TargetMode="External"/><Relationship Id="rId9" Type="http://schemas.openxmlformats.org/officeDocument/2006/relationships/hyperlink" Target="https://pdm-project.org/en/latest/usage/dependency/#editable-dependenci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obook.github.io/pdm/pyproject/tool-pdm/#development-dependencies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obook.github.io/pdm/pyproject/tool-pdm/#development-dependencies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dm-project.org/en/latest/usage/dependency/#add-dependencies" TargetMode="External"/><Relationship Id="rId2" Type="http://schemas.openxmlformats.org/officeDocument/2006/relationships/hyperlink" Target="https://pdm-project.org/en/latest/usage/dependency/#remove-existing-dependencies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dm-project.org/en/latest/usage/dependency/#update-existing-dependencies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dm-project.org/en/latest/usage/dependency/#show-what-packages-are-installed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dm-project.org/en/latest/usage/dependency/#select-a-subset-of-dependency-groups-to-install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.to/cwprogram/beginning-python-project-management-with-pdm-13m0#:~:text=Now%20we%20can%20build%20and%20install%20this%20code%20in%20one%20simple%20step%3A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dm-project.org/en/latest/usage/lockfile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dm-project.org/latest/usage/config/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hyperlink" Target="https://pdm-project.org/latest/usage/confi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file:///C:\Users\evaristo.figueiredo\AppData\Local\pdm\pdm\config.toml" TargetMode="External"/><Relationship Id="rId5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dm-project.org/latest/reference/configuration/" TargetMode="Externa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dm-project.org/en/latest/reference/cli/#build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dm-project.org/latest/usage/publish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hyperlink" Target="https://rudeigerc.dev/posts/structuring-a-python-project/#configure-the-project" TargetMode="External"/><Relationship Id="rId4" Type="http://schemas.openxmlformats.org/officeDocument/2006/relationships/hyperlink" Target="https://backend.pdm-project.org/build_config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backend.pdm-project.org/build_config/#include-or-exclude-files" TargetMode="External"/><Relationship Id="rId13" Type="http://schemas.openxmlformats.org/officeDocument/2006/relationships/hyperlink" Target="https://backend.pdm-project.org/build_config/#wheel-data-files" TargetMode="External"/><Relationship Id="rId18" Type="http://schemas.openxmlformats.org/officeDocument/2006/relationships/hyperlink" Target="https://backend.pdm-project.org/build_config/#path" TargetMode="External"/><Relationship Id="rId3" Type="http://schemas.openxmlformats.org/officeDocument/2006/relationships/image" Target="../media/image2.png"/><Relationship Id="rId21" Type="http://schemas.openxmlformats.org/officeDocument/2006/relationships/hyperlink" Target="https://backend.pdm-project.org/build_config/#environment-variables" TargetMode="External"/><Relationship Id="rId7" Type="http://schemas.openxmlformats.org/officeDocument/2006/relationships/hyperlink" Target="https://backend.pdm-project.org/build_config/#the-module-files-layout" TargetMode="External"/><Relationship Id="rId12" Type="http://schemas.openxmlformats.org/officeDocument/2006/relationships/hyperlink" Target="https://backend.pdm-project.org/build_config/#default-includes-and-excludes" TargetMode="External"/><Relationship Id="rId17" Type="http://schemas.openxmlformats.org/officeDocument/2006/relationships/hyperlink" Target="https://backend.pdm-project.org/build_config/#choose-the-editable-build-format" TargetMode="External"/><Relationship Id="rId2" Type="http://schemas.openxmlformats.org/officeDocument/2006/relationships/hyperlink" Target="https://backend.pdm-project.org/build_config/" TargetMode="External"/><Relationship Id="rId16" Type="http://schemas.openxmlformats.org/officeDocument/2006/relationships/hyperlink" Target="https://backend.pdm-project.org/build_config/#is-purelib" TargetMode="External"/><Relationship Id="rId20" Type="http://schemas.openxmlformats.org/officeDocument/2006/relationships/hyperlink" Target="https://backend.pdm-project.org/build_config/#build-config-setting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backend.pdm-project.org/build_config/#the-common-package-layout" TargetMode="External"/><Relationship Id="rId11" Type="http://schemas.openxmlformats.org/officeDocument/2006/relationships/hyperlink" Target="https://backend.pdm-project.org/build_config/#priority-of-includes-and-excludes" TargetMode="External"/><Relationship Id="rId5" Type="http://schemas.openxmlformats.org/officeDocument/2006/relationships/hyperlink" Target="https://backend.pdm-project.org/build_config/#specify-the-package-files" TargetMode="External"/><Relationship Id="rId15" Type="http://schemas.openxmlformats.org/officeDocument/2006/relationships/hyperlink" Target="https://backend.pdm-project.org/build_config/#run-setuptools" TargetMode="External"/><Relationship Id="rId10" Type="http://schemas.openxmlformats.org/officeDocument/2006/relationships/hyperlink" Target="https://backend.pdm-project.org/build_config/#the-src-layout" TargetMode="External"/><Relationship Id="rId19" Type="http://schemas.openxmlformats.org/officeDocument/2006/relationships/hyperlink" Target="https://backend.pdm-project.org/build_config/#editables" TargetMode="External"/><Relationship Id="rId4" Type="http://schemas.openxmlformats.org/officeDocument/2006/relationships/hyperlink" Target="https://rudeigerc.dev/posts/structuring-a-python-project/#configure-the-project" TargetMode="External"/><Relationship Id="rId9" Type="http://schemas.openxmlformats.org/officeDocument/2006/relationships/hyperlink" Target="https://backend.pdm-project.org/build_config/#include-files-in-a-namespace-package" TargetMode="External"/><Relationship Id="rId14" Type="http://schemas.openxmlformats.org/officeDocument/2006/relationships/hyperlink" Target="https://backend.pdm-project.org/build_config/#local-build-hook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dm-project.org/en/latest/usage/advanced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dm-project.org/latest/usage/scripts/#user-scripts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packaging.python.org/en/latest/guides/writing-pyproject-toml/#creating-executable-scripts" TargetMode="Externa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dm-project.org/en/latest/reference/cli/#lock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to/cwprogram/beginning-python-project-management-with-pdm-13m0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marketplace.visualstudio.com/items?itemName=GabDug.pdm" TargetMode="External"/><Relationship Id="rId2" Type="http://schemas.openxmlformats.org/officeDocument/2006/relationships/hyperlink" Target="https://www.youtube.com/watch?v=qOIWNSTYfcc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dm-project.org/en/latest/reference/cli/#init" TargetMode="External"/><Relationship Id="rId11" Type="http://schemas.openxmlformats.org/officeDocument/2006/relationships/hyperlink" Target="https://pdm-project.org/latest/usage/template/" TargetMode="External"/><Relationship Id="rId5" Type="http://schemas.openxmlformats.org/officeDocument/2006/relationships/hyperlink" Target="https://www.youtube.com/watch?v=cOFyf0_CDhI" TargetMode="External"/><Relationship Id="rId10" Type="http://schemas.openxmlformats.org/officeDocument/2006/relationships/hyperlink" Target="https://rudeigerc.dev/posts/structuring-a-python-project/" TargetMode="External"/><Relationship Id="rId4" Type="http://schemas.openxmlformats.org/officeDocument/2006/relationships/hyperlink" Target="https://pdm-project.org/en/latest/" TargetMode="External"/><Relationship Id="rId9" Type="http://schemas.openxmlformats.org/officeDocument/2006/relationships/hyperlink" Target="https://pdm-project.org/latest/usage/project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structure.pptx#7. 6. pyproject.tom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s://daobook.github.io/pdm/pyproject/tool-pdm/#specify-other-sources-for-finding-packages" TargetMode="External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.png"/><Relationship Id="rId9" Type="http://schemas.openxmlformats.org/officeDocument/2006/relationships/hyperlink" Target="../structure.pptx#7. 6. pyproject.to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daobook.github.io/pdm/pyproject/tool-pdm/#include-and-exclude-package-files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4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6.png"/><Relationship Id="rId17" Type="http://schemas.openxmlformats.org/officeDocument/2006/relationships/hyperlink" Target="file:///C:\Users\evaristo.figueiredo\AppData\Local\pdm\pdm" TargetMode="External"/><Relationship Id="rId2" Type="http://schemas.openxmlformats.org/officeDocument/2006/relationships/image" Target="../media/image41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44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43.svg"/><Relationship Id="rId14" Type="http://schemas.openxmlformats.org/officeDocument/2006/relationships/slide" Target="slide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dm-project.org/en/latest/#other-installation-methods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dm-project.org/en/latest/#virtualenv-and-pep-582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dm-project.org/en/latest/usage/project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dm-project.org/en/latest/usage/project/#library-or-application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dm-project.org/en/latest/usage/project/#library-or-application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dm-project.org/en/latest/usage/project/#show-the-current-python-environment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7836"/>
            <a:ext cx="61747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pdm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8DF6E2-06D9-404D-A399-94E93E3AA0F2}"/>
              </a:ext>
            </a:extLst>
          </p:cNvPr>
          <p:cNvGrpSpPr/>
          <p:nvPr/>
        </p:nvGrpSpPr>
        <p:grpSpPr>
          <a:xfrm>
            <a:off x="10444028" y="166823"/>
            <a:ext cx="1122869" cy="283293"/>
            <a:chOff x="5611636" y="5954426"/>
            <a:chExt cx="1122870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70F493E4-BCA3-49A6-AA49-ABF0EC621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3E1420C9-F1EB-42C9-9F2A-5A1768619C01}"/>
                </a:ext>
              </a:extLst>
            </p:cNvPr>
            <p:cNvSpPr/>
            <p:nvPr/>
          </p:nvSpPr>
          <p:spPr>
            <a:xfrm>
              <a:off x="6107411" y="5954426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32CD9B-B44F-3792-3247-13008852CBB2}"/>
              </a:ext>
            </a:extLst>
          </p:cNvPr>
          <p:cNvGrpSpPr/>
          <p:nvPr/>
        </p:nvGrpSpPr>
        <p:grpSpPr>
          <a:xfrm>
            <a:off x="10444029" y="547823"/>
            <a:ext cx="1488354" cy="283293"/>
            <a:chOff x="5611636" y="5954426"/>
            <a:chExt cx="1488355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F20BDBF9-5D26-8D60-5A17-192C48107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C323D7EE-D1EF-FBB7-BB93-CDD5C495D506}"/>
                </a:ext>
              </a:extLst>
            </p:cNvPr>
            <p:cNvSpPr/>
            <p:nvPr/>
          </p:nvSpPr>
          <p:spPr>
            <a:xfrm>
              <a:off x="6107411" y="5954426"/>
              <a:ext cx="9925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environment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336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55015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 use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82196D-C6D1-7631-C92F-E525F9A81B07}"/>
              </a:ext>
            </a:extLst>
          </p:cNvPr>
          <p:cNvGrpSpPr/>
          <p:nvPr/>
        </p:nvGrpSpPr>
        <p:grpSpPr>
          <a:xfrm>
            <a:off x="3815068" y="1942090"/>
            <a:ext cx="2167019" cy="289586"/>
            <a:chOff x="5881666" y="1590687"/>
            <a:chExt cx="2167019" cy="289586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2F25605A-2115-C5F6-4A38-74C90E21C4E9}"/>
                </a:ext>
              </a:extLst>
            </p:cNvPr>
            <p:cNvSpPr/>
            <p:nvPr/>
          </p:nvSpPr>
          <p:spPr>
            <a:xfrm>
              <a:off x="6081095" y="1603274"/>
              <a:ext cx="19675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choose-a-python-interpreter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400732EE-7B81-8A4B-EB02-1F7547844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02D1610-381A-A81B-7E8E-E0041DD4E788}"/>
              </a:ext>
            </a:extLst>
          </p:cNvPr>
          <p:cNvSpPr/>
          <p:nvPr/>
        </p:nvSpPr>
        <p:spPr>
          <a:xfrm>
            <a:off x="889621" y="2507202"/>
            <a:ext cx="1262131" cy="257369"/>
          </a:xfrm>
          <a:prstGeom prst="wedgeRectCallout">
            <a:avLst>
              <a:gd name="adj1" fmla="val -11807"/>
              <a:gd name="adj2" fmla="val -27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pdm use python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EC6A1D-37EB-A55A-9A06-0519B1539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21" y="333652"/>
            <a:ext cx="4997966" cy="151973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E08C249-72EA-B356-7301-6FA13F67C550}"/>
              </a:ext>
            </a:extLst>
          </p:cNvPr>
          <p:cNvSpPr/>
          <p:nvPr/>
        </p:nvSpPr>
        <p:spPr>
          <a:xfrm>
            <a:off x="6096000" y="333652"/>
            <a:ext cx="999239" cy="626701"/>
          </a:xfrm>
          <a:prstGeom prst="wedgeRectCallout">
            <a:avLst>
              <a:gd name="adj1" fmla="val -68282"/>
              <a:gd name="adj2" fmla="val -2454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when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init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is run</a:t>
            </a:r>
          </a:p>
        </p:txBody>
      </p:sp>
      <p:sp>
        <p:nvSpPr>
          <p:cNvPr id="9" name="Arrow: Right 5">
            <a:extLst>
              <a:ext uri="{FF2B5EF4-FFF2-40B4-BE49-F238E27FC236}">
                <a16:creationId xmlns:a16="http://schemas.microsoft.com/office/drawing/2014/main" id="{64274D98-40DC-B5E1-A044-4DDB4ED89460}"/>
              </a:ext>
            </a:extLst>
          </p:cNvPr>
          <p:cNvSpPr/>
          <p:nvPr/>
        </p:nvSpPr>
        <p:spPr>
          <a:xfrm>
            <a:off x="318826" y="333652"/>
            <a:ext cx="57079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init</a:t>
            </a:r>
          </a:p>
        </p:txBody>
      </p:sp>
      <p:sp>
        <p:nvSpPr>
          <p:cNvPr id="10" name="Arrow: Right 5">
            <a:extLst>
              <a:ext uri="{FF2B5EF4-FFF2-40B4-BE49-F238E27FC236}">
                <a16:creationId xmlns:a16="http://schemas.microsoft.com/office/drawing/2014/main" id="{93EC18A5-9F5A-A9F8-1935-BB103D147570}"/>
              </a:ext>
            </a:extLst>
          </p:cNvPr>
          <p:cNvSpPr/>
          <p:nvPr/>
        </p:nvSpPr>
        <p:spPr>
          <a:xfrm>
            <a:off x="306176" y="2487572"/>
            <a:ext cx="59644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use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0D644A-4F7D-9B8A-0107-A33D575BF388}"/>
              </a:ext>
            </a:extLst>
          </p:cNvPr>
          <p:cNvGrpSpPr/>
          <p:nvPr/>
        </p:nvGrpSpPr>
        <p:grpSpPr>
          <a:xfrm>
            <a:off x="1661148" y="2826010"/>
            <a:ext cx="602103" cy="289586"/>
            <a:chOff x="5881666" y="1590687"/>
            <a:chExt cx="602103" cy="289586"/>
          </a:xfrm>
        </p:grpSpPr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931CE204-96FC-B140-95D0-62435E3BE5CB}"/>
                </a:ext>
              </a:extLst>
            </p:cNvPr>
            <p:cNvSpPr/>
            <p:nvPr/>
          </p:nvSpPr>
          <p:spPr>
            <a:xfrm>
              <a:off x="6081095" y="1603274"/>
              <a:ext cx="4026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5"/>
                </a:rPr>
                <a:t>use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3BB1D1FC-4D0A-9B99-DC5A-5D1EA7B8E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5808AE7-4C73-000E-879F-D15A52B1C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621" y="3272361"/>
            <a:ext cx="5264892" cy="135396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36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64979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 add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82196D-C6D1-7631-C92F-E525F9A81B07}"/>
              </a:ext>
            </a:extLst>
          </p:cNvPr>
          <p:cNvGrpSpPr/>
          <p:nvPr/>
        </p:nvGrpSpPr>
        <p:grpSpPr>
          <a:xfrm>
            <a:off x="248908" y="265690"/>
            <a:ext cx="653399" cy="289586"/>
            <a:chOff x="5881666" y="1590687"/>
            <a:chExt cx="653399" cy="289586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2F25605A-2115-C5F6-4A38-74C90E21C4E9}"/>
                </a:ext>
              </a:extLst>
            </p:cNvPr>
            <p:cNvSpPr/>
            <p:nvPr/>
          </p:nvSpPr>
          <p:spPr>
            <a:xfrm>
              <a:off x="6081095" y="1603274"/>
              <a:ext cx="453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add 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400732EE-7B81-8A4B-EB02-1F7547844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02D1610-381A-A81B-7E8E-E0041DD4E788}"/>
              </a:ext>
            </a:extLst>
          </p:cNvPr>
          <p:cNvSpPr/>
          <p:nvPr/>
        </p:nvSpPr>
        <p:spPr>
          <a:xfrm>
            <a:off x="602016" y="601379"/>
            <a:ext cx="7973905" cy="811367"/>
          </a:xfrm>
          <a:prstGeom prst="wedgeRectCallout">
            <a:avLst>
              <a:gd name="adj1" fmla="val -11807"/>
              <a:gd name="adj2" fmla="val -27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pdm add requests                        # add requests</a:t>
            </a:r>
          </a:p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pdm add requests==2.25.1                # add requests with version constraint</a:t>
            </a:r>
          </a:p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pdm add requests[socks]                 # add requests with extra dependency</a:t>
            </a:r>
          </a:p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pdm add "flask&gt;=1.0" flask-sqlalchemy   # add multiple dependencies with different specifiers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D5F58-E9DF-BFB6-E5A4-CB1F27940888}"/>
              </a:ext>
            </a:extLst>
          </p:cNvPr>
          <p:cNvSpPr txBox="1"/>
          <p:nvPr/>
        </p:nvSpPr>
        <p:spPr>
          <a:xfrm>
            <a:off x="649793" y="1710198"/>
            <a:ext cx="3226653" cy="1754326"/>
          </a:xfrm>
          <a:prstGeom prst="rect">
            <a:avLst/>
          </a:prstGeom>
          <a:solidFill>
            <a:sysClr val="windowText" lastClr="000000"/>
          </a:solidFill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highlight>
                  <a:srgbClr val="FFFFFF"/>
                </a:highlight>
                <a:latin typeface="+mj-lt"/>
                <a:hlinkClick r:id="rId2"/>
              </a:rPr>
              <a:t>Add dependencies</a:t>
            </a:r>
            <a:endParaRPr lang="en-US" sz="1200" b="0" i="0" dirty="0">
              <a:effectLst/>
              <a:highlight>
                <a:srgbClr val="FFFFFF"/>
              </a:highlight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highlight>
                  <a:srgbClr val="FFFFFF"/>
                </a:highlight>
                <a:latin typeface="+mj-lt"/>
                <a:hlinkClick r:id="rId4"/>
              </a:rPr>
              <a:t>Local dependencies</a:t>
            </a:r>
            <a:endParaRPr lang="en-US" sz="1200" b="0" i="0" dirty="0">
              <a:effectLst/>
              <a:highlight>
                <a:srgbClr val="FFFFFF"/>
              </a:highlight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highlight>
                  <a:srgbClr val="FFFFFF"/>
                </a:highlight>
                <a:latin typeface="+mj-lt"/>
                <a:hlinkClick r:id="rId5"/>
              </a:rPr>
              <a:t>URL dependencies</a:t>
            </a:r>
            <a:endParaRPr lang="en-US" sz="1200" b="0" i="0" dirty="0">
              <a:effectLst/>
              <a:highlight>
                <a:srgbClr val="FFFFFF"/>
              </a:highlight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highlight>
                  <a:srgbClr val="FFFFFF"/>
                </a:highlight>
                <a:latin typeface="+mj-lt"/>
                <a:hlinkClick r:id="rId6"/>
              </a:rPr>
              <a:t>VCS dependencies</a:t>
            </a:r>
            <a:endParaRPr lang="en-US" sz="1200" b="0" i="0" dirty="0">
              <a:effectLst/>
              <a:highlight>
                <a:srgbClr val="FFFFFF"/>
              </a:highlight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highlight>
                  <a:srgbClr val="FFFFFF"/>
                </a:highlight>
                <a:latin typeface="+mj-lt"/>
                <a:hlinkClick r:id="rId7"/>
              </a:rPr>
              <a:t>Hide credentials in the URL</a:t>
            </a:r>
            <a:endParaRPr lang="en-US" sz="1200" b="0" i="0" dirty="0">
              <a:effectLst/>
              <a:highlight>
                <a:srgbClr val="FFFFFF"/>
              </a:highlight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highlight>
                  <a:srgbClr val="FFFFFF"/>
                </a:highlight>
                <a:latin typeface="+mj-lt"/>
                <a:hlinkClick r:id="rId8"/>
              </a:rPr>
              <a:t>Add development only dependencies</a:t>
            </a:r>
            <a:endParaRPr lang="en-US" sz="1200" b="0" i="0" dirty="0">
              <a:effectLst/>
              <a:highlight>
                <a:srgbClr val="FFFFFF"/>
              </a:highlight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highlight>
                  <a:srgbClr val="FFFFFF"/>
                </a:highlight>
                <a:latin typeface="+mj-lt"/>
                <a:hlinkClick r:id="rId9"/>
              </a:rPr>
              <a:t>Editable dependencies</a:t>
            </a:r>
            <a:endParaRPr lang="en-US" sz="1200" b="0" i="0" dirty="0">
              <a:effectLst/>
              <a:highlight>
                <a:srgbClr val="FFFFFF"/>
              </a:highlight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highlight>
                  <a:srgbClr val="FFFFFF"/>
                </a:highlight>
                <a:latin typeface="+mj-lt"/>
                <a:hlinkClick r:id="rId10"/>
              </a:rPr>
              <a:t>Save version specifiers</a:t>
            </a:r>
            <a:endParaRPr lang="en-US" sz="1200" b="0" i="0" dirty="0">
              <a:effectLst/>
              <a:highlight>
                <a:srgbClr val="FFFFFF"/>
              </a:highlight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highlight>
                  <a:srgbClr val="FFFFFF"/>
                </a:highlight>
                <a:latin typeface="+mj-lt"/>
                <a:hlinkClick r:id="rId11"/>
              </a:rPr>
              <a:t>Add prereleases</a:t>
            </a:r>
            <a:endParaRPr lang="en-US" sz="1200" b="0" i="0" dirty="0">
              <a:effectLst/>
              <a:highlight>
                <a:srgbClr val="FFFFFF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7252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77636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7.1 group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C9C3CE9-FDB2-90C5-44DC-05356FC9AD77}"/>
              </a:ext>
            </a:extLst>
          </p:cNvPr>
          <p:cNvSpPr/>
          <p:nvPr/>
        </p:nvSpPr>
        <p:spPr>
          <a:xfrm>
            <a:off x="1002442" y="322802"/>
            <a:ext cx="2791396" cy="257369"/>
          </a:xfrm>
          <a:prstGeom prst="wedgeRectCallout">
            <a:avLst>
              <a:gd name="adj1" fmla="val -11807"/>
              <a:gd name="adj2" fmla="val -27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de-DE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pdm add -d -e ..\..\python\debug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4" name="Arrow: Right 5">
            <a:extLst>
              <a:ext uri="{FF2B5EF4-FFF2-40B4-BE49-F238E27FC236}">
                <a16:creationId xmlns:a16="http://schemas.microsoft.com/office/drawing/2014/main" id="{37FDC10A-8A6E-2437-045F-E5947CC54A74}"/>
              </a:ext>
            </a:extLst>
          </p:cNvPr>
          <p:cNvSpPr/>
          <p:nvPr/>
        </p:nvSpPr>
        <p:spPr>
          <a:xfrm>
            <a:off x="263331" y="30317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686802-936D-F3F2-0C37-A910970B95C6}"/>
              </a:ext>
            </a:extLst>
          </p:cNvPr>
          <p:cNvGrpSpPr/>
          <p:nvPr/>
        </p:nvGrpSpPr>
        <p:grpSpPr>
          <a:xfrm>
            <a:off x="4484981" y="4256249"/>
            <a:ext cx="2129316" cy="289586"/>
            <a:chOff x="5881666" y="1590687"/>
            <a:chExt cx="2129316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3A10CB10-B63A-A3BA-7365-4D3212D77A17}"/>
                </a:ext>
              </a:extLst>
            </p:cNvPr>
            <p:cNvSpPr/>
            <p:nvPr/>
          </p:nvSpPr>
          <p:spPr>
            <a:xfrm>
              <a:off x="6081095" y="1603274"/>
              <a:ext cx="19298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development-dependencies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57765D07-9D99-B0F4-8B09-24A3DA9EF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605EA60-74C5-5BB6-0F37-F706EDC58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379" y="855562"/>
            <a:ext cx="5640918" cy="66753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1D07DE-2D0A-5073-53CC-D9BDD303C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379" y="1749291"/>
            <a:ext cx="2104191" cy="128346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4" name="Retângulo 20">
            <a:extLst>
              <a:ext uri="{FF2B5EF4-FFF2-40B4-BE49-F238E27FC236}">
                <a16:creationId xmlns:a16="http://schemas.microsoft.com/office/drawing/2014/main" id="{93D56058-E543-98C7-74A3-0BBBDF3D8536}"/>
              </a:ext>
            </a:extLst>
          </p:cNvPr>
          <p:cNvSpPr/>
          <p:nvPr/>
        </p:nvSpPr>
        <p:spPr>
          <a:xfrm>
            <a:off x="2815621" y="1090711"/>
            <a:ext cx="2548859" cy="2402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5612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123091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7.2 development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rrow: Right 5">
            <a:extLst>
              <a:ext uri="{FF2B5EF4-FFF2-40B4-BE49-F238E27FC236}">
                <a16:creationId xmlns:a16="http://schemas.microsoft.com/office/drawing/2014/main" id="{37FDC10A-8A6E-2437-045F-E5947CC54A74}"/>
              </a:ext>
            </a:extLst>
          </p:cNvPr>
          <p:cNvSpPr/>
          <p:nvPr/>
        </p:nvSpPr>
        <p:spPr>
          <a:xfrm>
            <a:off x="263331" y="30317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686802-936D-F3F2-0C37-A910970B95C6}"/>
              </a:ext>
            </a:extLst>
          </p:cNvPr>
          <p:cNvGrpSpPr/>
          <p:nvPr/>
        </p:nvGrpSpPr>
        <p:grpSpPr>
          <a:xfrm>
            <a:off x="7919437" y="4707228"/>
            <a:ext cx="2129316" cy="289586"/>
            <a:chOff x="5881666" y="1590687"/>
            <a:chExt cx="2129316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3A10CB10-B63A-A3BA-7365-4D3212D77A17}"/>
                </a:ext>
              </a:extLst>
            </p:cNvPr>
            <p:cNvSpPr/>
            <p:nvPr/>
          </p:nvSpPr>
          <p:spPr>
            <a:xfrm>
              <a:off x="6081095" y="1603274"/>
              <a:ext cx="19298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development-dependencies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57765D07-9D99-B0F4-8B09-24A3DA9EF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99E0E64-5CBB-DF1E-995D-B1CDDFFDD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052" y="814205"/>
            <a:ext cx="4870058" cy="99772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AC9C3CE9-FDB2-90C5-44DC-05356FC9AD77}"/>
              </a:ext>
            </a:extLst>
          </p:cNvPr>
          <p:cNvSpPr/>
          <p:nvPr/>
        </p:nvSpPr>
        <p:spPr>
          <a:xfrm>
            <a:off x="1074455" y="328110"/>
            <a:ext cx="1347091" cy="257369"/>
          </a:xfrm>
          <a:prstGeom prst="wedgeRectCallout">
            <a:avLst>
              <a:gd name="adj1" fmla="val -11807"/>
              <a:gd name="adj2" fmla="val -27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pdm add -d mypy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4" name="Retângulo 20">
            <a:extLst>
              <a:ext uri="{FF2B5EF4-FFF2-40B4-BE49-F238E27FC236}">
                <a16:creationId xmlns:a16="http://schemas.microsoft.com/office/drawing/2014/main" id="{800CB025-63DB-704E-D70D-80E7CFFF0F29}"/>
              </a:ext>
            </a:extLst>
          </p:cNvPr>
          <p:cNvSpPr/>
          <p:nvPr/>
        </p:nvSpPr>
        <p:spPr>
          <a:xfrm>
            <a:off x="1454181" y="1169963"/>
            <a:ext cx="1126459" cy="2625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9417F12B-3BF7-9490-3F48-33D3A35F5FF0}"/>
              </a:ext>
            </a:extLst>
          </p:cNvPr>
          <p:cNvSpPr/>
          <p:nvPr/>
        </p:nvSpPr>
        <p:spPr>
          <a:xfrm>
            <a:off x="1166908" y="4674859"/>
            <a:ext cx="1007254" cy="257369"/>
          </a:xfrm>
          <a:prstGeom prst="wedgeRectCallout">
            <a:avLst>
              <a:gd name="adj1" fmla="val -11807"/>
              <a:gd name="adj2" fmla="val -27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pdm install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6" name="Arrow: Right 5">
            <a:extLst>
              <a:ext uri="{FF2B5EF4-FFF2-40B4-BE49-F238E27FC236}">
                <a16:creationId xmlns:a16="http://schemas.microsoft.com/office/drawing/2014/main" id="{C48E22BD-E6D6-4C9B-1348-91E96A295988}"/>
              </a:ext>
            </a:extLst>
          </p:cNvPr>
          <p:cNvSpPr/>
          <p:nvPr/>
        </p:nvSpPr>
        <p:spPr>
          <a:xfrm>
            <a:off x="187868" y="4655229"/>
            <a:ext cx="88658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add all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50045A-5239-6577-F1AE-D3CC26844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909" y="5082895"/>
            <a:ext cx="2035526" cy="106254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F073D57-AB02-A003-69D7-E1677602C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1817" y="3891744"/>
            <a:ext cx="5005943" cy="763485"/>
          </a:xfrm>
          <a:prstGeom prst="rect">
            <a:avLst/>
          </a:prstGeom>
        </p:spPr>
      </p:pic>
      <p:sp>
        <p:nvSpPr>
          <p:cNvPr id="21" name="Arrow: Right 5">
            <a:extLst>
              <a:ext uri="{FF2B5EF4-FFF2-40B4-BE49-F238E27FC236}">
                <a16:creationId xmlns:a16="http://schemas.microsoft.com/office/drawing/2014/main" id="{34D4D25A-C509-1FF6-21F8-7EE995EDFDF9}"/>
              </a:ext>
            </a:extLst>
          </p:cNvPr>
          <p:cNvSpPr/>
          <p:nvPr/>
        </p:nvSpPr>
        <p:spPr>
          <a:xfrm>
            <a:off x="248908" y="2668649"/>
            <a:ext cx="91223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groups</a:t>
            </a:r>
          </a:p>
        </p:txBody>
      </p:sp>
    </p:spTree>
    <p:extLst>
      <p:ext uri="{BB962C8B-B14F-4D97-AF65-F5344CB8AC3E}">
        <p14:creationId xmlns:p14="http://schemas.microsoft.com/office/powerpoint/2010/main" val="4017992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91723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7.3.1 debug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C9C3CE9-FDB2-90C5-44DC-05356FC9AD77}"/>
              </a:ext>
            </a:extLst>
          </p:cNvPr>
          <p:cNvSpPr/>
          <p:nvPr/>
        </p:nvSpPr>
        <p:spPr>
          <a:xfrm>
            <a:off x="1002442" y="322802"/>
            <a:ext cx="2791396" cy="257369"/>
          </a:xfrm>
          <a:prstGeom prst="wedgeRectCallout">
            <a:avLst>
              <a:gd name="adj1" fmla="val -11807"/>
              <a:gd name="adj2" fmla="val -27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de-DE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pdm add -d -e ..\..\python\debug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4" name="Arrow: Right 5">
            <a:extLst>
              <a:ext uri="{FF2B5EF4-FFF2-40B4-BE49-F238E27FC236}">
                <a16:creationId xmlns:a16="http://schemas.microsoft.com/office/drawing/2014/main" id="{37FDC10A-8A6E-2437-045F-E5947CC54A74}"/>
              </a:ext>
            </a:extLst>
          </p:cNvPr>
          <p:cNvSpPr/>
          <p:nvPr/>
        </p:nvSpPr>
        <p:spPr>
          <a:xfrm>
            <a:off x="263331" y="30317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F82618-2A1A-14E5-D3F8-A0CB1502E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798170"/>
            <a:ext cx="6192045" cy="131003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7A0C04-519B-F373-77DC-3CBED2DEE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61" y="2334031"/>
            <a:ext cx="5380939" cy="165473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B4E7D6-9B8E-B6FE-DE51-9227E5FDD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61" y="4283845"/>
            <a:ext cx="4870058" cy="99772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4" name="Retângulo 20">
            <a:extLst>
              <a:ext uri="{FF2B5EF4-FFF2-40B4-BE49-F238E27FC236}">
                <a16:creationId xmlns:a16="http://schemas.microsoft.com/office/drawing/2014/main" id="{030427FB-C299-51BA-E789-D626F5237794}"/>
              </a:ext>
            </a:extLst>
          </p:cNvPr>
          <p:cNvSpPr/>
          <p:nvPr/>
        </p:nvSpPr>
        <p:spPr>
          <a:xfrm>
            <a:off x="1051190" y="4639603"/>
            <a:ext cx="1126459" cy="2625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9F9E35E-B4EB-3D1B-7951-30AC6189E93F}"/>
              </a:ext>
            </a:extLst>
          </p:cNvPr>
          <p:cNvSpPr/>
          <p:nvPr/>
        </p:nvSpPr>
        <p:spPr>
          <a:xfrm>
            <a:off x="683659" y="5508638"/>
            <a:ext cx="2536519" cy="257369"/>
          </a:xfrm>
          <a:prstGeom prst="wedgeRectCallout">
            <a:avLst>
              <a:gd name="adj1" fmla="val -11807"/>
              <a:gd name="adj2" fmla="val -27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de-DE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pdm remove -d D:\python\debug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341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88229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8. remove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82196D-C6D1-7631-C92F-E525F9A81B07}"/>
              </a:ext>
            </a:extLst>
          </p:cNvPr>
          <p:cNvGrpSpPr/>
          <p:nvPr/>
        </p:nvGrpSpPr>
        <p:grpSpPr>
          <a:xfrm>
            <a:off x="248908" y="265690"/>
            <a:ext cx="896030" cy="289586"/>
            <a:chOff x="5881666" y="1590687"/>
            <a:chExt cx="896030" cy="289586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2F25605A-2115-C5F6-4A38-74C90E21C4E9}"/>
                </a:ext>
              </a:extLst>
            </p:cNvPr>
            <p:cNvSpPr/>
            <p:nvPr/>
          </p:nvSpPr>
          <p:spPr>
            <a:xfrm>
              <a:off x="6081095" y="1603274"/>
              <a:ext cx="6966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remove</a:t>
              </a:r>
              <a:r>
                <a:rPr lang="en-US" sz="1200" dirty="0">
                  <a:hlinkClick r:id="rId3"/>
                </a:rPr>
                <a:t> 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400732EE-7B81-8A4B-EB02-1F7547844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02D1610-381A-A81B-7E8E-E0041DD4E788}"/>
              </a:ext>
            </a:extLst>
          </p:cNvPr>
          <p:cNvSpPr/>
          <p:nvPr/>
        </p:nvSpPr>
        <p:spPr>
          <a:xfrm>
            <a:off x="602016" y="601379"/>
            <a:ext cx="5255212" cy="1180699"/>
          </a:xfrm>
          <a:prstGeom prst="wedgeRectCallout">
            <a:avLst>
              <a:gd name="adj1" fmla="val -11807"/>
              <a:gd name="adj2" fmla="val -27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# Remove requests from the default dependencies</a:t>
            </a:r>
          </a:p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pdm remove requests</a:t>
            </a:r>
          </a:p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# Remove h11 from the 'web' group of optional-dependencies</a:t>
            </a:r>
          </a:p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pdm remove -G web h11</a:t>
            </a:r>
          </a:p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# Remove pytest-cov from the `test` group of dev-dependencies</a:t>
            </a:r>
          </a:p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pdm remove -dG test pytest-cov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865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85016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9. update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82196D-C6D1-7631-C92F-E525F9A81B07}"/>
              </a:ext>
            </a:extLst>
          </p:cNvPr>
          <p:cNvGrpSpPr/>
          <p:nvPr/>
        </p:nvGrpSpPr>
        <p:grpSpPr>
          <a:xfrm>
            <a:off x="248908" y="265690"/>
            <a:ext cx="2297376" cy="289586"/>
            <a:chOff x="5881666" y="1590687"/>
            <a:chExt cx="2297376" cy="289586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2F25605A-2115-C5F6-4A38-74C90E21C4E9}"/>
                </a:ext>
              </a:extLst>
            </p:cNvPr>
            <p:cNvSpPr/>
            <p:nvPr/>
          </p:nvSpPr>
          <p:spPr>
            <a:xfrm>
              <a:off x="6081095" y="1603274"/>
              <a:ext cx="20979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update-existing-dependencies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400732EE-7B81-8A4B-EB02-1F7547844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02D1610-381A-A81B-7E8E-E0041DD4E788}"/>
              </a:ext>
            </a:extLst>
          </p:cNvPr>
          <p:cNvSpPr/>
          <p:nvPr/>
        </p:nvSpPr>
        <p:spPr>
          <a:xfrm>
            <a:off x="602016" y="601379"/>
            <a:ext cx="4408827" cy="1919363"/>
          </a:xfrm>
          <a:prstGeom prst="wedgeRectCallout">
            <a:avLst>
              <a:gd name="adj1" fmla="val -11807"/>
              <a:gd name="adj2" fmla="val -27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To update all dependencies in the lock file: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pdm update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To update the specified package(s):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pdm update requests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To update multiple groups of dependencies: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pdm update -G security -G http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Or using comma-separated list: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pdm update -G "security,http"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To update a given package in the specified group: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pdm update -G security cryptography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69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58997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10. list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82196D-C6D1-7631-C92F-E525F9A81B07}"/>
              </a:ext>
            </a:extLst>
          </p:cNvPr>
          <p:cNvGrpSpPr/>
          <p:nvPr/>
        </p:nvGrpSpPr>
        <p:grpSpPr>
          <a:xfrm>
            <a:off x="248908" y="265690"/>
            <a:ext cx="2514165" cy="289586"/>
            <a:chOff x="5881666" y="1590687"/>
            <a:chExt cx="2514165" cy="289586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2F25605A-2115-C5F6-4A38-74C90E21C4E9}"/>
                </a:ext>
              </a:extLst>
            </p:cNvPr>
            <p:cNvSpPr/>
            <p:nvPr/>
          </p:nvSpPr>
          <p:spPr>
            <a:xfrm>
              <a:off x="6081095" y="1603274"/>
              <a:ext cx="23147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show-what-packages-are-installed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400732EE-7B81-8A4B-EB02-1F7547844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02D1610-381A-A81B-7E8E-E0041DD4E788}"/>
              </a:ext>
            </a:extLst>
          </p:cNvPr>
          <p:cNvSpPr/>
          <p:nvPr/>
        </p:nvSpPr>
        <p:spPr>
          <a:xfrm>
            <a:off x="602016" y="601379"/>
            <a:ext cx="3559235" cy="1180699"/>
          </a:xfrm>
          <a:prstGeom prst="wedgeRectCallout">
            <a:avLst>
              <a:gd name="adj1" fmla="val -11807"/>
              <a:gd name="adj2" fmla="val -27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pdm list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pdm list --include dev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pdm list --exclude test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pdm list --fields name,licenses,version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pdm list –tree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pdm outdated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B3B12-71DE-612A-C997-12D6D8C7B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72" y="2047746"/>
            <a:ext cx="3996801" cy="120213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8413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77367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11. install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82196D-C6D1-7631-C92F-E525F9A81B07}"/>
              </a:ext>
            </a:extLst>
          </p:cNvPr>
          <p:cNvGrpSpPr/>
          <p:nvPr/>
        </p:nvGrpSpPr>
        <p:grpSpPr>
          <a:xfrm>
            <a:off x="248908" y="265690"/>
            <a:ext cx="752401" cy="289586"/>
            <a:chOff x="5881666" y="1590687"/>
            <a:chExt cx="752401" cy="289586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2F25605A-2115-C5F6-4A38-74C90E21C4E9}"/>
                </a:ext>
              </a:extLst>
            </p:cNvPr>
            <p:cNvSpPr/>
            <p:nvPr/>
          </p:nvSpPr>
          <p:spPr>
            <a:xfrm>
              <a:off x="6081095" y="1603274"/>
              <a:ext cx="5529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install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400732EE-7B81-8A4B-EB02-1F7547844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6B7266-5927-ABD6-5E75-26B8AB206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154840"/>
              </p:ext>
            </p:extLst>
          </p:nvPr>
        </p:nvGraphicFramePr>
        <p:xfrm>
          <a:off x="606117" y="669298"/>
          <a:ext cx="9250288" cy="2332980"/>
        </p:xfrm>
        <a:graphic>
          <a:graphicData uri="http://schemas.openxmlformats.org/drawingml/2006/table">
            <a:tbl>
              <a:tblPr>
                <a:effectLst>
                  <a:outerShdw blurRad="50800" dist="127000" dir="2700000" algn="tl" rotWithShape="0">
                    <a:schemeClr val="bg1">
                      <a:alpha val="40000"/>
                    </a:schemeClr>
                  </a:outerShdw>
                </a:effectLst>
              </a:tblPr>
              <a:tblGrid>
                <a:gridCol w="1964270">
                  <a:extLst>
                    <a:ext uri="{9D8B030D-6E8A-4147-A177-3AD203B41FA5}">
                      <a16:colId xmlns:a16="http://schemas.microsoft.com/office/drawing/2014/main" val="1677976766"/>
                    </a:ext>
                  </a:extLst>
                </a:gridCol>
                <a:gridCol w="4359680">
                  <a:extLst>
                    <a:ext uri="{9D8B030D-6E8A-4147-A177-3AD203B41FA5}">
                      <a16:colId xmlns:a16="http://schemas.microsoft.com/office/drawing/2014/main" val="2970526389"/>
                    </a:ext>
                  </a:extLst>
                </a:gridCol>
                <a:gridCol w="2926338">
                  <a:extLst>
                    <a:ext uri="{9D8B030D-6E8A-4147-A177-3AD203B41FA5}">
                      <a16:colId xmlns:a16="http://schemas.microsoft.com/office/drawing/2014/main" val="2888471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Command</a:t>
                      </a:r>
                    </a:p>
                  </a:txBody>
                  <a:tcPr marL="76339" marR="76339" marT="38170" marB="38170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What it does</a:t>
                      </a:r>
                    </a:p>
                  </a:txBody>
                  <a:tcPr marL="76339" marR="76339" marT="38170" marB="3817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Comments</a:t>
                      </a:r>
                    </a:p>
                  </a:txBody>
                  <a:tcPr marL="76339" marR="76339" marT="38170" marB="3817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15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pdm install</a:t>
                      </a:r>
                    </a:p>
                  </a:txBody>
                  <a:tcPr marL="76339" marR="76339" marT="38170" marB="38170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install all groups locked in the </a:t>
                      </a:r>
                      <a:r>
                        <a:rPr lang="en-US" sz="1200" b="0" noProof="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lockfile</a:t>
                      </a:r>
                      <a:endParaRPr lang="en-US" sz="1200" b="0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339" marR="76339" marT="38170" marB="3817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339" marR="76339" marT="38170" marB="3817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796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pdm install -G extra1</a:t>
                      </a:r>
                    </a:p>
                  </a:txBody>
                  <a:tcPr marL="76339" marR="76339" marT="38170" marB="38170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install prod deps, dev deps, and "extra1" optional group</a:t>
                      </a:r>
                    </a:p>
                  </a:txBody>
                  <a:tcPr marL="76339" marR="76339" marT="38170" marB="3817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339" marR="76339" marT="38170" marB="3817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720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pdm install -G dev1</a:t>
                      </a:r>
                    </a:p>
                  </a:txBody>
                  <a:tcPr marL="76339" marR="76339" marT="38170" marB="38170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install prod deps and only "dev1" dev group</a:t>
                      </a:r>
                    </a:p>
                  </a:txBody>
                  <a:tcPr marL="76339" marR="76339" marT="38170" marB="3817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339" marR="76339" marT="38170" marB="3817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426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pdm install -</a:t>
                      </a:r>
                      <a:r>
                        <a:rPr lang="en-US" sz="1200" b="0" noProof="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G:all</a:t>
                      </a:r>
                      <a:endParaRPr lang="en-US" sz="1200" b="0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339" marR="76339" marT="38170" marB="38170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install prod deps, dev deps and "extra1", "extra2" optional groups</a:t>
                      </a:r>
                    </a:p>
                  </a:txBody>
                  <a:tcPr marL="76339" marR="76339" marT="38170" marB="3817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339" marR="76339" marT="38170" marB="3817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823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pdm install -G extra1 -G dev1</a:t>
                      </a:r>
                    </a:p>
                  </a:txBody>
                  <a:tcPr marL="76339" marR="76339" marT="38170" marB="38170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install prod deps, "extra1" optional group and only "dev1" dev group</a:t>
                      </a:r>
                    </a:p>
                  </a:txBody>
                  <a:tcPr marL="76339" marR="76339" marT="38170" marB="3817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339" marR="76339" marT="38170" marB="3817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91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pdm install --prod</a:t>
                      </a:r>
                    </a:p>
                  </a:txBody>
                  <a:tcPr marL="76339" marR="76339" marT="38170" marB="38170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install prod only</a:t>
                      </a:r>
                    </a:p>
                  </a:txBody>
                  <a:tcPr marL="76339" marR="76339" marT="38170" marB="3817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339" marR="76339" marT="38170" marB="3817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377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pdm install --prod -G extra1</a:t>
                      </a:r>
                    </a:p>
                  </a:txBody>
                  <a:tcPr marL="76339" marR="76339" marT="38170" marB="38170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install prod deps and "extra1" optional</a:t>
                      </a:r>
                    </a:p>
                  </a:txBody>
                  <a:tcPr marL="76339" marR="76339" marT="38170" marB="3817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339" marR="76339" marT="38170" marB="3817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397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pdm install --prod -G dev1</a:t>
                      </a:r>
                    </a:p>
                  </a:txBody>
                  <a:tcPr marL="76339" marR="76339" marT="38170" marB="38170">
                    <a:lnL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Fail, --prod can't be given with dev dependencies</a:t>
                      </a:r>
                    </a:p>
                  </a:txBody>
                  <a:tcPr marL="76339" marR="76339" marT="38170" marB="3817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Leave the --prod option</a:t>
                      </a:r>
                    </a:p>
                  </a:txBody>
                  <a:tcPr marL="76339" marR="76339" marT="38170" marB="38170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27109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3187EE6-2F40-40EC-280D-77554C72E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23" y="3556194"/>
            <a:ext cx="8935976" cy="95843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D0CC9D-06F9-93C6-C29F-55FADC25D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60" y="5068543"/>
            <a:ext cx="8028394" cy="132965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3014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89498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11.1 details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82196D-C6D1-7631-C92F-E525F9A81B07}"/>
              </a:ext>
            </a:extLst>
          </p:cNvPr>
          <p:cNvGrpSpPr/>
          <p:nvPr/>
        </p:nvGrpSpPr>
        <p:grpSpPr>
          <a:xfrm>
            <a:off x="248908" y="265690"/>
            <a:ext cx="794977" cy="289586"/>
            <a:chOff x="5881666" y="1590687"/>
            <a:chExt cx="794977" cy="289586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2F25605A-2115-C5F6-4A38-74C90E21C4E9}"/>
                </a:ext>
              </a:extLst>
            </p:cNvPr>
            <p:cNvSpPr/>
            <p:nvPr/>
          </p:nvSpPr>
          <p:spPr>
            <a:xfrm>
              <a:off x="6081095" y="1603274"/>
              <a:ext cx="59554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details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400732EE-7B81-8A4B-EB02-1F7547844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3E2160E-266B-9A33-3C73-D8EDA6951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989" y="947202"/>
            <a:ext cx="4873212" cy="468886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582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7836"/>
            <a:ext cx="101053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resources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2FCF92-E6B2-EC21-D3C3-0223C81FFEDE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051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66075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12. lock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82196D-C6D1-7631-C92F-E525F9A81B07}"/>
              </a:ext>
            </a:extLst>
          </p:cNvPr>
          <p:cNvGrpSpPr/>
          <p:nvPr/>
        </p:nvGrpSpPr>
        <p:grpSpPr>
          <a:xfrm>
            <a:off x="248908" y="265690"/>
            <a:ext cx="637369" cy="289586"/>
            <a:chOff x="5881666" y="1590687"/>
            <a:chExt cx="637369" cy="289586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2F25605A-2115-C5F6-4A38-74C90E21C4E9}"/>
                </a:ext>
              </a:extLst>
            </p:cNvPr>
            <p:cNvSpPr/>
            <p:nvPr/>
          </p:nvSpPr>
          <p:spPr>
            <a:xfrm>
              <a:off x="6081095" y="1603274"/>
              <a:ext cx="4379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lock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400732EE-7B81-8A4B-EB02-1F7547844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CF718A8-3464-AA95-C246-138D6D635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58" y="781943"/>
            <a:ext cx="7212689" cy="89052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30108E-0A8B-1619-1C28-049374D11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58" y="2110520"/>
            <a:ext cx="6984701" cy="334717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0" name="Explosion: 14 Points 9">
            <a:extLst>
              <a:ext uri="{FF2B5EF4-FFF2-40B4-BE49-F238E27FC236}">
                <a16:creationId xmlns:a16="http://schemas.microsoft.com/office/drawing/2014/main" id="{78D2BB29-FB57-D409-5E0D-96A72AE063E6}"/>
              </a:ext>
            </a:extLst>
          </p:cNvPr>
          <p:cNvSpPr/>
          <p:nvPr/>
        </p:nvSpPr>
        <p:spPr>
          <a:xfrm>
            <a:off x="6736685" y="2080104"/>
            <a:ext cx="2505195" cy="1867733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 more 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  <a:latin typeface="Calibri" panose="020F0502020204030204"/>
              </a:rPr>
              <a:t>study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see site</a:t>
            </a:r>
          </a:p>
        </p:txBody>
      </p:sp>
    </p:spTree>
    <p:extLst>
      <p:ext uri="{BB962C8B-B14F-4D97-AF65-F5344CB8AC3E}">
        <p14:creationId xmlns:p14="http://schemas.microsoft.com/office/powerpoint/2010/main" val="2936312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B70ECEE3-DC8E-7504-D9D9-975BDD9D4592}"/>
              </a:ext>
            </a:extLst>
          </p:cNvPr>
          <p:cNvSpPr/>
          <p:nvPr/>
        </p:nvSpPr>
        <p:spPr>
          <a:xfrm>
            <a:off x="870718" y="339093"/>
            <a:ext cx="922295" cy="257369"/>
          </a:xfrm>
          <a:prstGeom prst="wedgeRectCallout">
            <a:avLst>
              <a:gd name="adj1" fmla="val -11807"/>
              <a:gd name="adj2" fmla="val -27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pdm config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66075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13. config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82196D-C6D1-7631-C92F-E525F9A81B07}"/>
              </a:ext>
            </a:extLst>
          </p:cNvPr>
          <p:cNvGrpSpPr/>
          <p:nvPr/>
        </p:nvGrpSpPr>
        <p:grpSpPr>
          <a:xfrm>
            <a:off x="1200416" y="3130414"/>
            <a:ext cx="763430" cy="289586"/>
            <a:chOff x="5881666" y="1590687"/>
            <a:chExt cx="763430" cy="289586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2F25605A-2115-C5F6-4A38-74C90E21C4E9}"/>
                </a:ext>
              </a:extLst>
            </p:cNvPr>
            <p:cNvSpPr/>
            <p:nvPr/>
          </p:nvSpPr>
          <p:spPr>
            <a:xfrm>
              <a:off x="6081095" y="1603274"/>
              <a:ext cx="5640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config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400732EE-7B81-8A4B-EB02-1F7547844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3" name="Arrow: Right 5">
            <a:extLst>
              <a:ext uri="{FF2B5EF4-FFF2-40B4-BE49-F238E27FC236}">
                <a16:creationId xmlns:a16="http://schemas.microsoft.com/office/drawing/2014/main" id="{77496E8B-C9E1-1D31-B9F0-873FF4380FF3}"/>
              </a:ext>
            </a:extLst>
          </p:cNvPr>
          <p:cNvSpPr/>
          <p:nvPr/>
        </p:nvSpPr>
        <p:spPr>
          <a:xfrm>
            <a:off x="330379" y="308252"/>
            <a:ext cx="54033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list</a:t>
            </a:r>
          </a:p>
        </p:txBody>
      </p:sp>
      <p:sp>
        <p:nvSpPr>
          <p:cNvPr id="9" name="Arrow: Right 5">
            <a:extLst>
              <a:ext uri="{FF2B5EF4-FFF2-40B4-BE49-F238E27FC236}">
                <a16:creationId xmlns:a16="http://schemas.microsoft.com/office/drawing/2014/main" id="{F7F6949E-15E1-2B31-BBCB-DF3F319EE65E}"/>
              </a:ext>
            </a:extLst>
          </p:cNvPr>
          <p:cNvSpPr/>
          <p:nvPr/>
        </p:nvSpPr>
        <p:spPr>
          <a:xfrm>
            <a:off x="334472" y="807975"/>
            <a:ext cx="57079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get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3268535-2AA0-82D4-3E81-77BE154EA915}"/>
              </a:ext>
            </a:extLst>
          </p:cNvPr>
          <p:cNvSpPr/>
          <p:nvPr/>
        </p:nvSpPr>
        <p:spPr>
          <a:xfrm>
            <a:off x="911358" y="833630"/>
            <a:ext cx="1686928" cy="257369"/>
          </a:xfrm>
          <a:prstGeom prst="wedgeRectCallout">
            <a:avLst>
              <a:gd name="adj1" fmla="val -11807"/>
              <a:gd name="adj2" fmla="val -27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pdm config pypi.url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42A1C037-E62E-E2BA-0950-1259837DB7D4}"/>
              </a:ext>
            </a:extLst>
          </p:cNvPr>
          <p:cNvSpPr/>
          <p:nvPr/>
        </p:nvSpPr>
        <p:spPr>
          <a:xfrm>
            <a:off x="334472" y="1295104"/>
            <a:ext cx="55155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et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D3CE62A7-57AF-68D3-2C07-4C0DD2D66F03}"/>
              </a:ext>
            </a:extLst>
          </p:cNvPr>
          <p:cNvSpPr/>
          <p:nvPr/>
        </p:nvSpPr>
        <p:spPr>
          <a:xfrm>
            <a:off x="911358" y="1320759"/>
            <a:ext cx="4320661" cy="257369"/>
          </a:xfrm>
          <a:prstGeom prst="wedgeRectCallout">
            <a:avLst>
              <a:gd name="adj1" fmla="val -11807"/>
              <a:gd name="adj2" fmla="val -27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pdm config pypi.url "https://test.pypi.org/simple"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A3333093-1CE5-1C4E-7AF1-AF77083D9AAE}"/>
              </a:ext>
            </a:extLst>
          </p:cNvPr>
          <p:cNvSpPr/>
          <p:nvPr/>
        </p:nvSpPr>
        <p:spPr>
          <a:xfrm>
            <a:off x="349785" y="1757815"/>
            <a:ext cx="70224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local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DEC9DCFB-1184-1D63-2E6F-CC617E23E40F}"/>
              </a:ext>
            </a:extLst>
          </p:cNvPr>
          <p:cNvSpPr/>
          <p:nvPr/>
        </p:nvSpPr>
        <p:spPr>
          <a:xfrm>
            <a:off x="1007878" y="1777445"/>
            <a:ext cx="5000334" cy="257369"/>
          </a:xfrm>
          <a:prstGeom prst="wedgeRectCallout">
            <a:avLst>
              <a:gd name="adj1" fmla="val -11807"/>
              <a:gd name="adj2" fmla="val -27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defTabSz="914369">
              <a:defRPr/>
            </a:pPr>
            <a:r>
              <a:rPr lang="pt-PT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pdm config --local pypi.url "https://test.pypi.org/simple"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B9190165-BADF-9848-9A6F-19F01150BDB4}"/>
              </a:ext>
            </a:extLst>
          </p:cNvPr>
          <p:cNvSpPr/>
          <p:nvPr/>
        </p:nvSpPr>
        <p:spPr>
          <a:xfrm>
            <a:off x="1200416" y="2234131"/>
            <a:ext cx="1871272" cy="811367"/>
          </a:xfrm>
          <a:prstGeom prst="wedgeRectCallout">
            <a:avLst>
              <a:gd name="adj1" fmla="val -32845"/>
              <a:gd name="adj2" fmla="val -589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By default,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configuration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are changed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globally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74C87ED6-2838-7699-82EC-F67DED2E6C3E}"/>
              </a:ext>
            </a:extLst>
          </p:cNvPr>
          <p:cNvSpPr/>
          <p:nvPr/>
        </p:nvSpPr>
        <p:spPr>
          <a:xfrm>
            <a:off x="3215525" y="2234131"/>
            <a:ext cx="1818374" cy="811367"/>
          </a:xfrm>
          <a:prstGeom prst="wedgeRectCallout">
            <a:avLst>
              <a:gd name="adj1" fmla="val -57668"/>
              <a:gd name="adj2" fmla="val -3389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make the config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seen by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this project only,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add a --local flag</a:t>
            </a:r>
          </a:p>
        </p:txBody>
      </p:sp>
    </p:spTree>
    <p:extLst>
      <p:ext uri="{BB962C8B-B14F-4D97-AF65-F5344CB8AC3E}">
        <p14:creationId xmlns:p14="http://schemas.microsoft.com/office/powerpoint/2010/main" val="3070268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74090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13.1 files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82196D-C6D1-7631-C92F-E525F9A81B07}"/>
              </a:ext>
            </a:extLst>
          </p:cNvPr>
          <p:cNvGrpSpPr/>
          <p:nvPr/>
        </p:nvGrpSpPr>
        <p:grpSpPr>
          <a:xfrm>
            <a:off x="3813827" y="3683205"/>
            <a:ext cx="763430" cy="289586"/>
            <a:chOff x="5881666" y="1590687"/>
            <a:chExt cx="763430" cy="289586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2F25605A-2115-C5F6-4A38-74C90E21C4E9}"/>
                </a:ext>
              </a:extLst>
            </p:cNvPr>
            <p:cNvSpPr/>
            <p:nvPr/>
          </p:nvSpPr>
          <p:spPr>
            <a:xfrm>
              <a:off x="6081095" y="1603274"/>
              <a:ext cx="5640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config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400732EE-7B81-8A4B-EB02-1F7547844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00D4E64-9DE6-2EF7-8C25-90BE6E236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487" y="317567"/>
            <a:ext cx="3568393" cy="322910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FE49565-921C-E729-A484-CBECE6DE0E13}"/>
              </a:ext>
            </a:extLst>
          </p:cNvPr>
          <p:cNvSpPr/>
          <p:nvPr/>
        </p:nvSpPr>
        <p:spPr>
          <a:xfrm>
            <a:off x="2649348" y="6119486"/>
            <a:ext cx="5343377" cy="257369"/>
          </a:xfrm>
          <a:prstGeom prst="wedgeRectCallout">
            <a:avLst>
              <a:gd name="adj1" fmla="val -11807"/>
              <a:gd name="adj2" fmla="val -27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pdm config pypi.url "http://localhost:3141/cwprogram/stable"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B1800F-C761-9E5A-4F1C-DC1794608E02}"/>
              </a:ext>
            </a:extLst>
          </p:cNvPr>
          <p:cNvGrpSpPr/>
          <p:nvPr/>
        </p:nvGrpSpPr>
        <p:grpSpPr>
          <a:xfrm>
            <a:off x="2372348" y="4156970"/>
            <a:ext cx="4445968" cy="299662"/>
            <a:chOff x="1643297" y="4045816"/>
            <a:chExt cx="4445968" cy="299662"/>
          </a:xfrm>
        </p:grpSpPr>
        <p:sp>
          <p:nvSpPr>
            <p:cNvPr id="12" name="CaixaDeTexto 17">
              <a:hlinkClick r:id="rId5" action="ppaction://program"/>
              <a:extLst>
                <a:ext uri="{FF2B5EF4-FFF2-40B4-BE49-F238E27FC236}">
                  <a16:creationId xmlns:a16="http://schemas.microsoft.com/office/drawing/2014/main" id="{CD9A9C50-E08B-67E9-F6B4-DB87FD02007C}"/>
                </a:ext>
              </a:extLst>
            </p:cNvPr>
            <p:cNvSpPr txBox="1"/>
            <p:nvPr/>
          </p:nvSpPr>
          <p:spPr>
            <a:xfrm>
              <a:off x="1980063" y="4103314"/>
              <a:ext cx="4109202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pt-PT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6" action="ppaction://hlinkfile"/>
                </a:rPr>
                <a:t>C:\Users\evaristo.figueiredo\AppData\Local\pdm\pdm\config.toml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3" name="Imagem 18">
              <a:hlinkClick r:id="rId5" action="ppaction://program"/>
              <a:extLst>
                <a:ext uri="{FF2B5EF4-FFF2-40B4-BE49-F238E27FC236}">
                  <a16:creationId xmlns:a16="http://schemas.microsoft.com/office/drawing/2014/main" id="{CA82AD64-47CE-DE0D-EF23-7CA2E0F1C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905DFDD6-F91D-592F-EB24-C0A81953E0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9348" y="4608553"/>
            <a:ext cx="6199319" cy="130151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" name="Arrow: Right 5">
            <a:extLst>
              <a:ext uri="{FF2B5EF4-FFF2-40B4-BE49-F238E27FC236}">
                <a16:creationId xmlns:a16="http://schemas.microsoft.com/office/drawing/2014/main" id="{2E23D0CC-5B39-9849-F5E1-C3A0B604673B}"/>
              </a:ext>
            </a:extLst>
          </p:cNvPr>
          <p:cNvSpPr/>
          <p:nvPr/>
        </p:nvSpPr>
        <p:spPr>
          <a:xfrm>
            <a:off x="263376" y="317567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2353204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97193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13.2 settings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43EBB8-DD66-46A3-219F-203E0899E87A}"/>
              </a:ext>
            </a:extLst>
          </p:cNvPr>
          <p:cNvGrpSpPr/>
          <p:nvPr/>
        </p:nvGrpSpPr>
        <p:grpSpPr>
          <a:xfrm>
            <a:off x="248908" y="304980"/>
            <a:ext cx="1086275" cy="289586"/>
            <a:chOff x="5881666" y="1590687"/>
            <a:chExt cx="1086275" cy="289586"/>
          </a:xfrm>
        </p:grpSpPr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CC44C134-C0B8-2E55-597D-0A9035EF2988}"/>
                </a:ext>
              </a:extLst>
            </p:cNvPr>
            <p:cNvSpPr/>
            <p:nvPr/>
          </p:nvSpPr>
          <p:spPr>
            <a:xfrm>
              <a:off x="6081095" y="1603274"/>
              <a:ext cx="8868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settings list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48B8FE6C-4601-78EE-1070-2E625A53F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8822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72167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14. build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82196D-C6D1-7631-C92F-E525F9A81B07}"/>
              </a:ext>
            </a:extLst>
          </p:cNvPr>
          <p:cNvGrpSpPr/>
          <p:nvPr/>
        </p:nvGrpSpPr>
        <p:grpSpPr>
          <a:xfrm>
            <a:off x="248908" y="265690"/>
            <a:ext cx="695078" cy="289586"/>
            <a:chOff x="5881666" y="1590687"/>
            <a:chExt cx="695078" cy="289586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2F25605A-2115-C5F6-4A38-74C90E21C4E9}"/>
                </a:ext>
              </a:extLst>
            </p:cNvPr>
            <p:cNvSpPr/>
            <p:nvPr/>
          </p:nvSpPr>
          <p:spPr>
            <a:xfrm>
              <a:off x="6081095" y="1603274"/>
              <a:ext cx="4956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build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400732EE-7B81-8A4B-EB02-1F7547844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E05CAFA-56A1-14B7-CA0F-0B0B879F4A05}"/>
              </a:ext>
            </a:extLst>
          </p:cNvPr>
          <p:cNvSpPr/>
          <p:nvPr/>
        </p:nvSpPr>
        <p:spPr>
          <a:xfrm>
            <a:off x="766693" y="623519"/>
            <a:ext cx="837336" cy="257369"/>
          </a:xfrm>
          <a:prstGeom prst="wedgeRectCallout">
            <a:avLst>
              <a:gd name="adj1" fmla="val -11807"/>
              <a:gd name="adj2" fmla="val -27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pdm build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57A00D-70E6-6030-B324-9C92CA46F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93" y="1119078"/>
            <a:ext cx="4448796" cy="78592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5AB1DF-780D-A26C-0748-1FCE6C68C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672" y="2228566"/>
            <a:ext cx="3546227" cy="92146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5549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86113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15. publish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82196D-C6D1-7631-C92F-E525F9A81B07}"/>
              </a:ext>
            </a:extLst>
          </p:cNvPr>
          <p:cNvGrpSpPr/>
          <p:nvPr/>
        </p:nvGrpSpPr>
        <p:grpSpPr>
          <a:xfrm>
            <a:off x="248908" y="265690"/>
            <a:ext cx="836142" cy="289586"/>
            <a:chOff x="5881666" y="1590687"/>
            <a:chExt cx="836142" cy="289586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2F25605A-2115-C5F6-4A38-74C90E21C4E9}"/>
                </a:ext>
              </a:extLst>
            </p:cNvPr>
            <p:cNvSpPr/>
            <p:nvPr/>
          </p:nvSpPr>
          <p:spPr>
            <a:xfrm>
              <a:off x="6081095" y="1603274"/>
              <a:ext cx="6367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publish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400732EE-7B81-8A4B-EB02-1F7547844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6C845CF-BFBD-B3DC-F765-16F9160CA230}"/>
              </a:ext>
            </a:extLst>
          </p:cNvPr>
          <p:cNvGrpSpPr/>
          <p:nvPr/>
        </p:nvGrpSpPr>
        <p:grpSpPr>
          <a:xfrm>
            <a:off x="261779" y="3884159"/>
            <a:ext cx="906546" cy="289586"/>
            <a:chOff x="5881666" y="1590687"/>
            <a:chExt cx="906546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DE6DFDD-E0D8-4F89-B22D-BDB9BF1DF47C}"/>
                </a:ext>
              </a:extLst>
            </p:cNvPr>
            <p:cNvSpPr/>
            <p:nvPr/>
          </p:nvSpPr>
          <p:spPr>
            <a:xfrm>
              <a:off x="6081095" y="1603274"/>
              <a:ext cx="7071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4"/>
                </a:rPr>
                <a:t>backend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2CD23DA7-9517-C86C-24B0-5AD0351C5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7325DE-1743-BC11-593D-5558C59E1CA3}"/>
              </a:ext>
            </a:extLst>
          </p:cNvPr>
          <p:cNvGrpSpPr/>
          <p:nvPr/>
        </p:nvGrpSpPr>
        <p:grpSpPr>
          <a:xfrm>
            <a:off x="681393" y="4323752"/>
            <a:ext cx="5200157" cy="289586"/>
            <a:chOff x="5881666" y="1590687"/>
            <a:chExt cx="5200157" cy="289586"/>
          </a:xfrm>
        </p:grpSpPr>
        <p:sp>
          <p:nvSpPr>
            <p:cNvPr id="27" name="Retângulo 5">
              <a:extLst>
                <a:ext uri="{FF2B5EF4-FFF2-40B4-BE49-F238E27FC236}">
                  <a16:creationId xmlns:a16="http://schemas.microsoft.com/office/drawing/2014/main" id="{C64275A3-76AA-ED50-3E26-9BE7471C3FF4}"/>
                </a:ext>
              </a:extLst>
            </p:cNvPr>
            <p:cNvSpPr/>
            <p:nvPr/>
          </p:nvSpPr>
          <p:spPr>
            <a:xfrm>
              <a:off x="6081095" y="1603274"/>
              <a:ext cx="50007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pt-PT" sz="1200" dirty="0" err="1">
                  <a:hlinkClick r:id="rId5"/>
                </a:rPr>
                <a:t>Structuring</a:t>
              </a:r>
              <a:r>
                <a:rPr lang="pt-PT" sz="1200" dirty="0">
                  <a:hlinkClick r:id="rId5"/>
                </a:rPr>
                <a:t> a Python Project </a:t>
              </a:r>
              <a:r>
                <a:rPr lang="pt-PT" sz="1200" dirty="0" err="1">
                  <a:hlinkClick r:id="rId5"/>
                </a:rPr>
                <a:t>with</a:t>
              </a:r>
              <a:r>
                <a:rPr lang="pt-PT" sz="1200" dirty="0">
                  <a:hlinkClick r:id="rId5"/>
                </a:rPr>
                <a:t> PDM | </a:t>
              </a:r>
              <a:r>
                <a:rPr lang="pt-PT" sz="1200" dirty="0" err="1">
                  <a:hlinkClick r:id="rId5"/>
                </a:rPr>
                <a:t>Yuchen</a:t>
              </a:r>
              <a:r>
                <a:rPr lang="pt-PT" sz="1200" dirty="0">
                  <a:hlinkClick r:id="rId5"/>
                </a:rPr>
                <a:t> </a:t>
              </a:r>
              <a:r>
                <a:rPr lang="pt-PT" sz="1200" dirty="0" err="1">
                  <a:hlinkClick r:id="rId5"/>
                </a:rPr>
                <a:t>Cheng's</a:t>
              </a:r>
              <a:r>
                <a:rPr lang="pt-PT" sz="1200" dirty="0">
                  <a:hlinkClick r:id="rId5"/>
                </a:rPr>
                <a:t> Blog (</a:t>
              </a:r>
              <a:r>
                <a:rPr lang="pt-PT" sz="1200" dirty="0" err="1">
                  <a:hlinkClick r:id="rId5"/>
                </a:rPr>
                <a:t>rudeigerc.dev</a:t>
              </a:r>
              <a:r>
                <a:rPr lang="pt-PT" sz="1200" dirty="0">
                  <a:hlinkClick r:id="rId5"/>
                </a:rPr>
                <a:t>)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9C8303AF-31C1-0C8C-3332-12ADF08E7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29945951-EB03-580D-8327-E5286A891398}"/>
              </a:ext>
            </a:extLst>
          </p:cNvPr>
          <p:cNvSpPr/>
          <p:nvPr/>
        </p:nvSpPr>
        <p:spPr>
          <a:xfrm>
            <a:off x="766693" y="623519"/>
            <a:ext cx="1007254" cy="257369"/>
          </a:xfrm>
          <a:prstGeom prst="wedgeRectCallout">
            <a:avLst>
              <a:gd name="adj1" fmla="val -11807"/>
              <a:gd name="adj2" fmla="val -27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pdm publish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5206C2E-0611-83E4-030F-FBAF0C9330AB}"/>
              </a:ext>
            </a:extLst>
          </p:cNvPr>
          <p:cNvSpPr/>
          <p:nvPr/>
        </p:nvSpPr>
        <p:spPr>
          <a:xfrm>
            <a:off x="766693" y="1014499"/>
            <a:ext cx="6444640" cy="257369"/>
          </a:xfrm>
          <a:prstGeom prst="wedgeRectCallout">
            <a:avLst>
              <a:gd name="adj1" fmla="val -11807"/>
              <a:gd name="adj2" fmla="val -27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pdm publish -r http://localhost:3141/cwprogram/stable/ -u cwprogram -P 9715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64BBE0-4ECA-F132-18F1-B508DE69FB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8542" y="1482694"/>
            <a:ext cx="3533698" cy="197799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293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100816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15.1 backend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C845CF-BFBD-B3DC-F765-16F9160CA230}"/>
              </a:ext>
            </a:extLst>
          </p:cNvPr>
          <p:cNvGrpSpPr/>
          <p:nvPr/>
        </p:nvGrpSpPr>
        <p:grpSpPr>
          <a:xfrm>
            <a:off x="248908" y="198000"/>
            <a:ext cx="906546" cy="289586"/>
            <a:chOff x="5881666" y="1590687"/>
            <a:chExt cx="906546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DE6DFDD-E0D8-4F89-B22D-BDB9BF1DF47C}"/>
                </a:ext>
              </a:extLst>
            </p:cNvPr>
            <p:cNvSpPr/>
            <p:nvPr/>
          </p:nvSpPr>
          <p:spPr>
            <a:xfrm>
              <a:off x="6081095" y="1603274"/>
              <a:ext cx="7071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backend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2CD23DA7-9517-C86C-24B0-5AD0351C5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7325DE-1743-BC11-593D-5558C59E1CA3}"/>
              </a:ext>
            </a:extLst>
          </p:cNvPr>
          <p:cNvGrpSpPr/>
          <p:nvPr/>
        </p:nvGrpSpPr>
        <p:grpSpPr>
          <a:xfrm>
            <a:off x="252504" y="5548723"/>
            <a:ext cx="2797384" cy="289586"/>
            <a:chOff x="5881666" y="1590687"/>
            <a:chExt cx="2797384" cy="289586"/>
          </a:xfrm>
        </p:grpSpPr>
        <p:sp>
          <p:nvSpPr>
            <p:cNvPr id="27" name="Retângulo 5">
              <a:extLst>
                <a:ext uri="{FF2B5EF4-FFF2-40B4-BE49-F238E27FC236}">
                  <a16:creationId xmlns:a16="http://schemas.microsoft.com/office/drawing/2014/main" id="{C64275A3-76AA-ED50-3E26-9BE7471C3FF4}"/>
                </a:ext>
              </a:extLst>
            </p:cNvPr>
            <p:cNvSpPr/>
            <p:nvPr/>
          </p:nvSpPr>
          <p:spPr>
            <a:xfrm>
              <a:off x="6081095" y="1603274"/>
              <a:ext cx="25979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4"/>
                </a:rPr>
                <a:t>Structuring a Python Project with PDM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9C8303AF-31C1-0C8C-3332-12ADF08E7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A98335A-FB34-8EBE-D581-03897061FEA7}"/>
              </a:ext>
            </a:extLst>
          </p:cNvPr>
          <p:cNvSpPr txBox="1"/>
          <p:nvPr/>
        </p:nvSpPr>
        <p:spPr>
          <a:xfrm>
            <a:off x="656261" y="583703"/>
            <a:ext cx="4344716" cy="4801314"/>
          </a:xfrm>
          <a:prstGeom prst="rect">
            <a:avLst/>
          </a:prstGeom>
          <a:solidFill>
            <a:schemeClr val="tx1"/>
          </a:solidFill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highlight>
                  <a:srgbClr val="FFFFFF"/>
                </a:highlight>
                <a:latin typeface="+mj-lt"/>
                <a:hlinkClick r:id="rId5"/>
              </a:rPr>
              <a:t>Specify the package files</a:t>
            </a:r>
            <a:endParaRPr lang="en-US" b="0" i="0" dirty="0">
              <a:effectLst/>
              <a:highlight>
                <a:srgbClr val="FFFFFF"/>
              </a:highlight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highlight>
                  <a:srgbClr val="FFFFFF"/>
                </a:highlight>
                <a:latin typeface="+mj-lt"/>
                <a:hlinkClick r:id="rId6"/>
              </a:rPr>
              <a:t>The common package layout</a:t>
            </a:r>
            <a:endParaRPr lang="en-US" b="0" i="0" dirty="0">
              <a:effectLst/>
              <a:highlight>
                <a:srgbClr val="FFFFFF"/>
              </a:highlight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highlight>
                  <a:srgbClr val="FFFFFF"/>
                </a:highlight>
                <a:latin typeface="+mj-lt"/>
                <a:hlinkClick r:id="rId7"/>
              </a:rPr>
              <a:t>The module files layout</a:t>
            </a:r>
            <a:endParaRPr lang="en-US" b="0" i="0" dirty="0">
              <a:effectLst/>
              <a:highlight>
                <a:srgbClr val="FFFFFF"/>
              </a:highlight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highlight>
                  <a:srgbClr val="FFFFFF"/>
                </a:highlight>
                <a:latin typeface="+mj-lt"/>
                <a:hlinkClick r:id="rId8"/>
              </a:rPr>
              <a:t>Include or exclude files</a:t>
            </a:r>
            <a:endParaRPr lang="en-US" b="0" i="0" dirty="0">
              <a:effectLst/>
              <a:highlight>
                <a:srgbClr val="FFFFFF"/>
              </a:highlight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highlight>
                  <a:srgbClr val="FFFFFF"/>
                </a:highlight>
                <a:latin typeface="+mj-lt"/>
                <a:hlinkClick r:id="rId9"/>
              </a:rPr>
              <a:t>Include files in a namespace package</a:t>
            </a:r>
            <a:endParaRPr lang="en-US" b="0" i="0" dirty="0">
              <a:effectLst/>
              <a:highlight>
                <a:srgbClr val="FFFFFF"/>
              </a:highlight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highlight>
                  <a:srgbClr val="FFFFFF"/>
                </a:highlight>
                <a:latin typeface="+mj-lt"/>
                <a:hlinkClick r:id="rId10"/>
              </a:rPr>
              <a:t>The src layout</a:t>
            </a:r>
            <a:endParaRPr lang="en-US" b="0" i="0" dirty="0">
              <a:effectLst/>
              <a:highlight>
                <a:srgbClr val="FFFFFF"/>
              </a:highlight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highlight>
                  <a:srgbClr val="FFFFFF"/>
                </a:highlight>
                <a:latin typeface="+mj-lt"/>
                <a:hlinkClick r:id="rId11"/>
              </a:rPr>
              <a:t>Priority of includes and excludes</a:t>
            </a:r>
            <a:endParaRPr lang="en-US" b="0" i="0" dirty="0">
              <a:effectLst/>
              <a:highlight>
                <a:srgbClr val="FFFFFF"/>
              </a:highlight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highlight>
                  <a:srgbClr val="FFFFFF"/>
                </a:highlight>
                <a:latin typeface="+mj-lt"/>
                <a:hlinkClick r:id="rId12"/>
              </a:rPr>
              <a:t>Default includes and excludes</a:t>
            </a:r>
            <a:endParaRPr lang="en-US" b="0" i="0" dirty="0">
              <a:effectLst/>
              <a:highlight>
                <a:srgbClr val="FFFFFF"/>
              </a:highlight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highlight>
                  <a:srgbClr val="FFFFFF"/>
                </a:highlight>
                <a:latin typeface="+mj-lt"/>
                <a:hlinkClick r:id="rId13"/>
              </a:rPr>
              <a:t>Wheel data files</a:t>
            </a:r>
            <a:endParaRPr lang="en-US" b="0" i="0" dirty="0">
              <a:effectLst/>
              <a:highlight>
                <a:srgbClr val="FFFFFF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highlight>
                  <a:srgbClr val="FFFFFF"/>
                </a:highlight>
                <a:latin typeface="+mj-lt"/>
                <a:hlinkClick r:id="rId14"/>
              </a:rPr>
              <a:t>Local build hooks</a:t>
            </a:r>
            <a:endParaRPr lang="en-US" b="0" i="0" dirty="0">
              <a:effectLst/>
              <a:highlight>
                <a:srgbClr val="FFFFFF"/>
              </a:highlight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highlight>
                  <a:srgbClr val="FFFFFF"/>
                </a:highlight>
                <a:latin typeface="+mj-lt"/>
                <a:hlinkClick r:id="rId15"/>
              </a:rPr>
              <a:t>Run setup tools</a:t>
            </a:r>
            <a:endParaRPr lang="en-US" b="0" i="0" dirty="0">
              <a:effectLst/>
              <a:highlight>
                <a:srgbClr val="FFFFFF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highlight>
                  <a:srgbClr val="FFFFFF"/>
                </a:highlight>
                <a:latin typeface="+mj-lt"/>
                <a:hlinkClick r:id="rId16"/>
              </a:rPr>
              <a:t>is-pure lib</a:t>
            </a:r>
            <a:endParaRPr lang="en-US" b="0" i="0" dirty="0">
              <a:effectLst/>
              <a:highlight>
                <a:srgbClr val="FFFFFF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highlight>
                  <a:srgbClr val="FFFFFF"/>
                </a:highlight>
                <a:latin typeface="+mj-lt"/>
                <a:hlinkClick r:id="rId17"/>
              </a:rPr>
              <a:t>Choose the editable build format</a:t>
            </a:r>
            <a:endParaRPr lang="en-US" b="0" i="0" dirty="0">
              <a:effectLst/>
              <a:highlight>
                <a:srgbClr val="FFFFFF"/>
              </a:highlight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highlight>
                  <a:srgbClr val="FFFFFF"/>
                </a:highlight>
                <a:latin typeface="+mj-lt"/>
                <a:hlinkClick r:id="rId18"/>
              </a:rPr>
              <a:t>path</a:t>
            </a:r>
            <a:endParaRPr lang="en-US" b="0" i="0" dirty="0">
              <a:effectLst/>
              <a:highlight>
                <a:srgbClr val="FFFFFF"/>
              </a:highlight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highlight>
                  <a:srgbClr val="FFFFFF"/>
                </a:highlight>
                <a:latin typeface="+mj-lt"/>
                <a:hlinkClick r:id="rId19"/>
              </a:rPr>
              <a:t>editable</a:t>
            </a:r>
            <a:endParaRPr lang="en-US" b="0" i="0" dirty="0">
              <a:effectLst/>
              <a:highlight>
                <a:srgbClr val="FFFFFF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highlight>
                  <a:srgbClr val="FFFFFF"/>
                </a:highlight>
                <a:latin typeface="+mj-lt"/>
                <a:hlinkClick r:id="rId20"/>
              </a:rPr>
              <a:t>Build config settings</a:t>
            </a:r>
            <a:endParaRPr lang="en-US" b="0" i="0" dirty="0">
              <a:effectLst/>
              <a:highlight>
                <a:srgbClr val="FFFFFF"/>
              </a:highlight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highlight>
                  <a:srgbClr val="FFFFFF"/>
                </a:highlight>
                <a:latin typeface="+mj-lt"/>
                <a:hlinkClick r:id="rId21"/>
              </a:rPr>
              <a:t>Environment variables</a:t>
            </a:r>
            <a:endParaRPr lang="en-US" b="0" i="0" dirty="0">
              <a:effectLst/>
              <a:highlight>
                <a:srgbClr val="FFFFFF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8989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76335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16. CD/CI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99939-3287-F21C-6546-9CF31DB96A47}"/>
              </a:ext>
            </a:extLst>
          </p:cNvPr>
          <p:cNvGrpSpPr/>
          <p:nvPr/>
        </p:nvGrpSpPr>
        <p:grpSpPr>
          <a:xfrm>
            <a:off x="248908" y="198000"/>
            <a:ext cx="2982435" cy="289586"/>
            <a:chOff x="5881666" y="1590687"/>
            <a:chExt cx="2982435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567F474E-2B7F-40BA-B29B-6EE4466D570A}"/>
                </a:ext>
              </a:extLst>
            </p:cNvPr>
            <p:cNvSpPr/>
            <p:nvPr/>
          </p:nvSpPr>
          <p:spPr>
            <a:xfrm>
              <a:off x="6081095" y="1603274"/>
              <a:ext cx="27830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Advanced Usage - PDM (pdm-project.org)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EEB24344-337A-226A-3C5E-54C55FC3C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7468684-278B-4668-0189-AE601DE19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746" y="802640"/>
            <a:ext cx="2150230" cy="418592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790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81548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17. scripts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99939-3287-F21C-6546-9CF31DB96A47}"/>
              </a:ext>
            </a:extLst>
          </p:cNvPr>
          <p:cNvGrpSpPr/>
          <p:nvPr/>
        </p:nvGrpSpPr>
        <p:grpSpPr>
          <a:xfrm>
            <a:off x="248908" y="198000"/>
            <a:ext cx="1107947" cy="289586"/>
            <a:chOff x="5881666" y="1590687"/>
            <a:chExt cx="1107947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567F474E-2B7F-40BA-B29B-6EE4466D570A}"/>
                </a:ext>
              </a:extLst>
            </p:cNvPr>
            <p:cNvSpPr/>
            <p:nvPr/>
          </p:nvSpPr>
          <p:spPr>
            <a:xfrm>
              <a:off x="6081095" y="1603274"/>
              <a:ext cx="9085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user-scripts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EEB24344-337A-226A-3C5E-54C55FC3C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F5421EA-3FF1-D4CD-1C85-3F038F380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26" y="674921"/>
            <a:ext cx="8125640" cy="83509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B83C17F-386E-1852-BAA4-5A2883AD65A2}"/>
              </a:ext>
            </a:extLst>
          </p:cNvPr>
          <p:cNvGrpSpPr/>
          <p:nvPr/>
        </p:nvGrpSpPr>
        <p:grpSpPr>
          <a:xfrm>
            <a:off x="745786" y="1697355"/>
            <a:ext cx="4057152" cy="289586"/>
            <a:chOff x="5881666" y="1590687"/>
            <a:chExt cx="4057152" cy="289586"/>
          </a:xfrm>
        </p:grpSpPr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E90CE6FC-3F48-4263-9782-A53251691D6F}"/>
                </a:ext>
              </a:extLst>
            </p:cNvPr>
            <p:cNvSpPr/>
            <p:nvPr/>
          </p:nvSpPr>
          <p:spPr>
            <a:xfrm>
              <a:off x="6081095" y="1603274"/>
              <a:ext cx="38577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pt-PT" sz="1200" dirty="0" err="1">
                  <a:hlinkClick r:id="rId5"/>
                </a:rPr>
                <a:t>Writing</a:t>
              </a:r>
              <a:r>
                <a:rPr lang="pt-PT" sz="1200" dirty="0">
                  <a:hlinkClick r:id="rId5"/>
                </a:rPr>
                <a:t> </a:t>
              </a:r>
              <a:r>
                <a:rPr lang="pt-PT" sz="1200" dirty="0" err="1">
                  <a:hlinkClick r:id="rId5"/>
                </a:rPr>
                <a:t>your</a:t>
              </a:r>
              <a:r>
                <a:rPr lang="pt-PT" sz="1200" dirty="0">
                  <a:hlinkClick r:id="rId5"/>
                </a:rPr>
                <a:t> </a:t>
              </a:r>
              <a:r>
                <a:rPr lang="pt-PT" sz="1200" dirty="0" err="1">
                  <a:hlinkClick r:id="rId5"/>
                </a:rPr>
                <a:t>pyproject.toml</a:t>
              </a:r>
              <a:r>
                <a:rPr lang="pt-PT" sz="1200" dirty="0">
                  <a:hlinkClick r:id="rId5"/>
                </a:rPr>
                <a:t> - Python </a:t>
              </a:r>
              <a:r>
                <a:rPr lang="pt-PT" sz="1200" dirty="0" err="1">
                  <a:hlinkClick r:id="rId5"/>
                </a:rPr>
                <a:t>Packaging</a:t>
              </a:r>
              <a:r>
                <a:rPr lang="pt-PT" sz="1200" dirty="0">
                  <a:hlinkClick r:id="rId5"/>
                </a:rPr>
                <a:t> </a:t>
              </a:r>
              <a:r>
                <a:rPr lang="pt-PT" sz="1200" dirty="0" err="1">
                  <a:hlinkClick r:id="rId5"/>
                </a:rPr>
                <a:t>User</a:t>
              </a:r>
              <a:r>
                <a:rPr lang="pt-PT" sz="1200" dirty="0">
                  <a:hlinkClick r:id="rId5"/>
                </a:rPr>
                <a:t> Guide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4F719B6F-A167-1A2D-BEFD-543D52920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5453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524A7E6-1B14-5072-2E2E-BEA7E79A7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00" y="668932"/>
            <a:ext cx="6532151" cy="282471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66075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18. lock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99939-3287-F21C-6546-9CF31DB96A47}"/>
              </a:ext>
            </a:extLst>
          </p:cNvPr>
          <p:cNvGrpSpPr/>
          <p:nvPr/>
        </p:nvGrpSpPr>
        <p:grpSpPr>
          <a:xfrm>
            <a:off x="6984988" y="3616970"/>
            <a:ext cx="637369" cy="289586"/>
            <a:chOff x="5881666" y="1590687"/>
            <a:chExt cx="637369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567F474E-2B7F-40BA-B29B-6EE4466D570A}"/>
                </a:ext>
              </a:extLst>
            </p:cNvPr>
            <p:cNvSpPr/>
            <p:nvPr/>
          </p:nvSpPr>
          <p:spPr>
            <a:xfrm>
              <a:off x="6081095" y="1603274"/>
              <a:ext cx="4379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3"/>
                </a:rPr>
                <a:t>lock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EEB24344-337A-226A-3C5E-54C55FC3C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3" name="Arrow: Right 5">
            <a:extLst>
              <a:ext uri="{FF2B5EF4-FFF2-40B4-BE49-F238E27FC236}">
                <a16:creationId xmlns:a16="http://schemas.microsoft.com/office/drawing/2014/main" id="{228779AB-B606-CC10-AFF0-205139B2C195}"/>
              </a:ext>
            </a:extLst>
          </p:cNvPr>
          <p:cNvSpPr/>
          <p:nvPr/>
        </p:nvSpPr>
        <p:spPr>
          <a:xfrm>
            <a:off x="248908" y="26860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E69DE4DE-19D5-0FE7-F7E1-5758C87ADE1D}"/>
              </a:ext>
            </a:extLst>
          </p:cNvPr>
          <p:cNvSpPr/>
          <p:nvPr/>
        </p:nvSpPr>
        <p:spPr>
          <a:xfrm>
            <a:off x="988019" y="288239"/>
            <a:ext cx="752376" cy="257369"/>
          </a:xfrm>
          <a:prstGeom prst="wedgeRectCallout">
            <a:avLst>
              <a:gd name="adj1" fmla="val -11807"/>
              <a:gd name="adj2" fmla="val -27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pdm lock</a:t>
            </a:r>
          </a:p>
        </p:txBody>
      </p:sp>
    </p:spTree>
    <p:extLst>
      <p:ext uri="{BB962C8B-B14F-4D97-AF65-F5344CB8AC3E}">
        <p14:creationId xmlns:p14="http://schemas.microsoft.com/office/powerpoint/2010/main" val="378209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1.2 sources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DE2C02-A600-1EE5-D7DB-316FF5FE098E}"/>
              </a:ext>
            </a:extLst>
          </p:cNvPr>
          <p:cNvGrpSpPr/>
          <p:nvPr/>
        </p:nvGrpSpPr>
        <p:grpSpPr>
          <a:xfrm>
            <a:off x="5596444" y="529829"/>
            <a:ext cx="5481644" cy="289586"/>
            <a:chOff x="5881666" y="1590687"/>
            <a:chExt cx="5481644" cy="289586"/>
          </a:xfrm>
        </p:grpSpPr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6E429BBB-0C35-3262-823A-901763BC51F4}"/>
                </a:ext>
              </a:extLst>
            </p:cNvPr>
            <p:cNvSpPr/>
            <p:nvPr/>
          </p:nvSpPr>
          <p:spPr>
            <a:xfrm>
              <a:off x="6081095" y="1603274"/>
              <a:ext cx="52822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How to Use PDM to Manage Python Dependencies without a Virtual Environment</a:t>
              </a:r>
              <a:endParaRPr lang="en-US" sz="1200" dirty="0"/>
            </a:p>
          </p:txBody>
        </p:sp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D41E1667-2AAA-3C7F-C0D6-C6AE22020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82196D-C6D1-7631-C92F-E525F9A81B07}"/>
              </a:ext>
            </a:extLst>
          </p:cNvPr>
          <p:cNvGrpSpPr/>
          <p:nvPr/>
        </p:nvGrpSpPr>
        <p:grpSpPr>
          <a:xfrm>
            <a:off x="248908" y="265690"/>
            <a:ext cx="606848" cy="289586"/>
            <a:chOff x="5881666" y="1590687"/>
            <a:chExt cx="606848" cy="289586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2F25605A-2115-C5F6-4A38-74C90E21C4E9}"/>
                </a:ext>
              </a:extLst>
            </p:cNvPr>
            <p:cNvSpPr/>
            <p:nvPr/>
          </p:nvSpPr>
          <p:spPr>
            <a:xfrm>
              <a:off x="6081095" y="1603274"/>
              <a:ext cx="4074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pt-PT" sz="1200" dirty="0">
                  <a:hlinkClick r:id="rId4"/>
                </a:rPr>
                <a:t>site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400732EE-7B81-8A4B-EB02-1F7547844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F7D2E88-E1A5-10B3-6AA4-4034759218DF}"/>
              </a:ext>
            </a:extLst>
          </p:cNvPr>
          <p:cNvGrpSpPr/>
          <p:nvPr/>
        </p:nvGrpSpPr>
        <p:grpSpPr>
          <a:xfrm>
            <a:off x="5582908" y="897821"/>
            <a:ext cx="2463126" cy="289586"/>
            <a:chOff x="5881666" y="1590687"/>
            <a:chExt cx="2463126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7887897B-F6AC-6FE7-4F81-1014A6A0C6FD}"/>
                </a:ext>
              </a:extLst>
            </p:cNvPr>
            <p:cNvSpPr/>
            <p:nvPr/>
          </p:nvSpPr>
          <p:spPr>
            <a:xfrm>
              <a:off x="6081095" y="1603274"/>
              <a:ext cx="22636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5"/>
                </a:rPr>
                <a:t>Setup a Python project with PDM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AC8697FB-7D0E-868E-4581-83B27515B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FCF3A33-5DF6-1300-69C5-EBCFB248255F}"/>
              </a:ext>
            </a:extLst>
          </p:cNvPr>
          <p:cNvGrpSpPr/>
          <p:nvPr/>
        </p:nvGrpSpPr>
        <p:grpSpPr>
          <a:xfrm>
            <a:off x="552332" y="605940"/>
            <a:ext cx="1152254" cy="289586"/>
            <a:chOff x="5881666" y="1590687"/>
            <a:chExt cx="1152254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AD166925-C32B-0CDC-0205-DCE636FFAF6B}"/>
                </a:ext>
              </a:extLst>
            </p:cNvPr>
            <p:cNvSpPr/>
            <p:nvPr/>
          </p:nvSpPr>
          <p:spPr>
            <a:xfrm>
              <a:off x="6081095" y="1603274"/>
              <a:ext cx="9528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6"/>
                </a:rPr>
                <a:t>cli reference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5738CF38-DB5D-E381-6E9D-DBF3C81C4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82A62E-63D7-652A-BC83-0A6F84E50352}"/>
              </a:ext>
            </a:extLst>
          </p:cNvPr>
          <p:cNvGrpSpPr/>
          <p:nvPr/>
        </p:nvGrpSpPr>
        <p:grpSpPr>
          <a:xfrm>
            <a:off x="227940" y="2067139"/>
            <a:ext cx="833833" cy="289586"/>
            <a:chOff x="5881666" y="1590687"/>
            <a:chExt cx="833833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07927360-3141-BEEE-2CAB-71D1A125FEA6}"/>
                </a:ext>
              </a:extLst>
            </p:cNvPr>
            <p:cNvSpPr/>
            <p:nvPr/>
          </p:nvSpPr>
          <p:spPr>
            <a:xfrm>
              <a:off x="6081095" y="1603274"/>
              <a:ext cx="6344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7"/>
                </a:rPr>
                <a:t>vsCode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08288BCB-3EAA-837C-12B7-80C3E71B7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622A8D-ED33-522B-897C-E3556ED661F3}"/>
              </a:ext>
            </a:extLst>
          </p:cNvPr>
          <p:cNvGrpSpPr/>
          <p:nvPr/>
        </p:nvGrpSpPr>
        <p:grpSpPr>
          <a:xfrm>
            <a:off x="248908" y="3868589"/>
            <a:ext cx="3551309" cy="289586"/>
            <a:chOff x="5881666" y="1590687"/>
            <a:chExt cx="3551309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A12A2DC9-4F93-3B27-FF0C-E03C3221710C}"/>
                </a:ext>
              </a:extLst>
            </p:cNvPr>
            <p:cNvSpPr/>
            <p:nvPr/>
          </p:nvSpPr>
          <p:spPr>
            <a:xfrm>
              <a:off x="6081095" y="1603274"/>
              <a:ext cx="33518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8"/>
                </a:rPr>
                <a:t>Beginning Python: Project Management With PDM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DF1CCD6B-D64C-6A98-BB0C-ABD64E4D5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9DDFBD-50D8-2ED6-E78B-392CE50D9B67}"/>
              </a:ext>
            </a:extLst>
          </p:cNvPr>
          <p:cNvGrpSpPr/>
          <p:nvPr/>
        </p:nvGrpSpPr>
        <p:grpSpPr>
          <a:xfrm>
            <a:off x="552332" y="910407"/>
            <a:ext cx="1152254" cy="289586"/>
            <a:chOff x="5881666" y="1590687"/>
            <a:chExt cx="1152254" cy="289586"/>
          </a:xfrm>
        </p:grpSpPr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82957BA5-5C7F-CD3B-6B58-DD919D1591A2}"/>
                </a:ext>
              </a:extLst>
            </p:cNvPr>
            <p:cNvSpPr/>
            <p:nvPr/>
          </p:nvSpPr>
          <p:spPr>
            <a:xfrm>
              <a:off x="6081095" y="1603274"/>
              <a:ext cx="9528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9"/>
                </a:rPr>
                <a:t>new project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83A54846-9921-CC03-5609-370997686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5157E6-0DB9-7262-65A5-7B24B82F3C46}"/>
              </a:ext>
            </a:extLst>
          </p:cNvPr>
          <p:cNvGrpSpPr/>
          <p:nvPr/>
        </p:nvGrpSpPr>
        <p:grpSpPr>
          <a:xfrm>
            <a:off x="262444" y="4199673"/>
            <a:ext cx="2797384" cy="289586"/>
            <a:chOff x="5881666" y="1590687"/>
            <a:chExt cx="2797384" cy="289586"/>
          </a:xfrm>
        </p:grpSpPr>
        <p:sp>
          <p:nvSpPr>
            <p:cNvPr id="20" name="Retângulo 5">
              <a:extLst>
                <a:ext uri="{FF2B5EF4-FFF2-40B4-BE49-F238E27FC236}">
                  <a16:creationId xmlns:a16="http://schemas.microsoft.com/office/drawing/2014/main" id="{0A988CC6-B94F-B1A0-4C0F-01DE80AAA356}"/>
                </a:ext>
              </a:extLst>
            </p:cNvPr>
            <p:cNvSpPr/>
            <p:nvPr/>
          </p:nvSpPr>
          <p:spPr>
            <a:xfrm>
              <a:off x="6081095" y="1603274"/>
              <a:ext cx="25979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10"/>
                </a:rPr>
                <a:t>Structuring a Python Project with PDM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32716A01-41BD-0A33-E76A-C74512DE7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A07A75E-9857-9A75-7306-DC134FAD656F}"/>
              </a:ext>
            </a:extLst>
          </p:cNvPr>
          <p:cNvGrpSpPr/>
          <p:nvPr/>
        </p:nvGrpSpPr>
        <p:grpSpPr>
          <a:xfrm>
            <a:off x="979052" y="1202822"/>
            <a:ext cx="1009331" cy="289586"/>
            <a:chOff x="5881666" y="1590687"/>
            <a:chExt cx="1009331" cy="289586"/>
          </a:xfrm>
        </p:grpSpPr>
        <p:sp>
          <p:nvSpPr>
            <p:cNvPr id="26" name="Retângulo 5">
              <a:extLst>
                <a:ext uri="{FF2B5EF4-FFF2-40B4-BE49-F238E27FC236}">
                  <a16:creationId xmlns:a16="http://schemas.microsoft.com/office/drawing/2014/main" id="{BABA28FD-3CE1-EEC4-DB48-E0A2F9C875E4}"/>
                </a:ext>
              </a:extLst>
            </p:cNvPr>
            <p:cNvSpPr/>
            <p:nvPr/>
          </p:nvSpPr>
          <p:spPr>
            <a:xfrm>
              <a:off x="6081095" y="1603274"/>
              <a:ext cx="8099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11"/>
                </a:rPr>
                <a:t>templates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A78CCE6D-B746-1A31-D7E7-78E985EEC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6446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130619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19. pyproject.toml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9E52943-7437-790E-0556-786F2F55EA94}"/>
              </a:ext>
            </a:extLst>
          </p:cNvPr>
          <p:cNvGrpSpPr/>
          <p:nvPr/>
        </p:nvGrpSpPr>
        <p:grpSpPr>
          <a:xfrm>
            <a:off x="248908" y="288819"/>
            <a:ext cx="2062913" cy="286297"/>
            <a:chOff x="2738297" y="4386269"/>
            <a:chExt cx="2062913" cy="28629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2578366-9890-4730-65BC-BF52D15EF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20" name="Retângulo 5">
              <a:extLst>
                <a:ext uri="{FF2B5EF4-FFF2-40B4-BE49-F238E27FC236}">
                  <a16:creationId xmlns:a16="http://schemas.microsoft.com/office/drawing/2014/main" id="{108AAA4A-5AF2-4636-5AEC-981911AC63CF}"/>
                </a:ext>
              </a:extLst>
            </p:cNvPr>
            <p:cNvSpPr/>
            <p:nvPr/>
          </p:nvSpPr>
          <p:spPr>
            <a:xfrm>
              <a:off x="2928581" y="4395567"/>
              <a:ext cx="18726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3" action="ppaction://hlinkpres?slideindex=7&amp;slidetitle=6. pyproject.toml"/>
                </a:rPr>
                <a:t>structure/6. pyproject.toml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227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6E2A2E-D910-6170-351C-420C0355D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736" y="2732353"/>
            <a:ext cx="3126231" cy="76866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96308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19.1 sources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99939-3287-F21C-6546-9CF31DB96A47}"/>
              </a:ext>
            </a:extLst>
          </p:cNvPr>
          <p:cNvGrpSpPr/>
          <p:nvPr/>
        </p:nvGrpSpPr>
        <p:grpSpPr>
          <a:xfrm>
            <a:off x="2438388" y="1708042"/>
            <a:ext cx="861149" cy="289586"/>
            <a:chOff x="5881666" y="1590687"/>
            <a:chExt cx="861149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567F474E-2B7F-40BA-B29B-6EE4466D570A}"/>
                </a:ext>
              </a:extLst>
            </p:cNvPr>
            <p:cNvSpPr/>
            <p:nvPr/>
          </p:nvSpPr>
          <p:spPr>
            <a:xfrm>
              <a:off x="6081095" y="1603274"/>
              <a:ext cx="6617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3"/>
                </a:rPr>
                <a:t>sources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EEB24344-337A-226A-3C5E-54C55FC3C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3" name="Arrow: Right 5">
            <a:extLst>
              <a:ext uri="{FF2B5EF4-FFF2-40B4-BE49-F238E27FC236}">
                <a16:creationId xmlns:a16="http://schemas.microsoft.com/office/drawing/2014/main" id="{228779AB-B606-CC10-AFF0-205139B2C195}"/>
              </a:ext>
            </a:extLst>
          </p:cNvPr>
          <p:cNvSpPr/>
          <p:nvPr/>
        </p:nvSpPr>
        <p:spPr>
          <a:xfrm>
            <a:off x="248908" y="26860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518AA8D-B406-D6B1-B6BA-3842C839778E}"/>
              </a:ext>
            </a:extLst>
          </p:cNvPr>
          <p:cNvSpPr/>
          <p:nvPr/>
        </p:nvSpPr>
        <p:spPr>
          <a:xfrm>
            <a:off x="947009" y="288239"/>
            <a:ext cx="2288053" cy="1365365"/>
          </a:xfrm>
          <a:prstGeom prst="wedgeRectCallout">
            <a:avLst>
              <a:gd name="adj1" fmla="val -48328"/>
              <a:gd name="adj2" fmla="val -2930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like Pipenv,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you can specify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extra sources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for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finding packages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same format.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6B97F7-55D9-0FCB-E97E-512BC0543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754" y="2201678"/>
            <a:ext cx="6263160" cy="25832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C4F0B3-4911-B016-5DD3-AB9E7E2312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3296" y="4302391"/>
            <a:ext cx="3269021" cy="85231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EC6636-EA93-0927-BD96-7E19F07A0D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754" y="3764671"/>
            <a:ext cx="5804206" cy="27407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9E52943-7437-790E-0556-786F2F55EA94}"/>
              </a:ext>
            </a:extLst>
          </p:cNvPr>
          <p:cNvGrpSpPr/>
          <p:nvPr/>
        </p:nvGrpSpPr>
        <p:grpSpPr>
          <a:xfrm>
            <a:off x="294197" y="5551699"/>
            <a:ext cx="2062913" cy="286297"/>
            <a:chOff x="2738297" y="4386269"/>
            <a:chExt cx="2062913" cy="28629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2578366-9890-4730-65BC-BF52D15EF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20" name="Retângulo 5">
              <a:extLst>
                <a:ext uri="{FF2B5EF4-FFF2-40B4-BE49-F238E27FC236}">
                  <a16:creationId xmlns:a16="http://schemas.microsoft.com/office/drawing/2014/main" id="{108AAA4A-5AF2-4636-5AEC-981911AC63CF}"/>
                </a:ext>
              </a:extLst>
            </p:cNvPr>
            <p:cNvSpPr/>
            <p:nvPr/>
          </p:nvSpPr>
          <p:spPr>
            <a:xfrm>
              <a:off x="2928581" y="4395567"/>
              <a:ext cx="18726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9" action="ppaction://hlinkpres?slideindex=7&amp;slidetitle=6. pyproject.toml"/>
                </a:rPr>
                <a:t>structure/6. pyproject.toml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022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71EA1A4-0859-A70E-76FE-71466A71E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19" y="1264108"/>
            <a:ext cx="4655354" cy="66232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D8C828-52D4-7C0B-B1C0-6292F881C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32" y="268609"/>
            <a:ext cx="5191935" cy="40921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100059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19.2 includes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B99939-3287-F21C-6546-9CF31DB96A47}"/>
              </a:ext>
            </a:extLst>
          </p:cNvPr>
          <p:cNvGrpSpPr/>
          <p:nvPr/>
        </p:nvGrpSpPr>
        <p:grpSpPr>
          <a:xfrm>
            <a:off x="3657312" y="879566"/>
            <a:ext cx="2498392" cy="289586"/>
            <a:chOff x="5881666" y="1590687"/>
            <a:chExt cx="2498392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567F474E-2B7F-40BA-B29B-6EE4466D570A}"/>
                </a:ext>
              </a:extLst>
            </p:cNvPr>
            <p:cNvSpPr/>
            <p:nvPr/>
          </p:nvSpPr>
          <p:spPr>
            <a:xfrm>
              <a:off x="6081095" y="1603274"/>
              <a:ext cx="22989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4"/>
                </a:rPr>
                <a:t>include-and-exclude-package-files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EEB24344-337A-226A-3C5E-54C55FC3C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3" name="Arrow: Right 5">
            <a:extLst>
              <a:ext uri="{FF2B5EF4-FFF2-40B4-BE49-F238E27FC236}">
                <a16:creationId xmlns:a16="http://schemas.microsoft.com/office/drawing/2014/main" id="{228779AB-B606-CC10-AFF0-205139B2C195}"/>
              </a:ext>
            </a:extLst>
          </p:cNvPr>
          <p:cNvSpPr/>
          <p:nvPr/>
        </p:nvSpPr>
        <p:spPr>
          <a:xfrm>
            <a:off x="248908" y="26860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16" name="Explosion: 14 Points 15">
            <a:extLst>
              <a:ext uri="{FF2B5EF4-FFF2-40B4-BE49-F238E27FC236}">
                <a16:creationId xmlns:a16="http://schemas.microsoft.com/office/drawing/2014/main" id="{7A5666D6-515A-E887-2F7D-F58A6D05226D}"/>
              </a:ext>
            </a:extLst>
          </p:cNvPr>
          <p:cNvSpPr/>
          <p:nvPr/>
        </p:nvSpPr>
        <p:spPr>
          <a:xfrm>
            <a:off x="3417251" y="2126458"/>
            <a:ext cx="2382720" cy="1245156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 more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  <a:latin typeface="Calibri" panose="020F0502020204030204"/>
              </a:rPr>
              <a:t>research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511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4009656" y="637123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F8454B0-D802-6840-0968-BD2D5C7F3273}"/>
              </a:ext>
            </a:extLst>
          </p:cNvPr>
          <p:cNvGrpSpPr/>
          <p:nvPr/>
        </p:nvGrpSpPr>
        <p:grpSpPr>
          <a:xfrm>
            <a:off x="4691130" y="5570497"/>
            <a:ext cx="3694480" cy="299662"/>
            <a:chOff x="1643297" y="4045816"/>
            <a:chExt cx="3694480" cy="299662"/>
          </a:xfrm>
        </p:grpSpPr>
        <p:sp>
          <p:nvSpPr>
            <p:cNvPr id="10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A7493124-07B3-8613-3D21-F62F1046EAA4}"/>
                </a:ext>
              </a:extLst>
            </p:cNvPr>
            <p:cNvSpPr txBox="1"/>
            <p:nvPr/>
          </p:nvSpPr>
          <p:spPr>
            <a:xfrm>
              <a:off x="1980063" y="4103314"/>
              <a:ext cx="3357714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7" action="ppaction://hlinkfile"/>
                </a:rPr>
                <a:t>C:\Users\evaristo.figueiredo\AppData\Local\pdm\pdm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11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BE59368E-9D74-4C13-D747-7F6BF5D31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77367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install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82196D-C6D1-7631-C92F-E525F9A81B07}"/>
              </a:ext>
            </a:extLst>
          </p:cNvPr>
          <p:cNvGrpSpPr/>
          <p:nvPr/>
        </p:nvGrpSpPr>
        <p:grpSpPr>
          <a:xfrm>
            <a:off x="248908" y="265690"/>
            <a:ext cx="752401" cy="289586"/>
            <a:chOff x="5881666" y="1590687"/>
            <a:chExt cx="752401" cy="289586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2F25605A-2115-C5F6-4A38-74C90E21C4E9}"/>
                </a:ext>
              </a:extLst>
            </p:cNvPr>
            <p:cNvSpPr/>
            <p:nvPr/>
          </p:nvSpPr>
          <p:spPr>
            <a:xfrm>
              <a:off x="6081095" y="1603274"/>
              <a:ext cx="5529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install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400732EE-7B81-8A4B-EB02-1F7547844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8004C873-97B2-5D66-EE1C-E2C6667BAD20}"/>
              </a:ext>
            </a:extLst>
          </p:cNvPr>
          <p:cNvSpPr/>
          <p:nvPr/>
        </p:nvSpPr>
        <p:spPr>
          <a:xfrm>
            <a:off x="581963" y="668320"/>
            <a:ext cx="1347091" cy="257369"/>
          </a:xfrm>
          <a:prstGeom prst="wedgeRectCallout">
            <a:avLst>
              <a:gd name="adj1" fmla="val -11807"/>
              <a:gd name="adj2" fmla="val -27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pip install pdm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169673F3-5994-E343-5CD6-21A39175E1B2}"/>
              </a:ext>
            </a:extLst>
          </p:cNvPr>
          <p:cNvSpPr/>
          <p:nvPr/>
        </p:nvSpPr>
        <p:spPr>
          <a:xfrm>
            <a:off x="581963" y="1038733"/>
            <a:ext cx="1347091" cy="257369"/>
          </a:xfrm>
          <a:prstGeom prst="wedgeRectCallout">
            <a:avLst>
              <a:gd name="adj1" fmla="val -11807"/>
              <a:gd name="adj2" fmla="val -27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pdm self update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56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69993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venv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82196D-C6D1-7631-C92F-E525F9A81B07}"/>
              </a:ext>
            </a:extLst>
          </p:cNvPr>
          <p:cNvGrpSpPr/>
          <p:nvPr/>
        </p:nvGrpSpPr>
        <p:grpSpPr>
          <a:xfrm>
            <a:off x="248908" y="265690"/>
            <a:ext cx="1851484" cy="289586"/>
            <a:chOff x="5881666" y="1590687"/>
            <a:chExt cx="1851484" cy="289586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2F25605A-2115-C5F6-4A38-74C90E21C4E9}"/>
                </a:ext>
              </a:extLst>
            </p:cNvPr>
            <p:cNvSpPr/>
            <p:nvPr/>
          </p:nvSpPr>
          <p:spPr>
            <a:xfrm>
              <a:off x="6081095" y="1603274"/>
              <a:ext cx="16520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virtualenv-and-pep-582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400732EE-7B81-8A4B-EB02-1F7547844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C715A8A-CEED-1A32-90B5-3B4E051BC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80" y="744392"/>
            <a:ext cx="4373880" cy="132479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7" name="Retângulo 20">
            <a:extLst>
              <a:ext uri="{FF2B5EF4-FFF2-40B4-BE49-F238E27FC236}">
                <a16:creationId xmlns:a16="http://schemas.microsoft.com/office/drawing/2014/main" id="{CF497986-03B0-4B11-5589-6A8C209FB680}"/>
              </a:ext>
            </a:extLst>
          </p:cNvPr>
          <p:cNvSpPr/>
          <p:nvPr/>
        </p:nvSpPr>
        <p:spPr>
          <a:xfrm>
            <a:off x="1777897" y="1225843"/>
            <a:ext cx="2321663" cy="20671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B56C5D75-7C47-69B9-AEAD-CCCF2E85D3CF}"/>
              </a:ext>
            </a:extLst>
          </p:cNvPr>
          <p:cNvSpPr/>
          <p:nvPr/>
        </p:nvSpPr>
        <p:spPr>
          <a:xfrm>
            <a:off x="2547861" y="1876130"/>
            <a:ext cx="1993024" cy="1867733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rejected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  <a:latin typeface="Calibri" panose="020F0502020204030204"/>
              </a:rPr>
              <a:t>new 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306271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61266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init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82196D-C6D1-7631-C92F-E525F9A81B07}"/>
              </a:ext>
            </a:extLst>
          </p:cNvPr>
          <p:cNvGrpSpPr/>
          <p:nvPr/>
        </p:nvGrpSpPr>
        <p:grpSpPr>
          <a:xfrm>
            <a:off x="248908" y="265690"/>
            <a:ext cx="651027" cy="289586"/>
            <a:chOff x="5881666" y="1590687"/>
            <a:chExt cx="651027" cy="289586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2F25605A-2115-C5F6-4A38-74C90E21C4E9}"/>
                </a:ext>
              </a:extLst>
            </p:cNvPr>
            <p:cNvSpPr/>
            <p:nvPr/>
          </p:nvSpPr>
          <p:spPr>
            <a:xfrm>
              <a:off x="6081095" y="1603274"/>
              <a:ext cx="4515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new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400732EE-7B81-8A4B-EB02-1F7547844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9577359-07B6-ED8F-B431-9CA5D006D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46" y="1337115"/>
            <a:ext cx="5486608" cy="336054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F220BF-3D48-9D1B-BC3A-642132C3C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747" y="685799"/>
            <a:ext cx="5237749" cy="261887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5444BCF-6F7C-8D55-8AC8-4393F562DACF}"/>
              </a:ext>
            </a:extLst>
          </p:cNvPr>
          <p:cNvSpPr/>
          <p:nvPr/>
        </p:nvSpPr>
        <p:spPr>
          <a:xfrm>
            <a:off x="477690" y="597369"/>
            <a:ext cx="752376" cy="257369"/>
          </a:xfrm>
          <a:prstGeom prst="wedgeRectCallout">
            <a:avLst>
              <a:gd name="adj1" fmla="val -11807"/>
              <a:gd name="adj2" fmla="val -27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pdm init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38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95346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5.1 library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82196D-C6D1-7631-C92F-E525F9A81B07}"/>
              </a:ext>
            </a:extLst>
          </p:cNvPr>
          <p:cNvGrpSpPr/>
          <p:nvPr/>
        </p:nvGrpSpPr>
        <p:grpSpPr>
          <a:xfrm>
            <a:off x="248908" y="265690"/>
            <a:ext cx="1698301" cy="289586"/>
            <a:chOff x="5881666" y="1590687"/>
            <a:chExt cx="1698301" cy="289586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2F25605A-2115-C5F6-4A38-74C90E21C4E9}"/>
                </a:ext>
              </a:extLst>
            </p:cNvPr>
            <p:cNvSpPr/>
            <p:nvPr/>
          </p:nvSpPr>
          <p:spPr>
            <a:xfrm>
              <a:off x="6081095" y="1603274"/>
              <a:ext cx="14988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library-or-application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400732EE-7B81-8A4B-EB02-1F7547844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4B8EFBA-55E5-CFE4-674B-7D98A493D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66" y="826000"/>
            <a:ext cx="5763896" cy="92258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C4803E-40AB-7F0E-7342-17C858912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44" y="2074665"/>
            <a:ext cx="4634504" cy="106161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393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68640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5.2 git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82196D-C6D1-7631-C92F-E525F9A81B07}"/>
              </a:ext>
            </a:extLst>
          </p:cNvPr>
          <p:cNvGrpSpPr/>
          <p:nvPr/>
        </p:nvGrpSpPr>
        <p:grpSpPr>
          <a:xfrm>
            <a:off x="248908" y="265690"/>
            <a:ext cx="1698301" cy="289586"/>
            <a:chOff x="5881666" y="1590687"/>
            <a:chExt cx="1698301" cy="289586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2F25605A-2115-C5F6-4A38-74C90E21C4E9}"/>
                </a:ext>
              </a:extLst>
            </p:cNvPr>
            <p:cNvSpPr/>
            <p:nvPr/>
          </p:nvSpPr>
          <p:spPr>
            <a:xfrm>
              <a:off x="6081095" y="1603274"/>
              <a:ext cx="14988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library-or-application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400732EE-7B81-8A4B-EB02-1F7547844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444DB4B-CDBA-AE73-F808-F5F3E9AA2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97" y="711135"/>
            <a:ext cx="5828603" cy="339564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166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64979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info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82196D-C6D1-7631-C92F-E525F9A81B07}"/>
              </a:ext>
            </a:extLst>
          </p:cNvPr>
          <p:cNvGrpSpPr/>
          <p:nvPr/>
        </p:nvGrpSpPr>
        <p:grpSpPr>
          <a:xfrm>
            <a:off x="248908" y="265690"/>
            <a:ext cx="2811747" cy="289586"/>
            <a:chOff x="5881666" y="1590687"/>
            <a:chExt cx="2811747" cy="289586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2F25605A-2115-C5F6-4A38-74C90E21C4E9}"/>
                </a:ext>
              </a:extLst>
            </p:cNvPr>
            <p:cNvSpPr/>
            <p:nvPr/>
          </p:nvSpPr>
          <p:spPr>
            <a:xfrm>
              <a:off x="6081095" y="1603274"/>
              <a:ext cx="26123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show-the-current-python-environment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400732EE-7B81-8A4B-EB02-1F7547844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E343FAD-2C6A-B4A0-76FD-0A18DC42D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93" y="1019245"/>
            <a:ext cx="6373114" cy="258163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02D1610-381A-A81B-7E8E-E0041DD4E788}"/>
              </a:ext>
            </a:extLst>
          </p:cNvPr>
          <p:cNvSpPr/>
          <p:nvPr/>
        </p:nvSpPr>
        <p:spPr>
          <a:xfrm>
            <a:off x="602016" y="601379"/>
            <a:ext cx="752376" cy="257369"/>
          </a:xfrm>
          <a:prstGeom prst="wedgeRectCallout">
            <a:avLst>
              <a:gd name="adj1" fmla="val -11807"/>
              <a:gd name="adj2" fmla="val -27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pdm info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573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69095</TotalTime>
  <Words>897</Words>
  <Application>Microsoft Office PowerPoint</Application>
  <PresentationFormat>Widescreen</PresentationFormat>
  <Paragraphs>235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pdm</vt:lpstr>
      <vt:lpstr>1.1 resources</vt:lpstr>
      <vt:lpstr>1.2 sources</vt:lpstr>
      <vt:lpstr>2. install</vt:lpstr>
      <vt:lpstr>4. venv</vt:lpstr>
      <vt:lpstr>5. init</vt:lpstr>
      <vt:lpstr>5.1 library</vt:lpstr>
      <vt:lpstr>5.2 git</vt:lpstr>
      <vt:lpstr>6. info</vt:lpstr>
      <vt:lpstr>7. use</vt:lpstr>
      <vt:lpstr>7. add</vt:lpstr>
      <vt:lpstr>7.1 group</vt:lpstr>
      <vt:lpstr>7.2 development</vt:lpstr>
      <vt:lpstr>7.3.1 debug</vt:lpstr>
      <vt:lpstr>8. remove</vt:lpstr>
      <vt:lpstr>9. update</vt:lpstr>
      <vt:lpstr>10. list</vt:lpstr>
      <vt:lpstr>11. install</vt:lpstr>
      <vt:lpstr>11.1 details</vt:lpstr>
      <vt:lpstr>12. lock</vt:lpstr>
      <vt:lpstr>13. config</vt:lpstr>
      <vt:lpstr>13.1 files</vt:lpstr>
      <vt:lpstr>13.2 settings</vt:lpstr>
      <vt:lpstr>14. build</vt:lpstr>
      <vt:lpstr>15. publish</vt:lpstr>
      <vt:lpstr>15.1 backend</vt:lpstr>
      <vt:lpstr>16. CD/CI</vt:lpstr>
      <vt:lpstr>17. scripts</vt:lpstr>
      <vt:lpstr>18. lock</vt:lpstr>
      <vt:lpstr>19. pyproject.toml</vt:lpstr>
      <vt:lpstr>19.1 sources</vt:lpstr>
      <vt:lpstr>19.2 includes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1279</cp:revision>
  <dcterms:created xsi:type="dcterms:W3CDTF">2019-03-25T09:18:39Z</dcterms:created>
  <dcterms:modified xsi:type="dcterms:W3CDTF">2024-06-17T19:29:56Z</dcterms:modified>
</cp:coreProperties>
</file>