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389" r:id="rId3"/>
    <p:sldId id="400" r:id="rId4"/>
    <p:sldId id="401" r:id="rId5"/>
    <p:sldId id="404" r:id="rId6"/>
    <p:sldId id="402" r:id="rId7"/>
    <p:sldId id="403" r:id="rId8"/>
    <p:sldId id="393" r:id="rId9"/>
    <p:sldId id="406" r:id="rId10"/>
    <p:sldId id="405" r:id="rId11"/>
    <p:sldId id="407" r:id="rId12"/>
    <p:sldId id="408" r:id="rId13"/>
    <p:sldId id="409" r:id="rId14"/>
    <p:sldId id="410" r:id="rId15"/>
    <p:sldId id="379" r:id="rId16"/>
    <p:sldId id="377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814" autoAdjust="0"/>
    <p:restoredTop sz="86410" autoAdjust="0"/>
  </p:normalViewPr>
  <p:slideViewPr>
    <p:cSldViewPr snapToGrid="0">
      <p:cViewPr varScale="1">
        <p:scale>
          <a:sx n="153" d="100"/>
          <a:sy n="153" d="100"/>
        </p:scale>
        <p:origin x="84" y="3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17/06/2024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python.ppt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ckaging.python.org/en/latest/guides/writing-pyproject-toml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ckaging.python.org/en/latest/guides/writing-pyproject-toml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ckaging.python.org/en/latest/guides/writing-pyproject-toml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package_management/pdm.pptx#30. 19. pyproject.to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ip.pypa.io/en/stable/reference/build-system/pyproject-toml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tackoverflow.com/questions/62408719/download-dependencies-declared-in-pyproject-toml-using-pip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www.youtube.com/watch?v=QMY-OkckDwo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packaging.python.org/en/latest/discussions/src-layout-vs-flat-layout/" TargetMode="External"/><Relationship Id="rId13" Type="http://schemas.openxmlformats.org/officeDocument/2006/relationships/hyperlink" Target="https://stackoverflow.com/questions/4761041/python-import-src-modules-when-running-tests" TargetMode="External"/><Relationship Id="rId3" Type="http://schemas.openxmlformats.org/officeDocument/2006/relationships/hyperlink" Target="https://medium.com/@joshuale/a-practical-guide-to-python-project-structure-and-packaging-90c7f7a04f95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s://docs.pytest.org/en/stable/explanation/goodpractices.html#choosing-a-test-layout" TargetMode="External"/><Relationship Id="rId2" Type="http://schemas.openxmlformats.org/officeDocument/2006/relationships/image" Target="../media/image13.png"/><Relationship Id="rId16" Type="http://schemas.openxmlformats.org/officeDocument/2006/relationships/hyperlink" Target="https://blog.ionelmc.ro/2014/05/25/python-packaging/#the-structur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environment/_resources/project_structure.pdf" TargetMode="External"/><Relationship Id="rId11" Type="http://schemas.openxmlformats.org/officeDocument/2006/relationships/image" Target="../media/image14.png"/><Relationship Id="rId5" Type="http://schemas.openxmlformats.org/officeDocument/2006/relationships/hyperlink" Target="file:///C:\Windows\explorer.exe%20F:\ides\AZ_vStudio2017" TargetMode="External"/><Relationship Id="rId15" Type="http://schemas.openxmlformats.org/officeDocument/2006/relationships/hyperlink" Target="https://github.com/pypa/packaging.python.org/issues/320" TargetMode="External"/><Relationship Id="rId10" Type="http://schemas.openxmlformats.org/officeDocument/2006/relationships/hyperlink" Target="https://browniebroke.com/blog/convert-existing-poetry-to-src-layout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setuptools.pypa.io/en/latest/userguide/development_mode.html" TargetMode="External"/><Relationship Id="rId14" Type="http://schemas.openxmlformats.org/officeDocument/2006/relationships/hyperlink" Target="https://hynek.me/articles/testing-packaging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1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15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7.svg"/><Relationship Id="rId1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s://docs.python-guide.org/writing/structure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structure/project_structure_python.pdf" TargetMode="External"/><Relationship Id="rId4" Type="http://schemas.openxmlformats.org/officeDocument/2006/relationships/hyperlink" Target="file:///C:\Windows\explorer.exe%20F:\ides\AZ_vStudio201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s://medium.com/@Mr_Pepe/setting-your-python-project-up-for-success-in-2024-365e53f7f31e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structure/project_structure_2024.pdf" TargetMode="External"/><Relationship Id="rId4" Type="http://schemas.openxmlformats.org/officeDocument/2006/relationships/hyperlink" Target="file:///C:\Windows\explorer.exe%20F:\ides\AZ_vStudio201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medium.com/@joshuale/a-practical-guide-to-python-project-structure-and-packaging-90c7f7a04f95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structure/project_structure_2023.pdf" TargetMode="External"/><Relationship Id="rId4" Type="http://schemas.openxmlformats.org/officeDocument/2006/relationships/hyperlink" Target="file:///C:\Windows\explorer.exe%20F:\ides\AZ_vStudio201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opensci.org/python-package-guide/package-structure-code/intro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ckaging.python.org/en/latest/guides/writing-pyproject-toml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ckaging.python.org/en/latest/guides/writing-pyproject-toml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0031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structure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02240" y="180000"/>
            <a:ext cx="1227065" cy="283293"/>
            <a:chOff x="5611636" y="5954426"/>
            <a:chExt cx="1227066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28D2E06-0463-9601-F5E6-CE2D07C4A72D}"/>
              </a:ext>
            </a:extLst>
          </p:cNvPr>
          <p:cNvGrpSpPr/>
          <p:nvPr/>
        </p:nvGrpSpPr>
        <p:grpSpPr>
          <a:xfrm>
            <a:off x="10802240" y="515280"/>
            <a:ext cx="1122870" cy="283293"/>
            <a:chOff x="5611636" y="5954426"/>
            <a:chExt cx="1122871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8528176C-F354-36AE-A28E-1EEDE8A08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C84B48F-3013-3AB9-006B-A3B9BB5AAC8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B4609C0E-D479-F956-D588-5DF2DCC26147}"/>
              </a:ext>
            </a:extLst>
          </p:cNvPr>
          <p:cNvSpPr/>
          <p:nvPr/>
        </p:nvSpPr>
        <p:spPr>
          <a:xfrm>
            <a:off x="988019" y="969982"/>
            <a:ext cx="1444874" cy="811367"/>
          </a:xfrm>
          <a:prstGeom prst="wedgeRectCallout">
            <a:avLst>
              <a:gd name="adj1" fmla="val -40754"/>
              <a:gd name="adj2" fmla="val -303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It allows to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declare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build backend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use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3708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6.2.1 build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0202C0-0EC0-5847-6585-C94A2ECD72B9}"/>
              </a:ext>
            </a:extLst>
          </p:cNvPr>
          <p:cNvGrpSpPr/>
          <p:nvPr/>
        </p:nvGrpSpPr>
        <p:grpSpPr>
          <a:xfrm>
            <a:off x="956301" y="601283"/>
            <a:ext cx="2974035" cy="289586"/>
            <a:chOff x="5881666" y="1590687"/>
            <a:chExt cx="2974035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41EDEBFF-91B9-1FBB-9EE4-B5FF3B384F5B}"/>
                </a:ext>
              </a:extLst>
            </p:cNvPr>
            <p:cNvSpPr/>
            <p:nvPr/>
          </p:nvSpPr>
          <p:spPr>
            <a:xfrm>
              <a:off x="6081095" y="1603274"/>
              <a:ext cx="27746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2"/>
                </a:rPr>
                <a:t>python.org/guides/writing-pyproject-toml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F8740CF-2FA9-66C8-5842-4F9A9D5E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1" name="Arrow: Right 5">
            <a:extLst>
              <a:ext uri="{FF2B5EF4-FFF2-40B4-BE49-F238E27FC236}">
                <a16:creationId xmlns:a16="http://schemas.microsoft.com/office/drawing/2014/main" id="{9C4B4983-D59C-CF16-57AF-119A23E09B2D}"/>
              </a:ext>
            </a:extLst>
          </p:cNvPr>
          <p:cNvSpPr/>
          <p:nvPr/>
        </p:nvSpPr>
        <p:spPr>
          <a:xfrm>
            <a:off x="248908" y="28793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E093FEB1-6201-B420-55AA-AA687D8F419B}"/>
              </a:ext>
            </a:extLst>
          </p:cNvPr>
          <p:cNvSpPr/>
          <p:nvPr/>
        </p:nvSpPr>
        <p:spPr>
          <a:xfrm>
            <a:off x="956301" y="289386"/>
            <a:ext cx="1185187" cy="257369"/>
          </a:xfrm>
          <a:prstGeom prst="wedgeRectCallout">
            <a:avLst>
              <a:gd name="adj1" fmla="val -40754"/>
              <a:gd name="adj2" fmla="val -303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[build-system]</a:t>
            </a:r>
            <a:endParaRPr lang="en-US" sz="1200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8A536BF-02D3-4EAA-A386-6753249C18CA}"/>
              </a:ext>
            </a:extLst>
          </p:cNvPr>
          <p:cNvSpPr/>
          <p:nvPr/>
        </p:nvSpPr>
        <p:spPr>
          <a:xfrm>
            <a:off x="2543033" y="957984"/>
            <a:ext cx="2036382" cy="996033"/>
          </a:xfrm>
          <a:prstGeom prst="wedgeRectCallout">
            <a:avLst>
              <a:gd name="adj1" fmla="val -40754"/>
              <a:gd name="adj2" fmla="val -303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other dependencies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are needed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build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your project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C97C97-B712-3020-66B6-8D38D8CCC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217" y="969982"/>
            <a:ext cx="4248743" cy="150516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86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6712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6.2.2 project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0202C0-0EC0-5847-6585-C94A2ECD72B9}"/>
              </a:ext>
            </a:extLst>
          </p:cNvPr>
          <p:cNvGrpSpPr/>
          <p:nvPr/>
        </p:nvGrpSpPr>
        <p:grpSpPr>
          <a:xfrm>
            <a:off x="956301" y="579844"/>
            <a:ext cx="2974035" cy="289586"/>
            <a:chOff x="5881666" y="1590687"/>
            <a:chExt cx="2974035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41EDEBFF-91B9-1FBB-9EE4-B5FF3B384F5B}"/>
                </a:ext>
              </a:extLst>
            </p:cNvPr>
            <p:cNvSpPr/>
            <p:nvPr/>
          </p:nvSpPr>
          <p:spPr>
            <a:xfrm>
              <a:off x="6081095" y="1603274"/>
              <a:ext cx="27746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2"/>
                </a:rPr>
                <a:t>python.org/guides/writing-pyproject-toml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F8740CF-2FA9-66C8-5842-4F9A9D5E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1" name="Arrow: Right 5">
            <a:extLst>
              <a:ext uri="{FF2B5EF4-FFF2-40B4-BE49-F238E27FC236}">
                <a16:creationId xmlns:a16="http://schemas.microsoft.com/office/drawing/2014/main" id="{9C4B4983-D59C-CF16-57AF-119A23E09B2D}"/>
              </a:ext>
            </a:extLst>
          </p:cNvPr>
          <p:cNvSpPr/>
          <p:nvPr/>
        </p:nvSpPr>
        <p:spPr>
          <a:xfrm>
            <a:off x="248908" y="28793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E093FEB1-6201-B420-55AA-AA687D8F419B}"/>
              </a:ext>
            </a:extLst>
          </p:cNvPr>
          <p:cNvSpPr/>
          <p:nvPr/>
        </p:nvSpPr>
        <p:spPr>
          <a:xfrm>
            <a:off x="956301" y="289386"/>
            <a:ext cx="837336" cy="257369"/>
          </a:xfrm>
          <a:prstGeom prst="wedgeRectCallout">
            <a:avLst>
              <a:gd name="adj1" fmla="val -40754"/>
              <a:gd name="adj2" fmla="val -303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[project]</a:t>
            </a:r>
            <a:endParaRPr lang="en-US" sz="1200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5D1DE2EE-BAC4-9BBA-6AAA-8B5583D49800}"/>
              </a:ext>
            </a:extLst>
          </p:cNvPr>
          <p:cNvSpPr/>
          <p:nvPr/>
        </p:nvSpPr>
        <p:spPr>
          <a:xfrm>
            <a:off x="956301" y="891206"/>
            <a:ext cx="2071648" cy="626701"/>
          </a:xfrm>
          <a:prstGeom prst="wedgeRectCallout">
            <a:avLst>
              <a:gd name="adj1" fmla="val -40754"/>
              <a:gd name="adj2" fmla="val -303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the format that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most build backends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use 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C8EB890-DE8F-CBB1-9427-730B354E324B}"/>
              </a:ext>
            </a:extLst>
          </p:cNvPr>
          <p:cNvSpPr/>
          <p:nvPr/>
        </p:nvSpPr>
        <p:spPr>
          <a:xfrm>
            <a:off x="3195105" y="915106"/>
            <a:ext cx="1337473" cy="626701"/>
          </a:xfrm>
          <a:prstGeom prst="wedgeRectCallout">
            <a:avLst>
              <a:gd name="adj1" fmla="val -59400"/>
              <a:gd name="adj2" fmla="val -2823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used to specify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project’s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basic metadata 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C4E0749-9A3B-89D9-A776-ABCB9252C360}"/>
              </a:ext>
            </a:extLst>
          </p:cNvPr>
          <p:cNvSpPr/>
          <p:nvPr/>
        </p:nvSpPr>
        <p:spPr>
          <a:xfrm>
            <a:off x="4756421" y="915106"/>
            <a:ext cx="1868066" cy="811367"/>
          </a:xfrm>
          <a:prstGeom prst="wedgeRectCallout">
            <a:avLst>
              <a:gd name="adj1" fmla="val -57599"/>
              <a:gd name="adj2" fmla="val -3222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such as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dependencies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your name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75D6B-66E4-FB85-8F4B-A40DAB6C7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19" y="1845425"/>
            <a:ext cx="4518841" cy="213080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324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7309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6.2.3 tool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0202C0-0EC0-5847-6585-C94A2ECD72B9}"/>
              </a:ext>
            </a:extLst>
          </p:cNvPr>
          <p:cNvGrpSpPr/>
          <p:nvPr/>
        </p:nvGrpSpPr>
        <p:grpSpPr>
          <a:xfrm>
            <a:off x="956301" y="635553"/>
            <a:ext cx="2974035" cy="289586"/>
            <a:chOff x="5881666" y="1590687"/>
            <a:chExt cx="2974035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41EDEBFF-91B9-1FBB-9EE4-B5FF3B384F5B}"/>
                </a:ext>
              </a:extLst>
            </p:cNvPr>
            <p:cNvSpPr/>
            <p:nvPr/>
          </p:nvSpPr>
          <p:spPr>
            <a:xfrm>
              <a:off x="6081095" y="1603274"/>
              <a:ext cx="27746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2"/>
                </a:rPr>
                <a:t>python.org/guides/writing-pyproject-toml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F8740CF-2FA9-66C8-5842-4F9A9D5E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1" name="Arrow: Right 5">
            <a:extLst>
              <a:ext uri="{FF2B5EF4-FFF2-40B4-BE49-F238E27FC236}">
                <a16:creationId xmlns:a16="http://schemas.microsoft.com/office/drawing/2014/main" id="{9C4B4983-D59C-CF16-57AF-119A23E09B2D}"/>
              </a:ext>
            </a:extLst>
          </p:cNvPr>
          <p:cNvSpPr/>
          <p:nvPr/>
        </p:nvSpPr>
        <p:spPr>
          <a:xfrm>
            <a:off x="248908" y="28793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E093FEB1-6201-B420-55AA-AA687D8F419B}"/>
              </a:ext>
            </a:extLst>
          </p:cNvPr>
          <p:cNvSpPr/>
          <p:nvPr/>
        </p:nvSpPr>
        <p:spPr>
          <a:xfrm>
            <a:off x="956301" y="289386"/>
            <a:ext cx="641770" cy="257369"/>
          </a:xfrm>
          <a:prstGeom prst="wedgeRectCallout">
            <a:avLst>
              <a:gd name="adj1" fmla="val -40754"/>
              <a:gd name="adj2" fmla="val -303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[tool]</a:t>
            </a:r>
            <a:endParaRPr lang="en-US" sz="1200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0C74FBE1-E3FE-D99D-D343-E0E695CB3984}"/>
              </a:ext>
            </a:extLst>
          </p:cNvPr>
          <p:cNvSpPr/>
          <p:nvPr/>
        </p:nvSpPr>
        <p:spPr>
          <a:xfrm>
            <a:off x="911911" y="1105424"/>
            <a:ext cx="1552275" cy="626701"/>
          </a:xfrm>
          <a:prstGeom prst="wedgeRectCallout">
            <a:avLst>
              <a:gd name="adj1" fmla="val -40754"/>
              <a:gd name="adj2" fmla="val -303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has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tool-specific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sub tables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C0DD18D-5BF5-A819-7094-B8695F10A739}"/>
              </a:ext>
            </a:extLst>
          </p:cNvPr>
          <p:cNvSpPr/>
          <p:nvPr/>
        </p:nvSpPr>
        <p:spPr>
          <a:xfrm>
            <a:off x="2598009" y="1105424"/>
            <a:ext cx="1611586" cy="811367"/>
          </a:xfrm>
          <a:prstGeom prst="wedgeRectCallout">
            <a:avLst>
              <a:gd name="adj1" fmla="val -59116"/>
              <a:gd name="adj2" fmla="val -3325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e.g.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[tool. Hatch],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[tool. Black],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[tool. Mypy]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B4C8C02-1073-BF6B-6634-4EA546609F0E}"/>
              </a:ext>
            </a:extLst>
          </p:cNvPr>
          <p:cNvSpPr/>
          <p:nvPr/>
        </p:nvSpPr>
        <p:spPr>
          <a:xfrm>
            <a:off x="4343418" y="1105423"/>
            <a:ext cx="1507391" cy="626701"/>
          </a:xfrm>
          <a:prstGeom prst="wedgeRectCallout">
            <a:avLst>
              <a:gd name="adj1" fmla="val -59116"/>
              <a:gd name="adj2" fmla="val -3325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contents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are defined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by each tool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8E502F-F889-EF97-BF8B-63551ED78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19" y="2186866"/>
            <a:ext cx="6021723" cy="123313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31CF7F2-4A21-9887-AFCE-1599D7492449}"/>
              </a:ext>
            </a:extLst>
          </p:cNvPr>
          <p:cNvGrpSpPr/>
          <p:nvPr/>
        </p:nvGrpSpPr>
        <p:grpSpPr>
          <a:xfrm>
            <a:off x="285172" y="3763539"/>
            <a:ext cx="1775974" cy="286297"/>
            <a:chOff x="2738297" y="4386269"/>
            <a:chExt cx="1775974" cy="2862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890E304-BFED-A39D-47D5-CCC4BDE3A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71DD0BA2-C154-08D9-A850-53569E932AAE}"/>
                </a:ext>
              </a:extLst>
            </p:cNvPr>
            <p:cNvSpPr/>
            <p:nvPr/>
          </p:nvSpPr>
          <p:spPr>
            <a:xfrm>
              <a:off x="2928581" y="4395567"/>
              <a:ext cx="15856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6" action="ppaction://hlinkpres?slideindex=30&amp;slidetitle=19. pyproject.toml"/>
                </a:rPr>
                <a:t>pdm/6. pyproject.toml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691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0785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6.3 </a:t>
            </a:r>
            <a:r>
              <a:rPr lang="en-US" sz="1200" noProof="1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pip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0202C0-0EC0-5847-6585-C94A2ECD72B9}"/>
              </a:ext>
            </a:extLst>
          </p:cNvPr>
          <p:cNvGrpSpPr/>
          <p:nvPr/>
        </p:nvGrpSpPr>
        <p:grpSpPr>
          <a:xfrm>
            <a:off x="2358966" y="1857591"/>
            <a:ext cx="1266901" cy="289586"/>
            <a:chOff x="5881666" y="1590687"/>
            <a:chExt cx="1266901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41EDEBFF-91B9-1FBB-9EE4-B5FF3B384F5B}"/>
                </a:ext>
              </a:extLst>
            </p:cNvPr>
            <p:cNvSpPr/>
            <p:nvPr/>
          </p:nvSpPr>
          <p:spPr>
            <a:xfrm>
              <a:off x="6081095" y="1603274"/>
              <a:ext cx="10674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2"/>
                </a:rPr>
                <a:t>pyproject-tom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F8740CF-2FA9-66C8-5842-4F9A9D5E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0990E250-FFF1-812F-8715-1E5B159AC56D}"/>
              </a:ext>
            </a:extLst>
          </p:cNvPr>
          <p:cNvSpPr/>
          <p:nvPr/>
        </p:nvSpPr>
        <p:spPr>
          <a:xfrm>
            <a:off x="988019" y="297746"/>
            <a:ext cx="2562167" cy="1550031"/>
          </a:xfrm>
          <a:prstGeom prst="wedgeRectCallout">
            <a:avLst>
              <a:gd name="adj1" fmla="val 10793"/>
              <a:gd name="adj2" fmla="val 2335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contains </a:t>
            </a:r>
          </a:p>
          <a:p>
            <a:pPr marL="1142992" marR="0" lvl="2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build system </a:t>
            </a:r>
          </a:p>
          <a:p>
            <a:pPr marL="1600192" marR="0" lvl="3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requirements </a:t>
            </a:r>
          </a:p>
          <a:p>
            <a:pPr marL="685792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and </a:t>
            </a:r>
          </a:p>
          <a:p>
            <a:pPr marL="1142992" marR="0" lvl="2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information</a:t>
            </a:r>
          </a:p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used </a:t>
            </a:r>
          </a:p>
          <a:p>
            <a:pPr marL="685792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pip </a:t>
            </a: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9C4B4983-D59C-CF16-57AF-119A23E09B2D}"/>
              </a:ext>
            </a:extLst>
          </p:cNvPr>
          <p:cNvSpPr/>
          <p:nvPr/>
        </p:nvSpPr>
        <p:spPr>
          <a:xfrm>
            <a:off x="248908" y="28793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E093FEB1-6201-B420-55AA-AA687D8F419B}"/>
              </a:ext>
            </a:extLst>
          </p:cNvPr>
          <p:cNvSpPr/>
          <p:nvPr/>
        </p:nvSpPr>
        <p:spPr>
          <a:xfrm>
            <a:off x="3644859" y="297746"/>
            <a:ext cx="1549069" cy="442035"/>
          </a:xfrm>
          <a:prstGeom prst="wedgeRectCallout">
            <a:avLst>
              <a:gd name="adj1" fmla="val -58074"/>
              <a:gd name="adj2" fmla="val -3066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 build </a:t>
            </a:r>
          </a:p>
          <a:p>
            <a:pPr marL="685792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package.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8A45CF-F54E-8161-8067-C6EF0F81F9D6}"/>
              </a:ext>
            </a:extLst>
          </p:cNvPr>
          <p:cNvGrpSpPr/>
          <p:nvPr/>
        </p:nvGrpSpPr>
        <p:grpSpPr>
          <a:xfrm>
            <a:off x="303929" y="4456526"/>
            <a:ext cx="1266901" cy="289586"/>
            <a:chOff x="5881666" y="1590687"/>
            <a:chExt cx="1266901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688A9A6-2F2F-4AB6-8E26-2C39159A9656}"/>
                </a:ext>
              </a:extLst>
            </p:cNvPr>
            <p:cNvSpPr/>
            <p:nvPr/>
          </p:nvSpPr>
          <p:spPr>
            <a:xfrm>
              <a:off x="6081095" y="1603274"/>
              <a:ext cx="10674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4"/>
                </a:rPr>
                <a:t>video with pip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CF482405-9872-C580-B382-CBE268D7E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90B0DAD-2E43-40E7-8AA9-26604B04E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63" y="2651730"/>
            <a:ext cx="3654970" cy="167921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DA38231-D052-D083-8EED-7F7E50CDBEB8}"/>
              </a:ext>
            </a:extLst>
          </p:cNvPr>
          <p:cNvGrpSpPr/>
          <p:nvPr/>
        </p:nvGrpSpPr>
        <p:grpSpPr>
          <a:xfrm>
            <a:off x="249053" y="2242074"/>
            <a:ext cx="4219825" cy="289586"/>
            <a:chOff x="5881666" y="1590687"/>
            <a:chExt cx="4219825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996A1B58-0DED-4B42-DFFA-3AFF526A0376}"/>
                </a:ext>
              </a:extLst>
            </p:cNvPr>
            <p:cNvSpPr/>
            <p:nvPr/>
          </p:nvSpPr>
          <p:spPr>
            <a:xfrm>
              <a:off x="6081095" y="1603274"/>
              <a:ext cx="40203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6"/>
                </a:rPr>
                <a:t>download-dependencies-declared-in-pyproject-toml-using-pip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BD2C0938-C84B-3594-7A28-CE2895CB3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328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A7BD397-DFBF-4C53-8998-4E96DF77BC28}"/>
              </a:ext>
            </a:extLst>
          </p:cNvPr>
          <p:cNvSpPr/>
          <p:nvPr/>
        </p:nvSpPr>
        <p:spPr>
          <a:xfrm>
            <a:off x="6038066" y="176072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51103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src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67616" y="176072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E6741-6620-3D9B-BA2E-DBFD9AF94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61" y="366241"/>
            <a:ext cx="3773990" cy="137832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7" name="Arrow: Right 5">
            <a:extLst>
              <a:ext uri="{FF2B5EF4-FFF2-40B4-BE49-F238E27FC236}">
                <a16:creationId xmlns:a16="http://schemas.microsoft.com/office/drawing/2014/main" id="{7EA4E198-3052-50FF-827A-3DBEDD6DE18A}"/>
              </a:ext>
            </a:extLst>
          </p:cNvPr>
          <p:cNvSpPr/>
          <p:nvPr/>
        </p:nvSpPr>
        <p:spPr>
          <a:xfrm>
            <a:off x="248908" y="366241"/>
            <a:ext cx="76155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steps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24BDC9-7C2F-2706-8D28-4F90A96535CB}"/>
              </a:ext>
            </a:extLst>
          </p:cNvPr>
          <p:cNvGrpSpPr/>
          <p:nvPr/>
        </p:nvGrpSpPr>
        <p:grpSpPr>
          <a:xfrm>
            <a:off x="1760023" y="2224705"/>
            <a:ext cx="3196403" cy="289586"/>
            <a:chOff x="5881666" y="1590687"/>
            <a:chExt cx="3196403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A56B27AC-C34C-4932-1FC3-64C27DA99B66}"/>
                </a:ext>
              </a:extLst>
            </p:cNvPr>
            <p:cNvSpPr/>
            <p:nvPr/>
          </p:nvSpPr>
          <p:spPr>
            <a:xfrm>
              <a:off x="6081095" y="1603274"/>
              <a:ext cx="29969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a-practical-guide-to-python-project-structure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57D3BB2C-EEAE-FA0C-5BE6-DEE7F392F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3086C07-D399-1EFD-6B6C-3888C6D3EED3}"/>
              </a:ext>
            </a:extLst>
          </p:cNvPr>
          <p:cNvGrpSpPr/>
          <p:nvPr/>
        </p:nvGrpSpPr>
        <p:grpSpPr>
          <a:xfrm>
            <a:off x="1413345" y="1854847"/>
            <a:ext cx="3237112" cy="299662"/>
            <a:chOff x="1643297" y="4045816"/>
            <a:chExt cx="3237112" cy="299662"/>
          </a:xfrm>
        </p:grpSpPr>
        <p:sp>
          <p:nvSpPr>
            <p:cNvPr id="9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E4BCC67F-E9FD-EE3B-A0F4-37CED1D65BA9}"/>
                </a:ext>
              </a:extLst>
            </p:cNvPr>
            <p:cNvSpPr txBox="1"/>
            <p:nvPr/>
          </p:nvSpPr>
          <p:spPr>
            <a:xfrm>
              <a:off x="1980063" y="4103314"/>
              <a:ext cx="2900346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6" action="ppaction://hlinkfile"/>
                </a:rPr>
                <a:t>environment\_resources\project_structure.pdf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12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3953F0ED-2A05-7EA7-72D3-B5B3434D7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CC18A3-5D2F-7C97-BC3C-9C0DD64DD582}"/>
              </a:ext>
            </a:extLst>
          </p:cNvPr>
          <p:cNvGrpSpPr/>
          <p:nvPr/>
        </p:nvGrpSpPr>
        <p:grpSpPr>
          <a:xfrm>
            <a:off x="271462" y="2654344"/>
            <a:ext cx="1927787" cy="289586"/>
            <a:chOff x="5881666" y="1590687"/>
            <a:chExt cx="1927787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6A5F41A6-0B16-9195-30AD-389C831CB6F7}"/>
                </a:ext>
              </a:extLst>
            </p:cNvPr>
            <p:cNvSpPr/>
            <p:nvPr/>
          </p:nvSpPr>
          <p:spPr>
            <a:xfrm>
              <a:off x="6081095" y="1603274"/>
              <a:ext cx="17283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8"/>
                </a:rPr>
                <a:t>/src-layout-vs-flat-layout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89FCD94C-000E-2F3B-982C-4DFD67E99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C05F02-1CD8-9833-6E97-D20D7D23D398}"/>
              </a:ext>
            </a:extLst>
          </p:cNvPr>
          <p:cNvGrpSpPr/>
          <p:nvPr/>
        </p:nvGrpSpPr>
        <p:grpSpPr>
          <a:xfrm>
            <a:off x="634270" y="2961259"/>
            <a:ext cx="1613599" cy="289586"/>
            <a:chOff x="5881666" y="1590687"/>
            <a:chExt cx="1613599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2E49234F-4D72-0427-1993-9A53246D35A4}"/>
                </a:ext>
              </a:extLst>
            </p:cNvPr>
            <p:cNvSpPr/>
            <p:nvPr/>
          </p:nvSpPr>
          <p:spPr>
            <a:xfrm>
              <a:off x="6081095" y="1603274"/>
              <a:ext cx="14141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9"/>
                </a:rPr>
                <a:t>development mode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B6CC5EF-D5D4-E65C-846A-AAA03C835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9290744-5B46-53AD-435E-0FDC3DD68FA2}"/>
              </a:ext>
            </a:extLst>
          </p:cNvPr>
          <p:cNvGrpSpPr/>
          <p:nvPr/>
        </p:nvGrpSpPr>
        <p:grpSpPr>
          <a:xfrm>
            <a:off x="288094" y="3403485"/>
            <a:ext cx="2730699" cy="289586"/>
            <a:chOff x="5881666" y="1590687"/>
            <a:chExt cx="2730699" cy="289586"/>
          </a:xfrm>
        </p:grpSpPr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569000E6-40A6-215E-EBDD-083254D4F77A}"/>
                </a:ext>
              </a:extLst>
            </p:cNvPr>
            <p:cNvSpPr/>
            <p:nvPr/>
          </p:nvSpPr>
          <p:spPr>
            <a:xfrm>
              <a:off x="6081095" y="1603274"/>
              <a:ext cx="25312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10"/>
                </a:rPr>
                <a:t>convert-existing-poetry-to-src-layout/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65B7E8C6-50E1-B60D-0C50-5E9B6BD5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1CDC0A7-840D-9602-4665-DC0D7E3968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7172" y="3880026"/>
            <a:ext cx="3338158" cy="57958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52427CE-0A25-328E-1BB9-6EA79046E9C2}"/>
              </a:ext>
            </a:extLst>
          </p:cNvPr>
          <p:cNvGrpSpPr/>
          <p:nvPr/>
        </p:nvGrpSpPr>
        <p:grpSpPr>
          <a:xfrm>
            <a:off x="6172060" y="296679"/>
            <a:ext cx="3537587" cy="289586"/>
            <a:chOff x="5881666" y="1590687"/>
            <a:chExt cx="3537587" cy="289586"/>
          </a:xfrm>
        </p:grpSpPr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B6440E48-2FA6-D1A6-2888-7B4EECDDD409}"/>
                </a:ext>
              </a:extLst>
            </p:cNvPr>
            <p:cNvSpPr/>
            <p:nvPr/>
          </p:nvSpPr>
          <p:spPr>
            <a:xfrm>
              <a:off x="6081095" y="1603274"/>
              <a:ext cx="33381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pt-PT" sz="1200" dirty="0" err="1">
                  <a:hlinkClick r:id="rId12"/>
                </a:rPr>
                <a:t>Good</a:t>
              </a:r>
              <a:r>
                <a:rPr lang="pt-PT" sz="1200" dirty="0">
                  <a:hlinkClick r:id="rId12"/>
                </a:rPr>
                <a:t> </a:t>
              </a:r>
              <a:r>
                <a:rPr lang="pt-PT" sz="1200" dirty="0" err="1">
                  <a:hlinkClick r:id="rId12"/>
                </a:rPr>
                <a:t>Integration</a:t>
              </a:r>
              <a:r>
                <a:rPr lang="pt-PT" sz="1200" dirty="0">
                  <a:hlinkClick r:id="rId12"/>
                </a:rPr>
                <a:t> </a:t>
              </a:r>
              <a:r>
                <a:rPr lang="pt-PT" sz="1200" dirty="0" err="1">
                  <a:hlinkClick r:id="rId12"/>
                </a:rPr>
                <a:t>Practices</a:t>
              </a:r>
              <a:r>
                <a:rPr lang="pt-PT" sz="1200" dirty="0">
                  <a:hlinkClick r:id="rId12"/>
                </a:rPr>
                <a:t> - </a:t>
              </a:r>
              <a:r>
                <a:rPr lang="pt-PT" sz="1200" dirty="0" err="1">
                  <a:hlinkClick r:id="rId12"/>
                </a:rPr>
                <a:t>pytest</a:t>
              </a:r>
              <a:r>
                <a:rPr lang="pt-PT" sz="1200" dirty="0">
                  <a:hlinkClick r:id="rId12"/>
                </a:rPr>
                <a:t> </a:t>
              </a:r>
              <a:r>
                <a:rPr lang="pt-PT" sz="1200" dirty="0" err="1">
                  <a:hlinkClick r:id="rId12"/>
                </a:rPr>
                <a:t>documentation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1F661249-8C6E-4261-5518-71860F56F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BA7840-DE67-EA19-324F-3BBF9CA2A473}"/>
              </a:ext>
            </a:extLst>
          </p:cNvPr>
          <p:cNvGrpSpPr/>
          <p:nvPr/>
        </p:nvGrpSpPr>
        <p:grpSpPr>
          <a:xfrm>
            <a:off x="6596612" y="643240"/>
            <a:ext cx="5186628" cy="289586"/>
            <a:chOff x="5881666" y="1590687"/>
            <a:chExt cx="5186628" cy="289586"/>
          </a:xfrm>
        </p:grpSpPr>
        <p:sp>
          <p:nvSpPr>
            <p:cNvPr id="30" name="Retângulo 5">
              <a:extLst>
                <a:ext uri="{FF2B5EF4-FFF2-40B4-BE49-F238E27FC236}">
                  <a16:creationId xmlns:a16="http://schemas.microsoft.com/office/drawing/2014/main" id="{0F42FB50-328A-EF61-2735-AFB9AD445CA4}"/>
                </a:ext>
              </a:extLst>
            </p:cNvPr>
            <p:cNvSpPr/>
            <p:nvPr/>
          </p:nvSpPr>
          <p:spPr>
            <a:xfrm>
              <a:off x="6081095" y="1603274"/>
              <a:ext cx="49871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13"/>
                </a:rPr>
                <a:t>unit testing - Python import src modules when running tests - Stack Overflow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C5C65EF8-1812-5DCE-0F0A-8B4626B47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2CC033-B9A6-8BD5-87AA-738F7A1F4873}"/>
              </a:ext>
            </a:extLst>
          </p:cNvPr>
          <p:cNvGrpSpPr/>
          <p:nvPr/>
        </p:nvGrpSpPr>
        <p:grpSpPr>
          <a:xfrm>
            <a:off x="6172060" y="1055404"/>
            <a:ext cx="2353993" cy="289586"/>
            <a:chOff x="5881666" y="1590687"/>
            <a:chExt cx="2353993" cy="289586"/>
          </a:xfrm>
        </p:grpSpPr>
        <p:sp>
          <p:nvSpPr>
            <p:cNvPr id="36" name="Retângulo 5">
              <a:extLst>
                <a:ext uri="{FF2B5EF4-FFF2-40B4-BE49-F238E27FC236}">
                  <a16:creationId xmlns:a16="http://schemas.microsoft.com/office/drawing/2014/main" id="{74811A07-F475-0E29-00A1-070F3EA57AE2}"/>
                </a:ext>
              </a:extLst>
            </p:cNvPr>
            <p:cNvSpPr/>
            <p:nvPr/>
          </p:nvSpPr>
          <p:spPr>
            <a:xfrm>
              <a:off x="6081095" y="1603274"/>
              <a:ext cx="21545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14"/>
                </a:rPr>
                <a:t>Testing &amp; Packaging (hynek.me)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C38CE60B-4158-1D0D-FF96-D5D5E3F50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6FDA843-8745-BBB4-D55C-0F5B96C8CA44}"/>
              </a:ext>
            </a:extLst>
          </p:cNvPr>
          <p:cNvGrpSpPr/>
          <p:nvPr/>
        </p:nvGrpSpPr>
        <p:grpSpPr>
          <a:xfrm>
            <a:off x="6148336" y="1414551"/>
            <a:ext cx="1254333" cy="289586"/>
            <a:chOff x="5881666" y="1590687"/>
            <a:chExt cx="1254333" cy="289586"/>
          </a:xfrm>
        </p:grpSpPr>
        <p:sp>
          <p:nvSpPr>
            <p:cNvPr id="39" name="Retângulo 5">
              <a:extLst>
                <a:ext uri="{FF2B5EF4-FFF2-40B4-BE49-F238E27FC236}">
                  <a16:creationId xmlns:a16="http://schemas.microsoft.com/office/drawing/2014/main" id="{771B8F92-75BF-30D3-914A-B1D5674CCA16}"/>
                </a:ext>
              </a:extLst>
            </p:cNvPr>
            <p:cNvSpPr/>
            <p:nvPr/>
          </p:nvSpPr>
          <p:spPr>
            <a:xfrm>
              <a:off x="6081095" y="1603274"/>
              <a:ext cx="10549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15"/>
                </a:rPr>
                <a:t> src/ directory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40" name="Picture 39" descr="Icon&#10;&#10;Description automatically generated">
              <a:extLst>
                <a:ext uri="{FF2B5EF4-FFF2-40B4-BE49-F238E27FC236}">
                  <a16:creationId xmlns:a16="http://schemas.microsoft.com/office/drawing/2014/main" id="{33148B84-B744-EB68-0907-897CEFA5C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A5E83C-E921-F061-D640-28000C29214D}"/>
              </a:ext>
            </a:extLst>
          </p:cNvPr>
          <p:cNvGrpSpPr/>
          <p:nvPr/>
        </p:nvGrpSpPr>
        <p:grpSpPr>
          <a:xfrm>
            <a:off x="6187879" y="1773698"/>
            <a:ext cx="2020440" cy="289586"/>
            <a:chOff x="5881666" y="1590687"/>
            <a:chExt cx="2020440" cy="289586"/>
          </a:xfrm>
        </p:grpSpPr>
        <p:sp>
          <p:nvSpPr>
            <p:cNvPr id="42" name="Retângulo 5">
              <a:extLst>
                <a:ext uri="{FF2B5EF4-FFF2-40B4-BE49-F238E27FC236}">
                  <a16:creationId xmlns:a16="http://schemas.microsoft.com/office/drawing/2014/main" id="{536B4954-C369-A546-99C7-95C9400C82FC}"/>
                </a:ext>
              </a:extLst>
            </p:cNvPr>
            <p:cNvSpPr/>
            <p:nvPr/>
          </p:nvSpPr>
          <p:spPr>
            <a:xfrm>
              <a:off x="6081095" y="1603274"/>
              <a:ext cx="18210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16"/>
                </a:rPr>
                <a:t>Packaging a python library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B13FACA8-6AB9-0D3B-C672-3A23E4FC1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095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7576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10750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74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5311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python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290744-5B46-53AD-435E-0FDC3DD68FA2}"/>
              </a:ext>
            </a:extLst>
          </p:cNvPr>
          <p:cNvGrpSpPr/>
          <p:nvPr/>
        </p:nvGrpSpPr>
        <p:grpSpPr>
          <a:xfrm>
            <a:off x="249758" y="260820"/>
            <a:ext cx="4130570" cy="289586"/>
            <a:chOff x="5881666" y="1590687"/>
            <a:chExt cx="4130570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569000E6-40A6-215E-EBDD-083254D4F77A}"/>
                </a:ext>
              </a:extLst>
            </p:cNvPr>
            <p:cNvSpPr/>
            <p:nvPr/>
          </p:nvSpPr>
          <p:spPr>
            <a:xfrm>
              <a:off x="6081095" y="1603274"/>
              <a:ext cx="39311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Structuring Your Project — The Hitchhiker's Guide to 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65B7E8C6-50E1-B60D-0C50-5E9B6BD5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1748885-667F-2FAB-1262-0E468E4A41F8}"/>
              </a:ext>
            </a:extLst>
          </p:cNvPr>
          <p:cNvGrpSpPr/>
          <p:nvPr/>
        </p:nvGrpSpPr>
        <p:grpSpPr>
          <a:xfrm>
            <a:off x="739359" y="666012"/>
            <a:ext cx="2797376" cy="299662"/>
            <a:chOff x="1643297" y="4045816"/>
            <a:chExt cx="2797376" cy="299662"/>
          </a:xfrm>
        </p:grpSpPr>
        <p:sp>
          <p:nvSpPr>
            <p:cNvPr id="6" name="CaixaDeTexto 17">
              <a:hlinkClick r:id="rId4" action="ppaction://program"/>
              <a:extLst>
                <a:ext uri="{FF2B5EF4-FFF2-40B4-BE49-F238E27FC236}">
                  <a16:creationId xmlns:a16="http://schemas.microsoft.com/office/drawing/2014/main" id="{604D68EA-ED80-3651-F5B2-FD365FC46767}"/>
                </a:ext>
              </a:extLst>
            </p:cNvPr>
            <p:cNvSpPr txBox="1"/>
            <p:nvPr/>
          </p:nvSpPr>
          <p:spPr>
            <a:xfrm>
              <a:off x="1980063" y="4103314"/>
              <a:ext cx="246061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5" action="ppaction://hlinkfile"/>
                </a:rPr>
                <a:t>structure\project_structure_python.pdf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7" name="Imagem 18">
              <a:hlinkClick r:id="rId4" action="ppaction://program"/>
              <a:extLst>
                <a:ext uri="{FF2B5EF4-FFF2-40B4-BE49-F238E27FC236}">
                  <a16:creationId xmlns:a16="http://schemas.microsoft.com/office/drawing/2014/main" id="{2E2B8C74-51D4-2D0F-3A8C-0EDD2BD43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AD78773-9283-72F0-6D68-5404C7479A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375" y="1228577"/>
            <a:ext cx="1868787" cy="134698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68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72808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3. 2024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290744-5B46-53AD-435E-0FDC3DD68FA2}"/>
              </a:ext>
            </a:extLst>
          </p:cNvPr>
          <p:cNvGrpSpPr/>
          <p:nvPr/>
        </p:nvGrpSpPr>
        <p:grpSpPr>
          <a:xfrm>
            <a:off x="249758" y="260820"/>
            <a:ext cx="3534701" cy="289586"/>
            <a:chOff x="5881666" y="1590687"/>
            <a:chExt cx="3534701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569000E6-40A6-215E-EBDD-083254D4F77A}"/>
                </a:ext>
              </a:extLst>
            </p:cNvPr>
            <p:cNvSpPr/>
            <p:nvPr/>
          </p:nvSpPr>
          <p:spPr>
            <a:xfrm>
              <a:off x="6081095" y="1603274"/>
              <a:ext cx="33352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Setting Your Python Project Up for Success in 2024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65B7E8C6-50E1-B60D-0C50-5E9B6BD5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7BDF73C-D77E-8FB7-C73B-267B34F23BA5}"/>
              </a:ext>
            </a:extLst>
          </p:cNvPr>
          <p:cNvGrpSpPr/>
          <p:nvPr/>
        </p:nvGrpSpPr>
        <p:grpSpPr>
          <a:xfrm>
            <a:off x="739359" y="666012"/>
            <a:ext cx="2672342" cy="299662"/>
            <a:chOff x="1643297" y="4045816"/>
            <a:chExt cx="2672342" cy="299662"/>
          </a:xfrm>
        </p:grpSpPr>
        <p:sp>
          <p:nvSpPr>
            <p:cNvPr id="6" name="CaixaDeTexto 17">
              <a:hlinkClick r:id="rId4" action="ppaction://program"/>
              <a:extLst>
                <a:ext uri="{FF2B5EF4-FFF2-40B4-BE49-F238E27FC236}">
                  <a16:creationId xmlns:a16="http://schemas.microsoft.com/office/drawing/2014/main" id="{06B1BBB7-1581-D690-7D6F-4646813AB69F}"/>
                </a:ext>
              </a:extLst>
            </p:cNvPr>
            <p:cNvSpPr txBox="1"/>
            <p:nvPr/>
          </p:nvSpPr>
          <p:spPr>
            <a:xfrm>
              <a:off x="1980063" y="4103314"/>
              <a:ext cx="2335576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5" action="ppaction://hlinkfile"/>
                </a:rPr>
                <a:t>structure\project_structure_2024.pdf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7" name="Imagem 18">
              <a:hlinkClick r:id="rId4" action="ppaction://program"/>
              <a:extLst>
                <a:ext uri="{FF2B5EF4-FFF2-40B4-BE49-F238E27FC236}">
                  <a16:creationId xmlns:a16="http://schemas.microsoft.com/office/drawing/2014/main" id="{BEA5B37F-E599-CBDC-0175-E3550A52E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A35B65D-4A45-42AA-C1B8-9F2E99D403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184" y="1292029"/>
            <a:ext cx="2540789" cy="231985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576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72808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4. 2023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290744-5B46-53AD-435E-0FDC3DD68FA2}"/>
              </a:ext>
            </a:extLst>
          </p:cNvPr>
          <p:cNvGrpSpPr/>
          <p:nvPr/>
        </p:nvGrpSpPr>
        <p:grpSpPr>
          <a:xfrm>
            <a:off x="249758" y="260820"/>
            <a:ext cx="3951675" cy="289586"/>
            <a:chOff x="5881666" y="1590687"/>
            <a:chExt cx="3951675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569000E6-40A6-215E-EBDD-083254D4F77A}"/>
                </a:ext>
              </a:extLst>
            </p:cNvPr>
            <p:cNvSpPr/>
            <p:nvPr/>
          </p:nvSpPr>
          <p:spPr>
            <a:xfrm>
              <a:off x="6081095" y="1603274"/>
              <a:ext cx="37522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Guide to Python Project Structure and Packaging 20223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65B7E8C6-50E1-B60D-0C50-5E9B6BD5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16E7A4D-C134-CCC1-0942-83FD6AF88DFF}"/>
              </a:ext>
            </a:extLst>
          </p:cNvPr>
          <p:cNvGrpSpPr/>
          <p:nvPr/>
        </p:nvGrpSpPr>
        <p:grpSpPr>
          <a:xfrm>
            <a:off x="739359" y="666012"/>
            <a:ext cx="2672342" cy="299662"/>
            <a:chOff x="1643297" y="4045816"/>
            <a:chExt cx="2672342" cy="299662"/>
          </a:xfrm>
        </p:grpSpPr>
        <p:sp>
          <p:nvSpPr>
            <p:cNvPr id="6" name="CaixaDeTexto 17">
              <a:hlinkClick r:id="rId4" action="ppaction://program"/>
              <a:extLst>
                <a:ext uri="{FF2B5EF4-FFF2-40B4-BE49-F238E27FC236}">
                  <a16:creationId xmlns:a16="http://schemas.microsoft.com/office/drawing/2014/main" id="{7CB9B926-54FB-19D8-0D46-EA17C2C0A71B}"/>
                </a:ext>
              </a:extLst>
            </p:cNvPr>
            <p:cNvSpPr txBox="1"/>
            <p:nvPr/>
          </p:nvSpPr>
          <p:spPr>
            <a:xfrm>
              <a:off x="1980063" y="4103314"/>
              <a:ext cx="2335576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5" action="ppaction://hlinkfile"/>
                </a:rPr>
                <a:t>structure\project_structure_2023.pdf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7" name="Imagem 18">
              <a:hlinkClick r:id="rId4" action="ppaction://program"/>
              <a:extLst>
                <a:ext uri="{FF2B5EF4-FFF2-40B4-BE49-F238E27FC236}">
                  <a16:creationId xmlns:a16="http://schemas.microsoft.com/office/drawing/2014/main" id="{C17B2ECE-9C27-0E30-0BFE-8C7CA94CB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190BEF9-EB44-1211-1199-E46E0B8BA3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184" y="1205627"/>
            <a:ext cx="2542760" cy="21725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776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95179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scientific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290744-5B46-53AD-435E-0FDC3DD68FA2}"/>
              </a:ext>
            </a:extLst>
          </p:cNvPr>
          <p:cNvGrpSpPr/>
          <p:nvPr/>
        </p:nvGrpSpPr>
        <p:grpSpPr>
          <a:xfrm>
            <a:off x="249758" y="260820"/>
            <a:ext cx="5525182" cy="289586"/>
            <a:chOff x="5881666" y="1590687"/>
            <a:chExt cx="5525182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569000E6-40A6-215E-EBDD-083254D4F77A}"/>
                </a:ext>
              </a:extLst>
            </p:cNvPr>
            <p:cNvSpPr/>
            <p:nvPr/>
          </p:nvSpPr>
          <p:spPr>
            <a:xfrm>
              <a:off x="6081095" y="1603274"/>
              <a:ext cx="53257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Python Package Structure for Scientific Python Projects — Python Packaging Guide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65B7E8C6-50E1-B60D-0C50-5E9B6BD5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9FDE336-D317-4858-FC3D-18F30A240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22" y="1056640"/>
            <a:ext cx="3456688" cy="427736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379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31773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</a:t>
            </a:r>
            <a:r>
              <a:rPr lang="en-US" sz="1200" noProof="1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pyproject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.toml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16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2340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6.1 </a:t>
            </a:r>
            <a:r>
              <a:rPr lang="en-US" sz="1200" noProof="1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0202C0-0EC0-5847-6585-C94A2ECD72B9}"/>
              </a:ext>
            </a:extLst>
          </p:cNvPr>
          <p:cNvGrpSpPr/>
          <p:nvPr/>
        </p:nvGrpSpPr>
        <p:grpSpPr>
          <a:xfrm>
            <a:off x="988019" y="1478445"/>
            <a:ext cx="2974035" cy="289586"/>
            <a:chOff x="5881666" y="1590687"/>
            <a:chExt cx="2974035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41EDEBFF-91B9-1FBB-9EE4-B5FF3B384F5B}"/>
                </a:ext>
              </a:extLst>
            </p:cNvPr>
            <p:cNvSpPr/>
            <p:nvPr/>
          </p:nvSpPr>
          <p:spPr>
            <a:xfrm>
              <a:off x="6081095" y="1603274"/>
              <a:ext cx="27746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2"/>
                </a:rPr>
                <a:t>python.org/guides/writing-pyproject-toml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F8740CF-2FA9-66C8-5842-4F9A9D5E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0990E250-FFF1-812F-8715-1E5B159AC56D}"/>
              </a:ext>
            </a:extLst>
          </p:cNvPr>
          <p:cNvSpPr/>
          <p:nvPr/>
        </p:nvSpPr>
        <p:spPr>
          <a:xfrm>
            <a:off x="988019" y="297746"/>
            <a:ext cx="2182255" cy="1180699"/>
          </a:xfrm>
          <a:prstGeom prst="wedgeRectCallout">
            <a:avLst>
              <a:gd name="adj1" fmla="val 10793"/>
              <a:gd name="adj2" fmla="val 2335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a configuration file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used by: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packaging tools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linters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type checkers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etc.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9C4B4983-D59C-CF16-57AF-119A23E09B2D}"/>
              </a:ext>
            </a:extLst>
          </p:cNvPr>
          <p:cNvSpPr/>
          <p:nvPr/>
        </p:nvSpPr>
        <p:spPr>
          <a:xfrm>
            <a:off x="248908" y="28793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287125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8354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6.2 </a:t>
            </a:r>
            <a:r>
              <a:rPr lang="en-US" sz="1200" noProof="1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tables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0202C0-0EC0-5847-6585-C94A2ECD72B9}"/>
              </a:ext>
            </a:extLst>
          </p:cNvPr>
          <p:cNvGrpSpPr/>
          <p:nvPr/>
        </p:nvGrpSpPr>
        <p:grpSpPr>
          <a:xfrm>
            <a:off x="956301" y="961250"/>
            <a:ext cx="2974035" cy="289586"/>
            <a:chOff x="5881666" y="1590687"/>
            <a:chExt cx="2974035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41EDEBFF-91B9-1FBB-9EE4-B5FF3B384F5B}"/>
                </a:ext>
              </a:extLst>
            </p:cNvPr>
            <p:cNvSpPr/>
            <p:nvPr/>
          </p:nvSpPr>
          <p:spPr>
            <a:xfrm>
              <a:off x="6081095" y="1603274"/>
              <a:ext cx="27746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2"/>
                </a:rPr>
                <a:t>python.org/guides/writing-pyproject-toml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F8740CF-2FA9-66C8-5842-4F9A9D5E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1" name="Arrow: Right 5">
            <a:extLst>
              <a:ext uri="{FF2B5EF4-FFF2-40B4-BE49-F238E27FC236}">
                <a16:creationId xmlns:a16="http://schemas.microsoft.com/office/drawing/2014/main" id="{9C4B4983-D59C-CF16-57AF-119A23E09B2D}"/>
              </a:ext>
            </a:extLst>
          </p:cNvPr>
          <p:cNvSpPr/>
          <p:nvPr/>
        </p:nvSpPr>
        <p:spPr>
          <a:xfrm>
            <a:off x="248908" y="28793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E093FEB1-6201-B420-55AA-AA687D8F419B}"/>
              </a:ext>
            </a:extLst>
          </p:cNvPr>
          <p:cNvSpPr/>
          <p:nvPr/>
        </p:nvSpPr>
        <p:spPr>
          <a:xfrm>
            <a:off x="956301" y="289386"/>
            <a:ext cx="1672500" cy="626701"/>
          </a:xfrm>
          <a:prstGeom prst="wedgeRectCallout">
            <a:avLst>
              <a:gd name="adj1" fmla="val -40754"/>
              <a:gd name="adj2" fmla="val -303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there are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three possible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TOML tables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319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68923</TotalTime>
  <Words>376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structure</vt:lpstr>
      <vt:lpstr>1.1 sources</vt:lpstr>
      <vt:lpstr>2. python</vt:lpstr>
      <vt:lpstr>3. 2024</vt:lpstr>
      <vt:lpstr>4. 2023</vt:lpstr>
      <vt:lpstr>5. scientific</vt:lpstr>
      <vt:lpstr>6. pyproject.toml</vt:lpstr>
      <vt:lpstr>6.1 what</vt:lpstr>
      <vt:lpstr>6.2 tables</vt:lpstr>
      <vt:lpstr>6.2.1 build</vt:lpstr>
      <vt:lpstr>6.2.2 project</vt:lpstr>
      <vt:lpstr>6.2.3 tool</vt:lpstr>
      <vt:lpstr>6.3 pip</vt:lpstr>
      <vt:lpstr>7. src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1271</cp:revision>
  <dcterms:created xsi:type="dcterms:W3CDTF">2019-03-25T09:18:39Z</dcterms:created>
  <dcterms:modified xsi:type="dcterms:W3CDTF">2024-06-17T17:28:14Z</dcterms:modified>
</cp:coreProperties>
</file>