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398" r:id="rId3"/>
    <p:sldId id="407" r:id="rId4"/>
    <p:sldId id="408" r:id="rId5"/>
    <p:sldId id="409" r:id="rId6"/>
    <p:sldId id="410" r:id="rId7"/>
    <p:sldId id="412" r:id="rId8"/>
    <p:sldId id="415" r:id="rId9"/>
    <p:sldId id="416" r:id="rId10"/>
    <p:sldId id="413" r:id="rId11"/>
    <p:sldId id="414" r:id="rId12"/>
    <p:sldId id="417" r:id="rId13"/>
    <p:sldId id="419" r:id="rId14"/>
    <p:sldId id="421" r:id="rId15"/>
    <p:sldId id="422" r:id="rId16"/>
    <p:sldId id="418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11" d="100"/>
          <a:sy n="111" d="100"/>
        </p:scale>
        <p:origin x="96" y="1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20/01/2025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20/01/2025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20/01/2025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20/01/2025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20/01/2025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20/01/2025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20/01/2025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20/01/2025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20/01/2025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20/01/2025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20/01/2025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20/01/2025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20/01/2025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20/01/2025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generation.ppt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d:\mdd\edom\A2_Exercicios\A2_Exercise2\A1_PL\A1_Semana4\pl_04_Introduction%20to%20the%20Eclipse%20Modeling%20Framework_Exercise_2.pdf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bMzt0OxOic" TargetMode="External"/><Relationship Id="rId3" Type="http://schemas.openxmlformats.org/officeDocument/2006/relationships/hyperlink" Target="https://projects.eclipse.org/projects/ecd.theia" TargetMode="External"/><Relationship Id="rId7" Type="http://schemas.openxmlformats.org/officeDocument/2006/relationships/hyperlink" Target="https://eclipsesource.com/blogs/2023/09/08/eclipse-theia-vs-code-oss/?gad_source=1&amp;gclid=CjwKCAiAg8S7BhATEiwAO2-R6q1fgggUeWVA4vHOKzrRTSKy8-pK2hW-_YxBmLOA2SCVn7wryIIWERoCUQAQAvD_BwE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eclipse-theia/theia" TargetMode="External"/><Relationship Id="rId11" Type="http://schemas.openxmlformats.org/officeDocument/2006/relationships/hyperlink" Target="https://www.youtube.com/watch?v=wzB0ZCwdhDs" TargetMode="External"/><Relationship Id="rId5" Type="http://schemas.openxmlformats.org/officeDocument/2006/relationships/hyperlink" Target="https://theia-ide.org/" TargetMode="External"/><Relationship Id="rId10" Type="http://schemas.openxmlformats.org/officeDocument/2006/relationships/hyperlink" Target="https://theia-ide.org/docs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youtube.com/watch?v=xhSOdAJyes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obeo.ispringmarket.eu/marketplace/content/info/10" TargetMode="External"/><Relationship Id="rId13" Type="http://schemas.openxmlformats.org/officeDocument/2006/relationships/image" Target="../media/image33.png"/><Relationship Id="rId3" Type="http://schemas.openxmlformats.org/officeDocument/2006/relationships/hyperlink" Target="https://projects.eclipse.org/projects/modeling.sirius/releases/sirius-desktop-7.4.6" TargetMode="External"/><Relationship Id="rId7" Type="http://schemas.openxmlformats.org/officeDocument/2006/relationships/hyperlink" Target="https://eclipse.dev/sirius/" TargetMode="External"/><Relationship Id="rId12" Type="http://schemas.openxmlformats.org/officeDocument/2006/relationships/hyperlink" Target="file:///D:\mdd\ws\obeo" TargetMode="External"/><Relationship Id="rId17" Type="http://schemas.openxmlformats.org/officeDocument/2006/relationships/hyperlink" Target="https://blog.anj.ai/2020/12/acceleo.html" TargetMode="External"/><Relationship Id="rId2" Type="http://schemas.openxmlformats.org/officeDocument/2006/relationships/image" Target="../media/image31.png"/><Relationship Id="rId16" Type="http://schemas.openxmlformats.org/officeDocument/2006/relationships/hyperlink" Target="https://www.youtube.com/watch?v=T12LH1CqS8M&amp;list=PLDCKzuGIN_ZyaIYRPsPK89zZv0eaJYakJ&amp;index=2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16.png"/><Relationship Id="rId5" Type="http://schemas.openxmlformats.org/officeDocument/2006/relationships/hyperlink" Target="https://projects.eclipse.org/releases/2024-12" TargetMode="External"/><Relationship Id="rId15" Type="http://schemas.openxmlformats.org/officeDocument/2006/relationships/hyperlink" Target="https://obeo.ispringmarket.eu/marketplace/content/info/174?use_referrer=1" TargetMode="External"/><Relationship Id="rId10" Type="http://schemas.openxmlformats.org/officeDocument/2006/relationships/hyperlink" Target="file:///D:\mdd\obeo" TargetMode="External"/><Relationship Id="rId4" Type="http://schemas.openxmlformats.org/officeDocument/2006/relationships/image" Target="../media/image2.png"/><Relationship Id="rId9" Type="http://schemas.openxmlformats.org/officeDocument/2006/relationships/hyperlink" Target="file:///C:\Windows\explorer.exe%20F:\ides\AZ_vStudio2017" TargetMode="External"/><Relationship Id="rId14" Type="http://schemas.openxmlformats.org/officeDocument/2006/relationships/hyperlink" Target="https://adoptium.net/temurin/releases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obeo.ispringmarket.eu/marketplace/content/info/10" TargetMode="External"/><Relationship Id="rId13" Type="http://schemas.openxmlformats.org/officeDocument/2006/relationships/image" Target="../media/image33.png"/><Relationship Id="rId3" Type="http://schemas.openxmlformats.org/officeDocument/2006/relationships/hyperlink" Target="https://projects.eclipse.org/projects/modeling.sirius/releases/sirius-desktop-7.4.6" TargetMode="External"/><Relationship Id="rId7" Type="http://schemas.openxmlformats.org/officeDocument/2006/relationships/hyperlink" Target="https://eclipse.dev/sirius/" TargetMode="External"/><Relationship Id="rId12" Type="http://schemas.openxmlformats.org/officeDocument/2006/relationships/hyperlink" Target="file:///D:\mdd\ws\obeo" TargetMode="External"/><Relationship Id="rId17" Type="http://schemas.openxmlformats.org/officeDocument/2006/relationships/hyperlink" Target="https://blog.anj.ai/2020/12/acceleo.html" TargetMode="External"/><Relationship Id="rId2" Type="http://schemas.openxmlformats.org/officeDocument/2006/relationships/image" Target="../media/image31.png"/><Relationship Id="rId16" Type="http://schemas.openxmlformats.org/officeDocument/2006/relationships/hyperlink" Target="https://www.youtube.com/watch?v=T12LH1CqS8M&amp;list=PLDCKzuGIN_ZyaIYRPsPK89zZv0eaJYakJ&amp;index=2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11" Type="http://schemas.openxmlformats.org/officeDocument/2006/relationships/image" Target="../media/image16.png"/><Relationship Id="rId5" Type="http://schemas.openxmlformats.org/officeDocument/2006/relationships/hyperlink" Target="https://projects.eclipse.org/releases/2024-12" TargetMode="External"/><Relationship Id="rId15" Type="http://schemas.openxmlformats.org/officeDocument/2006/relationships/hyperlink" Target="https://obeo.ispringmarket.eu/marketplace/content/info/174?use_referrer=1" TargetMode="External"/><Relationship Id="rId10" Type="http://schemas.openxmlformats.org/officeDocument/2006/relationships/hyperlink" Target="file:///D:\mdd\obeo" TargetMode="External"/><Relationship Id="rId4" Type="http://schemas.openxmlformats.org/officeDocument/2006/relationships/image" Target="../media/image2.png"/><Relationship Id="rId9" Type="http://schemas.openxmlformats.org/officeDocument/2006/relationships/hyperlink" Target="file:///C:\Windows\explorer.exe%20F:\ides\AZ_vStudio2017" TargetMode="External"/><Relationship Id="rId14" Type="http://schemas.openxmlformats.org/officeDocument/2006/relationships/hyperlink" Target="https://adoptium.net/temurin/releases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8.png"/><Relationship Id="rId18" Type="http://schemas.openxmlformats.org/officeDocument/2006/relationships/image" Target="../media/image41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6.png"/><Relationship Id="rId17" Type="http://schemas.openxmlformats.org/officeDocument/2006/relationships/image" Target="../media/image40.png"/><Relationship Id="rId2" Type="http://schemas.openxmlformats.org/officeDocument/2006/relationships/image" Target="../media/image3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3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5.png"/><Relationship Id="rId9" Type="http://schemas.openxmlformats.org/officeDocument/2006/relationships/image" Target="../media/image37.svg"/><Relationship Id="rId1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hyperlink" Target="https://github.com/pyecore/pyecoregen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0EkatYP7IK0" TargetMode="External"/><Relationship Id="rId5" Type="http://schemas.openxmlformats.org/officeDocument/2006/relationships/hyperlink" Target="https://eclipse.dev/ecoretools/overview.html" TargetMode="External"/><Relationship Id="rId4" Type="http://schemas.openxmlformats.org/officeDocument/2006/relationships/hyperlink" Target="https://github.com/pyecore/pyecor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rojects.eclipse.org/projects/modeling" TargetMode="External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hyperlink" Target="https://projects.eclipse.org/list-of-projects?combine=modeling&amp;field_project_techology_types_tid=All&amp;field_state_value_2=All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openxmlformats.org/officeDocument/2006/relationships/hyperlink" Target="https://www.eclipse.org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clipse.org/downloads/download.php?file=/technology/epp/downloads/release/2024-12/R/eclipse-modeling-2024-12-R-win32-x86_64.zip" TargetMode="External"/><Relationship Id="rId13" Type="http://schemas.openxmlformats.org/officeDocument/2006/relationships/image" Target="../media/image18.png"/><Relationship Id="rId3" Type="http://schemas.openxmlformats.org/officeDocument/2006/relationships/hyperlink" Target="https://eclipse.dev/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clipse.dev/modeling/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4.png"/><Relationship Id="rId10" Type="http://schemas.openxmlformats.org/officeDocument/2006/relationships/hyperlink" Target="../../../../mdd" TargetMode="External"/><Relationship Id="rId4" Type="http://schemas.openxmlformats.org/officeDocument/2006/relationships/image" Target="../media/image2.png"/><Relationship Id="rId9" Type="http://schemas.openxmlformats.org/officeDocument/2006/relationships/hyperlink" Target="file:///C:\Windows\explorer.exe%20F:\ides\AZ_vStudio2017" TargetMode="External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file:///C:\Windows\explorer.exe%20F:\ides\AZ_vStudio2017" TargetMode="External"/><Relationship Id="rId7" Type="http://schemas.openxmlformats.org/officeDocument/2006/relationships/hyperlink" Target="https://marketplace.eclipse.org/content/uml-designer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hyperlink" Target="file:///d:\mdd\edom\A2_Exercicios\A1_Exercise1\A1_PL\A1_Semana2\pl_02_UML_modeling_Papyrus_Exercise_1_College_System_Problem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clipse.org/forums/index.php/t/1089127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eclipsecon.org/sites/default/files/slides/The%20Great%20Papyrus%20Migration_final.pdf" TargetMode="Externa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eclipse.dev/graphiti/download.ph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clipse.dev/sirius/gallery.html" TargetMode="External"/><Relationship Id="rId2" Type="http://schemas.openxmlformats.org/officeDocument/2006/relationships/hyperlink" Target="https://marketplace.eclipse.org/content/uml-designer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0441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mdd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5FFAD6-522A-46F9-BE78-28A92BBDEC65}"/>
              </a:ext>
            </a:extLst>
          </p:cNvPr>
          <p:cNvGrpSpPr/>
          <p:nvPr/>
        </p:nvGrpSpPr>
        <p:grpSpPr>
          <a:xfrm>
            <a:off x="10641827" y="123804"/>
            <a:ext cx="1122870" cy="283293"/>
            <a:chOff x="5611636" y="5954426"/>
            <a:chExt cx="1122871" cy="283293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6B32596D-38E3-427B-AE7C-A7FCF8FB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8C85FFEE-74E7-440A-8CCE-4A2D384323BC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31D044-83D2-832B-8487-96C164BB983F}"/>
              </a:ext>
            </a:extLst>
          </p:cNvPr>
          <p:cNvGrpSpPr/>
          <p:nvPr/>
        </p:nvGrpSpPr>
        <p:grpSpPr>
          <a:xfrm>
            <a:off x="10641828" y="473413"/>
            <a:ext cx="1361718" cy="283293"/>
            <a:chOff x="5611636" y="5954426"/>
            <a:chExt cx="1361719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48B775E0-FF20-093F-D37E-B1BFE564F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DF91FA8-D5DE-935D-4A3E-4F9753BFECF9}"/>
                </a:ext>
              </a:extLst>
            </p:cNvPr>
            <p:cNvSpPr/>
            <p:nvPr/>
          </p:nvSpPr>
          <p:spPr>
            <a:xfrm>
              <a:off x="6107411" y="5954426"/>
              <a:ext cx="8659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generation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909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C51B1F-280B-2624-3EE6-0A2789CBA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24C-E26E-E3DC-4BDB-B4076BFF4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9832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4. emf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2D86B-FD2E-4CA4-30C8-AC94276CBC2E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107120-64F4-5C63-68BC-AABD6AF6B4BF}"/>
              </a:ext>
            </a:extLst>
          </p:cNvPr>
          <p:cNvGrpSpPr/>
          <p:nvPr/>
        </p:nvGrpSpPr>
        <p:grpSpPr>
          <a:xfrm>
            <a:off x="1167396" y="777131"/>
            <a:ext cx="2460809" cy="299662"/>
            <a:chOff x="1643297" y="4045816"/>
            <a:chExt cx="2460809" cy="299662"/>
          </a:xfrm>
        </p:grpSpPr>
        <p:sp>
          <p:nvSpPr>
            <p:cNvPr id="8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020ADE04-2679-9113-48BF-FE85A8486B76}"/>
                </a:ext>
              </a:extLst>
            </p:cNvPr>
            <p:cNvSpPr txBox="1"/>
            <p:nvPr/>
          </p:nvSpPr>
          <p:spPr>
            <a:xfrm>
              <a:off x="1980063" y="4103314"/>
              <a:ext cx="2124043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3" action="ppaction://hlinkfile"/>
                </a:rPr>
                <a:t>A2_Exercise2\A1_PL\A1_Semana4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9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7DE25B49-89A0-FDCF-67B0-B9349A842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10" name="Arrow: Right 5">
            <a:extLst>
              <a:ext uri="{FF2B5EF4-FFF2-40B4-BE49-F238E27FC236}">
                <a16:creationId xmlns:a16="http://schemas.microsoft.com/office/drawing/2014/main" id="{C4797BFB-9321-5896-6E44-E59E2D70A38C}"/>
              </a:ext>
            </a:extLst>
          </p:cNvPr>
          <p:cNvSpPr/>
          <p:nvPr/>
        </p:nvSpPr>
        <p:spPr>
          <a:xfrm>
            <a:off x="304854" y="777131"/>
            <a:ext cx="8625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CC1972-079A-404B-9550-399A6A30D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609" y="1375870"/>
            <a:ext cx="10416676" cy="2678745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626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3CA39C-E642-2286-0EA7-A7535579B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019CE59-1F15-CB94-7140-179C3D10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53" y="777130"/>
            <a:ext cx="10500747" cy="2971909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99F380-9A03-4A26-6EF2-5E223F78F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7964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4.1 lexicon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2FE249-678C-26BC-FB77-D1CC281D995C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E21A96D2-CB92-7E8A-15D0-C8F7A71B0E6B}"/>
              </a:ext>
            </a:extLst>
          </p:cNvPr>
          <p:cNvSpPr/>
          <p:nvPr/>
        </p:nvSpPr>
        <p:spPr>
          <a:xfrm>
            <a:off x="304854" y="77713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6459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3BB363-BA9D-4ED9-475A-D2E64687E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47FD1E2-4F24-989E-66EE-F612DF38D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84" y="760158"/>
            <a:ext cx="3919515" cy="259598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90F951-58F2-A96C-70AA-8769E5550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5571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5. theia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9A4724-C202-0163-0ECF-76840BA9300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3606ADA0-7968-B226-3E6B-9252C27B7410}"/>
              </a:ext>
            </a:extLst>
          </p:cNvPr>
          <p:cNvSpPr/>
          <p:nvPr/>
        </p:nvSpPr>
        <p:spPr>
          <a:xfrm>
            <a:off x="304854" y="77713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25A30F-6401-EB3B-D17A-3C1ABECBD32C}"/>
              </a:ext>
            </a:extLst>
          </p:cNvPr>
          <p:cNvGrpSpPr/>
          <p:nvPr/>
        </p:nvGrpSpPr>
        <p:grpSpPr>
          <a:xfrm>
            <a:off x="310528" y="4283296"/>
            <a:ext cx="1692897" cy="276999"/>
            <a:chOff x="5881666" y="1565584"/>
            <a:chExt cx="1692897" cy="27699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34CB597-3CC1-0E0B-5A85-78EE8E79FBB5}"/>
                </a:ext>
              </a:extLst>
            </p:cNvPr>
            <p:cNvSpPr/>
            <p:nvPr/>
          </p:nvSpPr>
          <p:spPr>
            <a:xfrm>
              <a:off x="6016123" y="1565584"/>
              <a:ext cx="15584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eclipse/projects/theia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E997BD8B-EECB-BFAB-E0B9-064F6F408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041710-3298-EABE-E3ED-EC0EA9FFA16D}"/>
              </a:ext>
            </a:extLst>
          </p:cNvPr>
          <p:cNvGrpSpPr/>
          <p:nvPr/>
        </p:nvGrpSpPr>
        <p:grpSpPr>
          <a:xfrm>
            <a:off x="310528" y="4016274"/>
            <a:ext cx="1244056" cy="276999"/>
            <a:chOff x="5881666" y="1565584"/>
            <a:chExt cx="1244056" cy="276999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FABE8767-8107-8ACE-4F49-A03108DC2C1F}"/>
                </a:ext>
              </a:extLst>
            </p:cNvPr>
            <p:cNvSpPr/>
            <p:nvPr/>
          </p:nvSpPr>
          <p:spPr>
            <a:xfrm>
              <a:off x="6016123" y="1565584"/>
              <a:ext cx="11095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theia main site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46C9B691-DADC-445B-BBEE-0ED08392F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FD9C64-EFF1-BB04-CB9F-115350D1BF83}"/>
              </a:ext>
            </a:extLst>
          </p:cNvPr>
          <p:cNvGrpSpPr/>
          <p:nvPr/>
        </p:nvGrpSpPr>
        <p:grpSpPr>
          <a:xfrm>
            <a:off x="310528" y="4550318"/>
            <a:ext cx="718271" cy="276999"/>
            <a:chOff x="5881666" y="1565584"/>
            <a:chExt cx="718271" cy="276999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E0F52F06-28A7-8631-D899-ED750922997D}"/>
                </a:ext>
              </a:extLst>
            </p:cNvPr>
            <p:cNvSpPr/>
            <p:nvPr/>
          </p:nvSpPr>
          <p:spPr>
            <a:xfrm>
              <a:off x="6016123" y="1565584"/>
              <a:ext cx="5838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github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991697C1-7CDD-3C6E-3620-6DE7916AB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4B1DB4-94F8-7480-BCC3-106A97E5BAFF}"/>
              </a:ext>
            </a:extLst>
          </p:cNvPr>
          <p:cNvGrpSpPr/>
          <p:nvPr/>
        </p:nvGrpSpPr>
        <p:grpSpPr>
          <a:xfrm>
            <a:off x="310528" y="4817340"/>
            <a:ext cx="1271307" cy="276999"/>
            <a:chOff x="5881666" y="1565584"/>
            <a:chExt cx="1271307" cy="276999"/>
          </a:xfrm>
        </p:grpSpPr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F73A068C-CB66-EABD-C289-956A45AEE609}"/>
                </a:ext>
              </a:extLst>
            </p:cNvPr>
            <p:cNvSpPr/>
            <p:nvPr/>
          </p:nvSpPr>
          <p:spPr>
            <a:xfrm>
              <a:off x="6016123" y="1565584"/>
              <a:ext cx="1136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theia vs vscode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159BFFBB-E2E2-3F10-3653-9E09E8246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F682FC-3A22-AAA9-36E8-7748DE2ABCD6}"/>
              </a:ext>
            </a:extLst>
          </p:cNvPr>
          <p:cNvGrpSpPr/>
          <p:nvPr/>
        </p:nvGrpSpPr>
        <p:grpSpPr>
          <a:xfrm>
            <a:off x="310528" y="5084362"/>
            <a:ext cx="1670455" cy="276999"/>
            <a:chOff x="5881666" y="1565584"/>
            <a:chExt cx="1670455" cy="276999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54998916-9B61-01E4-33EF-C5FB4E90E700}"/>
                </a:ext>
              </a:extLst>
            </p:cNvPr>
            <p:cNvSpPr/>
            <p:nvPr/>
          </p:nvSpPr>
          <p:spPr>
            <a:xfrm>
              <a:off x="6016123" y="1565584"/>
              <a:ext cx="15359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video: modeling tools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AF161E17-6A0F-D4A2-54A4-069A42258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6EF619-A2CB-6092-C9C0-633AA9316319}"/>
              </a:ext>
            </a:extLst>
          </p:cNvPr>
          <p:cNvGrpSpPr/>
          <p:nvPr/>
        </p:nvGrpSpPr>
        <p:grpSpPr>
          <a:xfrm>
            <a:off x="310528" y="5351384"/>
            <a:ext cx="1514963" cy="276999"/>
            <a:chOff x="5881666" y="1565584"/>
            <a:chExt cx="1514963" cy="276999"/>
          </a:xfrm>
        </p:grpSpPr>
        <p:sp>
          <p:nvSpPr>
            <p:cNvPr id="28" name="Retângulo 5">
              <a:extLst>
                <a:ext uri="{FF2B5EF4-FFF2-40B4-BE49-F238E27FC236}">
                  <a16:creationId xmlns:a16="http://schemas.microsoft.com/office/drawing/2014/main" id="{C39D5E11-3B60-EC5D-DD63-3D87E124E626}"/>
                </a:ext>
              </a:extLst>
            </p:cNvPr>
            <p:cNvSpPr/>
            <p:nvPr/>
          </p:nvSpPr>
          <p:spPr>
            <a:xfrm>
              <a:off x="6016123" y="1565584"/>
              <a:ext cx="13805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video: introduction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A9F29A2F-3169-A38C-02AF-7E1B2E656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59094F-E01A-BB88-E71F-22A1FC8C5342}"/>
              </a:ext>
            </a:extLst>
          </p:cNvPr>
          <p:cNvGrpSpPr/>
          <p:nvPr/>
        </p:nvGrpSpPr>
        <p:grpSpPr>
          <a:xfrm>
            <a:off x="310528" y="5618406"/>
            <a:ext cx="1280925" cy="276999"/>
            <a:chOff x="5881666" y="1565584"/>
            <a:chExt cx="1280925" cy="276999"/>
          </a:xfrm>
        </p:grpSpPr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201C9891-5984-2CD8-DB17-78C14D62A947}"/>
                </a:ext>
              </a:extLst>
            </p:cNvPr>
            <p:cNvSpPr/>
            <p:nvPr/>
          </p:nvSpPr>
          <p:spPr>
            <a:xfrm>
              <a:off x="6016123" y="1565584"/>
              <a:ext cx="11464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documentation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7C01127F-B0B1-89D3-3F4B-F5A3D8019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C06A14-DE83-A23F-AD0F-499BF5227A96}"/>
              </a:ext>
            </a:extLst>
          </p:cNvPr>
          <p:cNvGrpSpPr/>
          <p:nvPr/>
        </p:nvGrpSpPr>
        <p:grpSpPr>
          <a:xfrm>
            <a:off x="310528" y="5885428"/>
            <a:ext cx="1466873" cy="276999"/>
            <a:chOff x="5881666" y="1565584"/>
            <a:chExt cx="1466873" cy="276999"/>
          </a:xfrm>
        </p:grpSpPr>
        <p:sp>
          <p:nvSpPr>
            <p:cNvPr id="34" name="Retângulo 5">
              <a:extLst>
                <a:ext uri="{FF2B5EF4-FFF2-40B4-BE49-F238E27FC236}">
                  <a16:creationId xmlns:a16="http://schemas.microsoft.com/office/drawing/2014/main" id="{3A37F612-8130-F901-46C5-F9950E907E54}"/>
                </a:ext>
              </a:extLst>
            </p:cNvPr>
            <p:cNvSpPr/>
            <p:nvPr/>
          </p:nvSpPr>
          <p:spPr>
            <a:xfrm>
              <a:off x="6016123" y="1565584"/>
              <a:ext cx="13324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/>
                </a:rPr>
                <a:t>video: 2024 status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5" name="Picture 34" descr="Icon&#10;&#10;Description automatically generated">
              <a:extLst>
                <a:ext uri="{FF2B5EF4-FFF2-40B4-BE49-F238E27FC236}">
                  <a16:creationId xmlns:a16="http://schemas.microsoft.com/office/drawing/2014/main" id="{65C6F9CA-48E1-EF9A-4350-0BBE182EA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20" name="Explosion: 14 Points 19">
            <a:extLst>
              <a:ext uri="{FF2B5EF4-FFF2-40B4-BE49-F238E27FC236}">
                <a16:creationId xmlns:a16="http://schemas.microsoft.com/office/drawing/2014/main" id="{382EEFAE-020D-09FE-A5B0-911D29A1C614}"/>
              </a:ext>
            </a:extLst>
          </p:cNvPr>
          <p:cNvSpPr/>
          <p:nvPr/>
        </p:nvSpPr>
        <p:spPr>
          <a:xfrm>
            <a:off x="4185476" y="1833227"/>
            <a:ext cx="1989313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very new</a:t>
            </a:r>
          </a:p>
        </p:txBody>
      </p:sp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CB9454C7-70E6-7905-E775-40F247B75B78}"/>
              </a:ext>
            </a:extLst>
          </p:cNvPr>
          <p:cNvSpPr/>
          <p:nvPr/>
        </p:nvSpPr>
        <p:spPr>
          <a:xfrm>
            <a:off x="4031084" y="2544427"/>
            <a:ext cx="2460660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mature</a:t>
            </a:r>
          </a:p>
        </p:txBody>
      </p:sp>
    </p:spTree>
    <p:extLst>
      <p:ext uri="{BB962C8B-B14F-4D97-AF65-F5344CB8AC3E}">
        <p14:creationId xmlns:p14="http://schemas.microsoft.com/office/powerpoint/2010/main" val="3932090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DA7A43-DCC2-92E6-46A3-FCC1CF5EC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AB87C6B-16C9-02AE-0384-E6DD9E83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65" y="729585"/>
            <a:ext cx="5015392" cy="272569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21358-C27B-DF6E-97E4-5417222A5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6051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6. obeo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A1AE9D-F4BA-5891-E6ED-623C51CB5E4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4031B73A-3D31-BB57-9A32-7E9B9875D9A3}"/>
              </a:ext>
            </a:extLst>
          </p:cNvPr>
          <p:cNvSpPr/>
          <p:nvPr/>
        </p:nvSpPr>
        <p:spPr>
          <a:xfrm>
            <a:off x="304854" y="77713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1CB3A8-D112-7FA2-D9B7-302D77754F28}"/>
              </a:ext>
            </a:extLst>
          </p:cNvPr>
          <p:cNvGrpSpPr/>
          <p:nvPr/>
        </p:nvGrpSpPr>
        <p:grpSpPr>
          <a:xfrm>
            <a:off x="310528" y="4016274"/>
            <a:ext cx="1551833" cy="276999"/>
            <a:chOff x="5881666" y="1565584"/>
            <a:chExt cx="1551833" cy="276999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00AEDB5B-A8BC-35AD-5646-1256FDB56C9A}"/>
                </a:ext>
              </a:extLst>
            </p:cNvPr>
            <p:cNvSpPr/>
            <p:nvPr/>
          </p:nvSpPr>
          <p:spPr>
            <a:xfrm>
              <a:off x="6016123" y="1565584"/>
              <a:ext cx="1417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sirius-desktop-7.4.6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3BCC8D4A-F6B6-94EA-30D3-E88740522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41AA85F-5CD0-209F-F341-FE8B64B72E80}"/>
              </a:ext>
            </a:extLst>
          </p:cNvPr>
          <p:cNvGrpSpPr/>
          <p:nvPr/>
        </p:nvGrpSpPr>
        <p:grpSpPr>
          <a:xfrm>
            <a:off x="625321" y="4257377"/>
            <a:ext cx="1410768" cy="276999"/>
            <a:chOff x="5881666" y="1565584"/>
            <a:chExt cx="1410768" cy="276999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1CF96ECD-109F-1381-914E-F32B271DAD9B}"/>
                </a:ext>
              </a:extLst>
            </p:cNvPr>
            <p:cNvSpPr/>
            <p:nvPr/>
          </p:nvSpPr>
          <p:spPr>
            <a:xfrm>
              <a:off x="6016123" y="1565584"/>
              <a:ext cx="12763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releases/2024-12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CCD42F27-BFD4-0F6C-ECC5-3FD0CAC91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6F340AFF-760D-CD79-1939-1657278E8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590" y="4559479"/>
            <a:ext cx="3683836" cy="216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DCDD016-2B71-DDAD-6423-6515D584C44C}"/>
              </a:ext>
            </a:extLst>
          </p:cNvPr>
          <p:cNvGrpSpPr/>
          <p:nvPr/>
        </p:nvGrpSpPr>
        <p:grpSpPr>
          <a:xfrm>
            <a:off x="5167962" y="3553229"/>
            <a:ext cx="891395" cy="276999"/>
            <a:chOff x="5881666" y="1565584"/>
            <a:chExt cx="891395" cy="276999"/>
          </a:xfrm>
        </p:grpSpPr>
        <p:sp>
          <p:nvSpPr>
            <p:cNvPr id="40" name="Retângulo 5">
              <a:extLst>
                <a:ext uri="{FF2B5EF4-FFF2-40B4-BE49-F238E27FC236}">
                  <a16:creationId xmlns:a16="http://schemas.microsoft.com/office/drawing/2014/main" id="{4934B5BA-3F09-70E1-DB79-6D797DDF3128}"/>
                </a:ext>
              </a:extLst>
            </p:cNvPr>
            <p:cNvSpPr/>
            <p:nvPr/>
          </p:nvSpPr>
          <p:spPr>
            <a:xfrm>
              <a:off x="6016123" y="1565584"/>
              <a:ext cx="7569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main site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E4179D7C-E893-C580-451A-1F7984828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D4C3AAE-8965-3F8D-C19C-F4E39D667028}"/>
              </a:ext>
            </a:extLst>
          </p:cNvPr>
          <p:cNvGrpSpPr/>
          <p:nvPr/>
        </p:nvGrpSpPr>
        <p:grpSpPr>
          <a:xfrm>
            <a:off x="304854" y="4920974"/>
            <a:ext cx="737507" cy="276999"/>
            <a:chOff x="5881666" y="1565584"/>
            <a:chExt cx="737507" cy="276999"/>
          </a:xfrm>
        </p:grpSpPr>
        <p:sp>
          <p:nvSpPr>
            <p:cNvPr id="43" name="Retângulo 5">
              <a:extLst>
                <a:ext uri="{FF2B5EF4-FFF2-40B4-BE49-F238E27FC236}">
                  <a16:creationId xmlns:a16="http://schemas.microsoft.com/office/drawing/2014/main" id="{2B89BB10-6E0D-74C4-2677-7FC98B53A942}"/>
                </a:ext>
              </a:extLst>
            </p:cNvPr>
            <p:cNvSpPr/>
            <p:nvPr/>
          </p:nvSpPr>
          <p:spPr>
            <a:xfrm>
              <a:off x="6016123" y="1565584"/>
              <a:ext cx="6030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course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F84143AE-061A-C717-9741-F62886FD1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AEA8AED-3E07-9909-C9AB-1611FB9BFDDA}"/>
              </a:ext>
            </a:extLst>
          </p:cNvPr>
          <p:cNvGrpSpPr/>
          <p:nvPr/>
        </p:nvGrpSpPr>
        <p:grpSpPr>
          <a:xfrm>
            <a:off x="304854" y="5428283"/>
            <a:ext cx="1179946" cy="299662"/>
            <a:chOff x="1643297" y="4045816"/>
            <a:chExt cx="1179946" cy="299662"/>
          </a:xfrm>
        </p:grpSpPr>
        <p:sp>
          <p:nvSpPr>
            <p:cNvPr id="46" name="CaixaDeTexto 17">
              <a:hlinkClick r:id="rId9" action="ppaction://program"/>
              <a:extLst>
                <a:ext uri="{FF2B5EF4-FFF2-40B4-BE49-F238E27FC236}">
                  <a16:creationId xmlns:a16="http://schemas.microsoft.com/office/drawing/2014/main" id="{B41F77DA-C16D-D107-4222-19B8EAD56F68}"/>
                </a:ext>
              </a:extLst>
            </p:cNvPr>
            <p:cNvSpPr txBox="1"/>
            <p:nvPr/>
          </p:nvSpPr>
          <p:spPr>
            <a:xfrm>
              <a:off x="1980063" y="4103314"/>
              <a:ext cx="84318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0" action="ppaction://hlinkfile"/>
                </a:rPr>
                <a:t>D:\mdd\obeo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47" name="Imagem 18">
              <a:hlinkClick r:id="rId9" action="ppaction://program"/>
              <a:extLst>
                <a:ext uri="{FF2B5EF4-FFF2-40B4-BE49-F238E27FC236}">
                  <a16:creationId xmlns:a16="http://schemas.microsoft.com/office/drawing/2014/main" id="{8BB129A3-1524-E3DC-E014-C03B669D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040013-27B7-9449-D5C5-7943B408D283}"/>
              </a:ext>
            </a:extLst>
          </p:cNvPr>
          <p:cNvGrpSpPr/>
          <p:nvPr/>
        </p:nvGrpSpPr>
        <p:grpSpPr>
          <a:xfrm>
            <a:off x="625321" y="5711739"/>
            <a:ext cx="1401288" cy="299662"/>
            <a:chOff x="1643297" y="4045816"/>
            <a:chExt cx="1401288" cy="299662"/>
          </a:xfrm>
        </p:grpSpPr>
        <p:sp>
          <p:nvSpPr>
            <p:cNvPr id="49" name="CaixaDeTexto 17">
              <a:hlinkClick r:id="rId9" action="ppaction://program"/>
              <a:extLst>
                <a:ext uri="{FF2B5EF4-FFF2-40B4-BE49-F238E27FC236}">
                  <a16:creationId xmlns:a16="http://schemas.microsoft.com/office/drawing/2014/main" id="{31A1CDFA-CE84-2254-D951-A550E0C7B299}"/>
                </a:ext>
              </a:extLst>
            </p:cNvPr>
            <p:cNvSpPr txBox="1"/>
            <p:nvPr/>
          </p:nvSpPr>
          <p:spPr>
            <a:xfrm>
              <a:off x="1980063" y="4103314"/>
              <a:ext cx="106452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2" action="ppaction://hlinkfile"/>
                </a:rPr>
                <a:t>D:\mdd\ws\obeo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50" name="Imagem 18">
              <a:hlinkClick r:id="rId9" action="ppaction://program"/>
              <a:extLst>
                <a:ext uri="{FF2B5EF4-FFF2-40B4-BE49-F238E27FC236}">
                  <a16:creationId xmlns:a16="http://schemas.microsoft.com/office/drawing/2014/main" id="{51D1B917-859D-C28F-6238-158D9DC3E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175DAD54-1D41-02AA-2896-B162D99C2AB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57411" y="4293273"/>
            <a:ext cx="3798080" cy="211439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3" name="Retângulo 20">
            <a:extLst>
              <a:ext uri="{FF2B5EF4-FFF2-40B4-BE49-F238E27FC236}">
                <a16:creationId xmlns:a16="http://schemas.microsoft.com/office/drawing/2014/main" id="{40E3E0D8-AA09-7161-AF53-8D5C41E003E1}"/>
              </a:ext>
            </a:extLst>
          </p:cNvPr>
          <p:cNvSpPr/>
          <p:nvPr/>
        </p:nvSpPr>
        <p:spPr>
          <a:xfrm>
            <a:off x="7005304" y="5639081"/>
            <a:ext cx="2072656" cy="5381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0B55E1-F129-D0B0-A6AD-41E810422D3F}"/>
              </a:ext>
            </a:extLst>
          </p:cNvPr>
          <p:cNvGrpSpPr/>
          <p:nvPr/>
        </p:nvGrpSpPr>
        <p:grpSpPr>
          <a:xfrm>
            <a:off x="315312" y="6027354"/>
            <a:ext cx="1122228" cy="276999"/>
            <a:chOff x="5881666" y="1565584"/>
            <a:chExt cx="1122228" cy="27699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EAEA0A0-CF5F-7EA3-6CC2-2A29289E4E87}"/>
                </a:ext>
              </a:extLst>
            </p:cNvPr>
            <p:cNvSpPr/>
            <p:nvPr/>
          </p:nvSpPr>
          <p:spPr>
            <a:xfrm>
              <a:off x="6016123" y="1565584"/>
              <a:ext cx="9877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4"/>
                </a:rPr>
                <a:t>java releases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A38ABEBD-E7E4-7539-5D5E-86E574D21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FF7967BF-9DE2-F691-7288-2DAF96B7466F}"/>
              </a:ext>
            </a:extLst>
          </p:cNvPr>
          <p:cNvSpPr/>
          <p:nvPr/>
        </p:nvSpPr>
        <p:spPr>
          <a:xfrm>
            <a:off x="5096853" y="790418"/>
            <a:ext cx="5967933" cy="1245156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to document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java and libraries and paths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C3923D-9B9E-00CA-91AF-FD7A75F01C2F}"/>
              </a:ext>
            </a:extLst>
          </p:cNvPr>
          <p:cNvGrpSpPr/>
          <p:nvPr/>
        </p:nvGrpSpPr>
        <p:grpSpPr>
          <a:xfrm>
            <a:off x="660426" y="5140624"/>
            <a:ext cx="851320" cy="276999"/>
            <a:chOff x="5881666" y="1565584"/>
            <a:chExt cx="851320" cy="276999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FFFA5DB8-63E9-042C-6EDE-181FADF2D2DA}"/>
                </a:ext>
              </a:extLst>
            </p:cNvPr>
            <p:cNvSpPr/>
            <p:nvPr/>
          </p:nvSpPr>
          <p:spPr>
            <a:xfrm>
              <a:off x="6016123" y="1565584"/>
              <a:ext cx="7168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5"/>
                </a:rPr>
                <a:t>course 2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4636BC22-B906-42A0-DFC9-6BB7F290A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5B3CC6-5E88-8799-AA8B-E95ABAC17654}"/>
              </a:ext>
            </a:extLst>
          </p:cNvPr>
          <p:cNvGrpSpPr/>
          <p:nvPr/>
        </p:nvGrpSpPr>
        <p:grpSpPr>
          <a:xfrm>
            <a:off x="1525354" y="5158984"/>
            <a:ext cx="941088" cy="276999"/>
            <a:chOff x="5881666" y="1565584"/>
            <a:chExt cx="941088" cy="276999"/>
          </a:xfrm>
        </p:grpSpPr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F3D62D28-9480-ED2F-6133-A1C90829E2C6}"/>
                </a:ext>
              </a:extLst>
            </p:cNvPr>
            <p:cNvSpPr/>
            <p:nvPr/>
          </p:nvSpPr>
          <p:spPr>
            <a:xfrm>
              <a:off x="6016123" y="1565584"/>
              <a:ext cx="8066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6"/>
                </a:rPr>
                <a:t>videos list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EDEBE725-CFAA-A378-0C04-2B7408E0E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F8CB9B-056E-E78B-CC42-661DDD11D591}"/>
              </a:ext>
            </a:extLst>
          </p:cNvPr>
          <p:cNvGrpSpPr/>
          <p:nvPr/>
        </p:nvGrpSpPr>
        <p:grpSpPr>
          <a:xfrm>
            <a:off x="2460663" y="5148873"/>
            <a:ext cx="4575096" cy="276999"/>
            <a:chOff x="5881666" y="1565584"/>
            <a:chExt cx="4575096" cy="276999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46C8CB11-C8A9-CC5C-7342-918FB4ED53F5}"/>
                </a:ext>
              </a:extLst>
            </p:cNvPr>
            <p:cNvSpPr/>
            <p:nvPr/>
          </p:nvSpPr>
          <p:spPr>
            <a:xfrm>
              <a:off x="6016123" y="1565584"/>
              <a:ext cx="44406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7"/>
                </a:rPr>
                <a:t>Code generation from visual models using Eclipse Sirius and Acceleo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B70B617E-A109-1EF5-62F5-918759AC8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742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2E0D34-B381-7E30-010A-59E1CCC8F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A3E7A33B-4405-5814-F499-5B113D718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65" y="729585"/>
            <a:ext cx="5015392" cy="272569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192CDA-364A-100D-3DAF-5235BD4B9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24504"/>
            <a:ext cx="96051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6. obeo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63A47-1D2E-F3D2-2361-6E2B39AF68F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CBF8708D-8E68-9749-FBBA-49EFF5DD9AE4}"/>
              </a:ext>
            </a:extLst>
          </p:cNvPr>
          <p:cNvSpPr/>
          <p:nvPr/>
        </p:nvSpPr>
        <p:spPr>
          <a:xfrm>
            <a:off x="304854" y="77713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5EF84A-953F-A862-33E8-C883F112CE82}"/>
              </a:ext>
            </a:extLst>
          </p:cNvPr>
          <p:cNvGrpSpPr/>
          <p:nvPr/>
        </p:nvGrpSpPr>
        <p:grpSpPr>
          <a:xfrm>
            <a:off x="310528" y="4016274"/>
            <a:ext cx="1551833" cy="276999"/>
            <a:chOff x="5881666" y="1565584"/>
            <a:chExt cx="1551833" cy="276999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2BDAE4A0-7EF9-0B4A-AA34-32D7FA15929E}"/>
                </a:ext>
              </a:extLst>
            </p:cNvPr>
            <p:cNvSpPr/>
            <p:nvPr/>
          </p:nvSpPr>
          <p:spPr>
            <a:xfrm>
              <a:off x="6016123" y="1565584"/>
              <a:ext cx="1417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sirius-desktop-7.4.6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C5FA60A0-0092-C152-B5A0-98555B68F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DAF5A0C-18D9-7E75-D023-312FE5EBA98A}"/>
              </a:ext>
            </a:extLst>
          </p:cNvPr>
          <p:cNvGrpSpPr/>
          <p:nvPr/>
        </p:nvGrpSpPr>
        <p:grpSpPr>
          <a:xfrm>
            <a:off x="625321" y="4257377"/>
            <a:ext cx="1410768" cy="276999"/>
            <a:chOff x="5881666" y="1565584"/>
            <a:chExt cx="1410768" cy="276999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B0A38364-7BDA-A402-4750-F1A2C432E523}"/>
                </a:ext>
              </a:extLst>
            </p:cNvPr>
            <p:cNvSpPr/>
            <p:nvPr/>
          </p:nvSpPr>
          <p:spPr>
            <a:xfrm>
              <a:off x="6016123" y="1565584"/>
              <a:ext cx="12763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releases/2024-12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83AD8EAF-662F-5817-C7C3-5B1D6F3A3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CFF2962E-7430-9BCA-8389-959E62F9D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590" y="4559479"/>
            <a:ext cx="3683836" cy="216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B7A4CB3-8F25-2A7D-7670-C8B653FF4614}"/>
              </a:ext>
            </a:extLst>
          </p:cNvPr>
          <p:cNvGrpSpPr/>
          <p:nvPr/>
        </p:nvGrpSpPr>
        <p:grpSpPr>
          <a:xfrm>
            <a:off x="5167962" y="3553229"/>
            <a:ext cx="891395" cy="276999"/>
            <a:chOff x="5881666" y="1565584"/>
            <a:chExt cx="891395" cy="276999"/>
          </a:xfrm>
        </p:grpSpPr>
        <p:sp>
          <p:nvSpPr>
            <p:cNvPr id="40" name="Retângulo 5">
              <a:extLst>
                <a:ext uri="{FF2B5EF4-FFF2-40B4-BE49-F238E27FC236}">
                  <a16:creationId xmlns:a16="http://schemas.microsoft.com/office/drawing/2014/main" id="{3FDFA331-0F1A-1A15-92A9-9DA7FB908180}"/>
                </a:ext>
              </a:extLst>
            </p:cNvPr>
            <p:cNvSpPr/>
            <p:nvPr/>
          </p:nvSpPr>
          <p:spPr>
            <a:xfrm>
              <a:off x="6016123" y="1565584"/>
              <a:ext cx="7569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main site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E73C7D48-6B4F-203D-99CE-D6B52DF77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1D0067C-D454-3B6A-A514-60A8387CA3CA}"/>
              </a:ext>
            </a:extLst>
          </p:cNvPr>
          <p:cNvGrpSpPr/>
          <p:nvPr/>
        </p:nvGrpSpPr>
        <p:grpSpPr>
          <a:xfrm>
            <a:off x="304854" y="4920974"/>
            <a:ext cx="737507" cy="276999"/>
            <a:chOff x="5881666" y="1565584"/>
            <a:chExt cx="737507" cy="276999"/>
          </a:xfrm>
        </p:grpSpPr>
        <p:sp>
          <p:nvSpPr>
            <p:cNvPr id="43" name="Retângulo 5">
              <a:extLst>
                <a:ext uri="{FF2B5EF4-FFF2-40B4-BE49-F238E27FC236}">
                  <a16:creationId xmlns:a16="http://schemas.microsoft.com/office/drawing/2014/main" id="{E16FBA54-5701-7B6A-42A5-70E18266AF13}"/>
                </a:ext>
              </a:extLst>
            </p:cNvPr>
            <p:cNvSpPr/>
            <p:nvPr/>
          </p:nvSpPr>
          <p:spPr>
            <a:xfrm>
              <a:off x="6016123" y="1565584"/>
              <a:ext cx="6030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course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FFF76CA0-586E-32E0-4CDB-280623477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1F00E6-B31B-BF25-F69C-FA99C8ABA58F}"/>
              </a:ext>
            </a:extLst>
          </p:cNvPr>
          <p:cNvGrpSpPr/>
          <p:nvPr/>
        </p:nvGrpSpPr>
        <p:grpSpPr>
          <a:xfrm>
            <a:off x="304854" y="5428283"/>
            <a:ext cx="1179946" cy="299662"/>
            <a:chOff x="1643297" y="4045816"/>
            <a:chExt cx="1179946" cy="299662"/>
          </a:xfrm>
        </p:grpSpPr>
        <p:sp>
          <p:nvSpPr>
            <p:cNvPr id="46" name="CaixaDeTexto 17">
              <a:hlinkClick r:id="rId9" action="ppaction://program"/>
              <a:extLst>
                <a:ext uri="{FF2B5EF4-FFF2-40B4-BE49-F238E27FC236}">
                  <a16:creationId xmlns:a16="http://schemas.microsoft.com/office/drawing/2014/main" id="{6371377F-571D-ADAB-69F5-0AF658994F32}"/>
                </a:ext>
              </a:extLst>
            </p:cNvPr>
            <p:cNvSpPr txBox="1"/>
            <p:nvPr/>
          </p:nvSpPr>
          <p:spPr>
            <a:xfrm>
              <a:off x="1980063" y="4103314"/>
              <a:ext cx="84318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0" action="ppaction://hlinkfile"/>
                </a:rPr>
                <a:t>D:\mdd\obeo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47" name="Imagem 18">
              <a:hlinkClick r:id="rId9" action="ppaction://program"/>
              <a:extLst>
                <a:ext uri="{FF2B5EF4-FFF2-40B4-BE49-F238E27FC236}">
                  <a16:creationId xmlns:a16="http://schemas.microsoft.com/office/drawing/2014/main" id="{41D56526-9D93-4721-B00D-2289B44F1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240605B-75F5-0975-A0D6-BA3CA7C2CA37}"/>
              </a:ext>
            </a:extLst>
          </p:cNvPr>
          <p:cNvGrpSpPr/>
          <p:nvPr/>
        </p:nvGrpSpPr>
        <p:grpSpPr>
          <a:xfrm>
            <a:off x="625321" y="5711739"/>
            <a:ext cx="1401288" cy="299662"/>
            <a:chOff x="1643297" y="4045816"/>
            <a:chExt cx="1401288" cy="299662"/>
          </a:xfrm>
        </p:grpSpPr>
        <p:sp>
          <p:nvSpPr>
            <p:cNvPr id="49" name="CaixaDeTexto 17">
              <a:hlinkClick r:id="rId9" action="ppaction://program"/>
              <a:extLst>
                <a:ext uri="{FF2B5EF4-FFF2-40B4-BE49-F238E27FC236}">
                  <a16:creationId xmlns:a16="http://schemas.microsoft.com/office/drawing/2014/main" id="{5DE3CC48-82DF-E638-3405-D3FE6C41E3FA}"/>
                </a:ext>
              </a:extLst>
            </p:cNvPr>
            <p:cNvSpPr txBox="1"/>
            <p:nvPr/>
          </p:nvSpPr>
          <p:spPr>
            <a:xfrm>
              <a:off x="1980063" y="4103314"/>
              <a:ext cx="106452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2" action="ppaction://hlinkfile"/>
                </a:rPr>
                <a:t>D:\mdd\ws\obeo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50" name="Imagem 18">
              <a:hlinkClick r:id="rId9" action="ppaction://program"/>
              <a:extLst>
                <a:ext uri="{FF2B5EF4-FFF2-40B4-BE49-F238E27FC236}">
                  <a16:creationId xmlns:a16="http://schemas.microsoft.com/office/drawing/2014/main" id="{2B15F936-3A46-2AC3-205B-6971E0773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725E273D-926D-49FA-FA22-C1845547F0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57411" y="4293273"/>
            <a:ext cx="3798080" cy="211439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3" name="Retângulo 20">
            <a:extLst>
              <a:ext uri="{FF2B5EF4-FFF2-40B4-BE49-F238E27FC236}">
                <a16:creationId xmlns:a16="http://schemas.microsoft.com/office/drawing/2014/main" id="{240F4052-A2B3-F7F0-F812-D641070834ED}"/>
              </a:ext>
            </a:extLst>
          </p:cNvPr>
          <p:cNvSpPr/>
          <p:nvPr/>
        </p:nvSpPr>
        <p:spPr>
          <a:xfrm>
            <a:off x="7005304" y="5639081"/>
            <a:ext cx="2072656" cy="5381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B4069C-AEE2-F822-DD8B-1A7CA009469A}"/>
              </a:ext>
            </a:extLst>
          </p:cNvPr>
          <p:cNvGrpSpPr/>
          <p:nvPr/>
        </p:nvGrpSpPr>
        <p:grpSpPr>
          <a:xfrm>
            <a:off x="315312" y="6027354"/>
            <a:ext cx="1122228" cy="276999"/>
            <a:chOff x="5881666" y="1565584"/>
            <a:chExt cx="1122228" cy="27699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709E2FC-CF29-3CB1-591D-59870645F399}"/>
                </a:ext>
              </a:extLst>
            </p:cNvPr>
            <p:cNvSpPr/>
            <p:nvPr/>
          </p:nvSpPr>
          <p:spPr>
            <a:xfrm>
              <a:off x="6016123" y="1565584"/>
              <a:ext cx="9877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4"/>
                </a:rPr>
                <a:t>java releases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FC6C35D8-A589-974F-3114-1C6C6E0DE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A7A8CC6E-3AA5-2F91-31C4-0A467F057D96}"/>
              </a:ext>
            </a:extLst>
          </p:cNvPr>
          <p:cNvSpPr/>
          <p:nvPr/>
        </p:nvSpPr>
        <p:spPr>
          <a:xfrm>
            <a:off x="5096853" y="790418"/>
            <a:ext cx="5967933" cy="1245156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to document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java and libraries and paths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2AF084-D981-7A5A-3C16-810AE9436836}"/>
              </a:ext>
            </a:extLst>
          </p:cNvPr>
          <p:cNvGrpSpPr/>
          <p:nvPr/>
        </p:nvGrpSpPr>
        <p:grpSpPr>
          <a:xfrm>
            <a:off x="660426" y="5140624"/>
            <a:ext cx="851320" cy="276999"/>
            <a:chOff x="5881666" y="1565584"/>
            <a:chExt cx="851320" cy="276999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E97C02EE-5956-2BB7-2AA2-B7D0BFA1014D}"/>
                </a:ext>
              </a:extLst>
            </p:cNvPr>
            <p:cNvSpPr/>
            <p:nvPr/>
          </p:nvSpPr>
          <p:spPr>
            <a:xfrm>
              <a:off x="6016123" y="1565584"/>
              <a:ext cx="7168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5"/>
                </a:rPr>
                <a:t>course 2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BF62CD01-38BB-767E-E57A-EFFAACD0F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757D7F-4BA5-772F-8461-98C6E26C5C47}"/>
              </a:ext>
            </a:extLst>
          </p:cNvPr>
          <p:cNvGrpSpPr/>
          <p:nvPr/>
        </p:nvGrpSpPr>
        <p:grpSpPr>
          <a:xfrm>
            <a:off x="1525354" y="5158984"/>
            <a:ext cx="941088" cy="276999"/>
            <a:chOff x="5881666" y="1565584"/>
            <a:chExt cx="941088" cy="276999"/>
          </a:xfrm>
        </p:grpSpPr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DE5B2C32-C0E5-71AA-8E5F-54E653C00DD9}"/>
                </a:ext>
              </a:extLst>
            </p:cNvPr>
            <p:cNvSpPr/>
            <p:nvPr/>
          </p:nvSpPr>
          <p:spPr>
            <a:xfrm>
              <a:off x="6016123" y="1565584"/>
              <a:ext cx="8066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6"/>
                </a:rPr>
                <a:t>videos list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F5F082F9-4AF2-EF90-F430-BF46285EE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623301-5FBA-DED1-6874-3EDC7FBBCE2A}"/>
              </a:ext>
            </a:extLst>
          </p:cNvPr>
          <p:cNvGrpSpPr/>
          <p:nvPr/>
        </p:nvGrpSpPr>
        <p:grpSpPr>
          <a:xfrm>
            <a:off x="2460663" y="5148873"/>
            <a:ext cx="4575096" cy="276999"/>
            <a:chOff x="5881666" y="1565584"/>
            <a:chExt cx="4575096" cy="276999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811D4D47-C17A-7DBC-A544-67F5ADCAC1B3}"/>
                </a:ext>
              </a:extLst>
            </p:cNvPr>
            <p:cNvSpPr/>
            <p:nvPr/>
          </p:nvSpPr>
          <p:spPr>
            <a:xfrm>
              <a:off x="6016123" y="1565584"/>
              <a:ext cx="44406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7"/>
                </a:rPr>
                <a:t>Code generation from visual models using Eclipse Sirius and Acceleo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B2AF73E6-09ED-41F9-A24F-B36FB1F8D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0111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316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E1ADF1-D40A-4C1B-2E8D-9B7F34414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B5C844-7169-2679-F1EF-35894AEE1848}"/>
              </a:ext>
            </a:extLst>
          </p:cNvPr>
          <p:cNvSpPr/>
          <p:nvPr/>
        </p:nvSpPr>
        <p:spPr>
          <a:xfrm>
            <a:off x="906395" y="932157"/>
            <a:ext cx="251307" cy="931453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A2105-066C-398A-D207-E95530800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4947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1.1 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C1DAD-0536-3911-A09A-707F816C7A71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A1F064C-1B96-E697-9423-CDDEDEEDFB6E}"/>
              </a:ext>
            </a:extLst>
          </p:cNvPr>
          <p:cNvGrpSpPr/>
          <p:nvPr/>
        </p:nvGrpSpPr>
        <p:grpSpPr>
          <a:xfrm>
            <a:off x="1092148" y="937312"/>
            <a:ext cx="1122228" cy="276999"/>
            <a:chOff x="5881666" y="1565584"/>
            <a:chExt cx="1122228" cy="276999"/>
          </a:xfrm>
        </p:grpSpPr>
        <p:sp>
          <p:nvSpPr>
            <p:cNvPr id="60" name="Retângulo 5">
              <a:extLst>
                <a:ext uri="{FF2B5EF4-FFF2-40B4-BE49-F238E27FC236}">
                  <a16:creationId xmlns:a16="http://schemas.microsoft.com/office/drawing/2014/main" id="{5D8AED65-28B4-53AF-DAEB-AD27A6E8EC9B}"/>
                </a:ext>
              </a:extLst>
            </p:cNvPr>
            <p:cNvSpPr/>
            <p:nvPr/>
          </p:nvSpPr>
          <p:spPr>
            <a:xfrm>
              <a:off x="6016123" y="1565584"/>
              <a:ext cx="9877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py ecore gen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1" name="Picture 60" descr="Icon&#10;&#10;Description automatically generated">
              <a:extLst>
                <a:ext uri="{FF2B5EF4-FFF2-40B4-BE49-F238E27FC236}">
                  <a16:creationId xmlns:a16="http://schemas.microsoft.com/office/drawing/2014/main" id="{6063CB79-E1A1-59A8-B9BB-165D8F439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52FA88-6BB5-2EE6-2715-23083CA9F7CE}"/>
              </a:ext>
            </a:extLst>
          </p:cNvPr>
          <p:cNvGrpSpPr/>
          <p:nvPr/>
        </p:nvGrpSpPr>
        <p:grpSpPr>
          <a:xfrm>
            <a:off x="1064642" y="1265919"/>
            <a:ext cx="857732" cy="276999"/>
            <a:chOff x="5881666" y="1565584"/>
            <a:chExt cx="857732" cy="276999"/>
          </a:xfrm>
        </p:grpSpPr>
        <p:sp>
          <p:nvSpPr>
            <p:cNvPr id="63" name="Retângulo 5">
              <a:extLst>
                <a:ext uri="{FF2B5EF4-FFF2-40B4-BE49-F238E27FC236}">
                  <a16:creationId xmlns:a16="http://schemas.microsoft.com/office/drawing/2014/main" id="{332D392A-0C1A-06F7-6CDA-C3B94ACE686B}"/>
                </a:ext>
              </a:extLst>
            </p:cNvPr>
            <p:cNvSpPr/>
            <p:nvPr/>
          </p:nvSpPr>
          <p:spPr>
            <a:xfrm>
              <a:off x="6016123" y="1565584"/>
              <a:ext cx="7232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py ecore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4" name="Picture 63" descr="Icon&#10;&#10;Description automatically generated">
              <a:extLst>
                <a:ext uri="{FF2B5EF4-FFF2-40B4-BE49-F238E27FC236}">
                  <a16:creationId xmlns:a16="http://schemas.microsoft.com/office/drawing/2014/main" id="{74DE8459-F47C-32F3-44F1-330441FE1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C947007-C441-01AC-8234-EC6592C52FF6}"/>
              </a:ext>
            </a:extLst>
          </p:cNvPr>
          <p:cNvGrpSpPr/>
          <p:nvPr/>
        </p:nvGrpSpPr>
        <p:grpSpPr>
          <a:xfrm>
            <a:off x="1042928" y="1603086"/>
            <a:ext cx="1019636" cy="276999"/>
            <a:chOff x="5881666" y="1565584"/>
            <a:chExt cx="1019636" cy="276999"/>
          </a:xfrm>
        </p:grpSpPr>
        <p:sp>
          <p:nvSpPr>
            <p:cNvPr id="90" name="Retângulo 5">
              <a:extLst>
                <a:ext uri="{FF2B5EF4-FFF2-40B4-BE49-F238E27FC236}">
                  <a16:creationId xmlns:a16="http://schemas.microsoft.com/office/drawing/2014/main" id="{6F41C47B-AC9F-1BA1-4C53-56BD81AD7AC7}"/>
                </a:ext>
              </a:extLst>
            </p:cNvPr>
            <p:cNvSpPr/>
            <p:nvPr/>
          </p:nvSpPr>
          <p:spPr>
            <a:xfrm>
              <a:off x="6016123" y="1565584"/>
              <a:ext cx="8851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ecore tools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1" name="Picture 90" descr="Icon&#10;&#10;Description automatically generated">
              <a:extLst>
                <a:ext uri="{FF2B5EF4-FFF2-40B4-BE49-F238E27FC236}">
                  <a16:creationId xmlns:a16="http://schemas.microsoft.com/office/drawing/2014/main" id="{0DF61784-033C-6B01-A488-54E9CFC0B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13" name="Arrow: Right 5">
            <a:extLst>
              <a:ext uri="{FF2B5EF4-FFF2-40B4-BE49-F238E27FC236}">
                <a16:creationId xmlns:a16="http://schemas.microsoft.com/office/drawing/2014/main" id="{5A05ED1B-E371-6A18-FCEF-E5318BACD80A}"/>
              </a:ext>
            </a:extLst>
          </p:cNvPr>
          <p:cNvSpPr/>
          <p:nvPr/>
        </p:nvSpPr>
        <p:spPr>
          <a:xfrm>
            <a:off x="261441" y="932157"/>
            <a:ext cx="72949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tools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F1B2D1-DD3C-31AB-09B6-667D153443C4}"/>
              </a:ext>
            </a:extLst>
          </p:cNvPr>
          <p:cNvGrpSpPr/>
          <p:nvPr/>
        </p:nvGrpSpPr>
        <p:grpSpPr>
          <a:xfrm>
            <a:off x="2900500" y="3657528"/>
            <a:ext cx="3672605" cy="276999"/>
            <a:chOff x="5881666" y="1565584"/>
            <a:chExt cx="3672605" cy="276999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97ED4B1-562C-4DBA-4E0B-163C86BB92AE}"/>
                </a:ext>
              </a:extLst>
            </p:cNvPr>
            <p:cNvSpPr/>
            <p:nvPr/>
          </p:nvSpPr>
          <p:spPr>
            <a:xfrm>
              <a:off x="6016123" y="1565584"/>
              <a:ext cx="35381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video: What every developer should know about EMF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10C475D2-A38B-E37B-0DD4-DC8526451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A2E078A7-C305-0CD4-2FD3-9AE156FA54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8148" y="2232196"/>
            <a:ext cx="5053055" cy="130040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24BD138-BA8C-8577-8BFF-5BC884C5057A}"/>
              </a:ext>
            </a:extLst>
          </p:cNvPr>
          <p:cNvSpPr/>
          <p:nvPr/>
        </p:nvSpPr>
        <p:spPr>
          <a:xfrm>
            <a:off x="906395" y="2162239"/>
            <a:ext cx="251307" cy="931453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Right 5">
            <a:extLst>
              <a:ext uri="{FF2B5EF4-FFF2-40B4-BE49-F238E27FC236}">
                <a16:creationId xmlns:a16="http://schemas.microsoft.com/office/drawing/2014/main" id="{3D82AFD3-0EEE-9900-1B57-74884B3806B7}"/>
              </a:ext>
            </a:extLst>
          </p:cNvPr>
          <p:cNvSpPr/>
          <p:nvPr/>
        </p:nvSpPr>
        <p:spPr>
          <a:xfrm>
            <a:off x="261441" y="2162239"/>
            <a:ext cx="7022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90409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6DA5A3-24B0-C16D-1210-E1E74DD38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FFE0C-0299-76E6-6D68-A2F86049C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0379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2. context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EF38B8-2904-78C4-7599-3F72D9930301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18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554476-D8D6-09D1-44C1-914869D6F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CE972CE-08C4-7421-4B41-F12CB0160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873" y="2599631"/>
            <a:ext cx="2985466" cy="405500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8ABF66-34B7-0183-0180-2F03E1265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118" y="4886235"/>
            <a:ext cx="2189908" cy="162438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1904825-C7EE-1980-24D2-C19DE85E4D61}"/>
              </a:ext>
            </a:extLst>
          </p:cNvPr>
          <p:cNvSpPr/>
          <p:nvPr/>
        </p:nvSpPr>
        <p:spPr>
          <a:xfrm>
            <a:off x="1852398" y="2378856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7C23AE4-B257-F3EC-343B-BBF0107BE623}"/>
              </a:ext>
            </a:extLst>
          </p:cNvPr>
          <p:cNvSpPr/>
          <p:nvPr/>
        </p:nvSpPr>
        <p:spPr>
          <a:xfrm>
            <a:off x="952229" y="1463788"/>
            <a:ext cx="251307" cy="521774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F7FD2-04EE-049C-AD65-3061F9823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346" y="793644"/>
            <a:ext cx="4818490" cy="115653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E1CACA-2CF3-29BB-09B7-2D07356CB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0223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2.1 org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34E33D-DA62-5815-DC97-B5B442121F33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143050FB-92DF-DA3A-74D3-180E24CCE659}"/>
              </a:ext>
            </a:extLst>
          </p:cNvPr>
          <p:cNvSpPr/>
          <p:nvPr/>
        </p:nvSpPr>
        <p:spPr>
          <a:xfrm>
            <a:off x="261441" y="750276"/>
            <a:ext cx="73590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main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3BFB54-46FF-3878-37B0-E1592090946F}"/>
              </a:ext>
            </a:extLst>
          </p:cNvPr>
          <p:cNvGrpSpPr/>
          <p:nvPr/>
        </p:nvGrpSpPr>
        <p:grpSpPr>
          <a:xfrm>
            <a:off x="5022817" y="2036109"/>
            <a:ext cx="891395" cy="276999"/>
            <a:chOff x="5881666" y="1565584"/>
            <a:chExt cx="891395" cy="276999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1751EB8E-7977-30D6-A552-8225B3E22FEE}"/>
                </a:ext>
              </a:extLst>
            </p:cNvPr>
            <p:cNvSpPr/>
            <p:nvPr/>
          </p:nvSpPr>
          <p:spPr>
            <a:xfrm>
              <a:off x="6016123" y="1565584"/>
              <a:ext cx="7569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main site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12948D11-B1A4-375F-9F1E-A4414E2C5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11" name="Arrow: Right 5">
            <a:extLst>
              <a:ext uri="{FF2B5EF4-FFF2-40B4-BE49-F238E27FC236}">
                <a16:creationId xmlns:a16="http://schemas.microsoft.com/office/drawing/2014/main" id="{D85ADB30-CFE2-E6E1-E16C-05C691C72BA8}"/>
              </a:ext>
            </a:extLst>
          </p:cNvPr>
          <p:cNvSpPr/>
          <p:nvPr/>
        </p:nvSpPr>
        <p:spPr>
          <a:xfrm>
            <a:off x="980900" y="2461132"/>
            <a:ext cx="10228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projects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32CF7B-B3C8-11DA-E80A-42B140CB98D0}"/>
              </a:ext>
            </a:extLst>
          </p:cNvPr>
          <p:cNvGrpSpPr/>
          <p:nvPr/>
        </p:nvGrpSpPr>
        <p:grpSpPr>
          <a:xfrm>
            <a:off x="2752567" y="2975222"/>
            <a:ext cx="1765032" cy="276999"/>
            <a:chOff x="5881666" y="1565584"/>
            <a:chExt cx="1765032" cy="276999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75505FB1-8D2D-CBF2-E9FA-8371CD43BF2E}"/>
                </a:ext>
              </a:extLst>
            </p:cNvPr>
            <p:cNvSpPr/>
            <p:nvPr/>
          </p:nvSpPr>
          <p:spPr>
            <a:xfrm>
              <a:off x="6016123" y="1565584"/>
              <a:ext cx="163057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find projects: modeling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77F52E3B-3F21-5022-DB7C-3365A1645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27" name="Arrow: Right 5">
            <a:extLst>
              <a:ext uri="{FF2B5EF4-FFF2-40B4-BE49-F238E27FC236}">
                <a16:creationId xmlns:a16="http://schemas.microsoft.com/office/drawing/2014/main" id="{5089B5A8-2235-6EF8-AA72-57F9CC65BEE2}"/>
              </a:ext>
            </a:extLst>
          </p:cNvPr>
          <p:cNvSpPr/>
          <p:nvPr/>
        </p:nvSpPr>
        <p:spPr>
          <a:xfrm>
            <a:off x="2003742" y="4402584"/>
            <a:ext cx="114146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modeling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002FA7C-4703-8996-8FCA-55D21A30293C}"/>
              </a:ext>
            </a:extLst>
          </p:cNvPr>
          <p:cNvGrpSpPr/>
          <p:nvPr/>
        </p:nvGrpSpPr>
        <p:grpSpPr>
          <a:xfrm>
            <a:off x="5622910" y="4886235"/>
            <a:ext cx="1426798" cy="276999"/>
            <a:chOff x="5881666" y="1565584"/>
            <a:chExt cx="1426798" cy="276999"/>
          </a:xfrm>
        </p:grpSpPr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9B588878-7D29-4133-97D8-96CFDEBE938F}"/>
                </a:ext>
              </a:extLst>
            </p:cNvPr>
            <p:cNvSpPr/>
            <p:nvPr/>
          </p:nvSpPr>
          <p:spPr>
            <a:xfrm>
              <a:off x="6016123" y="1565584"/>
              <a:ext cx="12923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project: modeling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A7342E98-26D2-4061-8242-4B44003BE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67B8870-FEB5-9606-123F-F1475BE36D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2336" y="3351602"/>
            <a:ext cx="6536778" cy="79875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D28DCA-DC19-D667-AE8E-A70FCF4056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9127" y="157176"/>
            <a:ext cx="2464194" cy="208124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2" name="Retângulo 20">
            <a:extLst>
              <a:ext uri="{FF2B5EF4-FFF2-40B4-BE49-F238E27FC236}">
                <a16:creationId xmlns:a16="http://schemas.microsoft.com/office/drawing/2014/main" id="{59BA2EC2-2469-B9A9-BFDC-FB1DCFBDFE52}"/>
              </a:ext>
            </a:extLst>
          </p:cNvPr>
          <p:cNvSpPr/>
          <p:nvPr/>
        </p:nvSpPr>
        <p:spPr>
          <a:xfrm>
            <a:off x="6863957" y="270647"/>
            <a:ext cx="420764" cy="1611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tângulo 20">
            <a:extLst>
              <a:ext uri="{FF2B5EF4-FFF2-40B4-BE49-F238E27FC236}">
                <a16:creationId xmlns:a16="http://schemas.microsoft.com/office/drawing/2014/main" id="{BACCDBC2-8376-DD82-366A-8FB4D290F916}"/>
              </a:ext>
            </a:extLst>
          </p:cNvPr>
          <p:cNvSpPr/>
          <p:nvPr/>
        </p:nvSpPr>
        <p:spPr>
          <a:xfrm>
            <a:off x="7804870" y="1210757"/>
            <a:ext cx="638090" cy="1506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9750C6-8568-39AE-D720-C89F114D6F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1971" y="2448493"/>
            <a:ext cx="2219635" cy="40963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F3CC5C-40C4-73FF-985D-518E2C43E8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1246" y="413197"/>
            <a:ext cx="1846898" cy="38044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6D0E7A4-D313-1D9D-D535-E54F2A685B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10122" y="2418093"/>
            <a:ext cx="2094479" cy="38849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5" name="Retângulo 20">
            <a:extLst>
              <a:ext uri="{FF2B5EF4-FFF2-40B4-BE49-F238E27FC236}">
                <a16:creationId xmlns:a16="http://schemas.microsoft.com/office/drawing/2014/main" id="{9FA2ED44-8327-7CE4-FD47-2A505687741C}"/>
              </a:ext>
            </a:extLst>
          </p:cNvPr>
          <p:cNvSpPr/>
          <p:nvPr/>
        </p:nvSpPr>
        <p:spPr>
          <a:xfrm>
            <a:off x="4480558" y="2561845"/>
            <a:ext cx="420764" cy="16115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 20">
            <a:extLst>
              <a:ext uri="{FF2B5EF4-FFF2-40B4-BE49-F238E27FC236}">
                <a16:creationId xmlns:a16="http://schemas.microsoft.com/office/drawing/2014/main" id="{37BF3116-2F85-862A-1592-3A4AD26DA54E}"/>
              </a:ext>
            </a:extLst>
          </p:cNvPr>
          <p:cNvSpPr/>
          <p:nvPr/>
        </p:nvSpPr>
        <p:spPr>
          <a:xfrm>
            <a:off x="2364092" y="508414"/>
            <a:ext cx="1706052" cy="1992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8" name="Conector Angulado 25">
            <a:extLst>
              <a:ext uri="{FF2B5EF4-FFF2-40B4-BE49-F238E27FC236}">
                <a16:creationId xmlns:a16="http://schemas.microsoft.com/office/drawing/2014/main" id="{12A41A07-1172-F2B7-255F-8F2FA7F74FA7}"/>
              </a:ext>
            </a:extLst>
          </p:cNvPr>
          <p:cNvCxnSpPr>
            <a:stCxn id="35" idx="0"/>
            <a:endCxn id="37" idx="3"/>
          </p:cNvCxnSpPr>
          <p:nvPr/>
        </p:nvCxnSpPr>
        <p:spPr>
          <a:xfrm rot="16200000" flipV="1">
            <a:off x="3403651" y="1274556"/>
            <a:ext cx="1953783" cy="620796"/>
          </a:xfrm>
          <a:prstGeom prst="bentConnector2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Retângulo 20">
            <a:extLst>
              <a:ext uri="{FF2B5EF4-FFF2-40B4-BE49-F238E27FC236}">
                <a16:creationId xmlns:a16="http://schemas.microsoft.com/office/drawing/2014/main" id="{D7ED410B-F48C-86AD-BDA9-4B2488B3A250}"/>
              </a:ext>
            </a:extLst>
          </p:cNvPr>
          <p:cNvSpPr/>
          <p:nvPr/>
        </p:nvSpPr>
        <p:spPr>
          <a:xfrm>
            <a:off x="9233979" y="2599631"/>
            <a:ext cx="2005792" cy="4426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1F82A2E-0852-50D0-3074-1073437BE5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71943" y="4400539"/>
            <a:ext cx="3238889" cy="31741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395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E9B1AF-D4AF-5135-7C14-814FCA5E2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F9CCDDB-64B1-5F4C-11DD-588C69FF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203" y="2738131"/>
            <a:ext cx="1383370" cy="35551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B134DFD-3AD3-52F5-9911-B10F2099C303}"/>
              </a:ext>
            </a:extLst>
          </p:cNvPr>
          <p:cNvSpPr/>
          <p:nvPr/>
        </p:nvSpPr>
        <p:spPr>
          <a:xfrm>
            <a:off x="1852398" y="2378856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98D985B-7D2B-B959-721E-BBE6CFE22424}"/>
              </a:ext>
            </a:extLst>
          </p:cNvPr>
          <p:cNvSpPr/>
          <p:nvPr/>
        </p:nvSpPr>
        <p:spPr>
          <a:xfrm>
            <a:off x="940990" y="1325288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A7002-5BE9-E4C5-DBF0-9E49D0451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3519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2.2 dev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012497-9DAC-D515-0A5B-104C9A032C8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77DD69-DA21-476E-B49F-AAB43D3CA718}"/>
              </a:ext>
            </a:extLst>
          </p:cNvPr>
          <p:cNvGrpSpPr/>
          <p:nvPr/>
        </p:nvGrpSpPr>
        <p:grpSpPr>
          <a:xfrm>
            <a:off x="6259245" y="1978654"/>
            <a:ext cx="891395" cy="276999"/>
            <a:chOff x="5881666" y="1565584"/>
            <a:chExt cx="891395" cy="276999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C4EBD638-D4F7-35D7-C48C-23B22B913197}"/>
                </a:ext>
              </a:extLst>
            </p:cNvPr>
            <p:cNvSpPr/>
            <p:nvPr/>
          </p:nvSpPr>
          <p:spPr>
            <a:xfrm>
              <a:off x="6016123" y="1565584"/>
              <a:ext cx="7569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main site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D7CD9564-6BDE-570E-2498-3E39E981F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11" name="Arrow: Right 5">
            <a:extLst>
              <a:ext uri="{FF2B5EF4-FFF2-40B4-BE49-F238E27FC236}">
                <a16:creationId xmlns:a16="http://schemas.microsoft.com/office/drawing/2014/main" id="{175A7FB7-1DA2-8FFE-DA20-10856588040E}"/>
              </a:ext>
            </a:extLst>
          </p:cNvPr>
          <p:cNvSpPr/>
          <p:nvPr/>
        </p:nvSpPr>
        <p:spPr>
          <a:xfrm>
            <a:off x="980900" y="2461132"/>
            <a:ext cx="10228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projects</a:t>
            </a:r>
          </a:p>
        </p:txBody>
      </p:sp>
      <p:sp>
        <p:nvSpPr>
          <p:cNvPr id="27" name="Arrow: Right 5">
            <a:extLst>
              <a:ext uri="{FF2B5EF4-FFF2-40B4-BE49-F238E27FC236}">
                <a16:creationId xmlns:a16="http://schemas.microsoft.com/office/drawing/2014/main" id="{243B261F-2C65-40F0-3BB7-67D6F8D08AFE}"/>
              </a:ext>
            </a:extLst>
          </p:cNvPr>
          <p:cNvSpPr/>
          <p:nvPr/>
        </p:nvSpPr>
        <p:spPr>
          <a:xfrm>
            <a:off x="2055425" y="2866257"/>
            <a:ext cx="114146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modeling</a:t>
            </a: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3505EBD3-B3F6-2857-3361-1281BC76B1FF}"/>
              </a:ext>
            </a:extLst>
          </p:cNvPr>
          <p:cNvSpPr/>
          <p:nvPr/>
        </p:nvSpPr>
        <p:spPr>
          <a:xfrm>
            <a:off x="261441" y="750276"/>
            <a:ext cx="73590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ED0A2-F0D9-FB14-FA46-09BF8E2A4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6324" y="779174"/>
            <a:ext cx="4118776" cy="105737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825D017-4268-C3D7-FAE6-FED49EDDF124}"/>
              </a:ext>
            </a:extLst>
          </p:cNvPr>
          <p:cNvGrpSpPr/>
          <p:nvPr/>
        </p:nvGrpSpPr>
        <p:grpSpPr>
          <a:xfrm>
            <a:off x="3726118" y="6458700"/>
            <a:ext cx="904220" cy="276999"/>
            <a:chOff x="5881666" y="1565584"/>
            <a:chExt cx="904220" cy="276999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3D7598E0-E05D-C514-438D-1CDF3FC37D49}"/>
                </a:ext>
              </a:extLst>
            </p:cNvPr>
            <p:cNvSpPr/>
            <p:nvPr/>
          </p:nvSpPr>
          <p:spPr>
            <a:xfrm>
              <a:off x="6016123" y="1565584"/>
              <a:ext cx="7697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modeling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5825DD5F-1D6D-28B8-5623-A6D0AF6B9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F139C9E2-A624-D745-8936-8333DD46CF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9122" y="2671750"/>
            <a:ext cx="1871630" cy="75725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EDFB726-1090-DF90-984A-223E35C56E23}"/>
              </a:ext>
            </a:extLst>
          </p:cNvPr>
          <p:cNvGrpSpPr/>
          <p:nvPr/>
        </p:nvGrpSpPr>
        <p:grpSpPr>
          <a:xfrm>
            <a:off x="8377340" y="3610729"/>
            <a:ext cx="1660837" cy="276999"/>
            <a:chOff x="5881666" y="1565584"/>
            <a:chExt cx="1660837" cy="276999"/>
          </a:xfrm>
        </p:grpSpPr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DDFF07CF-A04C-612B-6E9D-5F93AD72756B}"/>
                </a:ext>
              </a:extLst>
            </p:cNvPr>
            <p:cNvSpPr/>
            <p:nvPr/>
          </p:nvSpPr>
          <p:spPr>
            <a:xfrm>
              <a:off x="6016123" y="1565584"/>
              <a:ext cx="15263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download (24/12/29)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11BAD875-397B-28AD-3948-E8FDCD488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F7AA28-6839-8CA8-952F-F59B70B77097}"/>
              </a:ext>
            </a:extLst>
          </p:cNvPr>
          <p:cNvGrpSpPr/>
          <p:nvPr/>
        </p:nvGrpSpPr>
        <p:grpSpPr>
          <a:xfrm>
            <a:off x="8746625" y="3851832"/>
            <a:ext cx="1138267" cy="299662"/>
            <a:chOff x="1643297" y="4045816"/>
            <a:chExt cx="1138267" cy="299662"/>
          </a:xfrm>
        </p:grpSpPr>
        <p:sp>
          <p:nvSpPr>
            <p:cNvPr id="38" name="CaixaDeTexto 17">
              <a:hlinkClick r:id="rId9" action="ppaction://program"/>
              <a:extLst>
                <a:ext uri="{FF2B5EF4-FFF2-40B4-BE49-F238E27FC236}">
                  <a16:creationId xmlns:a16="http://schemas.microsoft.com/office/drawing/2014/main" id="{386CD0FA-0475-CE5B-9319-14A0A9D521CC}"/>
                </a:ext>
              </a:extLst>
            </p:cNvPr>
            <p:cNvSpPr txBox="1"/>
            <p:nvPr/>
          </p:nvSpPr>
          <p:spPr>
            <a:xfrm>
              <a:off x="1980063" y="4103314"/>
              <a:ext cx="801501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0" action="ppaction://hlinkfile"/>
                </a:rPr>
                <a:t>..\..\..\..\mdd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9" name="Imagem 18">
              <a:hlinkClick r:id="rId9" action="ppaction://program"/>
              <a:extLst>
                <a:ext uri="{FF2B5EF4-FFF2-40B4-BE49-F238E27FC236}">
                  <a16:creationId xmlns:a16="http://schemas.microsoft.com/office/drawing/2014/main" id="{423079B3-B3B3-AF1E-5582-F0754C5FA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0F49F4D-152A-0684-92D3-2B305F1D50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8519" y="790023"/>
            <a:ext cx="1819281" cy="39353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A4125B-8971-AE53-2260-7EA7476DEA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69494" y="2216888"/>
            <a:ext cx="2067784" cy="32393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00FCA12-4C96-967C-ACD1-CF0B20A0CA0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84239" y="2671750"/>
            <a:ext cx="2986202" cy="81475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993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196979-5270-72E3-5723-5487BA074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59AD1B1F-25ED-E919-E50B-FF1FE03B3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81" y="1226317"/>
            <a:ext cx="6911452" cy="348707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59B836-36F9-7C21-A1BC-BF9DFDBE4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5966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3. modeler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E395C8-DF42-7541-1DB4-6CF82F6D6363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9DF95F8-88D7-036D-2E14-9B9CA4305288}"/>
              </a:ext>
            </a:extLst>
          </p:cNvPr>
          <p:cNvGrpSpPr/>
          <p:nvPr/>
        </p:nvGrpSpPr>
        <p:grpSpPr>
          <a:xfrm>
            <a:off x="1176279" y="750549"/>
            <a:ext cx="1734649" cy="299662"/>
            <a:chOff x="1643297" y="4045816"/>
            <a:chExt cx="1734649" cy="299662"/>
          </a:xfrm>
        </p:grpSpPr>
        <p:sp>
          <p:nvSpPr>
            <p:cNvPr id="27" name="CaixaDeTexto 17">
              <a:hlinkClick r:id="rId3" action="ppaction://program"/>
              <a:extLst>
                <a:ext uri="{FF2B5EF4-FFF2-40B4-BE49-F238E27FC236}">
                  <a16:creationId xmlns:a16="http://schemas.microsoft.com/office/drawing/2014/main" id="{D80635E6-2D67-3027-E948-7EDE4723E7CE}"/>
                </a:ext>
              </a:extLst>
            </p:cNvPr>
            <p:cNvSpPr txBox="1"/>
            <p:nvPr/>
          </p:nvSpPr>
          <p:spPr>
            <a:xfrm>
              <a:off x="1980063" y="4103314"/>
              <a:ext cx="1397883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4" action="ppaction://hlinkfile"/>
                </a:rPr>
                <a:t>Exercise1\PL\Semana2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6" name="Imagem 18">
              <a:hlinkClick r:id="rId3" action="ppaction://program"/>
              <a:extLst>
                <a:ext uri="{FF2B5EF4-FFF2-40B4-BE49-F238E27FC236}">
                  <a16:creationId xmlns:a16="http://schemas.microsoft.com/office/drawing/2014/main" id="{DC9C9ABE-03D2-D8EC-161E-E96FB2F6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37" name="Arrow: Right 5">
            <a:extLst>
              <a:ext uri="{FF2B5EF4-FFF2-40B4-BE49-F238E27FC236}">
                <a16:creationId xmlns:a16="http://schemas.microsoft.com/office/drawing/2014/main" id="{FA68C6B7-8BBF-C2C1-CE4D-22CBC928E9F2}"/>
              </a:ext>
            </a:extLst>
          </p:cNvPr>
          <p:cNvSpPr/>
          <p:nvPr/>
        </p:nvSpPr>
        <p:spPr>
          <a:xfrm>
            <a:off x="313737" y="750549"/>
            <a:ext cx="8625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where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DA673F6-CACA-DD1F-14D4-AB0DE7ADF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119" y="3217964"/>
            <a:ext cx="6620634" cy="338203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33AA042-50ED-78F5-BE76-05233099AE40}"/>
              </a:ext>
            </a:extLst>
          </p:cNvPr>
          <p:cNvGrpSpPr/>
          <p:nvPr/>
        </p:nvGrpSpPr>
        <p:grpSpPr>
          <a:xfrm>
            <a:off x="2875871" y="5139492"/>
            <a:ext cx="1595113" cy="276999"/>
            <a:chOff x="5881666" y="1565584"/>
            <a:chExt cx="1595113" cy="276999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04D252F8-CA4C-0A91-39BC-1F845390F99D}"/>
                </a:ext>
              </a:extLst>
            </p:cNvPr>
            <p:cNvSpPr/>
            <p:nvPr/>
          </p:nvSpPr>
          <p:spPr>
            <a:xfrm>
              <a:off x="6016123" y="1565584"/>
              <a:ext cx="1460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sirius UML designer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6AFA39B3-0A64-7701-92D0-F2D619E62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7" name="Arrow: Right 5">
            <a:extLst>
              <a:ext uri="{FF2B5EF4-FFF2-40B4-BE49-F238E27FC236}">
                <a16:creationId xmlns:a16="http://schemas.microsoft.com/office/drawing/2014/main" id="{EBB22D7B-2C70-FE17-76A1-B391466DBD24}"/>
              </a:ext>
            </a:extLst>
          </p:cNvPr>
          <p:cNvSpPr/>
          <p:nvPr/>
        </p:nvSpPr>
        <p:spPr>
          <a:xfrm>
            <a:off x="313737" y="5139493"/>
            <a:ext cx="256653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replacement for papyrus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1D960806-5237-6C43-4412-8F43CCC6E991}"/>
              </a:ext>
            </a:extLst>
          </p:cNvPr>
          <p:cNvSpPr/>
          <p:nvPr/>
        </p:nvSpPr>
        <p:spPr>
          <a:xfrm>
            <a:off x="6669506" y="1271394"/>
            <a:ext cx="3622330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nothing to learn 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4F67FEE-050A-0717-81CF-3EF10D869903}"/>
              </a:ext>
            </a:extLst>
          </p:cNvPr>
          <p:cNvSpPr/>
          <p:nvPr/>
        </p:nvSpPr>
        <p:spPr>
          <a:xfrm>
            <a:off x="4117446" y="298148"/>
            <a:ext cx="1722194" cy="811367"/>
          </a:xfrm>
          <a:prstGeom prst="wedgeRectCallout">
            <a:avLst>
              <a:gd name="adj1" fmla="val 30597"/>
              <a:gd name="adj2" fmla="val 6960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 this step (exercise 1)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 s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hould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only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create a mind map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with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papyrus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Explosion: 14 Points 9">
            <a:extLst>
              <a:ext uri="{FF2B5EF4-FFF2-40B4-BE49-F238E27FC236}">
                <a16:creationId xmlns:a16="http://schemas.microsoft.com/office/drawing/2014/main" id="{E55802AB-D1BB-C3D0-B6D3-987AB68E9C1A}"/>
              </a:ext>
            </a:extLst>
          </p:cNvPr>
          <p:cNvSpPr/>
          <p:nvPr/>
        </p:nvSpPr>
        <p:spPr>
          <a:xfrm>
            <a:off x="7185928" y="1848895"/>
            <a:ext cx="3073043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nothing to do </a:t>
            </a:r>
          </a:p>
        </p:txBody>
      </p: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66BF892E-8F32-B40B-2CB3-0A1C8C055AC9}"/>
              </a:ext>
            </a:extLst>
          </p:cNvPr>
          <p:cNvSpPr/>
          <p:nvPr/>
        </p:nvSpPr>
        <p:spPr>
          <a:xfrm>
            <a:off x="5918486" y="648816"/>
            <a:ext cx="5607929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only analyze graphic tools</a:t>
            </a:r>
          </a:p>
        </p:txBody>
      </p:sp>
      <p:sp>
        <p:nvSpPr>
          <p:cNvPr id="12" name="Explosion: 14 Points 11">
            <a:extLst>
              <a:ext uri="{FF2B5EF4-FFF2-40B4-BE49-F238E27FC236}">
                <a16:creationId xmlns:a16="http://schemas.microsoft.com/office/drawing/2014/main" id="{3455562C-3907-2B50-CE2C-C7BD6F4A450B}"/>
              </a:ext>
            </a:extLst>
          </p:cNvPr>
          <p:cNvSpPr/>
          <p:nvPr/>
        </p:nvSpPr>
        <p:spPr>
          <a:xfrm>
            <a:off x="6127233" y="2496002"/>
            <a:ext cx="4591005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conclusion: use sirius</a:t>
            </a:r>
          </a:p>
        </p:txBody>
      </p:sp>
    </p:spTree>
    <p:extLst>
      <p:ext uri="{BB962C8B-B14F-4D97-AF65-F5344CB8AC3E}">
        <p14:creationId xmlns:p14="http://schemas.microsoft.com/office/powerpoint/2010/main" val="174838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067C8-2816-AA49-DF33-162F35B2E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FF12-4756-D1AF-FC1D-C24185AA6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4174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3.1 papyrus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C6C17-8FEC-B12C-834A-745FD40F515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BB068B8-E23B-C876-DAB1-E91E937C49FA}"/>
              </a:ext>
            </a:extLst>
          </p:cNvPr>
          <p:cNvSpPr/>
          <p:nvPr/>
        </p:nvSpPr>
        <p:spPr>
          <a:xfrm>
            <a:off x="308031" y="82239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886CE4-455D-D2F8-69B3-047A08D02CE2}"/>
              </a:ext>
            </a:extLst>
          </p:cNvPr>
          <p:cNvGrpSpPr/>
          <p:nvPr/>
        </p:nvGrpSpPr>
        <p:grpSpPr>
          <a:xfrm>
            <a:off x="3073348" y="1449091"/>
            <a:ext cx="1170318" cy="276999"/>
            <a:chOff x="5881666" y="1565584"/>
            <a:chExt cx="1170318" cy="276999"/>
          </a:xfrm>
        </p:grpSpPr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9FC04CA0-48BA-8F59-5444-59CA04138E4E}"/>
                </a:ext>
              </a:extLst>
            </p:cNvPr>
            <p:cNvSpPr/>
            <p:nvPr/>
          </p:nvSpPr>
          <p:spPr>
            <a:xfrm>
              <a:off x="6016123" y="1565584"/>
              <a:ext cx="10358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eclipse forum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46BFAE4C-353E-0E1F-9C33-F1E7406A7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AF66180-271C-EFAA-52D0-B61F006E8277}"/>
              </a:ext>
            </a:extLst>
          </p:cNvPr>
          <p:cNvSpPr/>
          <p:nvPr/>
        </p:nvSpPr>
        <p:spPr>
          <a:xfrm>
            <a:off x="1080095" y="786039"/>
            <a:ext cx="794054" cy="442035"/>
          </a:xfrm>
          <a:prstGeom prst="wedgeRectCallout">
            <a:avLst>
              <a:gd name="adj1" fmla="val 22349"/>
              <a:gd name="adj2" fmla="val 6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Sirius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Papyrus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47992AC-49F7-0817-92D7-F67D73844504}"/>
              </a:ext>
            </a:extLst>
          </p:cNvPr>
          <p:cNvSpPr/>
          <p:nvPr/>
        </p:nvSpPr>
        <p:spPr>
          <a:xfrm>
            <a:off x="2090621" y="786039"/>
            <a:ext cx="2041191" cy="626701"/>
          </a:xfrm>
          <a:prstGeom prst="wedgeRectCallout">
            <a:avLst>
              <a:gd name="adj1" fmla="val -53711"/>
              <a:gd name="adj2" fmla="val -354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projects are unrelated 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 some common libraries,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</a:t>
            </a:r>
            <a:r>
              <a:rPr lang="en-US" sz="1200" b="1" kern="0" dirty="0">
                <a:solidFill>
                  <a:srgbClr val="FF0000"/>
                </a:solidFill>
                <a:latin typeface="Calibri Light" panose="020F0302020204030204"/>
              </a:rPr>
              <a:t>fill some similar needs</a:t>
            </a:r>
            <a:endParaRPr lang="en-US" sz="1200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33AD95C7-7C49-0C3F-2EA3-B133C4847686}"/>
              </a:ext>
            </a:extLst>
          </p:cNvPr>
          <p:cNvSpPr/>
          <p:nvPr/>
        </p:nvSpPr>
        <p:spPr>
          <a:xfrm>
            <a:off x="934765" y="2486619"/>
            <a:ext cx="1387166" cy="626701"/>
          </a:xfrm>
          <a:prstGeom prst="wedgeRectCallout">
            <a:avLst>
              <a:gd name="adj1" fmla="val 22349"/>
              <a:gd name="adj2" fmla="val 6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standard UML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Graphical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Modeler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3288F35C-A688-C5B6-AE97-56D71465DC27}"/>
              </a:ext>
            </a:extLst>
          </p:cNvPr>
          <p:cNvSpPr/>
          <p:nvPr/>
        </p:nvSpPr>
        <p:spPr>
          <a:xfrm>
            <a:off x="299111" y="1915720"/>
            <a:ext cx="127130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historically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EA37170-4CBA-FC8E-7E90-F2E01052F7DB}"/>
              </a:ext>
            </a:extLst>
          </p:cNvPr>
          <p:cNvSpPr/>
          <p:nvPr/>
        </p:nvSpPr>
        <p:spPr>
          <a:xfrm>
            <a:off x="935413" y="3265691"/>
            <a:ext cx="1670898" cy="626701"/>
          </a:xfrm>
          <a:prstGeom prst="wedgeRectCallout">
            <a:avLst>
              <a:gd name="adj1" fmla="val 22349"/>
              <a:gd name="adj2" fmla="val 6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UML-based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customization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support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A0DF86E1-0B0A-3146-3B06-FE848D9EB44B}"/>
              </a:ext>
            </a:extLst>
          </p:cNvPr>
          <p:cNvSpPr/>
          <p:nvPr/>
        </p:nvSpPr>
        <p:spPr>
          <a:xfrm>
            <a:off x="3289348" y="2469718"/>
            <a:ext cx="1643646" cy="626701"/>
          </a:xfrm>
          <a:prstGeom prst="wedgeRectCallout">
            <a:avLst>
              <a:gd name="adj1" fmla="val 22349"/>
              <a:gd name="adj2" fmla="val 6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 customizable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EMF-based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graphical model editor</a:t>
            </a:r>
          </a:p>
        </p:txBody>
      </p:sp>
      <p:sp>
        <p:nvSpPr>
          <p:cNvPr id="22" name="Arrow: Right 5">
            <a:extLst>
              <a:ext uri="{FF2B5EF4-FFF2-40B4-BE49-F238E27FC236}">
                <a16:creationId xmlns:a16="http://schemas.microsoft.com/office/drawing/2014/main" id="{A1A77C37-83B5-1407-49D4-1A0578DFDBAE}"/>
              </a:ext>
            </a:extLst>
          </p:cNvPr>
          <p:cNvSpPr/>
          <p:nvPr/>
        </p:nvSpPr>
        <p:spPr>
          <a:xfrm>
            <a:off x="757638" y="2185238"/>
            <a:ext cx="101322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papyrus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B721F4B8-5668-D8A6-198B-EA62AF479998}"/>
              </a:ext>
            </a:extLst>
          </p:cNvPr>
          <p:cNvSpPr/>
          <p:nvPr/>
        </p:nvSpPr>
        <p:spPr>
          <a:xfrm>
            <a:off x="3076649" y="2192719"/>
            <a:ext cx="75514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sirius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7F794DEC-02D2-DE82-5424-3246407805E4}"/>
              </a:ext>
            </a:extLst>
          </p:cNvPr>
          <p:cNvSpPr/>
          <p:nvPr/>
        </p:nvSpPr>
        <p:spPr>
          <a:xfrm>
            <a:off x="3289348" y="3227037"/>
            <a:ext cx="1598762" cy="442035"/>
          </a:xfrm>
          <a:prstGeom prst="wedgeRectCallout">
            <a:avLst>
              <a:gd name="adj1" fmla="val 22349"/>
              <a:gd name="adj2" fmla="val 6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UML implementation 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(UML Designer).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CAFFAE03-DD7A-122F-77D5-74371DCED178}"/>
              </a:ext>
            </a:extLst>
          </p:cNvPr>
          <p:cNvSpPr/>
          <p:nvPr/>
        </p:nvSpPr>
        <p:spPr>
          <a:xfrm>
            <a:off x="1012979" y="4425024"/>
            <a:ext cx="2209507" cy="442035"/>
          </a:xfrm>
          <a:prstGeom prst="wedgeRectCallout">
            <a:avLst>
              <a:gd name="adj1" fmla="val 22349"/>
              <a:gd name="adj2" fmla="val 6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based 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GMF Diagram/Runtime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DB7B13FE-D704-0C01-8CB2-30358F73D95F}"/>
              </a:ext>
            </a:extLst>
          </p:cNvPr>
          <p:cNvSpPr/>
          <p:nvPr/>
        </p:nvSpPr>
        <p:spPr>
          <a:xfrm>
            <a:off x="1013618" y="5010602"/>
            <a:ext cx="2241567" cy="626701"/>
          </a:xfrm>
          <a:prstGeom prst="wedgeRectCallout">
            <a:avLst>
              <a:gd name="adj1" fmla="val -22127"/>
              <a:gd name="adj2" fmla="val -6467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UML Designer and Papyrus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manipulate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Eclipse UML (semantic) models. </a:t>
            </a:r>
          </a:p>
        </p:txBody>
      </p:sp>
      <p:sp>
        <p:nvSpPr>
          <p:cNvPr id="33" name="Arrow: Right 5">
            <a:extLst>
              <a:ext uri="{FF2B5EF4-FFF2-40B4-BE49-F238E27FC236}">
                <a16:creationId xmlns:a16="http://schemas.microsoft.com/office/drawing/2014/main" id="{8A2A410C-DDBE-2F56-830C-548926EC5A18}"/>
              </a:ext>
            </a:extLst>
          </p:cNvPr>
          <p:cNvSpPr/>
          <p:nvPr/>
        </p:nvSpPr>
        <p:spPr>
          <a:xfrm>
            <a:off x="308031" y="4426392"/>
            <a:ext cx="70865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both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D636A415-687D-D9DA-35F7-94BA81F8E074}"/>
              </a:ext>
            </a:extLst>
          </p:cNvPr>
          <p:cNvSpPr/>
          <p:nvPr/>
        </p:nvSpPr>
        <p:spPr>
          <a:xfrm>
            <a:off x="3505993" y="4425024"/>
            <a:ext cx="1262131" cy="626701"/>
          </a:xfrm>
          <a:prstGeom prst="wedgeRectCallout">
            <a:avLst>
              <a:gd name="adj1" fmla="val 22349"/>
              <a:gd name="adj2" fmla="val 68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serialization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diagrams 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1BCA0D0D-A1E1-AF27-6AA4-C6CD300DC531}"/>
              </a:ext>
            </a:extLst>
          </p:cNvPr>
          <p:cNvSpPr/>
          <p:nvPr/>
        </p:nvSpPr>
        <p:spPr>
          <a:xfrm>
            <a:off x="4941914" y="4425024"/>
            <a:ext cx="1585938" cy="442035"/>
          </a:xfrm>
          <a:prstGeom prst="wedgeRectCallout">
            <a:avLst>
              <a:gd name="adj1" fmla="val -65865"/>
              <a:gd name="adj2" fmla="val -2010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based 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GMF Notation</a:t>
            </a: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91A0B254-389A-9860-65D8-BA57C426C1CD}"/>
              </a:ext>
            </a:extLst>
          </p:cNvPr>
          <p:cNvSpPr/>
          <p:nvPr/>
        </p:nvSpPr>
        <p:spPr>
          <a:xfrm>
            <a:off x="4941914" y="4966271"/>
            <a:ext cx="2328129" cy="626701"/>
          </a:xfrm>
          <a:prstGeom prst="wedgeRectCallout">
            <a:avLst>
              <a:gd name="adj1" fmla="val -24816"/>
              <a:gd name="adj2" fmla="val -6266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Sirius/UML Designer and Papyrus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cannot share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their Diagrams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9BC44F-13AC-AC6D-576D-92233096C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117" y="4099451"/>
            <a:ext cx="4295996" cy="173363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0" name="Explosion: 14 Points 9">
            <a:extLst>
              <a:ext uri="{FF2B5EF4-FFF2-40B4-BE49-F238E27FC236}">
                <a16:creationId xmlns:a16="http://schemas.microsoft.com/office/drawing/2014/main" id="{5DA1A7CD-324C-003F-CDC1-FE56CB3494EE}"/>
              </a:ext>
            </a:extLst>
          </p:cNvPr>
          <p:cNvSpPr/>
          <p:nvPr/>
        </p:nvSpPr>
        <p:spPr>
          <a:xfrm>
            <a:off x="9434491" y="4990267"/>
            <a:ext cx="2078385" cy="1867733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papyrus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noProof="0" dirty="0">
                <a:solidFill>
                  <a:srgbClr val="FF0000"/>
                </a:solidFill>
                <a:latin typeface="Calibri" panose="020F0502020204030204"/>
              </a:rPr>
              <a:t>migrating</a:t>
            </a:r>
            <a:br>
              <a:rPr lang="en-US" kern="0" noProof="0" dirty="0">
                <a:solidFill>
                  <a:srgbClr val="FF0000"/>
                </a:solidFill>
                <a:latin typeface="Calibri" panose="020F0502020204030204"/>
              </a:rPr>
            </a:br>
            <a:r>
              <a:rPr lang="en-US" kern="0" noProof="0" dirty="0">
                <a:solidFill>
                  <a:srgbClr val="FF0000"/>
                </a:solidFill>
                <a:latin typeface="Calibri" panose="020F0502020204030204"/>
              </a:rPr>
              <a:t>sirius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171AD8-0A8E-12C0-D05A-5538F9DBA616}"/>
              </a:ext>
            </a:extLst>
          </p:cNvPr>
          <p:cNvGrpSpPr/>
          <p:nvPr/>
        </p:nvGrpSpPr>
        <p:grpSpPr>
          <a:xfrm>
            <a:off x="7818932" y="5959234"/>
            <a:ext cx="1335427" cy="276999"/>
            <a:chOff x="5881666" y="1565584"/>
            <a:chExt cx="1335427" cy="276999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55CE2388-8563-D19E-326E-B60782A71529}"/>
                </a:ext>
              </a:extLst>
            </p:cNvPr>
            <p:cNvSpPr/>
            <p:nvPr/>
          </p:nvSpPr>
          <p:spPr>
            <a:xfrm>
              <a:off x="6016123" y="1565584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papyrus -&gt; sirius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B722BD85-B16B-BCFD-D7D7-8896B7144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05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1B9846-007E-E3A2-EC37-908CB9933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B513873-916E-028B-08A1-CE0C032E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79" y="1215600"/>
            <a:ext cx="2833587" cy="475701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26FEB-2056-A28E-0CD2-706FA4BBB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566" y="1197882"/>
            <a:ext cx="4925466" cy="429383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9C7A4-DCE8-DEF5-3B21-F2023E510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0916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3.2 graphiti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4C6955-3B83-FB86-E31B-D11D1977DABA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EA3ACCD3-1829-8E2E-1778-AE3B1C91C7E6}"/>
              </a:ext>
            </a:extLst>
          </p:cNvPr>
          <p:cNvSpPr/>
          <p:nvPr/>
        </p:nvSpPr>
        <p:spPr>
          <a:xfrm>
            <a:off x="254868" y="146602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8DFA9BAD-FDD7-D10B-5C8D-ECC182AEAC63}"/>
              </a:ext>
            </a:extLst>
          </p:cNvPr>
          <p:cNvSpPr/>
          <p:nvPr/>
        </p:nvSpPr>
        <p:spPr>
          <a:xfrm>
            <a:off x="8172888" y="1289939"/>
            <a:ext cx="1963332" cy="1245156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graphiti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not good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3739EB-5BE9-4AA3-7A49-5F545025E779}"/>
              </a:ext>
            </a:extLst>
          </p:cNvPr>
          <p:cNvGrpSpPr/>
          <p:nvPr/>
        </p:nvGrpSpPr>
        <p:grpSpPr>
          <a:xfrm>
            <a:off x="7070672" y="5834113"/>
            <a:ext cx="1595113" cy="276999"/>
            <a:chOff x="5881666" y="1565584"/>
            <a:chExt cx="1595113" cy="276999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1976E9B9-3340-F8EF-E5C5-C8B638E155CD}"/>
                </a:ext>
              </a:extLst>
            </p:cNvPr>
            <p:cNvSpPr/>
            <p:nvPr/>
          </p:nvSpPr>
          <p:spPr>
            <a:xfrm>
              <a:off x="6016123" y="1565584"/>
              <a:ext cx="1460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graphiti not finished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959367A9-AD4E-D6E7-0A18-88EEAA8F5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816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56DEB9-0090-256B-30DE-EFA29744A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AF62-BDDB-352E-1CA8-F96715FF4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5448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3.3 sirius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56E55A-E3B2-8B39-CA8D-C296AB1A752F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E906E0-CB9F-89CA-21C0-D87078C258DE}"/>
              </a:ext>
            </a:extLst>
          </p:cNvPr>
          <p:cNvGrpSpPr/>
          <p:nvPr/>
        </p:nvGrpSpPr>
        <p:grpSpPr>
          <a:xfrm>
            <a:off x="298271" y="745394"/>
            <a:ext cx="1595113" cy="276999"/>
            <a:chOff x="5881666" y="1565584"/>
            <a:chExt cx="1595113" cy="276999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75063A31-4F73-C4CD-2051-50D971384B72}"/>
                </a:ext>
              </a:extLst>
            </p:cNvPr>
            <p:cNvSpPr/>
            <p:nvPr/>
          </p:nvSpPr>
          <p:spPr>
            <a:xfrm>
              <a:off x="6016123" y="1565584"/>
              <a:ext cx="1460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sirius UML designer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4B685F97-D19B-6156-1FB2-1F009CE82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0B5BE11-C149-00E1-9CD1-A38094DC1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03" y="1156915"/>
            <a:ext cx="2020897" cy="1903263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234EAD6-1183-0658-7F8A-D444F42C3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1618" y="1183740"/>
            <a:ext cx="6325264" cy="605909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90273AC-CA59-3DAF-3681-86A7465DD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861" y="2153730"/>
            <a:ext cx="6587656" cy="826976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41D2BE4F-6AEB-D890-6E4F-2D010C100BE2}"/>
              </a:ext>
            </a:extLst>
          </p:cNvPr>
          <p:cNvGrpSpPr/>
          <p:nvPr/>
        </p:nvGrpSpPr>
        <p:grpSpPr>
          <a:xfrm>
            <a:off x="316046" y="3290500"/>
            <a:ext cx="644533" cy="276999"/>
            <a:chOff x="5881666" y="1565584"/>
            <a:chExt cx="644533" cy="276999"/>
          </a:xfrm>
        </p:grpSpPr>
        <p:sp>
          <p:nvSpPr>
            <p:cNvPr id="43" name="Retângulo 5">
              <a:extLst>
                <a:ext uri="{FF2B5EF4-FFF2-40B4-BE49-F238E27FC236}">
                  <a16:creationId xmlns:a16="http://schemas.microsoft.com/office/drawing/2014/main" id="{0C43E3A0-9CEE-B321-F1BC-6E278AD56B1D}"/>
                </a:ext>
              </a:extLst>
            </p:cNvPr>
            <p:cNvSpPr/>
            <p:nvPr/>
          </p:nvSpPr>
          <p:spPr>
            <a:xfrm>
              <a:off x="6016123" y="1565584"/>
              <a:ext cx="5100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sirius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6BBF52B3-6B7D-CE8E-DAEE-48E99296E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4824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72591</TotalTime>
  <Words>404</Words>
  <Application>Microsoft Office PowerPoint</Application>
  <PresentationFormat>Widescreen</PresentationFormat>
  <Paragraphs>156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mdd</vt:lpstr>
      <vt:lpstr>1.1 sources</vt:lpstr>
      <vt:lpstr>2. context</vt:lpstr>
      <vt:lpstr>2.1 org</vt:lpstr>
      <vt:lpstr>2.2 dev</vt:lpstr>
      <vt:lpstr>3. modeler </vt:lpstr>
      <vt:lpstr>3.1 papyrus </vt:lpstr>
      <vt:lpstr>3.2 graphiti </vt:lpstr>
      <vt:lpstr>3.3 sirius </vt:lpstr>
      <vt:lpstr>4. emf </vt:lpstr>
      <vt:lpstr>4.1 lexicon</vt:lpstr>
      <vt:lpstr>5. theia</vt:lpstr>
      <vt:lpstr>6. obeo</vt:lpstr>
      <vt:lpstr>6. obeo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1265</cp:revision>
  <dcterms:created xsi:type="dcterms:W3CDTF">2019-03-25T09:18:39Z</dcterms:created>
  <dcterms:modified xsi:type="dcterms:W3CDTF">2025-01-20T17:48:01Z</dcterms:modified>
</cp:coreProperties>
</file>