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89" r:id="rId3"/>
    <p:sldId id="390" r:id="rId4"/>
    <p:sldId id="391" r:id="rId5"/>
    <p:sldId id="394" r:id="rId6"/>
    <p:sldId id="393" r:id="rId7"/>
    <p:sldId id="392" r:id="rId8"/>
    <p:sldId id="395" r:id="rId9"/>
    <p:sldId id="396" r:id="rId10"/>
    <p:sldId id="397" r:id="rId11"/>
    <p:sldId id="398" r:id="rId12"/>
    <p:sldId id="399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03/09/2024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03/09/2024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03/09/2024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arch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www.youtube.com/watch?v=p5gDbf0je8k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sources/use-case_2_0_jan11.pdf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https://www.ivarjacobson.com/publications/white-papers/use-case-20-e-book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6775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requirements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675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organize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45389E9-6AB9-6662-F8DE-83AD33978940}"/>
              </a:ext>
            </a:extLst>
          </p:cNvPr>
          <p:cNvSpPr/>
          <p:nvPr/>
        </p:nvSpPr>
        <p:spPr>
          <a:xfrm>
            <a:off x="1424823" y="434804"/>
            <a:ext cx="2990168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Gather and Organize Existing Requirements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046CAFFF-35BD-FCE7-C322-3CC46EC5E72D}"/>
              </a:ext>
            </a:extLst>
          </p:cNvPr>
          <p:cNvSpPr/>
          <p:nvPr/>
        </p:nvSpPr>
        <p:spPr>
          <a:xfrm>
            <a:off x="305801" y="415174"/>
            <a:ext cx="11190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objective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2B54EB-F5DA-EEE4-4AA3-782D12DA7EE2}"/>
              </a:ext>
            </a:extLst>
          </p:cNvPr>
          <p:cNvSpPr/>
          <p:nvPr/>
        </p:nvSpPr>
        <p:spPr>
          <a:xfrm>
            <a:off x="305801" y="1438603"/>
            <a:ext cx="11190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objective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0A4454A-B094-0BDD-2AFC-BAB4FBACF81C}"/>
              </a:ext>
            </a:extLst>
          </p:cNvPr>
          <p:cNvSpPr/>
          <p:nvPr/>
        </p:nvSpPr>
        <p:spPr>
          <a:xfrm>
            <a:off x="1424823" y="1438603"/>
            <a:ext cx="2986962" cy="811367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start by gathering all existing requirements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your current Excel files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organizing them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397FC878-1CB7-66D6-D747-70B15877CD14}"/>
              </a:ext>
            </a:extLst>
          </p:cNvPr>
          <p:cNvSpPr/>
          <p:nvPr/>
        </p:nvSpPr>
        <p:spPr>
          <a:xfrm>
            <a:off x="297950" y="2654984"/>
            <a:ext cx="9394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artifact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E614B12-A5CF-4B8E-6973-5BB4D7117090}"/>
              </a:ext>
            </a:extLst>
          </p:cNvPr>
          <p:cNvSpPr/>
          <p:nvPr/>
        </p:nvSpPr>
        <p:spPr>
          <a:xfrm>
            <a:off x="1245287" y="2618632"/>
            <a:ext cx="5102926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a consolidated document or database containing all raw requirements 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A4B80270-A5C3-AAE2-F866-D3098B9051D9}"/>
              </a:ext>
            </a:extLst>
          </p:cNvPr>
          <p:cNvSpPr/>
          <p:nvPr/>
        </p:nvSpPr>
        <p:spPr>
          <a:xfrm>
            <a:off x="305801" y="5023478"/>
            <a:ext cx="8465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6487902-481E-69DC-B3C4-E211CFED5935}"/>
              </a:ext>
            </a:extLst>
          </p:cNvPr>
          <p:cNvSpPr/>
          <p:nvPr/>
        </p:nvSpPr>
        <p:spPr>
          <a:xfrm>
            <a:off x="1198334" y="5023478"/>
            <a:ext cx="4617217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group these requirements based on common functionality or themes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886B123-BF04-523C-5940-0D8F83DBAB67}"/>
              </a:ext>
            </a:extLst>
          </p:cNvPr>
          <p:cNvSpPr/>
          <p:nvPr/>
        </p:nvSpPr>
        <p:spPr>
          <a:xfrm>
            <a:off x="1357662" y="3770745"/>
            <a:ext cx="3059098" cy="811367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ensure each requirement is clearly identified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Requirement ID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Description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Priority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D8195D74-D62D-8628-7FC7-05BBF0DFEBAD}"/>
              </a:ext>
            </a:extLst>
          </p:cNvPr>
          <p:cNvSpPr/>
          <p:nvPr/>
        </p:nvSpPr>
        <p:spPr>
          <a:xfrm>
            <a:off x="297950" y="3302611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example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6DD1BBE-B1FF-F45F-3511-EE5C09BB31B6}"/>
              </a:ext>
            </a:extLst>
          </p:cNvPr>
          <p:cNvSpPr/>
          <p:nvPr/>
        </p:nvSpPr>
        <p:spPr>
          <a:xfrm>
            <a:off x="1338544" y="3302611"/>
            <a:ext cx="5086896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import the Excel file into a spreadsheet or a requirements management tool </a:t>
            </a:r>
          </a:p>
        </p:txBody>
      </p:sp>
    </p:spTree>
    <p:extLst>
      <p:ext uri="{BB962C8B-B14F-4D97-AF65-F5344CB8AC3E}">
        <p14:creationId xmlns:p14="http://schemas.microsoft.com/office/powerpoint/2010/main" val="51657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1582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diagram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45389E9-6AB9-6662-F8DE-83AD33978940}"/>
              </a:ext>
            </a:extLst>
          </p:cNvPr>
          <p:cNvSpPr/>
          <p:nvPr/>
        </p:nvSpPr>
        <p:spPr>
          <a:xfrm>
            <a:off x="967509" y="434804"/>
            <a:ext cx="2103708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Identify High-Level Use Cases</a:t>
            </a:r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046CAFFF-35BD-FCE7-C322-3CC46EC5E72D}"/>
              </a:ext>
            </a:extLst>
          </p:cNvPr>
          <p:cNvSpPr/>
          <p:nvPr/>
        </p:nvSpPr>
        <p:spPr>
          <a:xfrm>
            <a:off x="305801" y="415174"/>
            <a:ext cx="63972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title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12B54EB-F5DA-EEE4-4AA3-782D12DA7EE2}"/>
              </a:ext>
            </a:extLst>
          </p:cNvPr>
          <p:cNvSpPr/>
          <p:nvPr/>
        </p:nvSpPr>
        <p:spPr>
          <a:xfrm>
            <a:off x="305801" y="1438603"/>
            <a:ext cx="11190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objective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0A4454A-B094-0BDD-2AFC-BAB4FBACF81C}"/>
              </a:ext>
            </a:extLst>
          </p:cNvPr>
          <p:cNvSpPr/>
          <p:nvPr/>
        </p:nvSpPr>
        <p:spPr>
          <a:xfrm>
            <a:off x="1424823" y="1438603"/>
            <a:ext cx="4214863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define high-level use cases based on the grouped requirements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397FC878-1CB7-66D6-D747-70B15877CD14}"/>
              </a:ext>
            </a:extLst>
          </p:cNvPr>
          <p:cNvSpPr/>
          <p:nvPr/>
        </p:nvSpPr>
        <p:spPr>
          <a:xfrm>
            <a:off x="297950" y="2654984"/>
            <a:ext cx="9394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artifact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E614B12-A5CF-4B8E-6973-5BB4D7117090}"/>
              </a:ext>
            </a:extLst>
          </p:cNvPr>
          <p:cNvSpPr/>
          <p:nvPr/>
        </p:nvSpPr>
        <p:spPr>
          <a:xfrm>
            <a:off x="1245287" y="2618632"/>
            <a:ext cx="1965850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Use-Case Model Diagram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A4B80270-A5C3-AAE2-F866-D3098B9051D9}"/>
              </a:ext>
            </a:extLst>
          </p:cNvPr>
          <p:cNvSpPr/>
          <p:nvPr/>
        </p:nvSpPr>
        <p:spPr>
          <a:xfrm>
            <a:off x="297950" y="5280897"/>
            <a:ext cx="8465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action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6487902-481E-69DC-B3C4-E211CFED5935}"/>
              </a:ext>
            </a:extLst>
          </p:cNvPr>
          <p:cNvSpPr/>
          <p:nvPr/>
        </p:nvSpPr>
        <p:spPr>
          <a:xfrm>
            <a:off x="1144462" y="5290711"/>
            <a:ext cx="4617217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group these requirements based on common functionality or themes.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886B123-BF04-523C-5940-0D8F83DBAB67}"/>
              </a:ext>
            </a:extLst>
          </p:cNvPr>
          <p:cNvSpPr/>
          <p:nvPr/>
        </p:nvSpPr>
        <p:spPr>
          <a:xfrm>
            <a:off x="1611857" y="3055820"/>
            <a:ext cx="3198559" cy="442035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visually represents the system’s use cases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the actors involved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EFFE2B8E-4BDC-47F0-1408-6AAD6149FBF6}"/>
              </a:ext>
            </a:extLst>
          </p:cNvPr>
          <p:cNvSpPr/>
          <p:nvPr/>
        </p:nvSpPr>
        <p:spPr>
          <a:xfrm>
            <a:off x="1245287" y="3862339"/>
            <a:ext cx="21015937" cy="257369"/>
          </a:xfrm>
          <a:prstGeom prst="wedgeRectCallout">
            <a:avLst>
              <a:gd name="adj1" fmla="val 27438"/>
              <a:gd name="adj2" fmla="val 3321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your system includes user login, account management, and order processing, each of these functionalities would be identified as separate use cases (e.g., "User Login," "Manage Account," "Process Order").Action: Draw a use-case diagram showing actors (e.g., User, Admin) and their interactions with the system's use cases.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89440F1D-53DB-CB7E-17AF-8EAB1134BE23}"/>
              </a:ext>
            </a:extLst>
          </p:cNvPr>
          <p:cNvSpPr/>
          <p:nvPr/>
        </p:nvSpPr>
        <p:spPr>
          <a:xfrm>
            <a:off x="297950" y="3842709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7653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378EB47-0D7D-8BB7-084E-569A3E0A6588}"/>
              </a:ext>
            </a:extLst>
          </p:cNvPr>
          <p:cNvGrpSpPr/>
          <p:nvPr/>
        </p:nvGrpSpPr>
        <p:grpSpPr>
          <a:xfrm>
            <a:off x="215967" y="246504"/>
            <a:ext cx="988215" cy="283293"/>
            <a:chOff x="5611636" y="5954426"/>
            <a:chExt cx="988215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0CCA5FC2-D11F-B460-3858-4D66126D5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C6E8AC88-613B-E429-374B-75351570742A}"/>
                </a:ext>
              </a:extLst>
            </p:cNvPr>
            <p:cNvSpPr/>
            <p:nvPr/>
          </p:nvSpPr>
          <p:spPr>
            <a:xfrm>
              <a:off x="6107408" y="5954426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archi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5A2208-23CD-AC26-1754-29AB76DBAB25}"/>
              </a:ext>
            </a:extLst>
          </p:cNvPr>
          <p:cNvGrpSpPr/>
          <p:nvPr/>
        </p:nvGrpSpPr>
        <p:grpSpPr>
          <a:xfrm>
            <a:off x="273144" y="261882"/>
            <a:ext cx="727138" cy="289586"/>
            <a:chOff x="5881666" y="1590687"/>
            <a:chExt cx="72713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1623454F-C481-988B-07B6-AF6EFEC68D37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2C2DE393-051C-A427-9943-22C8CF512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45BCD1-78DB-8455-4BD8-E73E99669A1C}"/>
              </a:ext>
            </a:extLst>
          </p:cNvPr>
          <p:cNvGrpSpPr/>
          <p:nvPr/>
        </p:nvGrpSpPr>
        <p:grpSpPr>
          <a:xfrm>
            <a:off x="273144" y="646365"/>
            <a:ext cx="698284" cy="289586"/>
            <a:chOff x="5881666" y="1590687"/>
            <a:chExt cx="698284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818F435-ACAE-0377-3262-8CBBC86B2AD1}"/>
                </a:ext>
              </a:extLst>
            </p:cNvPr>
            <p:cNvSpPr/>
            <p:nvPr/>
          </p:nvSpPr>
          <p:spPr>
            <a:xfrm>
              <a:off x="6081095" y="1603274"/>
              <a:ext cx="4988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book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27F5F4D-ADDB-4067-D0D4-598733CE4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469AB6E-73F2-46D9-11E4-A832F1FF066D}"/>
              </a:ext>
            </a:extLst>
          </p:cNvPr>
          <p:cNvGrpSpPr/>
          <p:nvPr/>
        </p:nvGrpSpPr>
        <p:grpSpPr>
          <a:xfrm>
            <a:off x="320337" y="1018262"/>
            <a:ext cx="2575007" cy="299662"/>
            <a:chOff x="1643297" y="4045816"/>
            <a:chExt cx="2575007" cy="299662"/>
          </a:xfrm>
        </p:grpSpPr>
        <p:sp>
          <p:nvSpPr>
            <p:cNvPr id="9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FE9844B8-E040-6633-9B6A-15B3CEDEA764}"/>
                </a:ext>
              </a:extLst>
            </p:cNvPr>
            <p:cNvSpPr txBox="1"/>
            <p:nvPr/>
          </p:nvSpPr>
          <p:spPr>
            <a:xfrm>
              <a:off x="1980063" y="4103314"/>
              <a:ext cx="223824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_resources\use-case_2_0_jan11.pdf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2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CFEE06ED-F9BF-F46C-8EF4-6C527BCB8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63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330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glossary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92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4622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use-case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6F0521-C92F-6E65-271A-C5BBD907DEFB}"/>
              </a:ext>
            </a:extLst>
          </p:cNvPr>
          <p:cNvSpPr/>
          <p:nvPr/>
        </p:nvSpPr>
        <p:spPr>
          <a:xfrm>
            <a:off x="1066592" y="271354"/>
            <a:ext cx="1060153" cy="44203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use-case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3EE42086-9F16-87D0-36AE-7B9BA784C8F6}"/>
              </a:ext>
            </a:extLst>
          </p:cNvPr>
          <p:cNvSpPr/>
          <p:nvPr/>
        </p:nvSpPr>
        <p:spPr>
          <a:xfrm>
            <a:off x="286841" y="31841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C6DE026-DCA2-9FE0-8545-66B378914EEA}"/>
              </a:ext>
            </a:extLst>
          </p:cNvPr>
          <p:cNvSpPr/>
          <p:nvPr/>
        </p:nvSpPr>
        <p:spPr>
          <a:xfrm>
            <a:off x="1025952" y="1480394"/>
            <a:ext cx="1390372" cy="626701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taken together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set 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the use cases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E0E2933-2166-D833-0A3F-30BA2D6D47D2}"/>
              </a:ext>
            </a:extLst>
          </p:cNvPr>
          <p:cNvSpPr/>
          <p:nvPr/>
        </p:nvSpPr>
        <p:spPr>
          <a:xfrm>
            <a:off x="2391303" y="271354"/>
            <a:ext cx="1287779" cy="626701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the ways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using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system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E25F4EE-DB5C-B464-00E5-667D38A0630D}"/>
              </a:ext>
            </a:extLst>
          </p:cNvPr>
          <p:cNvSpPr/>
          <p:nvPr/>
        </p:nvSpPr>
        <p:spPr>
          <a:xfrm>
            <a:off x="3885992" y="271353"/>
            <a:ext cx="1795932" cy="44203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achieve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particular goal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DD3A942-0701-5A98-89C5-066C588FA7F5}"/>
              </a:ext>
            </a:extLst>
          </p:cNvPr>
          <p:cNvSpPr/>
          <p:nvPr/>
        </p:nvSpPr>
        <p:spPr>
          <a:xfrm>
            <a:off x="5888834" y="271353"/>
            <a:ext cx="1770284" cy="44203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particular 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B2E0BA7-145B-2807-B4C9-DDADC876F6E1}"/>
              </a:ext>
            </a:extLst>
          </p:cNvPr>
          <p:cNvSpPr/>
          <p:nvPr/>
        </p:nvSpPr>
        <p:spPr>
          <a:xfrm>
            <a:off x="2692192" y="1480394"/>
            <a:ext cx="1262131" cy="996033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gives you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useful ways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use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system,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08856FD-FFFC-3A06-2183-6762A2CE4CD4}"/>
              </a:ext>
            </a:extLst>
          </p:cNvPr>
          <p:cNvSpPr/>
          <p:nvPr/>
        </p:nvSpPr>
        <p:spPr>
          <a:xfrm>
            <a:off x="4207094" y="1470916"/>
            <a:ext cx="1427241" cy="626701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illustrates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value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it will provide</a:t>
            </a:r>
          </a:p>
        </p:txBody>
      </p:sp>
    </p:spTree>
    <p:extLst>
      <p:ext uri="{BB962C8B-B14F-4D97-AF65-F5344CB8AC3E}">
        <p14:creationId xmlns:p14="http://schemas.microsoft.com/office/powerpoint/2010/main" val="16177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097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approach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6F0521-C92F-6E65-271A-C5BBD907DEFB}"/>
              </a:ext>
            </a:extLst>
          </p:cNvPr>
          <p:cNvSpPr/>
          <p:nvPr/>
        </p:nvSpPr>
        <p:spPr>
          <a:xfrm>
            <a:off x="568501" y="280182"/>
            <a:ext cx="2369807" cy="811367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use-case approach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has a much broader scope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just requirements capture.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FCB04E3-31C7-23BE-F30E-F5195565A4A8}"/>
              </a:ext>
            </a:extLst>
          </p:cNvPr>
          <p:cNvSpPr/>
          <p:nvPr/>
        </p:nvSpPr>
        <p:spPr>
          <a:xfrm>
            <a:off x="956272" y="1276961"/>
            <a:ext cx="2212713" cy="44203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can and should be used to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drive the development,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9E0046D2-2318-5D76-8D87-5068428964A5}"/>
              </a:ext>
            </a:extLst>
          </p:cNvPr>
          <p:cNvSpPr/>
          <p:nvPr/>
        </p:nvSpPr>
        <p:spPr>
          <a:xfrm>
            <a:off x="956272" y="1896881"/>
            <a:ext cx="1438462" cy="1550031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supports the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analysis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design,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planning,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estimation,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tracking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testing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systems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DBF542F-15C7-7E8D-010E-C998E305F3D8}"/>
              </a:ext>
            </a:extLst>
          </p:cNvPr>
          <p:cNvSpPr/>
          <p:nvPr/>
        </p:nvSpPr>
        <p:spPr>
          <a:xfrm>
            <a:off x="4309072" y="280182"/>
            <a:ext cx="3913498" cy="1180699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does not prescribe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 you should plan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manage your development work,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 you should design, develop or test your system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A5F7B00-ABCF-3D1D-3EB8-E770498FFAB2}"/>
              </a:ext>
            </a:extLst>
          </p:cNvPr>
          <p:cNvSpPr/>
          <p:nvPr/>
        </p:nvSpPr>
        <p:spPr>
          <a:xfrm>
            <a:off x="4309072" y="1718996"/>
            <a:ext cx="1956232" cy="1734697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It provides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structure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the successful adoption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selected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management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development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89848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022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6F0521-C92F-6E65-271A-C5BBD907DEFB}"/>
              </a:ext>
            </a:extLst>
          </p:cNvPr>
          <p:cNvSpPr/>
          <p:nvPr/>
        </p:nvSpPr>
        <p:spPr>
          <a:xfrm>
            <a:off x="692112" y="197507"/>
            <a:ext cx="3168102" cy="257369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use cases capture the goals of the system.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BC97F42-CD9D-82F4-D66B-C2FB0073D1D6}"/>
              </a:ext>
            </a:extLst>
          </p:cNvPr>
          <p:cNvSpPr/>
          <p:nvPr/>
        </p:nvSpPr>
        <p:spPr>
          <a:xfrm>
            <a:off x="767457" y="3470594"/>
            <a:ext cx="2215919" cy="1180699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cases provide a way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identify and capture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the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different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related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stories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B9B4579-3BFC-A513-3F1F-C4309838021A}"/>
              </a:ext>
            </a:extLst>
          </p:cNvPr>
          <p:cNvSpPr/>
          <p:nvPr/>
        </p:nvSpPr>
        <p:spPr>
          <a:xfrm>
            <a:off x="1392624" y="4947920"/>
            <a:ext cx="2446751" cy="136536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enables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system’s requirements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be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easily captured,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shared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understood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CD4C987-EFEF-AB20-47BB-E2B578F92349}"/>
              </a:ext>
            </a:extLst>
          </p:cNvPr>
          <p:cNvSpPr/>
          <p:nvPr/>
        </p:nvSpPr>
        <p:spPr>
          <a:xfrm>
            <a:off x="5533351" y="659169"/>
            <a:ext cx="2302481" cy="996033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a use case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focused 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achievement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particular goal,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C7D69AB-F000-983A-15DC-7AA968947F55}"/>
              </a:ext>
            </a:extLst>
          </p:cNvPr>
          <p:cNvSpPr/>
          <p:nvPr/>
        </p:nvSpPr>
        <p:spPr>
          <a:xfrm>
            <a:off x="7131664" y="1819284"/>
            <a:ext cx="2034779" cy="1180699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rather than trying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describe the system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one go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we can approach it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case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use case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A23D738-4143-067E-0F54-E1976F934C41}"/>
              </a:ext>
            </a:extLst>
          </p:cNvPr>
          <p:cNvSpPr/>
          <p:nvPr/>
        </p:nvSpPr>
        <p:spPr>
          <a:xfrm>
            <a:off x="692112" y="2066954"/>
            <a:ext cx="2784984" cy="811367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results of the storytelling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captured and presented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part of the use-case narrative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accompanies each use case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340595E-80B0-F90F-EACA-A4D6284D75E7}"/>
              </a:ext>
            </a:extLst>
          </p:cNvPr>
          <p:cNvSpPr/>
          <p:nvPr/>
        </p:nvSpPr>
        <p:spPr>
          <a:xfrm>
            <a:off x="692112" y="566838"/>
            <a:ext cx="2764146" cy="257369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understand a use case we tell stories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2D49003-C52A-D25B-E072-1CDE07549973}"/>
              </a:ext>
            </a:extLst>
          </p:cNvPr>
          <p:cNvSpPr/>
          <p:nvPr/>
        </p:nvSpPr>
        <p:spPr>
          <a:xfrm>
            <a:off x="692112" y="936169"/>
            <a:ext cx="3073525" cy="996033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stories cover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 to successfully achieve the goal,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 to handle any problems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may occur on the way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0560DFE-02BD-EF95-25AD-B7269B7200BD}"/>
              </a:ext>
            </a:extLst>
          </p:cNvPr>
          <p:cNvSpPr/>
          <p:nvPr/>
        </p:nvSpPr>
        <p:spPr>
          <a:xfrm>
            <a:off x="8149054" y="659169"/>
            <a:ext cx="1454492" cy="626701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provides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focus for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storytelling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4173D3D-EC22-B589-C6A2-B49E5CF325A9}"/>
              </a:ext>
            </a:extLst>
          </p:cNvPr>
          <p:cNvSpPr/>
          <p:nvPr/>
        </p:nvSpPr>
        <p:spPr>
          <a:xfrm>
            <a:off x="2744857" y="4034110"/>
            <a:ext cx="1994704" cy="811367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simple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but comprehensive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way</a:t>
            </a:r>
          </a:p>
        </p:txBody>
      </p:sp>
    </p:spTree>
    <p:extLst>
      <p:ext uri="{BB962C8B-B14F-4D97-AF65-F5344CB8AC3E}">
        <p14:creationId xmlns:p14="http://schemas.microsoft.com/office/powerpoint/2010/main" val="200966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022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tests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46F0521-C92F-6E65-271A-C5BBD907DEFB}"/>
              </a:ext>
            </a:extLst>
          </p:cNvPr>
          <p:cNvSpPr/>
          <p:nvPr/>
        </p:nvSpPr>
        <p:spPr>
          <a:xfrm>
            <a:off x="961352" y="464161"/>
            <a:ext cx="2227139" cy="626701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using storytelling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a technique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communicate requirements 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749B8DF-EE34-F0EB-D931-2BF1696D5C2C}"/>
              </a:ext>
            </a:extLst>
          </p:cNvPr>
          <p:cNvSpPr/>
          <p:nvPr/>
        </p:nvSpPr>
        <p:spPr>
          <a:xfrm>
            <a:off x="1596352" y="1302361"/>
            <a:ext cx="2389043" cy="136536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is essential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make sure that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stories are captured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a way that makes them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actionable </a:t>
            </a:r>
          </a:p>
          <a:p>
            <a:pPr marL="1600192" lvl="3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testable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456371F-CB21-1701-843A-137A3C8CF128}"/>
              </a:ext>
            </a:extLst>
          </p:cNvPr>
          <p:cNvSpPr/>
          <p:nvPr/>
        </p:nvSpPr>
        <p:spPr>
          <a:xfrm>
            <a:off x="961352" y="2921983"/>
            <a:ext cx="1892112" cy="996033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set of test cases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accompanies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each use-case narrative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complete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use case’s description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9456E60-14A2-7950-C950-6E368467C7C4}"/>
              </a:ext>
            </a:extLst>
          </p:cNvPr>
          <p:cNvSpPr/>
          <p:nvPr/>
        </p:nvSpPr>
        <p:spPr>
          <a:xfrm>
            <a:off x="5152352" y="360765"/>
            <a:ext cx="2541328" cy="996033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test cases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the most important part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a use case’s description,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more important even than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use-case narrative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0B7E1F3-7015-B297-6968-0D6AB38057F0}"/>
              </a:ext>
            </a:extLst>
          </p:cNvPr>
          <p:cNvSpPr/>
          <p:nvPr/>
        </p:nvSpPr>
        <p:spPr>
          <a:xfrm>
            <a:off x="5152352" y="1671693"/>
            <a:ext cx="2441941" cy="442035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is because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make the stories real,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6A851CC-148F-8ABC-CFF5-BDD8A57444E0}"/>
              </a:ext>
            </a:extLst>
          </p:cNvPr>
          <p:cNvSpPr/>
          <p:nvPr/>
        </p:nvSpPr>
        <p:spPr>
          <a:xfrm>
            <a:off x="5152352" y="2316853"/>
            <a:ext cx="3408553" cy="811367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use can unambiguously demonstrate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the system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doing what it is supposed to do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0B66781-8E53-B38E-3A6D-1BDCE0CCB1A0}"/>
              </a:ext>
            </a:extLst>
          </p:cNvPr>
          <p:cNvSpPr/>
          <p:nvPr/>
        </p:nvSpPr>
        <p:spPr>
          <a:xfrm>
            <a:off x="5152351" y="3331345"/>
            <a:ext cx="2558961" cy="811367"/>
          </a:xfrm>
          <a:prstGeom prst="wedgeRectCallout">
            <a:avLst>
              <a:gd name="adj1" fmla="val 24908"/>
              <a:gd name="adj2" fmla="val 320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is the test cases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define what it means to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successfully implement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use case</a:t>
            </a:r>
          </a:p>
        </p:txBody>
      </p:sp>
    </p:spTree>
    <p:extLst>
      <p:ext uri="{BB962C8B-B14F-4D97-AF65-F5344CB8AC3E}">
        <p14:creationId xmlns:p14="http://schemas.microsoft.com/office/powerpoint/2010/main" val="141116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566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steps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837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68537</TotalTime>
  <Words>638</Words>
  <Application>Microsoft Office PowerPoint</Application>
  <PresentationFormat>Widescreen</PresentationFormat>
  <Paragraphs>191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requirements</vt:lpstr>
      <vt:lpstr>1.1 index</vt:lpstr>
      <vt:lpstr>1.2 sources</vt:lpstr>
      <vt:lpstr>2. glossary</vt:lpstr>
      <vt:lpstr>2.1 use-case</vt:lpstr>
      <vt:lpstr>2.1.1 approach</vt:lpstr>
      <vt:lpstr>3. how</vt:lpstr>
      <vt:lpstr>3.1 tests</vt:lpstr>
      <vt:lpstr>4. steps</vt:lpstr>
      <vt:lpstr>4.1 organize</vt:lpstr>
      <vt:lpstr>4.2 diagram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1245</cp:revision>
  <dcterms:created xsi:type="dcterms:W3CDTF">2019-03-25T09:18:39Z</dcterms:created>
  <dcterms:modified xsi:type="dcterms:W3CDTF">2024-09-04T01:32:28Z</dcterms:modified>
</cp:coreProperties>
</file>