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325" r:id="rId2"/>
    <p:sldId id="2327" r:id="rId3"/>
    <p:sldId id="2183" r:id="rId4"/>
    <p:sldId id="2198" r:id="rId5"/>
    <p:sldId id="2207" r:id="rId6"/>
    <p:sldId id="2210" r:id="rId7"/>
    <p:sldId id="2214" r:id="rId8"/>
    <p:sldId id="221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xu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6997B"/>
    <a:srgbClr val="35977B"/>
    <a:srgbClr val="53A8A3"/>
    <a:srgbClr val="52A4A1"/>
    <a:srgbClr val="2F4C36"/>
    <a:srgbClr val="FF33CC"/>
    <a:srgbClr val="000066"/>
    <a:srgbClr val="FFFF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6366" autoAdjust="0"/>
  </p:normalViewPr>
  <p:slideViewPr>
    <p:cSldViewPr snapToGrid="0">
      <p:cViewPr varScale="1">
        <p:scale>
          <a:sx n="111" d="100"/>
          <a:sy n="111" d="100"/>
        </p:scale>
        <p:origin x="1632" y="96"/>
      </p:cViewPr>
      <p:guideLst>
        <p:guide orient="horz" pos="234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CADB0-A164-4171-B858-51E0A06C4E4B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93ABB-EA64-44FC-B8FF-1E5DE473B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F0C40-B95A-4C1E-AEF9-5D8B19715DC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9ADD4-662F-4BD3-BFDF-FF62E5F98F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9ADD4-662F-4BD3-BFDF-FF62E5F98F1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49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D2C5D-7A35-466A-845B-DF5079289EF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D2C5D-7A35-466A-845B-DF5079289EF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D2C5D-7A35-466A-845B-DF5079289EF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D2C5D-7A35-466A-845B-DF5079289EF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D2C5D-7A35-466A-845B-DF5079289EF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D2C5D-7A35-466A-845B-DF5079289EF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68F4-66BF-4531-BCD4-E62B1C163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68F4-66BF-4531-BCD4-E62B1C163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68F4-66BF-4531-BCD4-E62B1C163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68F4-66BF-4531-BCD4-E62B1C163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68F4-66BF-4531-BCD4-E62B1C163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68F4-66BF-4531-BCD4-E62B1C163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68F4-66BF-4531-BCD4-E62B1C163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68F4-66BF-4531-BCD4-E62B1C163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68F4-66BF-4531-BCD4-E62B1C163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68F4-66BF-4531-BCD4-E62B1C163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68F4-66BF-4531-BCD4-E62B1C163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68F4-66BF-4531-BCD4-E62B1C1633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89" y="1611089"/>
            <a:ext cx="7417847" cy="128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defTabSz="914400" eaLnBrk="1" latinLnBrk="0" hangingPunct="1">
              <a:spcBef>
                <a:spcPct val="0"/>
              </a:spcBef>
              <a:buNone/>
              <a:defRPr sz="3200" b="1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har char="•"/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har char="•"/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har char="•"/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har char="•"/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kern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第三部分</a:t>
            </a:r>
            <a:endParaRPr lang="zh-CN" sz="2800" kern="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9448" y="134385"/>
            <a:ext cx="2013275" cy="66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1)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菌群特征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91609" y="138066"/>
            <a:ext cx="2013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 algn="ctr">
              <a:lnSpc>
                <a:spcPct val="150000"/>
              </a:lnSpc>
              <a:buFont typeface="Wingdings" panose="05000000000000000000" pitchFamily="2" charset="2"/>
              <a:buNone/>
              <a:defRPr sz="2800" b="1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2)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互作机制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11800" y="134384"/>
            <a:ext cx="2169184" cy="66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 algn="ctr">
              <a:lnSpc>
                <a:spcPct val="150000"/>
              </a:lnSpc>
              <a:buFont typeface="Wingdings" panose="05000000000000000000" pitchFamily="2" charset="2"/>
              <a:buNone/>
              <a:defRPr sz="2800" b="1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3)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根际调控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3373706" y="453222"/>
            <a:ext cx="248916" cy="1665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箭头: 右 12"/>
          <p:cNvSpPr/>
          <p:nvPr/>
        </p:nvSpPr>
        <p:spPr>
          <a:xfrm>
            <a:off x="5604884" y="453221"/>
            <a:ext cx="248916" cy="16655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77802" y="3357563"/>
            <a:ext cx="7695282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kern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根际调控策略：噬菌体靶向疗法</a:t>
            </a:r>
            <a:r>
              <a:rPr lang="en-US" altLang="zh-CN" sz="2800" b="1" kern="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800" b="1" kern="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削弱竞争力</a:t>
            </a:r>
            <a:r>
              <a:rPr lang="en-US" altLang="zh-CN" sz="2800" b="1" kern="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2800" b="1" kern="0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1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F2D6853-D2F9-43A0-ABDF-CC87CE062F1E}"/>
              </a:ext>
            </a:extLst>
          </p:cNvPr>
          <p:cNvGrpSpPr/>
          <p:nvPr/>
        </p:nvGrpSpPr>
        <p:grpSpPr>
          <a:xfrm>
            <a:off x="637588" y="652410"/>
            <a:ext cx="2568102" cy="1305315"/>
            <a:chOff x="6056537" y="1993980"/>
            <a:chExt cx="2568102" cy="1305315"/>
          </a:xfrm>
        </p:grpSpPr>
        <p:sp>
          <p:nvSpPr>
            <p:cNvPr id="10" name="思想气泡: 云 9">
              <a:extLst>
                <a:ext uri="{FF2B5EF4-FFF2-40B4-BE49-F238E27FC236}">
                  <a16:creationId xmlns:a16="http://schemas.microsoft.com/office/drawing/2014/main" id="{CD72E039-27B3-4C5F-BEE9-27F4F9CBE862}"/>
                </a:ext>
              </a:extLst>
            </p:cNvPr>
            <p:cNvSpPr/>
            <p:nvPr/>
          </p:nvSpPr>
          <p:spPr>
            <a:xfrm>
              <a:off x="6056537" y="1993980"/>
              <a:ext cx="2568102" cy="1305315"/>
            </a:xfrm>
            <a:prstGeom prst="cloudCallou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9E2F232-507C-4C95-B3E7-E85662FE94CD}"/>
                </a:ext>
              </a:extLst>
            </p:cNvPr>
            <p:cNvSpPr/>
            <p:nvPr/>
          </p:nvSpPr>
          <p:spPr>
            <a:xfrm>
              <a:off x="6713875" y="2262853"/>
              <a:ext cx="141577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精准压制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病原菌？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AD52EC-D113-4DB8-AF92-FAA86143BF16}"/>
              </a:ext>
            </a:extLst>
          </p:cNvPr>
          <p:cNvGrpSpPr/>
          <p:nvPr/>
        </p:nvGrpSpPr>
        <p:grpSpPr>
          <a:xfrm>
            <a:off x="4906771" y="724011"/>
            <a:ext cx="3967464" cy="5409417"/>
            <a:chOff x="4941385" y="629338"/>
            <a:chExt cx="3967464" cy="540941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8D1CFA2-BA8E-4FDE-9F14-815D3D17AAF9}"/>
                </a:ext>
              </a:extLst>
            </p:cNvPr>
            <p:cNvSpPr/>
            <p:nvPr/>
          </p:nvSpPr>
          <p:spPr>
            <a:xfrm>
              <a:off x="4941385" y="4154137"/>
              <a:ext cx="3967464" cy="1884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）病原菌</a:t>
              </a:r>
              <a:r>
                <a:rPr lang="zh-CN" altLang="zh-CN" sz="2000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抗</a:t>
              </a:r>
              <a:r>
                <a:rPr lang="zh-CN" altLang="en-US" sz="2000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药性</a:t>
              </a:r>
              <a:r>
                <a:rPr lang="zh-CN" altLang="zh-CN" sz="2000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增加</a:t>
              </a:r>
              <a:r>
                <a:rPr lang="zh-CN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，</a:t>
              </a:r>
              <a:r>
                <a:rPr lang="zh-CN" altLang="zh-CN" sz="2000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二次侵染</a:t>
              </a:r>
              <a:r>
                <a:rPr lang="zh-CN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引起的危害加剧；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）农药</a:t>
              </a:r>
              <a:r>
                <a:rPr lang="zh-CN" altLang="zh-CN" sz="2000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靶向性不强</a:t>
              </a:r>
              <a:r>
                <a:rPr lang="zh-CN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，土壤微生态环境被破坏，整体抑病功能下降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。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6CF2BCB-977F-49A5-9CCF-3B1AAAD6FC9D}"/>
                </a:ext>
              </a:extLst>
            </p:cNvPr>
            <p:cNvSpPr txBox="1"/>
            <p:nvPr/>
          </p:nvSpPr>
          <p:spPr>
            <a:xfrm>
              <a:off x="5628973" y="3269687"/>
              <a:ext cx="2592288" cy="4994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200" b="1">
                  <a:solidFill>
                    <a:srgbClr val="3333FF"/>
                  </a:solidFill>
                  <a:latin typeface="Times New Roman" panose="02020603050405020304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zh-CN" altLang="en-US" sz="2000" dirty="0"/>
                <a:t>化学农药、土壤熏蒸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82E040A-DEFE-4131-95DD-E42241AE0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60" t="57560" r="4953"/>
            <a:stretch>
              <a:fillRect/>
            </a:stretch>
          </p:blipFill>
          <p:spPr>
            <a:xfrm>
              <a:off x="5156854" y="1587858"/>
              <a:ext cx="3536526" cy="1707907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44B859A-FF35-4962-96CB-9B99B4387122}"/>
                </a:ext>
              </a:extLst>
            </p:cNvPr>
            <p:cNvSpPr/>
            <p:nvPr/>
          </p:nvSpPr>
          <p:spPr>
            <a:xfrm>
              <a:off x="5076056" y="629338"/>
              <a:ext cx="3410429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化学防治及其</a:t>
              </a:r>
              <a:r>
                <a: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生态风险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A19AEF0-C001-43D7-9DD9-58FB7BD28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99" y="2380194"/>
            <a:ext cx="3252802" cy="375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9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/>
          <p:cNvSpPr/>
          <p:nvPr/>
        </p:nvSpPr>
        <p:spPr>
          <a:xfrm>
            <a:off x="1920986" y="322651"/>
            <a:ext cx="5328592" cy="662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/>
              </a:rPr>
              <a:t>噬菌体疗法优点</a:t>
            </a:r>
            <a:endParaRPr lang="en-US" altLang="zh-CN" sz="2800" b="1" dirty="0">
              <a:latin typeface="Times New Roman" panose="02020603050405020304"/>
              <a:ea typeface="微软雅黑" panose="020B0503020204020204" pitchFamily="34" charset="-122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9552" y="4726991"/>
            <a:ext cx="3033554" cy="540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3333FF"/>
                </a:solidFill>
                <a:latin typeface="Times New Roman" panose="02020603050405020304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/>
              </a:rPr>
              <a:t>特异性侵染，高效裂解</a:t>
            </a:r>
            <a:endParaRPr lang="en-US" altLang="zh-CN" sz="2200" b="1" dirty="0">
              <a:solidFill>
                <a:srgbClr val="3333FF"/>
              </a:solidFill>
              <a:latin typeface="Times New Roman" panose="02020603050405020304"/>
              <a:ea typeface="微软雅黑" panose="020B0503020204020204" pitchFamily="34" charset="-122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93896"/>
            <a:ext cx="3649545" cy="248345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991100" y="1244290"/>
            <a:ext cx="379507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3333FF"/>
                </a:solidFill>
                <a:latin typeface="Times New Roman" panose="02020603050405020304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/>
              </a:rPr>
              <a:t>协同进化，动态阻控病原菌</a:t>
            </a:r>
            <a:endParaRPr lang="en-US" altLang="zh-CN" sz="2200" b="1" dirty="0">
              <a:solidFill>
                <a:srgbClr val="3333FF"/>
              </a:solidFill>
              <a:latin typeface="Times New Roman" panose="02020603050405020304"/>
              <a:ea typeface="微软雅黑" panose="020B0503020204020204" pitchFamily="34" charset="-122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3" t="20860" r="13016" b="20431"/>
          <a:stretch>
            <a:fillRect/>
          </a:stretch>
        </p:blipFill>
        <p:spPr>
          <a:xfrm>
            <a:off x="5251703" y="5090693"/>
            <a:ext cx="468224" cy="475849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815984" y="2699565"/>
            <a:ext cx="795065" cy="741907"/>
            <a:chOff x="4815984" y="2092921"/>
            <a:chExt cx="795065" cy="741907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08260">
              <a:off x="4798658" y="2110247"/>
              <a:ext cx="450508" cy="41585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08260">
              <a:off x="4853972" y="2401646"/>
              <a:ext cx="450508" cy="41585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3333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08260">
              <a:off x="5177868" y="2134917"/>
              <a:ext cx="450508" cy="415855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5630298" y="2577589"/>
            <a:ext cx="958562" cy="963065"/>
            <a:chOff x="5630298" y="1970945"/>
            <a:chExt cx="958562" cy="963065"/>
          </a:xfrm>
        </p:grpSpPr>
        <p:grpSp>
          <p:nvGrpSpPr>
            <p:cNvPr id="22" name="组合 21"/>
            <p:cNvGrpSpPr/>
            <p:nvPr/>
          </p:nvGrpSpPr>
          <p:grpSpPr>
            <a:xfrm>
              <a:off x="5762073" y="1970945"/>
              <a:ext cx="616777" cy="376413"/>
              <a:chOff x="2261136" y="1904825"/>
              <a:chExt cx="1062910" cy="648684"/>
            </a:xfrm>
          </p:grpSpPr>
          <p:sp>
            <p:nvSpPr>
              <p:cNvPr id="61" name="同侧圆角矩形 5"/>
              <p:cNvSpPr/>
              <p:nvPr/>
            </p:nvSpPr>
            <p:spPr>
              <a:xfrm rot="16909548">
                <a:off x="2338774" y="1827993"/>
                <a:ext cx="339306" cy="494581"/>
              </a:xfrm>
              <a:prstGeom prst="round2SameRect">
                <a:avLst>
                  <a:gd name="adj1" fmla="val 45481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/>
              </a:p>
            </p:txBody>
          </p:sp>
          <p:sp>
            <p:nvSpPr>
              <p:cNvPr id="62" name="同侧圆角矩形 6"/>
              <p:cNvSpPr/>
              <p:nvPr/>
            </p:nvSpPr>
            <p:spPr>
              <a:xfrm rot="15503776" flipV="1">
                <a:off x="2907103" y="1827187"/>
                <a:ext cx="339306" cy="494581"/>
              </a:xfrm>
              <a:prstGeom prst="round2SameRect">
                <a:avLst>
                  <a:gd name="adj1" fmla="val 45481"/>
                  <a:gd name="adj2" fmla="val 0"/>
                </a:avLst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2778706" y="2270811"/>
                <a:ext cx="45719" cy="789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2746049" y="2369389"/>
                <a:ext cx="45719" cy="789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823254" y="2395539"/>
                <a:ext cx="45719" cy="789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768908" y="2474524"/>
                <a:ext cx="45719" cy="789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2777535" y="2158851"/>
                <a:ext cx="45719" cy="789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7" name="直接箭头连接符 6"/>
            <p:cNvCxnSpPr/>
            <p:nvPr/>
          </p:nvCxnSpPr>
          <p:spPr>
            <a:xfrm>
              <a:off x="5654950" y="2390761"/>
              <a:ext cx="9339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5630298" y="2410790"/>
              <a:ext cx="8793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Times New Roman" panose="02020603050405020304"/>
                </a:rPr>
                <a:t>抗生素选择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573876" y="2292487"/>
            <a:ext cx="933910" cy="732204"/>
            <a:chOff x="7573876" y="1685843"/>
            <a:chExt cx="933910" cy="732204"/>
          </a:xfrm>
        </p:grpSpPr>
        <p:grpSp>
          <p:nvGrpSpPr>
            <p:cNvPr id="30" name="组合 29"/>
            <p:cNvGrpSpPr/>
            <p:nvPr/>
          </p:nvGrpSpPr>
          <p:grpSpPr>
            <a:xfrm>
              <a:off x="7707706" y="1910667"/>
              <a:ext cx="582824" cy="355692"/>
              <a:chOff x="2261136" y="1904825"/>
              <a:chExt cx="1062910" cy="648684"/>
            </a:xfrm>
          </p:grpSpPr>
          <p:sp>
            <p:nvSpPr>
              <p:cNvPr id="36" name="同侧圆角矩形 76"/>
              <p:cNvSpPr/>
              <p:nvPr/>
            </p:nvSpPr>
            <p:spPr>
              <a:xfrm rot="16909548">
                <a:off x="2338774" y="1827993"/>
                <a:ext cx="339306" cy="494581"/>
              </a:xfrm>
              <a:prstGeom prst="round2SameRect">
                <a:avLst>
                  <a:gd name="adj1" fmla="val 45481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/>
              </a:p>
            </p:txBody>
          </p:sp>
          <p:sp>
            <p:nvSpPr>
              <p:cNvPr id="37" name="同侧圆角矩形 77"/>
              <p:cNvSpPr/>
              <p:nvPr/>
            </p:nvSpPr>
            <p:spPr>
              <a:xfrm rot="15503776" flipV="1">
                <a:off x="2907103" y="1827187"/>
                <a:ext cx="339306" cy="494581"/>
              </a:xfrm>
              <a:prstGeom prst="round2SameRect">
                <a:avLst>
                  <a:gd name="adj1" fmla="val 45481"/>
                  <a:gd name="adj2" fmla="val 0"/>
                </a:avLst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2778706" y="2270811"/>
                <a:ext cx="45719" cy="789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746049" y="2369389"/>
                <a:ext cx="45719" cy="789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2823254" y="2395539"/>
                <a:ext cx="45719" cy="789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2768908" y="2474524"/>
                <a:ext cx="45719" cy="789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2777535" y="2158851"/>
                <a:ext cx="45719" cy="789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7656919" y="1685843"/>
              <a:ext cx="665643" cy="6656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33" name="直接连接符 32"/>
            <p:cNvCxnSpPr>
              <a:stCxn id="32" idx="1"/>
              <a:endCxn id="32" idx="5"/>
            </p:cNvCxnSpPr>
            <p:nvPr/>
          </p:nvCxnSpPr>
          <p:spPr>
            <a:xfrm>
              <a:off x="7754400" y="1783324"/>
              <a:ext cx="470681" cy="4706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7573876" y="2418047"/>
              <a:ext cx="9339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6588860" y="2672727"/>
            <a:ext cx="909436" cy="1177820"/>
            <a:chOff x="6588860" y="2066083"/>
            <a:chExt cx="909436" cy="1177820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3333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08260">
              <a:off x="6690331" y="2083409"/>
              <a:ext cx="450508" cy="415855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3333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01540">
              <a:off x="6723814" y="2389773"/>
              <a:ext cx="450508" cy="415855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3333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08260">
              <a:off x="7065115" y="2174668"/>
              <a:ext cx="450508" cy="415855"/>
            </a:xfrm>
            <a:prstGeom prst="rect">
              <a:avLst/>
            </a:prstGeom>
          </p:spPr>
        </p:pic>
        <p:sp>
          <p:nvSpPr>
            <p:cNvPr id="74" name="矩形 73"/>
            <p:cNvSpPr/>
            <p:nvPr/>
          </p:nvSpPr>
          <p:spPr>
            <a:xfrm>
              <a:off x="6588860" y="2659128"/>
              <a:ext cx="8793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  <a:sym typeface="Times New Roman" panose="02020603050405020304"/>
                </a:rPr>
                <a:t>耐药性菌株</a:t>
              </a:r>
              <a:endPara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Times New Roman" panose="02020603050405020304"/>
              </a:endParaRPr>
            </a:p>
          </p:txBody>
        </p:sp>
      </p:grpSp>
      <p:sp>
        <p:nvSpPr>
          <p:cNvPr id="78" name="Curved Down Arrow 38"/>
          <p:cNvSpPr>
            <a:spLocks noChangeAspect="1"/>
          </p:cNvSpPr>
          <p:nvPr/>
        </p:nvSpPr>
        <p:spPr bwMode="auto">
          <a:xfrm rot="10800000">
            <a:off x="4665301" y="5538063"/>
            <a:ext cx="783865" cy="329908"/>
          </a:xfrm>
          <a:prstGeom prst="curvedDownArrow">
            <a:avLst>
              <a:gd name="adj1" fmla="val 25008"/>
              <a:gd name="adj2" fmla="val 50004"/>
              <a:gd name="adj3" fmla="val 25000"/>
            </a:avLst>
          </a:prstGeom>
          <a:solidFill>
            <a:srgbClr val="F2F2F2"/>
          </a:solidFill>
          <a:ln w="9525">
            <a:solidFill>
              <a:srgbClr val="000000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GB" sz="1015">
              <a:latin typeface="Calibri" panose="020F0502020204030204" charset="0"/>
            </a:endParaRPr>
          </a:p>
        </p:txBody>
      </p:sp>
      <p:sp>
        <p:nvSpPr>
          <p:cNvPr id="79" name="Curved Down Arrow 39"/>
          <p:cNvSpPr>
            <a:spLocks noChangeAspect="1"/>
          </p:cNvSpPr>
          <p:nvPr/>
        </p:nvSpPr>
        <p:spPr bwMode="auto">
          <a:xfrm>
            <a:off x="4758868" y="4614936"/>
            <a:ext cx="1659338" cy="473369"/>
          </a:xfrm>
          <a:prstGeom prst="curvedDownArrow">
            <a:avLst>
              <a:gd name="adj1" fmla="val 25007"/>
              <a:gd name="adj2" fmla="val 49998"/>
              <a:gd name="adj3" fmla="val 25000"/>
            </a:avLst>
          </a:prstGeom>
          <a:solidFill>
            <a:srgbClr val="F2F2F2"/>
          </a:solidFill>
          <a:ln w="9525">
            <a:solidFill>
              <a:srgbClr val="000000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GB" sz="1015">
              <a:latin typeface="Calibri" panose="020F0502020204030204" charset="0"/>
            </a:endParaRPr>
          </a:p>
        </p:txBody>
      </p:sp>
      <p:sp>
        <p:nvSpPr>
          <p:cNvPr id="85" name="Curved Down Arrow 54"/>
          <p:cNvSpPr>
            <a:spLocks noChangeAspect="1"/>
          </p:cNvSpPr>
          <p:nvPr/>
        </p:nvSpPr>
        <p:spPr bwMode="auto">
          <a:xfrm rot="10800000" flipH="1">
            <a:off x="5552001" y="5538064"/>
            <a:ext cx="1521427" cy="453937"/>
          </a:xfrm>
          <a:prstGeom prst="curvedDownArrow">
            <a:avLst>
              <a:gd name="adj1" fmla="val 25010"/>
              <a:gd name="adj2" fmla="val 50005"/>
              <a:gd name="adj3" fmla="val 25000"/>
            </a:avLst>
          </a:prstGeom>
          <a:solidFill>
            <a:srgbClr val="F2F2F2"/>
          </a:solidFill>
          <a:ln w="9525">
            <a:solidFill>
              <a:srgbClr val="000000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GB" sz="1015">
              <a:latin typeface="Calibri" panose="020F0502020204030204" charset="0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4283968" y="5019770"/>
            <a:ext cx="795065" cy="741907"/>
            <a:chOff x="4373672" y="4329827"/>
            <a:chExt cx="795065" cy="741907"/>
          </a:xfrm>
        </p:grpSpPr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08260">
              <a:off x="4356346" y="4347153"/>
              <a:ext cx="450508" cy="415855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08260">
              <a:off x="4411660" y="4638552"/>
              <a:ext cx="450508" cy="415855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3333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08260">
              <a:off x="4735556" y="4371823"/>
              <a:ext cx="450508" cy="415855"/>
            </a:xfrm>
            <a:prstGeom prst="rect">
              <a:avLst/>
            </a:prstGeom>
          </p:spPr>
        </p:pic>
      </p:grpSp>
      <p:sp>
        <p:nvSpPr>
          <p:cNvPr id="116" name="矩形 115"/>
          <p:cNvSpPr/>
          <p:nvPr/>
        </p:nvSpPr>
        <p:spPr>
          <a:xfrm>
            <a:off x="4634281" y="5932102"/>
            <a:ext cx="879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/>
              </a:rPr>
              <a:t>噬菌体选择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17" name="图片 116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3333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01540">
            <a:off x="6158654" y="5093299"/>
            <a:ext cx="450508" cy="415855"/>
          </a:xfrm>
          <a:prstGeom prst="rect">
            <a:avLst/>
          </a:prstGeom>
        </p:spPr>
      </p:pic>
      <p:sp>
        <p:nvSpPr>
          <p:cNvPr id="118" name="矩形 117"/>
          <p:cNvSpPr/>
          <p:nvPr/>
        </p:nvSpPr>
        <p:spPr>
          <a:xfrm>
            <a:off x="6023700" y="5362654"/>
            <a:ext cx="8793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Times New Roman" panose="02020603050405020304"/>
              </a:rPr>
              <a:t>耐受性菌株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19" name="图片 11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3" t="20860" r="13016" b="20431"/>
          <a:stretch>
            <a:fillRect/>
          </a:stretch>
        </p:blipFill>
        <p:spPr>
          <a:xfrm>
            <a:off x="6865064" y="5087561"/>
            <a:ext cx="468224" cy="475849"/>
          </a:xfrm>
          <a:prstGeom prst="rect">
            <a:avLst/>
          </a:prstGeom>
        </p:spPr>
      </p:pic>
      <p:sp>
        <p:nvSpPr>
          <p:cNvPr id="120" name="Curved Down Arrow 39"/>
          <p:cNvSpPr>
            <a:spLocks noChangeAspect="1"/>
          </p:cNvSpPr>
          <p:nvPr/>
        </p:nvSpPr>
        <p:spPr bwMode="auto">
          <a:xfrm>
            <a:off x="6419909" y="4615521"/>
            <a:ext cx="1659338" cy="473369"/>
          </a:xfrm>
          <a:prstGeom prst="curvedDownArrow">
            <a:avLst>
              <a:gd name="adj1" fmla="val 25007"/>
              <a:gd name="adj2" fmla="val 49998"/>
              <a:gd name="adj3" fmla="val 25000"/>
            </a:avLst>
          </a:prstGeom>
          <a:solidFill>
            <a:srgbClr val="F2F2F2"/>
          </a:solidFill>
          <a:ln w="9525">
            <a:solidFill>
              <a:srgbClr val="000000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GB" sz="1015">
              <a:latin typeface="Calibri" panose="020F0502020204030204" charset="0"/>
            </a:endParaRPr>
          </a:p>
        </p:txBody>
      </p:sp>
      <p:pic>
        <p:nvPicPr>
          <p:cNvPr id="121" name="图片 120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01540">
            <a:off x="7673667" y="5069108"/>
            <a:ext cx="450508" cy="415855"/>
          </a:xfrm>
          <a:prstGeom prst="rect">
            <a:avLst/>
          </a:prstGeom>
        </p:spPr>
      </p:pic>
      <p:sp>
        <p:nvSpPr>
          <p:cNvPr id="122" name="矩形 121"/>
          <p:cNvSpPr/>
          <p:nvPr/>
        </p:nvSpPr>
        <p:spPr>
          <a:xfrm>
            <a:off x="7538713" y="5338463"/>
            <a:ext cx="8793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Times New Roman" panose="02020603050405020304"/>
              </a:rPr>
              <a:t>耐受性菌株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23" name="图片 122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3" t="20860" r="13016" b="20431"/>
          <a:stretch>
            <a:fillRect/>
          </a:stretch>
        </p:blipFill>
        <p:spPr>
          <a:xfrm>
            <a:off x="8317950" y="5073371"/>
            <a:ext cx="468224" cy="475849"/>
          </a:xfrm>
          <a:prstGeom prst="rect">
            <a:avLst/>
          </a:prstGeom>
        </p:spPr>
      </p:pic>
      <p:sp>
        <p:nvSpPr>
          <p:cNvPr id="125" name="Curved Down Arrow 54"/>
          <p:cNvSpPr>
            <a:spLocks noChangeAspect="1"/>
          </p:cNvSpPr>
          <p:nvPr/>
        </p:nvSpPr>
        <p:spPr bwMode="auto">
          <a:xfrm rot="10800000" flipH="1">
            <a:off x="7170621" y="5538063"/>
            <a:ext cx="1521427" cy="453937"/>
          </a:xfrm>
          <a:prstGeom prst="curvedDownArrow">
            <a:avLst>
              <a:gd name="adj1" fmla="val 25010"/>
              <a:gd name="adj2" fmla="val 50005"/>
              <a:gd name="adj3" fmla="val 25000"/>
            </a:avLst>
          </a:prstGeom>
          <a:solidFill>
            <a:srgbClr val="F2F2F2"/>
          </a:solidFill>
          <a:ln w="9525">
            <a:solidFill>
              <a:srgbClr val="000000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endParaRPr lang="en-GB" sz="1015">
              <a:latin typeface="Calibri" panose="020F0502020204030204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042758" y="4788981"/>
            <a:ext cx="973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Times New Roman" panose="02020603050405020304"/>
              </a:rPr>
              <a:t>噬菌体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Times New Roman" panose="02020603050405020304"/>
              </a:rPr>
              <a:t>T</a:t>
            </a:r>
            <a:r>
              <a:rPr lang="en-US" altLang="zh-CN" sz="1600" b="1" baseline="-25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Times New Roman" panose="02020603050405020304"/>
              </a:rPr>
              <a:t>0</a:t>
            </a:r>
          </a:p>
        </p:txBody>
      </p:sp>
      <p:sp>
        <p:nvSpPr>
          <p:cNvPr id="127" name="矩形 126"/>
          <p:cNvSpPr/>
          <p:nvPr/>
        </p:nvSpPr>
        <p:spPr>
          <a:xfrm>
            <a:off x="6564905" y="4795622"/>
            <a:ext cx="1083569" cy="3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Times New Roman" panose="02020603050405020304"/>
              </a:rPr>
              <a:t>噬菌体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Times New Roman" panose="02020603050405020304"/>
              </a:rPr>
              <a:t>T</a:t>
            </a:r>
            <a:r>
              <a:rPr lang="en-US" altLang="zh-CN" sz="1600" b="1" baseline="-25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Times New Roman" panose="02020603050405020304"/>
              </a:rPr>
              <a:t>1</a:t>
            </a:r>
          </a:p>
        </p:txBody>
      </p:sp>
      <p:sp>
        <p:nvSpPr>
          <p:cNvPr id="128" name="矩形 127"/>
          <p:cNvSpPr/>
          <p:nvPr/>
        </p:nvSpPr>
        <p:spPr>
          <a:xfrm>
            <a:off x="8079247" y="4755955"/>
            <a:ext cx="1083569" cy="3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Times New Roman" panose="02020603050405020304"/>
              </a:rPr>
              <a:t>噬菌体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Times New Roman" panose="02020603050405020304"/>
              </a:rPr>
              <a:t>T</a:t>
            </a:r>
            <a:r>
              <a:rPr lang="en-US" altLang="zh-CN" sz="1600" b="1" baseline="-25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Times New Roman" panose="02020603050405020304"/>
              </a:rPr>
              <a:t>2</a:t>
            </a:r>
          </a:p>
        </p:txBody>
      </p:sp>
      <p:sp>
        <p:nvSpPr>
          <p:cNvPr id="129" name="矩形 128"/>
          <p:cNvSpPr/>
          <p:nvPr/>
        </p:nvSpPr>
        <p:spPr>
          <a:xfrm>
            <a:off x="5838878" y="4077072"/>
            <a:ext cx="1641600" cy="400110"/>
          </a:xfrm>
          <a:prstGeom prst="rect">
            <a:avLst/>
          </a:prstGeom>
          <a:ln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Times New Roman" panose="02020603050405020304"/>
              </a:rPr>
              <a:t>噬菌体疗法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916386" y="1916832"/>
            <a:ext cx="1642566" cy="400110"/>
          </a:xfrm>
          <a:prstGeom prst="rect">
            <a:avLst/>
          </a:prstGeom>
          <a:ln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Times New Roman" panose="02020603050405020304"/>
              </a:rPr>
              <a:t>抗生素疗法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99"/>
    </mc:Choice>
    <mc:Fallback xmlns="">
      <p:transition spd="slow" advTm="4009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/>
          <p:nvPr/>
        </p:nvSpPr>
        <p:spPr>
          <a:xfrm>
            <a:off x="0" y="-9753"/>
            <a:ext cx="9144000" cy="662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/>
              </a:rPr>
              <a:t>噬菌体有效抑制病害发生和根际病原菌数量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5655" y="5465696"/>
            <a:ext cx="7632848" cy="11348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900"/>
              </a:lnSpc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latin typeface="Times New Roman" panose="02020603050405020304"/>
                <a:ea typeface="微软雅黑" panose="020B0503020204020204" pitchFamily="34" charset="-122"/>
                <a:sym typeface="Times New Roman" panose="02020603050405020304"/>
              </a:rPr>
              <a:t>随噬菌体组合丰富度的增加，青枯病的发病率和病原菌数量均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/>
              </a:rPr>
              <a:t>显著下降</a:t>
            </a:r>
            <a:endParaRPr lang="en-US" altLang="zh-CN" dirty="0">
              <a:solidFill>
                <a:srgbClr val="FF0000"/>
              </a:solidFill>
              <a:latin typeface="Times New Roman" panose="02020603050405020304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052736"/>
            <a:ext cx="7632848" cy="379615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63688" y="4893614"/>
            <a:ext cx="561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噬菌体组合对青枯病发病率和根际病原菌数量的影响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DD2F84-859F-494D-B11D-6A1C36DEEDB8}"/>
              </a:ext>
            </a:extLst>
          </p:cNvPr>
          <p:cNvSpPr txBox="1"/>
          <p:nvPr/>
        </p:nvSpPr>
        <p:spPr>
          <a:xfrm>
            <a:off x="5011420" y="6229985"/>
            <a:ext cx="390842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Biotech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99"/>
    </mc:Choice>
    <mc:Fallback xmlns="">
      <p:transition spd="slow" advTm="4009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1143" t="1701"/>
          <a:stretch>
            <a:fillRect/>
          </a:stretch>
        </p:blipFill>
        <p:spPr>
          <a:xfrm>
            <a:off x="251520" y="1504551"/>
            <a:ext cx="4184174" cy="38719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062" y="1504551"/>
            <a:ext cx="3892356" cy="38229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59732" y="551723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噬菌体组合对细菌群落结构和香农指数的影响</a:t>
            </a:r>
          </a:p>
        </p:txBody>
      </p:sp>
      <p:sp>
        <p:nvSpPr>
          <p:cNvPr id="5" name="TextBox 1"/>
          <p:cNvSpPr/>
          <p:nvPr/>
        </p:nvSpPr>
        <p:spPr>
          <a:xfrm>
            <a:off x="0" y="-9753"/>
            <a:ext cx="9144000" cy="662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/>
              </a:rPr>
              <a:t>噬菌体组合影响群落结构，增加群落多样性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04DEC1-BEE8-4E32-AF1E-C257091CC548}"/>
              </a:ext>
            </a:extLst>
          </p:cNvPr>
          <p:cNvSpPr txBox="1"/>
          <p:nvPr/>
        </p:nvSpPr>
        <p:spPr>
          <a:xfrm>
            <a:off x="5011420" y="6229985"/>
            <a:ext cx="390842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Biotech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99"/>
    </mc:Choice>
    <mc:Fallback xmlns="">
      <p:transition spd="slow" advTm="4009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17" y="1213432"/>
            <a:ext cx="8492629" cy="443113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114330" y="3756765"/>
            <a:ext cx="1729478" cy="1052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92080" y="4924823"/>
            <a:ext cx="3428766" cy="71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18290" y="5605029"/>
            <a:ext cx="7907419" cy="11348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900"/>
              </a:lnSpc>
              <a:defRPr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/>
              </a:rPr>
              <a:t>噬菌体间接调控土著细菌群落：一定程度修复青枯菌入侵对群落的影响</a:t>
            </a:r>
            <a:endParaRPr lang="en-US" altLang="zh-CN" dirty="0">
              <a:solidFill>
                <a:schemeClr val="tx1"/>
              </a:solidFill>
              <a:latin typeface="Times New Roman" panose="02020603050405020304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5" name="任意多边形: 形状 4"/>
          <p:cNvSpPr/>
          <p:nvPr/>
        </p:nvSpPr>
        <p:spPr>
          <a:xfrm rot="1872429">
            <a:off x="7570344" y="2073503"/>
            <a:ext cx="517505" cy="1966742"/>
          </a:xfrm>
          <a:custGeom>
            <a:avLst/>
            <a:gdLst>
              <a:gd name="connsiteX0" fmla="*/ 254337 w 347226"/>
              <a:gd name="connsiteY0" fmla="*/ 1205071 h 1205071"/>
              <a:gd name="connsiteX1" fmla="*/ 333060 w 347226"/>
              <a:gd name="connsiteY1" fmla="*/ 569229 h 1205071"/>
              <a:gd name="connsiteX2" fmla="*/ 0 w 347226"/>
              <a:gd name="connsiteY2" fmla="*/ 0 h 120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226" h="1205071">
                <a:moveTo>
                  <a:pt x="254337" y="1205071"/>
                </a:moveTo>
                <a:cubicBezTo>
                  <a:pt x="314893" y="987572"/>
                  <a:pt x="375450" y="770074"/>
                  <a:pt x="333060" y="569229"/>
                </a:cubicBezTo>
                <a:cubicBezTo>
                  <a:pt x="290670" y="368384"/>
                  <a:pt x="145335" y="184192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 rot="21038800">
            <a:off x="3336605" y="2598243"/>
            <a:ext cx="339943" cy="1661514"/>
          </a:xfrm>
          <a:custGeom>
            <a:avLst/>
            <a:gdLst>
              <a:gd name="connsiteX0" fmla="*/ 254337 w 347226"/>
              <a:gd name="connsiteY0" fmla="*/ 1205071 h 1205071"/>
              <a:gd name="connsiteX1" fmla="*/ 333060 w 347226"/>
              <a:gd name="connsiteY1" fmla="*/ 569229 h 1205071"/>
              <a:gd name="connsiteX2" fmla="*/ 0 w 347226"/>
              <a:gd name="connsiteY2" fmla="*/ 0 h 120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226" h="1205071">
                <a:moveTo>
                  <a:pt x="254337" y="1205071"/>
                </a:moveTo>
                <a:cubicBezTo>
                  <a:pt x="314893" y="987572"/>
                  <a:pt x="375450" y="770074"/>
                  <a:pt x="333060" y="569229"/>
                </a:cubicBezTo>
                <a:cubicBezTo>
                  <a:pt x="290670" y="368384"/>
                  <a:pt x="145335" y="184192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433337" y="3291276"/>
            <a:ext cx="2202559" cy="100182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592804" y="2091949"/>
            <a:ext cx="1344543" cy="1846166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3" t="20860" r="13016" b="20431"/>
          <a:stretch>
            <a:fillRect/>
          </a:stretch>
        </p:blipFill>
        <p:spPr>
          <a:xfrm>
            <a:off x="6207289" y="4987915"/>
            <a:ext cx="435783" cy="4428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45156">
            <a:off x="6998830" y="4955922"/>
            <a:ext cx="473943" cy="43748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3" t="20860" r="13016" b="20431"/>
          <a:stretch>
            <a:fillRect/>
          </a:stretch>
        </p:blipFill>
        <p:spPr>
          <a:xfrm>
            <a:off x="1670884" y="2445848"/>
            <a:ext cx="435783" cy="4428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36331">
            <a:off x="3024135" y="4365313"/>
            <a:ext cx="473943" cy="43748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472165" y="1133922"/>
            <a:ext cx="934204" cy="646331"/>
            <a:chOff x="2472165" y="1261138"/>
            <a:chExt cx="934204" cy="646331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93" t="20860" r="13016" b="20431"/>
            <a:stretch>
              <a:fillRect/>
            </a:stretch>
          </p:blipFill>
          <p:spPr>
            <a:xfrm>
              <a:off x="2472165" y="1447689"/>
              <a:ext cx="435783" cy="44288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675913">
              <a:off x="2950653" y="1424293"/>
              <a:ext cx="473943" cy="437488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717944" y="1261138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+</a:t>
              </a:r>
              <a:endParaRPr lang="zh-CN" altLang="en-US" sz="36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602864" y="4797917"/>
            <a:ext cx="922845" cy="646331"/>
            <a:chOff x="7524858" y="5057634"/>
            <a:chExt cx="922845" cy="646331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93" t="20860" r="13016" b="20431"/>
            <a:stretch>
              <a:fillRect/>
            </a:stretch>
          </p:blipFill>
          <p:spPr>
            <a:xfrm>
              <a:off x="7524858" y="5237995"/>
              <a:ext cx="435783" cy="44288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50601">
              <a:off x="7991987" y="5217119"/>
              <a:ext cx="473943" cy="43748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7761517" y="5057634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+</a:t>
              </a:r>
              <a:endParaRPr lang="zh-CN" altLang="en-US" sz="3600" dirty="0"/>
            </a:p>
          </p:txBody>
        </p:sp>
      </p:grpSp>
      <p:sp>
        <p:nvSpPr>
          <p:cNvPr id="22" name="TextBox 1"/>
          <p:cNvSpPr/>
          <p:nvPr/>
        </p:nvSpPr>
        <p:spPr>
          <a:xfrm>
            <a:off x="0" y="-9752"/>
            <a:ext cx="9144000" cy="662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/>
              </a:rPr>
              <a:t>噬菌体组合间接影响根际细菌群落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1BEEC3F-828D-4A33-BE69-C423BEBAEA7D}"/>
              </a:ext>
            </a:extLst>
          </p:cNvPr>
          <p:cNvSpPr txBox="1"/>
          <p:nvPr/>
        </p:nvSpPr>
        <p:spPr>
          <a:xfrm>
            <a:off x="5011420" y="6229985"/>
            <a:ext cx="390842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Biotech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99"/>
    </mc:Choice>
    <mc:Fallback xmlns="">
      <p:transition spd="slow" advTm="4009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2787" t="8596" r="79351" b="2750"/>
          <a:stretch>
            <a:fillRect/>
          </a:stretch>
        </p:blipFill>
        <p:spPr>
          <a:xfrm>
            <a:off x="491490" y="1484630"/>
            <a:ext cx="1151890" cy="47605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19438" t="8596" r="4535" b="2750"/>
          <a:stretch>
            <a:fillRect/>
          </a:stretch>
        </p:blipFill>
        <p:spPr>
          <a:xfrm>
            <a:off x="1604010" y="1485265"/>
            <a:ext cx="1918970" cy="4760595"/>
          </a:xfrm>
          <a:prstGeom prst="rect">
            <a:avLst/>
          </a:prstGeom>
        </p:spPr>
      </p:pic>
      <p:sp>
        <p:nvSpPr>
          <p:cNvPr id="5" name="TextBox 1"/>
          <p:cNvSpPr/>
          <p:nvPr/>
        </p:nvSpPr>
        <p:spPr>
          <a:xfrm>
            <a:off x="0" y="-9752"/>
            <a:ext cx="9144000" cy="662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/>
              </a:rPr>
              <a:t>噬菌体组合增加群落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/>
              </a:rPr>
              <a:t>中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/>
              </a:rPr>
              <a:t>拮抗菌的丰度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t="1145" r="14076" b="7490"/>
          <a:stretch>
            <a:fillRect/>
          </a:stretch>
        </p:blipFill>
        <p:spPr>
          <a:xfrm>
            <a:off x="4154033" y="1659808"/>
            <a:ext cx="4248471" cy="3617263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7364699" y="3348743"/>
            <a:ext cx="1204679" cy="4442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900"/>
              </a:lnSpc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zh-CN" altLang="en-US" dirty="0">
                <a:solidFill>
                  <a:schemeClr val="accent2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/>
              </a:rPr>
              <a:t>无影响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022434" y="2827863"/>
            <a:ext cx="911407" cy="4442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900"/>
              </a:lnSpc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zh-CN" altLang="en-US" dirty="0">
                <a:solidFill>
                  <a:srgbClr val="3333FF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/>
              </a:rPr>
              <a:t>降低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910216" y="5262754"/>
            <a:ext cx="5141123" cy="88351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900"/>
              </a:lnSpc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>
              <a:lnSpc>
                <a:spcPts val="3200"/>
              </a:lnSpc>
            </a:pPr>
            <a:r>
              <a:rPr lang="zh-CN" altLang="en-US" dirty="0">
                <a:latin typeface="Times New Roman" panose="02020603050405020304"/>
                <a:ea typeface="微软雅黑" panose="020B0503020204020204" pitchFamily="34" charset="-122"/>
                <a:sym typeface="Times New Roman" panose="02020603050405020304"/>
              </a:rPr>
              <a:t>竞争能力强的菌株丰度随噬菌体组合丰富度的增加而增加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4186316" y="6146266"/>
            <a:ext cx="4382959" cy="4442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900"/>
              </a:lnSpc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sym typeface="Times New Roman" panose="02020603050405020304"/>
              </a:rPr>
              <a:t>→可能增加了群落的抑病功能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DCE9E7-CEC9-4FBD-B79E-76754E57EB56}"/>
              </a:ext>
            </a:extLst>
          </p:cNvPr>
          <p:cNvSpPr txBox="1"/>
          <p:nvPr/>
        </p:nvSpPr>
        <p:spPr>
          <a:xfrm>
            <a:off x="491490" y="6280315"/>
            <a:ext cx="390842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Biotech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99"/>
    </mc:Choice>
    <mc:Fallback xmlns="">
      <p:transition spd="slow" advTm="4009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r="49443"/>
          <a:stretch>
            <a:fillRect/>
          </a:stretch>
        </p:blipFill>
        <p:spPr>
          <a:xfrm>
            <a:off x="438150" y="1492885"/>
            <a:ext cx="4063365" cy="384429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547664" y="2070868"/>
            <a:ext cx="239352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99465" y="5633680"/>
            <a:ext cx="3624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不同处理对青枯菌抑制率和青枯病发病率的影响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3" t="20860" r="13016" b="20431"/>
          <a:stretch>
            <a:fillRect/>
          </a:stretch>
        </p:blipFill>
        <p:spPr>
          <a:xfrm>
            <a:off x="3629864" y="1653669"/>
            <a:ext cx="366072" cy="37203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" t="511" r="41515" b="58029"/>
          <a:stretch>
            <a:fillRect/>
          </a:stretch>
        </p:blipFill>
        <p:spPr>
          <a:xfrm rot="20979996">
            <a:off x="3022577" y="1604726"/>
            <a:ext cx="448746" cy="40661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3" t="20860" r="13016" b="20431"/>
          <a:stretch>
            <a:fillRect/>
          </a:stretch>
        </p:blipFill>
        <p:spPr>
          <a:xfrm>
            <a:off x="3499884" y="4249276"/>
            <a:ext cx="366072" cy="3720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" t="511" r="41515" b="58029"/>
          <a:stretch>
            <a:fillRect/>
          </a:stretch>
        </p:blipFill>
        <p:spPr>
          <a:xfrm rot="20979996">
            <a:off x="3350252" y="2276169"/>
            <a:ext cx="448746" cy="406611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275856" y="1522077"/>
            <a:ext cx="390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32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rcRect r="51362"/>
          <a:stretch>
            <a:fillRect/>
          </a:stretch>
        </p:blipFill>
        <p:spPr>
          <a:xfrm>
            <a:off x="5084445" y="1494155"/>
            <a:ext cx="3842385" cy="4015105"/>
          </a:xfrm>
          <a:prstGeom prst="rect">
            <a:avLst/>
          </a:prstGeom>
        </p:spPr>
      </p:pic>
      <p:sp>
        <p:nvSpPr>
          <p:cNvPr id="7" name="矩形: 圆角 15"/>
          <p:cNvSpPr/>
          <p:nvPr/>
        </p:nvSpPr>
        <p:spPr>
          <a:xfrm>
            <a:off x="8082849" y="1618575"/>
            <a:ext cx="504056" cy="129614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131870" y="3029282"/>
            <a:ext cx="380661" cy="802730"/>
            <a:chOff x="3730435" y="3144217"/>
            <a:chExt cx="380661" cy="80273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93" t="20860" r="13016" b="20431"/>
            <a:stretch>
              <a:fillRect/>
            </a:stretch>
          </p:blipFill>
          <p:spPr>
            <a:xfrm>
              <a:off x="3797844" y="3660636"/>
              <a:ext cx="281723" cy="28631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8" t="511" r="41515" b="58029"/>
            <a:stretch>
              <a:fillRect/>
            </a:stretch>
          </p:blipFill>
          <p:spPr>
            <a:xfrm rot="20979996">
              <a:off x="3765748" y="3144217"/>
              <a:ext cx="345348" cy="31292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730435" y="3298027"/>
              <a:ext cx="300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142865" y="5633680"/>
            <a:ext cx="3783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/>
              </a:rPr>
              <a:t>噬菌体侵染增加了青枯菌对有益菌产生的拮抗物质的敏感性</a:t>
            </a:r>
          </a:p>
        </p:txBody>
      </p:sp>
      <p:sp>
        <p:nvSpPr>
          <p:cNvPr id="29" name="TextBox 1"/>
          <p:cNvSpPr/>
          <p:nvPr/>
        </p:nvSpPr>
        <p:spPr>
          <a:xfrm>
            <a:off x="0" y="-9753"/>
            <a:ext cx="9144000" cy="662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/>
              </a:rPr>
              <a:t>噬菌体与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/>
              </a:rPr>
              <a:t>拮抗有益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Times New Roman" panose="02020603050405020304"/>
              </a:rPr>
              <a:t>菌协同有效抑制青枯菌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21D28AC-3CAC-4469-9689-549EF75F0F0B}"/>
              </a:ext>
            </a:extLst>
          </p:cNvPr>
          <p:cNvSpPr txBox="1"/>
          <p:nvPr/>
        </p:nvSpPr>
        <p:spPr>
          <a:xfrm>
            <a:off x="5011420" y="6229985"/>
            <a:ext cx="390842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Evolution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99"/>
    </mc:Choice>
    <mc:Fallback xmlns="">
      <p:transition spd="slow" advTm="4009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5|2|1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5|2|1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5|2|1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5|2|1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5|2|1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5|2|14.9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290</Words>
  <Application>Microsoft Office PowerPoint</Application>
  <PresentationFormat>全屏显示(4:3)</PresentationFormat>
  <Paragraphs>55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wexua</dc:creator>
  <cp:lastModifiedBy>wei zhong</cp:lastModifiedBy>
  <cp:revision>2361</cp:revision>
  <dcterms:created xsi:type="dcterms:W3CDTF">2016-03-23T04:51:00Z</dcterms:created>
  <dcterms:modified xsi:type="dcterms:W3CDTF">2020-07-26T04:51:52Z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