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68" r:id="rId4"/>
    <p:sldId id="460" r:id="rId5"/>
    <p:sldId id="269" r:id="rId6"/>
    <p:sldId id="294" r:id="rId7"/>
    <p:sldId id="270" r:id="rId8"/>
    <p:sldId id="468" r:id="rId9"/>
    <p:sldId id="257" r:id="rId10"/>
    <p:sldId id="330" r:id="rId11"/>
    <p:sldId id="469" r:id="rId12"/>
    <p:sldId id="295" r:id="rId13"/>
    <p:sldId id="306" r:id="rId14"/>
    <p:sldId id="258" r:id="rId15"/>
    <p:sldId id="296" r:id="rId16"/>
    <p:sldId id="463" r:id="rId17"/>
    <p:sldId id="465" r:id="rId18"/>
    <p:sldId id="466" r:id="rId19"/>
    <p:sldId id="467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42" autoAdjust="0"/>
  </p:normalViewPr>
  <p:slideViewPr>
    <p:cSldViewPr snapToGrid="0">
      <p:cViewPr varScale="1">
        <p:scale>
          <a:sx n="149" d="100"/>
          <a:sy n="149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C2BA7-A36F-42A9-8C15-74D3BDC202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CDCD78-AD68-470F-918F-325CB214AEA9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大数据</a:t>
          </a:r>
        </a:p>
      </dgm:t>
    </dgm:pt>
    <dgm:pt modelId="{59D495F6-70C6-4D9A-ABA5-DD8DA56D065B}" type="parTrans" cxnId="{D0EE2A5D-D512-43F8-8EA4-83BCE8D8618B}">
      <dgm:prSet/>
      <dgm:spPr/>
      <dgm:t>
        <a:bodyPr/>
        <a:lstStyle/>
        <a:p>
          <a:endParaRPr lang="zh-CN" altLang="en-US"/>
        </a:p>
      </dgm:t>
    </dgm:pt>
    <dgm:pt modelId="{8063F474-A371-4394-9A7A-2C624B9ED32B}" type="sibTrans" cxnId="{D0EE2A5D-D512-43F8-8EA4-83BCE8D8618B}">
      <dgm:prSet/>
      <dgm:spPr/>
      <dgm:t>
        <a:bodyPr/>
        <a:lstStyle/>
        <a:p>
          <a:endParaRPr lang="zh-CN" altLang="en-US"/>
        </a:p>
      </dgm:t>
    </dgm:pt>
    <dgm:pt modelId="{38282AF9-323B-484E-A14A-057B38A57580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大表</a:t>
          </a:r>
        </a:p>
      </dgm:t>
    </dgm:pt>
    <dgm:pt modelId="{7B48FD9F-2E9F-4F9F-A243-EA5C330DD80F}" type="parTrans" cxnId="{2AF6FE88-045E-4233-9D01-D4B9972CCB28}">
      <dgm:prSet/>
      <dgm:spPr/>
      <dgm:t>
        <a:bodyPr/>
        <a:lstStyle/>
        <a:p>
          <a:endParaRPr lang="zh-CN" altLang="en-US"/>
        </a:p>
      </dgm:t>
    </dgm:pt>
    <dgm:pt modelId="{15B58E1E-A214-42CD-81D3-53C07B8177D8}" type="sibTrans" cxnId="{2AF6FE88-045E-4233-9D01-D4B9972CCB28}">
      <dgm:prSet/>
      <dgm:spPr/>
      <dgm:t>
        <a:bodyPr/>
        <a:lstStyle/>
        <a:p>
          <a:endParaRPr lang="zh-CN" altLang="en-US"/>
        </a:p>
      </dgm:t>
    </dgm:pt>
    <dgm:pt modelId="{DBB8843E-01DF-4C12-BEA2-18E2FEAFA2EC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小表</a:t>
          </a:r>
        </a:p>
      </dgm:t>
    </dgm:pt>
    <dgm:pt modelId="{80FD254C-2B40-4E51-A036-880953B85015}" type="parTrans" cxnId="{F8C0BED1-96B6-4A13-9993-DE43AB0A6464}">
      <dgm:prSet/>
      <dgm:spPr/>
      <dgm:t>
        <a:bodyPr/>
        <a:lstStyle/>
        <a:p>
          <a:endParaRPr lang="zh-CN" altLang="en-US"/>
        </a:p>
      </dgm:t>
    </dgm:pt>
    <dgm:pt modelId="{BC316E4C-BD50-4B2B-BEB5-993B605C7441}" type="sibTrans" cxnId="{F8C0BED1-96B6-4A13-9993-DE43AB0A6464}">
      <dgm:prSet/>
      <dgm:spPr/>
      <dgm:t>
        <a:bodyPr/>
        <a:lstStyle/>
        <a:p>
          <a:endParaRPr lang="zh-CN" altLang="en-US"/>
        </a:p>
      </dgm:t>
    </dgm:pt>
    <dgm:pt modelId="{83E26E60-4771-4C19-ADEF-DAAF481486DF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图</a:t>
          </a:r>
        </a:p>
      </dgm:t>
    </dgm:pt>
    <dgm:pt modelId="{88317C16-7C9B-4C1E-8BDB-EC23C99C5F00}" type="parTrans" cxnId="{74FE3FFA-3085-4BCA-8CCA-3071BB7357FC}">
      <dgm:prSet/>
      <dgm:spPr/>
      <dgm:t>
        <a:bodyPr/>
        <a:lstStyle/>
        <a:p>
          <a:endParaRPr lang="zh-CN" altLang="en-US"/>
        </a:p>
      </dgm:t>
    </dgm:pt>
    <dgm:pt modelId="{B018D2CA-4210-4D33-B0BE-09DD623DFD5B}" type="sibTrans" cxnId="{74FE3FFA-3085-4BCA-8CCA-3071BB7357FC}">
      <dgm:prSet/>
      <dgm:spPr/>
      <dgm:t>
        <a:bodyPr/>
        <a:lstStyle/>
        <a:p>
          <a:endParaRPr lang="zh-CN" altLang="en-US"/>
        </a:p>
      </dgm:t>
    </dgm:pt>
    <dgm:pt modelId="{CF5103D1-9AF1-44FA-88F7-83C476BEA1C9}" type="pres">
      <dgm:prSet presAssocID="{B5CC2BA7-A36F-42A9-8C15-74D3BDC2023B}" presName="Name0" presStyleCnt="0">
        <dgm:presLayoutVars>
          <dgm:dir/>
          <dgm:resizeHandles val="exact"/>
        </dgm:presLayoutVars>
      </dgm:prSet>
      <dgm:spPr/>
    </dgm:pt>
    <dgm:pt modelId="{EB768A26-4983-45A1-ADAF-A9AED671D8EB}" type="pres">
      <dgm:prSet presAssocID="{DDCDCD78-AD68-470F-918F-325CB214AEA9}" presName="node" presStyleLbl="node1" presStyleIdx="0" presStyleCnt="4">
        <dgm:presLayoutVars>
          <dgm:bulletEnabled val="1"/>
        </dgm:presLayoutVars>
      </dgm:prSet>
      <dgm:spPr/>
    </dgm:pt>
    <dgm:pt modelId="{3AF6DA33-C05B-46F7-8B2A-67D6CA11495F}" type="pres">
      <dgm:prSet presAssocID="{8063F474-A371-4394-9A7A-2C624B9ED32B}" presName="sibTrans" presStyleLbl="sibTrans2D1" presStyleIdx="0" presStyleCnt="3"/>
      <dgm:spPr/>
    </dgm:pt>
    <dgm:pt modelId="{F4C4B17B-346A-4595-BD9B-DE9F9426EEBF}" type="pres">
      <dgm:prSet presAssocID="{8063F474-A371-4394-9A7A-2C624B9ED32B}" presName="connectorText" presStyleLbl="sibTrans2D1" presStyleIdx="0" presStyleCnt="3"/>
      <dgm:spPr/>
    </dgm:pt>
    <dgm:pt modelId="{9260E0C3-8B4C-4B48-844D-1F874DD606E4}" type="pres">
      <dgm:prSet presAssocID="{38282AF9-323B-484E-A14A-057B38A57580}" presName="node" presStyleLbl="node1" presStyleIdx="1" presStyleCnt="4">
        <dgm:presLayoutVars>
          <dgm:bulletEnabled val="1"/>
        </dgm:presLayoutVars>
      </dgm:prSet>
      <dgm:spPr/>
    </dgm:pt>
    <dgm:pt modelId="{23C60883-803A-4702-94A8-239DD2AEB94B}" type="pres">
      <dgm:prSet presAssocID="{15B58E1E-A214-42CD-81D3-53C07B8177D8}" presName="sibTrans" presStyleLbl="sibTrans2D1" presStyleIdx="1" presStyleCnt="3"/>
      <dgm:spPr/>
    </dgm:pt>
    <dgm:pt modelId="{E8150FDB-026F-49E2-B63C-FD94884D264C}" type="pres">
      <dgm:prSet presAssocID="{15B58E1E-A214-42CD-81D3-53C07B8177D8}" presName="connectorText" presStyleLbl="sibTrans2D1" presStyleIdx="1" presStyleCnt="3"/>
      <dgm:spPr/>
    </dgm:pt>
    <dgm:pt modelId="{45617A28-A0D2-4B9C-A3A7-AA7B353F66B2}" type="pres">
      <dgm:prSet presAssocID="{DBB8843E-01DF-4C12-BEA2-18E2FEAFA2EC}" presName="node" presStyleLbl="node1" presStyleIdx="2" presStyleCnt="4">
        <dgm:presLayoutVars>
          <dgm:bulletEnabled val="1"/>
        </dgm:presLayoutVars>
      </dgm:prSet>
      <dgm:spPr/>
    </dgm:pt>
    <dgm:pt modelId="{8BC24E89-BDCC-4C3C-8DF9-89A86FD7D0AE}" type="pres">
      <dgm:prSet presAssocID="{BC316E4C-BD50-4B2B-BEB5-993B605C7441}" presName="sibTrans" presStyleLbl="sibTrans2D1" presStyleIdx="2" presStyleCnt="3"/>
      <dgm:spPr/>
    </dgm:pt>
    <dgm:pt modelId="{89554EC9-AEE8-4982-AB7D-509A526BFE60}" type="pres">
      <dgm:prSet presAssocID="{BC316E4C-BD50-4B2B-BEB5-993B605C7441}" presName="connectorText" presStyleLbl="sibTrans2D1" presStyleIdx="2" presStyleCnt="3"/>
      <dgm:spPr/>
    </dgm:pt>
    <dgm:pt modelId="{1BE9D9F4-A813-45DF-818B-6A6CAAFE181A}" type="pres">
      <dgm:prSet presAssocID="{83E26E60-4771-4C19-ADEF-DAAF481486DF}" presName="node" presStyleLbl="node1" presStyleIdx="3" presStyleCnt="4">
        <dgm:presLayoutVars>
          <dgm:bulletEnabled val="1"/>
        </dgm:presLayoutVars>
      </dgm:prSet>
      <dgm:spPr/>
    </dgm:pt>
  </dgm:ptLst>
  <dgm:cxnLst>
    <dgm:cxn modelId="{E5459B0A-E851-4C35-A1DF-136138C2DC22}" type="presOf" srcId="{8063F474-A371-4394-9A7A-2C624B9ED32B}" destId="{F4C4B17B-346A-4595-BD9B-DE9F9426EEBF}" srcOrd="1" destOrd="0" presId="urn:microsoft.com/office/officeart/2005/8/layout/process1"/>
    <dgm:cxn modelId="{04387C1C-1368-4657-A7C0-6E332D0318B9}" type="presOf" srcId="{83E26E60-4771-4C19-ADEF-DAAF481486DF}" destId="{1BE9D9F4-A813-45DF-818B-6A6CAAFE181A}" srcOrd="0" destOrd="0" presId="urn:microsoft.com/office/officeart/2005/8/layout/process1"/>
    <dgm:cxn modelId="{8FD7B22D-9925-424B-A981-9113ED7745C8}" type="presOf" srcId="{B5CC2BA7-A36F-42A9-8C15-74D3BDC2023B}" destId="{CF5103D1-9AF1-44FA-88F7-83C476BEA1C9}" srcOrd="0" destOrd="0" presId="urn:microsoft.com/office/officeart/2005/8/layout/process1"/>
    <dgm:cxn modelId="{BAB5BE3D-F4A0-4941-AFA7-B45B96796A08}" type="presOf" srcId="{38282AF9-323B-484E-A14A-057B38A57580}" destId="{9260E0C3-8B4C-4B48-844D-1F874DD606E4}" srcOrd="0" destOrd="0" presId="urn:microsoft.com/office/officeart/2005/8/layout/process1"/>
    <dgm:cxn modelId="{D0EE2A5D-D512-43F8-8EA4-83BCE8D8618B}" srcId="{B5CC2BA7-A36F-42A9-8C15-74D3BDC2023B}" destId="{DDCDCD78-AD68-470F-918F-325CB214AEA9}" srcOrd="0" destOrd="0" parTransId="{59D495F6-70C6-4D9A-ABA5-DD8DA56D065B}" sibTransId="{8063F474-A371-4394-9A7A-2C624B9ED32B}"/>
    <dgm:cxn modelId="{FE92794C-1AF8-4EA5-86B1-4327CFA0A700}" type="presOf" srcId="{15B58E1E-A214-42CD-81D3-53C07B8177D8}" destId="{E8150FDB-026F-49E2-B63C-FD94884D264C}" srcOrd="1" destOrd="0" presId="urn:microsoft.com/office/officeart/2005/8/layout/process1"/>
    <dgm:cxn modelId="{EB50C371-D70A-4A13-B3C1-400D75A62D21}" type="presOf" srcId="{DDCDCD78-AD68-470F-918F-325CB214AEA9}" destId="{EB768A26-4983-45A1-ADAF-A9AED671D8EB}" srcOrd="0" destOrd="0" presId="urn:microsoft.com/office/officeart/2005/8/layout/process1"/>
    <dgm:cxn modelId="{2AF6FE88-045E-4233-9D01-D4B9972CCB28}" srcId="{B5CC2BA7-A36F-42A9-8C15-74D3BDC2023B}" destId="{38282AF9-323B-484E-A14A-057B38A57580}" srcOrd="1" destOrd="0" parTransId="{7B48FD9F-2E9F-4F9F-A243-EA5C330DD80F}" sibTransId="{15B58E1E-A214-42CD-81D3-53C07B8177D8}"/>
    <dgm:cxn modelId="{EA17FA8B-1ECC-4B66-A517-0D3B41151A35}" type="presOf" srcId="{BC316E4C-BD50-4B2B-BEB5-993B605C7441}" destId="{89554EC9-AEE8-4982-AB7D-509A526BFE60}" srcOrd="1" destOrd="0" presId="urn:microsoft.com/office/officeart/2005/8/layout/process1"/>
    <dgm:cxn modelId="{14DD2FCB-5FB9-4654-9DC1-EBC6BA8D55D4}" type="presOf" srcId="{DBB8843E-01DF-4C12-BEA2-18E2FEAFA2EC}" destId="{45617A28-A0D2-4B9C-A3A7-AA7B353F66B2}" srcOrd="0" destOrd="0" presId="urn:microsoft.com/office/officeart/2005/8/layout/process1"/>
    <dgm:cxn modelId="{0CB100CF-6925-4757-B226-5D353B855842}" type="presOf" srcId="{15B58E1E-A214-42CD-81D3-53C07B8177D8}" destId="{23C60883-803A-4702-94A8-239DD2AEB94B}" srcOrd="0" destOrd="0" presId="urn:microsoft.com/office/officeart/2005/8/layout/process1"/>
    <dgm:cxn modelId="{F8C0BED1-96B6-4A13-9993-DE43AB0A6464}" srcId="{B5CC2BA7-A36F-42A9-8C15-74D3BDC2023B}" destId="{DBB8843E-01DF-4C12-BEA2-18E2FEAFA2EC}" srcOrd="2" destOrd="0" parTransId="{80FD254C-2B40-4E51-A036-880953B85015}" sibTransId="{BC316E4C-BD50-4B2B-BEB5-993B605C7441}"/>
    <dgm:cxn modelId="{A4BB00F0-805D-48B8-B84E-C44D0F62AC0E}" type="presOf" srcId="{8063F474-A371-4394-9A7A-2C624B9ED32B}" destId="{3AF6DA33-C05B-46F7-8B2A-67D6CA11495F}" srcOrd="0" destOrd="0" presId="urn:microsoft.com/office/officeart/2005/8/layout/process1"/>
    <dgm:cxn modelId="{74FE3FFA-3085-4BCA-8CCA-3071BB7357FC}" srcId="{B5CC2BA7-A36F-42A9-8C15-74D3BDC2023B}" destId="{83E26E60-4771-4C19-ADEF-DAAF481486DF}" srcOrd="3" destOrd="0" parTransId="{88317C16-7C9B-4C1E-8BDB-EC23C99C5F00}" sibTransId="{B018D2CA-4210-4D33-B0BE-09DD623DFD5B}"/>
    <dgm:cxn modelId="{2416BDFC-16F1-48FC-BF88-DFD32C1DADAF}" type="presOf" srcId="{BC316E4C-BD50-4B2B-BEB5-993B605C7441}" destId="{8BC24E89-BDCC-4C3C-8DF9-89A86FD7D0AE}" srcOrd="0" destOrd="0" presId="urn:microsoft.com/office/officeart/2005/8/layout/process1"/>
    <dgm:cxn modelId="{62665697-A5D5-4041-B6AD-29643004E8C2}" type="presParOf" srcId="{CF5103D1-9AF1-44FA-88F7-83C476BEA1C9}" destId="{EB768A26-4983-45A1-ADAF-A9AED671D8EB}" srcOrd="0" destOrd="0" presId="urn:microsoft.com/office/officeart/2005/8/layout/process1"/>
    <dgm:cxn modelId="{8D4A731C-71D0-4B48-9CDA-9759FA4206B9}" type="presParOf" srcId="{CF5103D1-9AF1-44FA-88F7-83C476BEA1C9}" destId="{3AF6DA33-C05B-46F7-8B2A-67D6CA11495F}" srcOrd="1" destOrd="0" presId="urn:microsoft.com/office/officeart/2005/8/layout/process1"/>
    <dgm:cxn modelId="{47F707E0-15B2-4B57-9F12-972991A5A225}" type="presParOf" srcId="{3AF6DA33-C05B-46F7-8B2A-67D6CA11495F}" destId="{F4C4B17B-346A-4595-BD9B-DE9F9426EEBF}" srcOrd="0" destOrd="0" presId="urn:microsoft.com/office/officeart/2005/8/layout/process1"/>
    <dgm:cxn modelId="{18CCC05A-74CC-4B23-8648-B8E5681CE643}" type="presParOf" srcId="{CF5103D1-9AF1-44FA-88F7-83C476BEA1C9}" destId="{9260E0C3-8B4C-4B48-844D-1F874DD606E4}" srcOrd="2" destOrd="0" presId="urn:microsoft.com/office/officeart/2005/8/layout/process1"/>
    <dgm:cxn modelId="{782C36AD-5FC2-46D8-ABE5-F9E113B734EB}" type="presParOf" srcId="{CF5103D1-9AF1-44FA-88F7-83C476BEA1C9}" destId="{23C60883-803A-4702-94A8-239DD2AEB94B}" srcOrd="3" destOrd="0" presId="urn:microsoft.com/office/officeart/2005/8/layout/process1"/>
    <dgm:cxn modelId="{A815568F-65EC-4E1F-B300-866CDA071108}" type="presParOf" srcId="{23C60883-803A-4702-94A8-239DD2AEB94B}" destId="{E8150FDB-026F-49E2-B63C-FD94884D264C}" srcOrd="0" destOrd="0" presId="urn:microsoft.com/office/officeart/2005/8/layout/process1"/>
    <dgm:cxn modelId="{E77497A2-07D4-4C06-B963-79B79B876734}" type="presParOf" srcId="{CF5103D1-9AF1-44FA-88F7-83C476BEA1C9}" destId="{45617A28-A0D2-4B9C-A3A7-AA7B353F66B2}" srcOrd="4" destOrd="0" presId="urn:microsoft.com/office/officeart/2005/8/layout/process1"/>
    <dgm:cxn modelId="{137C192A-72ED-46B8-AE7A-EE85D449E431}" type="presParOf" srcId="{CF5103D1-9AF1-44FA-88F7-83C476BEA1C9}" destId="{8BC24E89-BDCC-4C3C-8DF9-89A86FD7D0AE}" srcOrd="5" destOrd="0" presId="urn:microsoft.com/office/officeart/2005/8/layout/process1"/>
    <dgm:cxn modelId="{1AACCF88-9BAB-4125-9E56-958D68E2D82A}" type="presParOf" srcId="{8BC24E89-BDCC-4C3C-8DF9-89A86FD7D0AE}" destId="{89554EC9-AEE8-4982-AB7D-509A526BFE60}" srcOrd="0" destOrd="0" presId="urn:microsoft.com/office/officeart/2005/8/layout/process1"/>
    <dgm:cxn modelId="{E9C35EBB-E861-48F7-971D-7C18B018A5F5}" type="presParOf" srcId="{CF5103D1-9AF1-44FA-88F7-83C476BEA1C9}" destId="{1BE9D9F4-A813-45DF-818B-6A6CAAFE181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68A26-4983-45A1-ADAF-A9AED671D8EB}">
      <dsp:nvSpPr>
        <dsp:cNvPr id="0" name=""/>
        <dsp:cNvSpPr/>
      </dsp:nvSpPr>
      <dsp:spPr>
        <a:xfrm>
          <a:off x="4621" y="191317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+mn-lt"/>
              <a:ea typeface="+mn-ea"/>
              <a:cs typeface="+mn-ea"/>
              <a:sym typeface="+mn-lt"/>
            </a:rPr>
            <a:t>大数据</a:t>
          </a:r>
        </a:p>
      </dsp:txBody>
      <dsp:txXfrm>
        <a:off x="40127" y="226823"/>
        <a:ext cx="1949441" cy="1141260"/>
      </dsp:txXfrm>
    </dsp:sp>
    <dsp:sp modelId="{3AF6DA33-C05B-46F7-8B2A-67D6CA11495F}">
      <dsp:nvSpPr>
        <dsp:cNvPr id="0" name=""/>
        <dsp:cNvSpPr/>
      </dsp:nvSpPr>
      <dsp:spPr>
        <a:xfrm>
          <a:off x="2227119" y="54691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227119" y="647131"/>
        <a:ext cx="299835" cy="300644"/>
      </dsp:txXfrm>
    </dsp:sp>
    <dsp:sp modelId="{9260E0C3-8B4C-4B48-844D-1F874DD606E4}">
      <dsp:nvSpPr>
        <dsp:cNvPr id="0" name=""/>
        <dsp:cNvSpPr/>
      </dsp:nvSpPr>
      <dsp:spPr>
        <a:xfrm>
          <a:off x="2833255" y="191317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+mn-lt"/>
              <a:ea typeface="+mn-ea"/>
              <a:cs typeface="+mn-ea"/>
              <a:sym typeface="+mn-lt"/>
            </a:rPr>
            <a:t>大表</a:t>
          </a:r>
        </a:p>
      </dsp:txBody>
      <dsp:txXfrm>
        <a:off x="2868761" y="226823"/>
        <a:ext cx="1949441" cy="1141260"/>
      </dsp:txXfrm>
    </dsp:sp>
    <dsp:sp modelId="{23C60883-803A-4702-94A8-239DD2AEB94B}">
      <dsp:nvSpPr>
        <dsp:cNvPr id="0" name=""/>
        <dsp:cNvSpPr/>
      </dsp:nvSpPr>
      <dsp:spPr>
        <a:xfrm>
          <a:off x="5055754" y="54691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5055754" y="647131"/>
        <a:ext cx="299835" cy="300644"/>
      </dsp:txXfrm>
    </dsp:sp>
    <dsp:sp modelId="{45617A28-A0D2-4B9C-A3A7-AA7B353F66B2}">
      <dsp:nvSpPr>
        <dsp:cNvPr id="0" name=""/>
        <dsp:cNvSpPr/>
      </dsp:nvSpPr>
      <dsp:spPr>
        <a:xfrm>
          <a:off x="5661890" y="191317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+mn-lt"/>
              <a:ea typeface="+mn-ea"/>
              <a:cs typeface="+mn-ea"/>
              <a:sym typeface="+mn-lt"/>
            </a:rPr>
            <a:t>小表</a:t>
          </a:r>
        </a:p>
      </dsp:txBody>
      <dsp:txXfrm>
        <a:off x="5697396" y="226823"/>
        <a:ext cx="1949441" cy="1141260"/>
      </dsp:txXfrm>
    </dsp:sp>
    <dsp:sp modelId="{8BC24E89-BDCC-4C3C-8DF9-89A86FD7D0AE}">
      <dsp:nvSpPr>
        <dsp:cNvPr id="0" name=""/>
        <dsp:cNvSpPr/>
      </dsp:nvSpPr>
      <dsp:spPr>
        <a:xfrm>
          <a:off x="7884389" y="54691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884389" y="647131"/>
        <a:ext cx="299835" cy="300644"/>
      </dsp:txXfrm>
    </dsp:sp>
    <dsp:sp modelId="{1BE9D9F4-A813-45DF-818B-6A6CAAFE181A}">
      <dsp:nvSpPr>
        <dsp:cNvPr id="0" name=""/>
        <dsp:cNvSpPr/>
      </dsp:nvSpPr>
      <dsp:spPr>
        <a:xfrm>
          <a:off x="8490525" y="191317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latin typeface="+mn-lt"/>
              <a:ea typeface="+mn-ea"/>
              <a:cs typeface="+mn-ea"/>
              <a:sym typeface="+mn-lt"/>
            </a:rPr>
            <a:t>图</a:t>
          </a:r>
        </a:p>
      </dsp:txBody>
      <dsp:txXfrm>
        <a:off x="8526031" y="226823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5A692-3133-4CF1-BE99-A0F237E8BD1D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5148F-D41B-407F-8E4D-49024A819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8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举一个简单的例子，学过高中生物的人都知道，孟德尔发现遗传学基本规律是</a:t>
            </a:r>
            <a:r>
              <a:rPr lang="en-US" altLang="zh-CN" dirty="0"/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基因分离定律、基因自由组合定律</a:t>
            </a:r>
            <a:r>
              <a:rPr lang="en-US" altLang="zh-CN" dirty="0"/>
              <a:t>)</a:t>
            </a:r>
            <a:r>
              <a:rPr lang="zh-CN" altLang="en-US" dirty="0"/>
              <a:t>以豌豆为材料，传统的数量可以数过来</a:t>
            </a:r>
            <a:r>
              <a:rPr lang="zh-CN" altLang="en-US"/>
              <a:t>，也容易通过观察和简单计算发现</a:t>
            </a:r>
            <a:r>
              <a:rPr lang="zh-CN" altLang="en-US" dirty="0"/>
              <a:t>规律。现代基因组时代，从万亿的数据中挖掘信息，借助当代计算机每秒上十亿次，以及上万亿次的超级计算机。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7E849-8382-4635-A2E5-C0CEE4ED9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4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Genome Biology</a:t>
            </a:r>
            <a:r>
              <a:rPr lang="zh-CN" altLang="en-US" dirty="0"/>
              <a:t>直线上升，</a:t>
            </a:r>
            <a:r>
              <a:rPr lang="en-US" altLang="zh-CN" dirty="0"/>
              <a:t>Genome Research</a:t>
            </a:r>
            <a:r>
              <a:rPr lang="zh-CN" altLang="en-US" dirty="0"/>
              <a:t>下降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Bioinformatics</a:t>
            </a:r>
          </a:p>
          <a:p>
            <a:endParaRPr lang="en-US" altLang="zh-CN" dirty="0"/>
          </a:p>
          <a:p>
            <a:r>
              <a:rPr lang="en-US" altLang="zh-CN" dirty="0"/>
              <a:t>Computational Biology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5148F-D41B-407F-8E4D-49024A819F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上文来自维基百科，我的翻译。建议阅读原文。下图是</a:t>
            </a:r>
            <a:r>
              <a:rPr lang="en-US" altLang="zh-CN" dirty="0"/>
              <a:t>Nature protocols</a:t>
            </a:r>
            <a:r>
              <a:rPr lang="zh-CN" altLang="en-US" dirty="0"/>
              <a:t>杂志十年专题文章，回顾了这个领域的发展，近似的时间线展示开展相关领域微生物组研究时间。</a:t>
            </a:r>
            <a:r>
              <a:rPr lang="en-US" altLang="zh-CN" dirty="0"/>
              <a:t>200</a:t>
            </a:r>
            <a:r>
              <a:rPr lang="zh-CN" altLang="en-US" dirty="0"/>
              <a:t>年开始极端环境、植物、白蚁后肠、人类肠道、海洋、永久冻土、土壤沉积物</a:t>
            </a:r>
            <a:endParaRPr lang="en-US" altLang="zh-CN" dirty="0"/>
          </a:p>
          <a:p>
            <a:r>
              <a:rPr lang="zh-CN" altLang="en-US" dirty="0"/>
              <a:t>组学数据分析离不开生物信息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9757-A950-4545-88AD-F14B53B9D24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2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计算机是模拟人脑进行简单重复劳动的过程。数据存储于硬盘，读入内存用于</a:t>
            </a:r>
            <a:r>
              <a:rPr lang="en-US" altLang="zh-CN" dirty="0"/>
              <a:t>CPU</a:t>
            </a:r>
            <a:r>
              <a:rPr lang="zh-CN" altLang="en-US" dirty="0"/>
              <a:t>高速计算，结果再返回硬盘保存。服务器和台式机差不多，只是配置高一点，再就是数量多，将数量几台</a:t>
            </a:r>
            <a:r>
              <a:rPr lang="en-US" altLang="zh-CN" dirty="0"/>
              <a:t>-</a:t>
            </a:r>
            <a:r>
              <a:rPr lang="zh-CN" altLang="en-US" dirty="0"/>
              <a:t>几十台服务器并联，共同计算，这就是集群。</a:t>
            </a:r>
            <a:endParaRPr lang="en-US" altLang="zh-CN" dirty="0"/>
          </a:p>
          <a:p>
            <a:r>
              <a:rPr lang="zh-CN" altLang="en-US" dirty="0"/>
              <a:t>扩增子却是大数据时代中数据量最小的测序类型，一般配置高一点的笔记本和服务器可以搞定。价格从几千</a:t>
            </a:r>
            <a:r>
              <a:rPr lang="en-US" altLang="zh-CN" dirty="0"/>
              <a:t>-</a:t>
            </a:r>
            <a:r>
              <a:rPr lang="zh-CN" altLang="en-US" dirty="0"/>
              <a:t>几百万均可。研究所几百万，课题组</a:t>
            </a:r>
            <a:r>
              <a:rPr lang="en-US" altLang="zh-CN" dirty="0"/>
              <a:t>10</a:t>
            </a:r>
            <a:r>
              <a:rPr lang="zh-CN" altLang="en-US" dirty="0"/>
              <a:t>以内几十万，人少几万，个人初学几千就够用。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无论是购买服务器，还是云，还是选择分析平台，都要对硬件参数有所了解。当然，土豪随意。不考虑成本都用最好的，可以省去很多精打细算的烦恼。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7E849-8382-4635-A2E5-C0CEE4ED9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1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15</a:t>
            </a:r>
            <a:r>
              <a:rPr lang="zh-CN" altLang="en-US"/>
              <a:t>寸笔记本，大尺寸看着方便，其实出门并不多。</a:t>
            </a:r>
            <a:r>
              <a:rPr lang="en-US" altLang="zh-CN"/>
              <a:t>28+ 4K</a:t>
            </a:r>
            <a:r>
              <a:rPr lang="zh-CN" altLang="en-US"/>
              <a:t>显示器，四格。</a:t>
            </a:r>
            <a:r>
              <a:rPr lang="en-US" altLang="zh-CN"/>
              <a:t>1</a:t>
            </a:r>
            <a:r>
              <a:rPr lang="zh-CN" altLang="en-US"/>
              <a:t>任务管理，</a:t>
            </a:r>
            <a:r>
              <a:rPr lang="en-US" altLang="zh-CN"/>
              <a:t>3</a:t>
            </a:r>
            <a:r>
              <a:rPr lang="zh-CN" altLang="en-US"/>
              <a:t>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9757-A950-4545-88AD-F14B53B9D24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70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举个例子，你有一千份</a:t>
            </a:r>
            <a:r>
              <a:rPr lang="en-US" altLang="zh-CN" dirty="0"/>
              <a:t>Excel</a:t>
            </a:r>
            <a:r>
              <a:rPr lang="zh-CN" altLang="en-US" dirty="0"/>
              <a:t>表，主要工作是计算表格每行均值，再按结果降序排列，筛选出前</a:t>
            </a:r>
            <a:r>
              <a:rPr lang="en-US" altLang="zh-CN" dirty="0"/>
              <a:t>3</a:t>
            </a:r>
            <a:r>
              <a:rPr lang="zh-CN" altLang="en-US" dirty="0"/>
              <a:t>均值最高的候选。</a:t>
            </a:r>
            <a:r>
              <a:rPr lang="en-US" altLang="zh-CN" dirty="0"/>
              <a:t>Excel</a:t>
            </a:r>
            <a:r>
              <a:rPr lang="zh-CN" altLang="en-US" dirty="0"/>
              <a:t>中操作量与时间成正比的，编程批量操作分三个阶段：</a:t>
            </a:r>
            <a:r>
              <a:rPr lang="en-US" altLang="zh-CN" dirty="0"/>
              <a:t>1. </a:t>
            </a:r>
            <a:r>
              <a:rPr lang="zh-CN" altLang="en-US" dirty="0"/>
              <a:t>手动操作几十份找规律；</a:t>
            </a:r>
            <a:r>
              <a:rPr lang="en-US" altLang="zh-CN" dirty="0"/>
              <a:t>2. </a:t>
            </a:r>
            <a:r>
              <a:rPr lang="zh-CN" altLang="en-US" dirty="0"/>
              <a:t>停下工作编写程序并测试；</a:t>
            </a:r>
            <a:r>
              <a:rPr lang="en-US" altLang="zh-CN" dirty="0"/>
              <a:t>3. </a:t>
            </a:r>
            <a:r>
              <a:rPr lang="zh-CN" altLang="en-US" dirty="0"/>
              <a:t>运行程序完成工作。（单位的文员最需要学编程，但他们会编程就叫数据工程师</a:t>
            </a:r>
            <a:r>
              <a:rPr lang="en-US" altLang="zh-CN"/>
              <a:t>/</a:t>
            </a:r>
            <a:r>
              <a:rPr lang="zh-CN" altLang="en-US"/>
              <a:t>科学家，工作效率和工资都要提上几倍）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7E849-8382-4635-A2E5-C0CEE4ED9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3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5148F-D41B-407F-8E4D-49024A819F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Sanger 1</a:t>
            </a:r>
            <a:r>
              <a:rPr lang="zh-CN" altLang="en-US"/>
              <a:t>代，肠型的文章是测序了上千万条</a:t>
            </a:r>
            <a:r>
              <a:rPr lang="en-US" altLang="zh-CN"/>
              <a:t>reads</a:t>
            </a:r>
            <a:r>
              <a:rPr lang="zh-CN" altLang="en-US"/>
              <a:t>完成的，你想想成本是多少。二代测序三大平台都有产出，诺禾致源和一些医院用</a:t>
            </a:r>
            <a:r>
              <a:rPr lang="en-US" altLang="zh-CN"/>
              <a:t>Ion Torrent</a:t>
            </a:r>
            <a:r>
              <a:rPr lang="zh-CN" altLang="en-US"/>
              <a:t>，</a:t>
            </a:r>
            <a:r>
              <a:rPr lang="en-US" altLang="zh-CN"/>
              <a:t>2011-2015</a:t>
            </a:r>
            <a:r>
              <a:rPr lang="zh-CN" altLang="en-US"/>
              <a:t>年</a:t>
            </a:r>
            <a:r>
              <a:rPr lang="en-US" altLang="zh-CN"/>
              <a:t>454</a:t>
            </a:r>
            <a:r>
              <a:rPr lang="zh-CN" altLang="en-US"/>
              <a:t>使用较多，但己停产。目前</a:t>
            </a:r>
            <a:r>
              <a:rPr lang="en-US" altLang="zh-CN"/>
              <a:t>90%</a:t>
            </a:r>
            <a:r>
              <a:rPr lang="zh-CN" altLang="en-US"/>
              <a:t>以上用</a:t>
            </a:r>
            <a:r>
              <a:rPr lang="en-US" altLang="zh-CN"/>
              <a:t>HiSeq2500, MiSeq</a:t>
            </a:r>
            <a:r>
              <a:rPr lang="zh-CN" altLang="en-US"/>
              <a:t>；三代测序是发展趋势，但错误率太高，错误种类太任性，随机</a:t>
            </a:r>
            <a:r>
              <a:rPr lang="en-US" altLang="zh-CN"/>
              <a:t>——</a:t>
            </a:r>
            <a:r>
              <a:rPr lang="zh-CN" altLang="en-US"/>
              <a:t>包括插入、缺失和替换。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9757-A950-4545-88AD-F14B53B9D24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6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培养组主要是平板、液体</a:t>
            </a:r>
            <a:r>
              <a:rPr lang="en-US" altLang="zh-CN"/>
              <a:t>96</a:t>
            </a:r>
            <a:r>
              <a:rPr lang="zh-CN" altLang="en-US"/>
              <a:t>孔板培养，</a:t>
            </a:r>
            <a:r>
              <a:rPr lang="en-US" altLang="zh-CN"/>
              <a:t>+</a:t>
            </a:r>
            <a:r>
              <a:rPr lang="zh-CN" altLang="en-US"/>
              <a:t>测序鉴定；</a:t>
            </a:r>
            <a:r>
              <a:rPr lang="en-US" altLang="zh-CN"/>
              <a:t>DNA</a:t>
            </a:r>
            <a:r>
              <a:rPr lang="zh-CN" altLang="en-US"/>
              <a:t>、</a:t>
            </a:r>
            <a:r>
              <a:rPr lang="en-US" altLang="zh-CN"/>
              <a:t>RNA</a:t>
            </a:r>
            <a:r>
              <a:rPr lang="zh-CN" altLang="en-US"/>
              <a:t>层面二代测序；质谱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9757-A950-4545-88AD-F14B53B9D24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64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Pat Schloss</a:t>
            </a:r>
            <a:r>
              <a:rPr lang="zh-CN" altLang="en-US" dirty="0"/>
              <a:t>，</a:t>
            </a:r>
            <a:r>
              <a:rPr lang="en-US" altLang="zh-CN" dirty="0" err="1"/>
              <a:t>mothur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son,</a:t>
            </a:r>
            <a:r>
              <a:rPr lang="zh-CN" altLang="en-US" dirty="0"/>
              <a:t> </a:t>
            </a:r>
            <a:r>
              <a:rPr lang="en-US" altLang="zh-CN" dirty="0" err="1"/>
              <a:t>daught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Rob Knight, QIIME</a:t>
            </a:r>
            <a:r>
              <a:rPr lang="zh-CN" altLang="en-US" dirty="0"/>
              <a:t>，</a:t>
            </a:r>
            <a:r>
              <a:rPr lang="en-US" altLang="zh-CN" dirty="0"/>
              <a:t>QIIME2</a:t>
            </a:r>
            <a:r>
              <a:rPr lang="zh-CN" altLang="en-US" dirty="0"/>
              <a:t>，综述，引用</a:t>
            </a:r>
            <a:r>
              <a:rPr lang="en-US" altLang="zh-CN" dirty="0"/>
              <a:t>H</a:t>
            </a:r>
            <a:r>
              <a:rPr lang="zh-CN" altLang="en-US" dirty="0"/>
              <a:t>指数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Rober</a:t>
            </a:r>
            <a:r>
              <a:rPr lang="en-US" altLang="zh-CN" dirty="0"/>
              <a:t> Edgar, usearch, </a:t>
            </a:r>
            <a:r>
              <a:rPr lang="en-US" altLang="zh-CN" dirty="0" err="1"/>
              <a:t>uchime</a:t>
            </a:r>
            <a:r>
              <a:rPr lang="en-US" altLang="zh-CN" dirty="0"/>
              <a:t>, </a:t>
            </a:r>
            <a:r>
              <a:rPr lang="en-US" altLang="zh-CN" dirty="0" err="1"/>
              <a:t>uparse</a:t>
            </a:r>
            <a:r>
              <a:rPr lang="en-US" altLang="zh-CN" dirty="0"/>
              <a:t>, </a:t>
            </a:r>
            <a:r>
              <a:rPr lang="en-US" altLang="zh-CN" dirty="0" err="1"/>
              <a:t>unoise</a:t>
            </a:r>
            <a:r>
              <a:rPr lang="en-US" altLang="zh-CN" dirty="0"/>
              <a:t>, </a:t>
            </a:r>
            <a:r>
              <a:rPr lang="en-US" altLang="zh-CN" dirty="0" err="1"/>
              <a:t>sintax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Huttenhowver</a:t>
            </a:r>
            <a:r>
              <a:rPr lang="en-US" altLang="zh-CN" dirty="0"/>
              <a:t>: </a:t>
            </a:r>
            <a:r>
              <a:rPr lang="en-US" altLang="zh-CN" dirty="0" err="1"/>
              <a:t>Lefse</a:t>
            </a:r>
            <a:r>
              <a:rPr lang="zh-CN" altLang="en-US" dirty="0"/>
              <a:t>、</a:t>
            </a:r>
            <a:r>
              <a:rPr lang="en-US" altLang="zh-CN" dirty="0" err="1"/>
              <a:t>graphlan</a:t>
            </a:r>
            <a:r>
              <a:rPr lang="zh-CN" altLang="en-US" dirty="0"/>
              <a:t>、</a:t>
            </a:r>
            <a:r>
              <a:rPr lang="en-US" altLang="zh-CN" dirty="0"/>
              <a:t>humann2</a:t>
            </a:r>
            <a:r>
              <a:rPr lang="zh-CN" altLang="en-US" dirty="0"/>
              <a:t>、</a:t>
            </a:r>
            <a:r>
              <a:rPr lang="en-US" altLang="zh-CN" dirty="0" err="1"/>
              <a:t>picrust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3A755-9121-40C8-BAD4-94DBC3454D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FA51-6562-481A-ABC7-1F9E74D9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C9D38-F6A9-4D44-925F-1DDC0347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53B84-AA1E-4926-A972-16C43E76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ABCC5-F0EC-49A3-B549-7D5A3D5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D0C57-CF7A-4F45-90B3-253700A8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1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85429-2DC8-4E29-B340-99F33A7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C947F-23D4-4B87-8EE8-8BCFB145F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164A1-E718-4C39-A97F-A2473A2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C860-B57C-4070-89D0-B64D178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8AF8F-C1FB-4081-BD03-7197C931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6D49D-9674-4B1D-B68E-DC89F7F18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343D0-395F-438F-9452-A9C8CB94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5A253-A224-47B0-806B-A81E57BD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5F551-CEBF-44D7-AED3-19D2CC8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540A9-8ED8-4B7F-B9A0-D9A6A85C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C03F-DDFA-4209-B3C8-5FB346CC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8C27A-5519-4F5C-AE5F-1B79A73F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EE3AD-8978-4DBC-9E2A-555DB375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F6DED-E43D-461A-9D36-F1C21124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027E1-811A-4866-A5D5-90C871F2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6951-076E-4FC7-AE9E-669E0EBB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766E6-F33D-4E01-9B5D-B7372172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6784A-2EA8-4B79-9E45-CEDEA1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82100-2B75-4F1C-83FC-5BC2994B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C5D81-D590-4A08-99B5-2475EE9C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5306-B702-4C27-8CC8-2E59EC3F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51CD0-2BD2-4E7F-933B-CFC61202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E631C-61DF-46FB-B9FE-D889DB68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792F5-FC7D-48ED-9244-1EBBD1F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20568-52D0-4A43-AD70-8FF7699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FCD80-32E2-45FF-9319-9C7B531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17A3-35A8-4FA5-AC1B-88BE0845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8EF2B-E1A9-41D4-90A3-C2702D87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677E8-6BA7-4356-BB59-88F0DA865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C57B7-AAF8-43A4-B8D4-B081FF31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8F266D-5206-4F6E-9F21-F4D287F2C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6DBD7-6A06-45B5-A672-81C818EE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DB0008-EBD3-4793-98D6-866369A1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48D490-F906-40E1-93E4-C3A6E4C9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EE99-E29E-45BC-92E8-620CBF9A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A4985-D8B0-484B-82BF-14AD4747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15CC69-03D0-4BA1-949F-637A700F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88D43A-DEC4-4A39-BC06-5185DE4D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CE87A-F6D0-447F-8469-ED04057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B36FF6-8EBB-40F3-97A5-A207648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25D6-79C0-491E-8305-BA929630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7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0CB1-A4F9-4650-BA69-1392E3F2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FBE32-DA30-4BF6-912F-A8E45CDC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7C1B6-4234-4C61-BD6D-70B4DECB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6A85C-62C5-4BB0-8243-6654D9B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97823-7E0D-4AE0-A6E5-5E612360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48A09-A4B0-4F1F-9007-36831F47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8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F7C2-5F4B-4D52-A3A8-89818959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2F722A-B09A-46EF-AF00-93D750A44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36450-90F4-403D-90B1-62EA558E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D5D0F-CBB2-40F1-BCA4-E411BDA6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57608-583F-4089-904A-B146DA08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C5D4D-E35A-49DF-9726-FD40974C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76F-4205-478E-AFC7-8DAD7415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03D6A-CEA5-4F9B-B737-6FAE9A72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0306-73EF-499B-A7DB-B41EF24A5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C470-2402-4F6C-942F-22DD4B029C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07F25-A854-44C6-AAA3-646464C0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1BA4D-E582-4585-946B-D1A8D4D84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E9CDC-AF6F-4A95-A425-67D9CB575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hyperlink" Target="https://mp.weixin.qq.com/s/UVMb8478xVGcX5sjjie72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tiff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p.weixin.qq.com/s/bl2Bu_NNYZMiAXAkM0Vl1Q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88A76-E12E-4158-83A6-365C352C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微生物组分析入门指南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1756F-E136-458A-AFF7-4356403D9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中国科学院遗传与发育生物学研究所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刘永鑫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5571E5D7-8915-4819-8723-2BFC17EE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24" y="4388542"/>
            <a:ext cx="5218476" cy="24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59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数据分析的基本思想</a:t>
            </a:r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三步走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845" y="5648788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序列</a:t>
            </a:r>
            <a:r>
              <a:rPr lang="en-US" altLang="zh-CN" dirty="0">
                <a:cs typeface="+mn-ea"/>
                <a:sym typeface="+mn-lt"/>
              </a:rPr>
              <a:t>: 10</a:t>
            </a:r>
            <a:r>
              <a:rPr lang="en-US" altLang="zh-CN" baseline="30000" dirty="0">
                <a:cs typeface="+mn-ea"/>
                <a:sym typeface="+mn-lt"/>
              </a:rPr>
              <a:t>6</a:t>
            </a:r>
            <a:r>
              <a:rPr lang="en-US" altLang="zh-CN" dirty="0">
                <a:cs typeface="+mn-ea"/>
                <a:sym typeface="+mn-lt"/>
              </a:rPr>
              <a:t> ~ 10</a:t>
            </a:r>
            <a:r>
              <a:rPr lang="en-US" altLang="zh-CN" baseline="30000" dirty="0">
                <a:cs typeface="+mn-ea"/>
                <a:sym typeface="+mn-lt"/>
              </a:rPr>
              <a:t>9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869" y="3605224"/>
            <a:ext cx="2506932" cy="183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7143" y="3738470"/>
            <a:ext cx="2369775" cy="16458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99093" y="5675086"/>
            <a:ext cx="23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特征表</a:t>
            </a:r>
            <a:r>
              <a:rPr lang="en-US" altLang="zh-CN" dirty="0">
                <a:cs typeface="+mn-ea"/>
                <a:sym typeface="+mn-lt"/>
              </a:rPr>
              <a:t>: 10</a:t>
            </a:r>
            <a:r>
              <a:rPr lang="en-US" altLang="zh-CN" baseline="30000" dirty="0">
                <a:cs typeface="+mn-ea"/>
                <a:sym typeface="+mn-lt"/>
              </a:rPr>
              <a:t>1~3</a:t>
            </a:r>
            <a:r>
              <a:rPr lang="en-US" altLang="zh-CN" dirty="0">
                <a:cs typeface="+mn-ea"/>
                <a:sym typeface="+mn-lt"/>
              </a:rPr>
              <a:t> X 10</a:t>
            </a:r>
            <a:r>
              <a:rPr lang="en-US" altLang="zh-CN" baseline="30000" dirty="0">
                <a:cs typeface="+mn-ea"/>
                <a:sym typeface="+mn-lt"/>
              </a:rPr>
              <a:t>3~5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r="38910"/>
          <a:stretch/>
        </p:blipFill>
        <p:spPr>
          <a:xfrm>
            <a:off x="6460836" y="3675134"/>
            <a:ext cx="2131995" cy="17563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6200" y="5648788"/>
            <a:ext cx="23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统计表</a:t>
            </a:r>
            <a:r>
              <a:rPr lang="en-US" altLang="zh-CN" dirty="0">
                <a:cs typeface="+mn-ea"/>
                <a:sym typeface="+mn-lt"/>
              </a:rPr>
              <a:t>: 1~N X 10</a:t>
            </a:r>
            <a:r>
              <a:rPr lang="en-US" altLang="zh-CN" baseline="30000" dirty="0">
                <a:cs typeface="+mn-ea"/>
                <a:sym typeface="+mn-lt"/>
              </a:rPr>
              <a:t>1~3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4714" y="5605503"/>
            <a:ext cx="26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图</a:t>
            </a:r>
            <a:r>
              <a:rPr lang="en-US" altLang="zh-CN" dirty="0">
                <a:cs typeface="+mn-ea"/>
                <a:sym typeface="+mn-lt"/>
              </a:rPr>
              <a:t>: 10</a:t>
            </a:r>
            <a:r>
              <a:rPr lang="en-US" altLang="zh-CN" baseline="30000" dirty="0">
                <a:cs typeface="+mn-ea"/>
                <a:sym typeface="+mn-lt"/>
              </a:rPr>
              <a:t>1~3</a:t>
            </a:r>
            <a:r>
              <a:rPr lang="zh-CN" altLang="en-US" dirty="0">
                <a:cs typeface="+mn-ea"/>
                <a:sym typeface="+mn-lt"/>
              </a:rPr>
              <a:t>个点和统计信息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5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1823" y="3688661"/>
            <a:ext cx="987077" cy="840718"/>
          </a:xfrm>
          <a:prstGeom prst="rect">
            <a:avLst/>
          </a:prstGeom>
        </p:spPr>
      </p:pic>
      <p:pic>
        <p:nvPicPr>
          <p:cNvPr id="16" name="Picture 20"/>
          <p:cNvPicPr>
            <a:picLocks noChangeAspect="1"/>
          </p:cNvPicPr>
          <p:nvPr/>
        </p:nvPicPr>
        <p:blipFill rotWithShape="1">
          <a:blip r:embed="rId11"/>
          <a:srcRect r="41667"/>
          <a:stretch/>
        </p:blipFill>
        <p:spPr>
          <a:xfrm>
            <a:off x="10213367" y="3686593"/>
            <a:ext cx="927375" cy="799995"/>
          </a:xfrm>
          <a:prstGeom prst="rect">
            <a:avLst/>
          </a:prstGeom>
        </p:spPr>
      </p:pic>
      <p:pic>
        <p:nvPicPr>
          <p:cNvPr id="17" name="Picture 21" descr="b1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61" y="4463197"/>
            <a:ext cx="988947" cy="988947"/>
          </a:xfrm>
          <a:prstGeom prst="rect">
            <a:avLst/>
          </a:prstGeom>
        </p:spPr>
      </p:pic>
      <p:pic>
        <p:nvPicPr>
          <p:cNvPr id="18" name="Picture 22" descr="family_top10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446" y="4521511"/>
            <a:ext cx="887120" cy="9654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EAA4AA-B447-46B0-A0B4-02A12E2B4111}"/>
              </a:ext>
            </a:extLst>
          </p:cNvPr>
          <p:cNvSpPr txBox="1"/>
          <p:nvPr/>
        </p:nvSpPr>
        <p:spPr>
          <a:xfrm>
            <a:off x="2973935" y="3127761"/>
            <a:ext cx="66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A41B0-020D-4546-803F-AAF60052FC67}"/>
              </a:ext>
            </a:extLst>
          </p:cNvPr>
          <p:cNvSpPr txBox="1"/>
          <p:nvPr/>
        </p:nvSpPr>
        <p:spPr>
          <a:xfrm>
            <a:off x="5798699" y="3171895"/>
            <a:ext cx="66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EAAB83-6145-455D-9CD5-4203B7BA6056}"/>
              </a:ext>
            </a:extLst>
          </p:cNvPr>
          <p:cNvSpPr txBox="1"/>
          <p:nvPr/>
        </p:nvSpPr>
        <p:spPr>
          <a:xfrm>
            <a:off x="8520914" y="3191406"/>
            <a:ext cx="9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112366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341F-AA8D-457E-AA7E-BE4B6572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组学文章高引用的原因？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7FA63-4C0F-4818-946D-280A8D98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从基因、单物种研究向多基因、多物种转变</a:t>
            </a:r>
            <a:r>
              <a:rPr lang="en-US" altLang="zh-CN" dirty="0"/>
              <a:t>——</a:t>
            </a:r>
            <a:r>
              <a:rPr lang="zh-CN" altLang="en-US" dirty="0"/>
              <a:t>泛转广</a:t>
            </a:r>
            <a:endParaRPr lang="en-US" altLang="zh-CN" dirty="0"/>
          </a:p>
          <a:p>
            <a:r>
              <a:rPr lang="zh-CN" altLang="en-US" dirty="0"/>
              <a:t>更容易发现普遍规律</a:t>
            </a:r>
            <a:endParaRPr lang="en-US" altLang="zh-CN" dirty="0"/>
          </a:p>
          <a:p>
            <a:r>
              <a:rPr lang="zh-CN" altLang="en-US" dirty="0"/>
              <a:t>结果仅在关联层面，提供实验的研究候选</a:t>
            </a:r>
            <a:r>
              <a:rPr lang="en-US" altLang="zh-CN" dirty="0"/>
              <a:t>(</a:t>
            </a:r>
            <a:r>
              <a:rPr lang="zh-CN" altLang="en-US" dirty="0"/>
              <a:t>需要大量下游实验验证的工作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Genome Biology</a:t>
            </a:r>
          </a:p>
          <a:p>
            <a:r>
              <a:rPr lang="en-US" altLang="zh-CN" dirty="0"/>
              <a:t>Microbiome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7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为什么要学习生信？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数据分析的基本思想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数据分析的基本功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!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微生物组学你的掌握的分析流程！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阅读和发表文章掌握的统计绘图知识！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是否编程开展分析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31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本领域常用测序平台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34355" y="3364349"/>
            <a:ext cx="1796536" cy="62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1950" marR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890D0"/>
              </a:buClr>
              <a:buSzPct val="60000"/>
              <a:buFont typeface="Wingdings" panose="05000000000000000000" pitchFamily="2" charset="2"/>
              <a:buChar char="m"/>
              <a:tabLst/>
              <a:defRPr sz="2800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0" marR="0" indent="0" algn="l" defTabSz="6858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70D4D7"/>
              </a:buClr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857250" marR="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200150" marR="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543050" marR="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CA" sz="24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Sanger</a:t>
            </a:r>
          </a:p>
        </p:txBody>
      </p:sp>
      <p:pic>
        <p:nvPicPr>
          <p:cNvPr id="5" name="Picture 2" descr="http://vantage.vanderbilt.edu/files/5913/5550/3011/abi3730ful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0358" y="1386142"/>
            <a:ext cx="3104976" cy="20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ife Technologies - Ion Proton (TM)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85334" y="1502141"/>
            <a:ext cx="1957719" cy="16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77255" y="3364349"/>
            <a:ext cx="1796536" cy="62896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24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Ion Torrent</a:t>
            </a: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829" y="4043058"/>
            <a:ext cx="2876190" cy="159047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620738" y="5581411"/>
            <a:ext cx="2110153" cy="62896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24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Illumina *</a:t>
            </a:r>
            <a:r>
              <a:rPr lang="en-CA" sz="24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Seq</a:t>
            </a:r>
            <a:endParaRPr lang="en-CA" sz="24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Picture 10" descr="http://upload.wikimedia.org/wikipedia/commons/b/bb/PacBio_RSII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7255" y="3969114"/>
            <a:ext cx="1968377" cy="17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103125" y="5739964"/>
            <a:ext cx="2872119" cy="62896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24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Pacific Biosciences</a:t>
            </a:r>
          </a:p>
        </p:txBody>
      </p:sp>
      <p:pic>
        <p:nvPicPr>
          <p:cNvPr id="14" name="Picture 4" descr="http://thehightechsociety.com/wp-content/uploads/2013/03/MinION_66-Nanopore-Technologie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7749" y="4011720"/>
            <a:ext cx="1938177" cy="16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379390" y="5739964"/>
            <a:ext cx="1691996" cy="62896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24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Nanopore</a:t>
            </a:r>
            <a:endParaRPr lang="en-CA" sz="24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207691-4FB2-4AAE-A42B-C825F8AAC814}"/>
              </a:ext>
            </a:extLst>
          </p:cNvPr>
          <p:cNvSpPr txBox="1">
            <a:spLocks/>
          </p:cNvSpPr>
          <p:nvPr/>
        </p:nvSpPr>
        <p:spPr bwMode="auto">
          <a:xfrm>
            <a:off x="8308569" y="3338257"/>
            <a:ext cx="1796535" cy="47172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BGISEQ</a:t>
            </a:r>
          </a:p>
        </p:txBody>
      </p:sp>
      <p:pic>
        <p:nvPicPr>
          <p:cNvPr id="17" name="Picture 2" descr="https://timgsa.baidu.com/timg?image&amp;quality=80&amp;size=b9999_10000&amp;sec=1543164686492&amp;di=a14f056ef37680efd8c01e0ece428460&amp;imgtype=0&amp;src=http%3A%2F%2Fspider.nosdn.127.net%2F56db573c29d231add874076bcab501d4.jpeg">
            <a:extLst>
              <a:ext uri="{FF2B5EF4-FFF2-40B4-BE49-F238E27FC236}">
                <a16:creationId xmlns:a16="http://schemas.microsoft.com/office/drawing/2014/main" id="{48B3D668-9B5E-4DE2-A749-CCE9E6E6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59" y="1478808"/>
            <a:ext cx="2210280" cy="1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B59BF5F-9C6A-4AE0-9D8B-C23E4C5B363A}"/>
              </a:ext>
            </a:extLst>
          </p:cNvPr>
          <p:cNvSpPr/>
          <p:nvPr/>
        </p:nvSpPr>
        <p:spPr bwMode="gray">
          <a:xfrm>
            <a:off x="2406791" y="1418421"/>
            <a:ext cx="2806701" cy="247651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08D59-4878-49A0-9A90-230ED1489F35}"/>
              </a:ext>
            </a:extLst>
          </p:cNvPr>
          <p:cNvSpPr txBox="1"/>
          <p:nvPr/>
        </p:nvSpPr>
        <p:spPr>
          <a:xfrm>
            <a:off x="1543030" y="2241181"/>
            <a:ext cx="89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101"/>
                </a:solidFill>
                <a:cs typeface="+mn-ea"/>
                <a:sym typeface="+mn-lt"/>
              </a:rPr>
              <a:t>一代</a:t>
            </a:r>
            <a:endParaRPr lang="en-US" altLang="zh-CN" sz="2400" dirty="0">
              <a:solidFill>
                <a:srgbClr val="FF010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FF0101"/>
                </a:solidFill>
                <a:cs typeface="+mn-ea"/>
                <a:sym typeface="+mn-lt"/>
              </a:rPr>
              <a:t>测序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6E8BDE-DE85-47CE-B73B-A5BCC4D2D207}"/>
              </a:ext>
            </a:extLst>
          </p:cNvPr>
          <p:cNvSpPr/>
          <p:nvPr/>
        </p:nvSpPr>
        <p:spPr bwMode="gray">
          <a:xfrm>
            <a:off x="5135037" y="3969114"/>
            <a:ext cx="5064502" cy="228381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8B20B0-6A3E-42C4-906A-E206D8540F80}"/>
              </a:ext>
            </a:extLst>
          </p:cNvPr>
          <p:cNvSpPr txBox="1"/>
          <p:nvPr/>
        </p:nvSpPr>
        <p:spPr>
          <a:xfrm>
            <a:off x="10211561" y="4777733"/>
            <a:ext cx="81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cs typeface="+mn-ea"/>
                <a:sym typeface="+mn-lt"/>
              </a:rPr>
              <a:t>三代测序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86B189-452B-4B41-A317-A3F582CE289B}"/>
              </a:ext>
            </a:extLst>
          </p:cNvPr>
          <p:cNvSpPr/>
          <p:nvPr/>
        </p:nvSpPr>
        <p:spPr>
          <a:xfrm>
            <a:off x="7120048" y="6352868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cs typeface="+mn-ea"/>
                <a:sym typeface="+mn-lt"/>
              </a:rPr>
              <a:t>学习全基因组测序数据分析 </a:t>
            </a:r>
            <a:r>
              <a:rPr lang="en-US" altLang="zh-CN" dirty="0">
                <a:solidFill>
                  <a:srgbClr val="0366D6"/>
                </a:solidFill>
                <a:cs typeface="+mn-ea"/>
                <a:sym typeface="+mn-lt"/>
                <a:hlinkClick r:id="rId9"/>
              </a:rPr>
              <a:t>1</a:t>
            </a:r>
            <a:r>
              <a:rPr lang="zh-CN" altLang="en-US" dirty="0">
                <a:solidFill>
                  <a:srgbClr val="0366D6"/>
                </a:solidFill>
                <a:cs typeface="+mn-ea"/>
                <a:sym typeface="+mn-lt"/>
                <a:hlinkClick r:id="rId9"/>
              </a:rPr>
              <a:t>测序技术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57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1E60-ACFB-4314-B57E-9E7ADD3A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生物信息</a:t>
            </a:r>
            <a:r>
              <a:rPr lang="en-US" altLang="zh-CN" dirty="0"/>
              <a:t>=</a:t>
            </a:r>
            <a:r>
              <a:rPr lang="zh-CN" altLang="en-US" dirty="0"/>
              <a:t>生物科学</a:t>
            </a:r>
            <a:r>
              <a:rPr lang="en-US" altLang="zh-CN" dirty="0"/>
              <a:t>+</a:t>
            </a:r>
            <a:r>
              <a:rPr lang="zh-CN" altLang="en-US" dirty="0"/>
              <a:t>信息技术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23D4-44DC-42F8-9E68-CE0B3E7E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生物科学：生物化学、分子生物学、遗传学</a:t>
            </a:r>
            <a:r>
              <a:rPr lang="en-US" altLang="zh-CN" dirty="0"/>
              <a:t>(</a:t>
            </a:r>
            <a:r>
              <a:rPr lang="zh-CN" altLang="en-US" dirty="0"/>
              <a:t>生物学专业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信息技术：</a:t>
            </a:r>
            <a:endParaRPr lang="en-US" altLang="zh-CN" dirty="0"/>
          </a:p>
          <a:p>
            <a:pPr lvl="1"/>
            <a:r>
              <a:rPr lang="zh-CN" altLang="en-US" dirty="0"/>
              <a:t>基础：</a:t>
            </a:r>
            <a:r>
              <a:rPr lang="en-US" altLang="zh-CN" dirty="0"/>
              <a:t>Office</a:t>
            </a:r>
            <a:r>
              <a:rPr lang="zh-CN" altLang="en-US" dirty="0"/>
              <a:t>三件套、</a:t>
            </a:r>
            <a:r>
              <a:rPr lang="en-US" altLang="zh-CN" dirty="0"/>
              <a:t>AI</a:t>
            </a:r>
            <a:r>
              <a:rPr lang="zh-CN" altLang="en-US" dirty="0"/>
              <a:t>排版、远程登陆、文件上传下载、</a:t>
            </a:r>
            <a:r>
              <a:rPr lang="en-US" altLang="zh-CN" dirty="0"/>
              <a:t> Markdown</a:t>
            </a:r>
            <a:r>
              <a:rPr lang="zh-CN" altLang="en-US" dirty="0"/>
              <a:t>笔记、正则表达式、</a:t>
            </a:r>
            <a:r>
              <a:rPr lang="en-US" altLang="zh-CN" dirty="0" err="1"/>
              <a:t>github</a:t>
            </a:r>
            <a:r>
              <a:rPr lang="zh-CN" altLang="en-US" dirty="0"/>
              <a:t>、截图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：命令行、</a:t>
            </a:r>
            <a:r>
              <a:rPr lang="en-US" altLang="zh-CN" dirty="0" err="1"/>
              <a:t>awk</a:t>
            </a:r>
            <a:r>
              <a:rPr lang="zh-CN" altLang="en-US" dirty="0"/>
              <a:t>、</a:t>
            </a:r>
            <a:r>
              <a:rPr lang="en-US" altLang="zh-CN" dirty="0"/>
              <a:t>sed</a:t>
            </a:r>
            <a:r>
              <a:rPr lang="zh-CN" altLang="en-US" dirty="0"/>
              <a:t>、</a:t>
            </a:r>
            <a:r>
              <a:rPr lang="en-US" altLang="zh-CN" dirty="0" err="1"/>
              <a:t>bioconda</a:t>
            </a:r>
            <a:r>
              <a:rPr lang="zh-CN" altLang="en-US" dirty="0"/>
              <a:t>、</a:t>
            </a:r>
            <a:r>
              <a:rPr lang="en-US" altLang="zh-CN" dirty="0"/>
              <a:t>docker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 err="1"/>
              <a:t>Rstudio</a:t>
            </a:r>
            <a:r>
              <a:rPr lang="zh-CN" altLang="en-US" dirty="0"/>
              <a:t>、包安装、统计、</a:t>
            </a:r>
            <a:r>
              <a:rPr lang="en-US" altLang="zh-CN" dirty="0"/>
              <a:t>ggplot2</a:t>
            </a:r>
            <a:r>
              <a:rPr lang="zh-CN" altLang="en-US" dirty="0"/>
              <a:t>绘图、</a:t>
            </a:r>
            <a:r>
              <a:rPr lang="en-US" altLang="zh-CN" dirty="0"/>
              <a:t> </a:t>
            </a:r>
            <a:r>
              <a:rPr lang="en-US" altLang="zh-CN" dirty="0" err="1"/>
              <a:t>Rmarkdown</a:t>
            </a:r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扩增子：</a:t>
            </a:r>
            <a:r>
              <a:rPr lang="en-US" altLang="zh-CN" dirty="0"/>
              <a:t>16S/ITS</a:t>
            </a:r>
            <a:r>
              <a:rPr lang="zh-CN" altLang="en-US" dirty="0"/>
              <a:t>测序、</a:t>
            </a:r>
            <a:r>
              <a:rPr lang="en-US" altLang="zh-CN" dirty="0"/>
              <a:t>Alpha</a:t>
            </a:r>
            <a:r>
              <a:rPr lang="zh-CN" altLang="en-US" dirty="0"/>
              <a:t>、</a:t>
            </a:r>
            <a:r>
              <a:rPr lang="en-US" altLang="zh-CN" dirty="0"/>
              <a:t>Beta</a:t>
            </a:r>
            <a:r>
              <a:rPr lang="zh-CN" altLang="en-US" dirty="0"/>
              <a:t>多样性、物种组成、功能预测</a:t>
            </a:r>
            <a:endParaRPr lang="en-US" altLang="zh-CN" dirty="0"/>
          </a:p>
          <a:p>
            <a:pPr lvl="1"/>
            <a:r>
              <a:rPr lang="zh-CN" altLang="en-US" dirty="0"/>
              <a:t>宏基因组：有参定量、无参组装和功能注释、分箱</a:t>
            </a:r>
            <a:endParaRPr lang="en-US" altLang="zh-CN" dirty="0"/>
          </a:p>
          <a:p>
            <a:pPr lvl="1"/>
            <a:r>
              <a:rPr lang="zh-CN" altLang="en-US" dirty="0"/>
              <a:t>高级分析：环境因子、机器学习、网络、进化树、多组学关联分析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3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微生物组研究方法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6175798" y="1046078"/>
          <a:ext cx="5823194" cy="54378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3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特点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局限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高通量，高成本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无法分离难培养的物种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56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研究物种多样性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PCR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有偏好性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只能研究分类信息和丰度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研究物种多样性和功能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发现新基因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无法得到基因表达信息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信息分析复杂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同时研究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DNA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RNA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病毒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实验成本高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信息分析复杂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研究基因表达信息，寻找样本间表达差异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提取和纯化复杂，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数据库信息不完善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获得蛋白表达谱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比较不同环境样本的蛋白差异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数据库信息不完善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总蛋白提取困难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获得代谢图谱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比较不同环境样本的代谢物差异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数据库信息不完善</a:t>
                      </a:r>
                      <a:endParaRPr lang="en-US" altLang="zh-CN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难区分宿主和微生物的代谢物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18098" y="1582856"/>
            <a:ext cx="5878714" cy="4924692"/>
            <a:chOff x="218098" y="1582856"/>
            <a:chExt cx="5878714" cy="4924692"/>
          </a:xfrm>
        </p:grpSpPr>
        <p:grpSp>
          <p:nvGrpSpPr>
            <p:cNvPr id="41" name="组合 40"/>
            <p:cNvGrpSpPr/>
            <p:nvPr/>
          </p:nvGrpSpPr>
          <p:grpSpPr>
            <a:xfrm>
              <a:off x="218098" y="1785243"/>
              <a:ext cx="5403956" cy="4430181"/>
              <a:chOff x="1115616" y="1182061"/>
              <a:chExt cx="4595319" cy="4574704"/>
            </a:xfrm>
          </p:grpSpPr>
          <p:sp>
            <p:nvSpPr>
              <p:cNvPr id="49" name="TextBox 43"/>
              <p:cNvSpPr txBox="1"/>
              <p:nvPr/>
            </p:nvSpPr>
            <p:spPr>
              <a:xfrm>
                <a:off x="3180306" y="3856399"/>
                <a:ext cx="2260123" cy="38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595959"/>
                    </a:solidFill>
                    <a:cs typeface="+mn-ea"/>
                    <a:sym typeface="+mn-lt"/>
                  </a:rPr>
                  <a:t>Metatranscriptomics</a:t>
                </a:r>
                <a:endParaRPr lang="zh-CN" altLang="en-US" b="1" dirty="0">
                  <a:solidFill>
                    <a:srgbClr val="595959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115616" y="1182061"/>
                <a:ext cx="4595319" cy="4574704"/>
                <a:chOff x="1115616" y="1182061"/>
                <a:chExt cx="4595319" cy="4574704"/>
              </a:xfrm>
            </p:grpSpPr>
            <p:sp>
              <p:nvSpPr>
                <p:cNvPr id="51" name="TextBox 40"/>
                <p:cNvSpPr txBox="1"/>
                <p:nvPr/>
              </p:nvSpPr>
              <p:spPr>
                <a:xfrm>
                  <a:off x="3180302" y="2461585"/>
                  <a:ext cx="2530633" cy="381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595959"/>
                      </a:solidFill>
                      <a:cs typeface="+mn-ea"/>
                      <a:sym typeface="+mn-lt"/>
                    </a:rPr>
                    <a:t>Metagenomics</a:t>
                  </a:r>
                  <a:endParaRPr lang="zh-CN" altLang="en-US" b="1" dirty="0">
                    <a:solidFill>
                      <a:srgbClr val="595959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1115616" y="1182061"/>
                  <a:ext cx="3977733" cy="4574704"/>
                  <a:chOff x="1115616" y="1182061"/>
                  <a:chExt cx="3977733" cy="4574704"/>
                </a:xfrm>
              </p:grpSpPr>
              <p:sp>
                <p:nvSpPr>
                  <p:cNvPr id="53" name="TextBox 21"/>
                  <p:cNvSpPr txBox="1"/>
                  <p:nvPr/>
                </p:nvSpPr>
                <p:spPr>
                  <a:xfrm>
                    <a:off x="1115616" y="1182061"/>
                    <a:ext cx="1584176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Microbiome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cxnSp>
                <p:nvCxnSpPr>
                  <p:cNvPr id="54" name="直接箭头连接符 53"/>
                  <p:cNvCxnSpPr/>
                  <p:nvPr/>
                </p:nvCxnSpPr>
                <p:spPr bwMode="auto">
                  <a:xfrm>
                    <a:off x="1691919" y="1592044"/>
                    <a:ext cx="0" cy="90085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5" name="TextBox 24"/>
                  <p:cNvSpPr txBox="1"/>
                  <p:nvPr/>
                </p:nvSpPr>
                <p:spPr>
                  <a:xfrm>
                    <a:off x="1377773" y="2550187"/>
                    <a:ext cx="832925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DNA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cxnSp>
                <p:nvCxnSpPr>
                  <p:cNvPr id="56" name="直接箭头连接符 55"/>
                  <p:cNvCxnSpPr/>
                  <p:nvPr/>
                </p:nvCxnSpPr>
                <p:spPr bwMode="auto">
                  <a:xfrm>
                    <a:off x="1691919" y="2969750"/>
                    <a:ext cx="0" cy="57606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7" name="直接箭头连接符 56"/>
                  <p:cNvCxnSpPr/>
                  <p:nvPr/>
                </p:nvCxnSpPr>
                <p:spPr bwMode="auto">
                  <a:xfrm>
                    <a:off x="1691919" y="4158372"/>
                    <a:ext cx="0" cy="39139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8" name="直接箭头连接符 57"/>
                  <p:cNvCxnSpPr/>
                  <p:nvPr/>
                </p:nvCxnSpPr>
                <p:spPr bwMode="auto">
                  <a:xfrm>
                    <a:off x="1691919" y="4893447"/>
                    <a:ext cx="0" cy="41819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9" name="TextBox 28"/>
                  <p:cNvSpPr txBox="1"/>
                  <p:nvPr/>
                </p:nvSpPr>
                <p:spPr>
                  <a:xfrm>
                    <a:off x="1291015" y="3774688"/>
                    <a:ext cx="888053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mRNA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TextBox 29"/>
                  <p:cNvSpPr txBox="1"/>
                  <p:nvPr/>
                </p:nvSpPr>
                <p:spPr>
                  <a:xfrm>
                    <a:off x="1257903" y="4518411"/>
                    <a:ext cx="1152605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Proteins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TextBox 30"/>
                  <p:cNvSpPr txBox="1"/>
                  <p:nvPr/>
                </p:nvSpPr>
                <p:spPr>
                  <a:xfrm>
                    <a:off x="1126850" y="5375385"/>
                    <a:ext cx="1583490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Metabolites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cxnSp>
                <p:nvCxnSpPr>
                  <p:cNvPr id="62" name="直接箭头连接符 61"/>
                  <p:cNvCxnSpPr/>
                  <p:nvPr/>
                </p:nvCxnSpPr>
                <p:spPr bwMode="auto">
                  <a:xfrm>
                    <a:off x="2442245" y="1407378"/>
                    <a:ext cx="679243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3" name="TextBox 33"/>
                  <p:cNvSpPr txBox="1"/>
                  <p:nvPr/>
                </p:nvSpPr>
                <p:spPr>
                  <a:xfrm>
                    <a:off x="3180300" y="1222712"/>
                    <a:ext cx="1584176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Culturomics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cxnSp>
                <p:nvCxnSpPr>
                  <p:cNvPr id="64" name="直接箭头连接符 63"/>
                  <p:cNvCxnSpPr/>
                  <p:nvPr/>
                </p:nvCxnSpPr>
                <p:spPr bwMode="auto">
                  <a:xfrm flipV="1">
                    <a:off x="2339066" y="2100500"/>
                    <a:ext cx="668014" cy="40078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5" name="直接箭头连接符 64"/>
                  <p:cNvCxnSpPr/>
                  <p:nvPr/>
                </p:nvCxnSpPr>
                <p:spPr bwMode="auto">
                  <a:xfrm>
                    <a:off x="2339066" y="2636912"/>
                    <a:ext cx="679243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直接箭头连接符 65"/>
                  <p:cNvCxnSpPr/>
                  <p:nvPr/>
                </p:nvCxnSpPr>
                <p:spPr bwMode="auto">
                  <a:xfrm>
                    <a:off x="2327837" y="2780929"/>
                    <a:ext cx="679244" cy="4697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TextBox 39"/>
                  <p:cNvSpPr txBox="1"/>
                  <p:nvPr/>
                </p:nvSpPr>
                <p:spPr>
                  <a:xfrm>
                    <a:off x="3180300" y="1733153"/>
                    <a:ext cx="1801436" cy="667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Amplicon</a:t>
                    </a:r>
                  </a:p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(16S/18S/ITS)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TextBox 41"/>
                  <p:cNvSpPr txBox="1"/>
                  <p:nvPr/>
                </p:nvSpPr>
                <p:spPr>
                  <a:xfrm>
                    <a:off x="3180303" y="3118943"/>
                    <a:ext cx="1721142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Viromics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cxnSp>
                <p:nvCxnSpPr>
                  <p:cNvPr id="69" name="直接箭头连接符 68"/>
                  <p:cNvCxnSpPr/>
                  <p:nvPr/>
                </p:nvCxnSpPr>
                <p:spPr bwMode="auto">
                  <a:xfrm>
                    <a:off x="2359484" y="3973705"/>
                    <a:ext cx="679243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0" name="直接箭头连接符 69"/>
                  <p:cNvCxnSpPr/>
                  <p:nvPr/>
                </p:nvCxnSpPr>
                <p:spPr bwMode="auto">
                  <a:xfrm>
                    <a:off x="2405256" y="4729806"/>
                    <a:ext cx="679243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直接箭头连接符 70"/>
                  <p:cNvCxnSpPr/>
                  <p:nvPr/>
                </p:nvCxnSpPr>
                <p:spPr bwMode="auto">
                  <a:xfrm>
                    <a:off x="2410508" y="5560051"/>
                    <a:ext cx="679243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22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72" name="TextBox 46"/>
                  <p:cNvSpPr txBox="1"/>
                  <p:nvPr/>
                </p:nvSpPr>
                <p:spPr>
                  <a:xfrm>
                    <a:off x="3180303" y="4513782"/>
                    <a:ext cx="1913046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Metaproteomics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TextBox 47"/>
                  <p:cNvSpPr txBox="1"/>
                  <p:nvPr/>
                </p:nvSpPr>
                <p:spPr>
                  <a:xfrm>
                    <a:off x="3175796" y="5365366"/>
                    <a:ext cx="1913045" cy="381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595959"/>
                        </a:solidFill>
                        <a:cs typeface="+mn-ea"/>
                        <a:sym typeface="+mn-lt"/>
                      </a:rPr>
                      <a:t>Metabolomics</a:t>
                    </a:r>
                    <a:endParaRPr lang="zh-CN" altLang="en-US" b="1" dirty="0">
                      <a:solidFill>
                        <a:srgbClr val="595959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cxnSp>
          <p:nvCxnSpPr>
            <p:cNvPr id="75" name="直接箭头连接符 74"/>
            <p:cNvCxnSpPr/>
            <p:nvPr/>
          </p:nvCxnSpPr>
          <p:spPr bwMode="auto">
            <a:xfrm flipV="1">
              <a:off x="1666538" y="4028772"/>
              <a:ext cx="785565" cy="38812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7" name="Picture 3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07" y="1586117"/>
              <a:ext cx="824619" cy="61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150" y="1582856"/>
              <a:ext cx="881771" cy="61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751" y="2173275"/>
              <a:ext cx="692987" cy="69298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646"/>
            <a:stretch/>
          </p:blipFill>
          <p:spPr>
            <a:xfrm>
              <a:off x="4731477" y="2912400"/>
              <a:ext cx="1144939" cy="68722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253" y="4862046"/>
              <a:ext cx="1104152" cy="7043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0" b="7810"/>
            <a:stretch/>
          </p:blipFill>
          <p:spPr>
            <a:xfrm>
              <a:off x="4670119" y="5653737"/>
              <a:ext cx="1426693" cy="85381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055" y="4245142"/>
              <a:ext cx="982227" cy="5456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9"/>
            <a:stretch/>
          </p:blipFill>
          <p:spPr>
            <a:xfrm>
              <a:off x="5022754" y="3656055"/>
              <a:ext cx="875244" cy="589087"/>
            </a:xfrm>
            <a:prstGeom prst="rect">
              <a:avLst/>
            </a:prstGeom>
          </p:spPr>
        </p:pic>
      </p:grpSp>
      <p:sp>
        <p:nvSpPr>
          <p:cNvPr id="8" name="圆角矩形 7"/>
          <p:cNvSpPr/>
          <p:nvPr/>
        </p:nvSpPr>
        <p:spPr bwMode="auto">
          <a:xfrm>
            <a:off x="2596541" y="2343605"/>
            <a:ext cx="2396694" cy="2453610"/>
          </a:xfrm>
          <a:prstGeom prst="roundRect">
            <a:avLst/>
          </a:prstGeom>
          <a:noFill/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6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5F4-A853-4E83-939A-BA730D3F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0" y="-14944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近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年微生物组领域软件发展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B2A9-E286-44A1-B17C-4EBFD918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1F6CD19-FB59-49CD-A4E6-1380E16229B1}"/>
              </a:ext>
            </a:extLst>
          </p:cNvPr>
          <p:cNvGrpSpPr/>
          <p:nvPr/>
        </p:nvGrpSpPr>
        <p:grpSpPr>
          <a:xfrm>
            <a:off x="2218385" y="889224"/>
            <a:ext cx="9145251" cy="5706839"/>
            <a:chOff x="1507139" y="1072256"/>
            <a:chExt cx="7655157" cy="4776987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4A6052E1-F019-4433-BE40-1FB4DE555335}"/>
                </a:ext>
              </a:extLst>
            </p:cNvPr>
            <p:cNvSpPr/>
            <p:nvPr/>
          </p:nvSpPr>
          <p:spPr>
            <a:xfrm>
              <a:off x="2002980" y="4806255"/>
              <a:ext cx="5400000" cy="104298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2009-2019</a:t>
              </a:r>
              <a:endParaRPr lang="en-CA" sz="1600" dirty="0">
                <a:cs typeface="+mn-ea"/>
                <a:sym typeface="+mn-lt"/>
              </a:endParaRPr>
            </a:p>
          </p:txBody>
        </p:sp>
        <p:cxnSp>
          <p:nvCxnSpPr>
            <p:cNvPr id="6" name="Straight Connector 6">
              <a:extLst>
                <a:ext uri="{FF2B5EF4-FFF2-40B4-BE49-F238E27FC236}">
                  <a16:creationId xmlns:a16="http://schemas.microsoft.com/office/drawing/2014/main" id="{9CF4F0A0-A40D-4801-81E4-3DA12BE8A7AA}"/>
                </a:ext>
              </a:extLst>
            </p:cNvPr>
            <p:cNvCxnSpPr/>
            <p:nvPr/>
          </p:nvCxnSpPr>
          <p:spPr>
            <a:xfrm flipH="1">
              <a:off x="3680091" y="4668156"/>
              <a:ext cx="1937190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CFE32D6D-D44B-4E3D-9A4B-9188F40963E8}"/>
                </a:ext>
              </a:extLst>
            </p:cNvPr>
            <p:cNvSpPr txBox="1"/>
            <p:nvPr/>
          </p:nvSpPr>
          <p:spPr>
            <a:xfrm rot="18900000">
              <a:off x="5197378" y="3626517"/>
              <a:ext cx="2580579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cs typeface="+mn-ea"/>
                  <a:sym typeface="+mn-lt"/>
                </a:rPr>
                <a:t>2014: Oxford </a:t>
              </a:r>
              <a:r>
                <a:rPr lang="en-CA" sz="1600" dirty="0" err="1">
                  <a:solidFill>
                    <a:schemeClr val="accent1"/>
                  </a:solidFill>
                  <a:cs typeface="+mn-ea"/>
                  <a:sym typeface="+mn-lt"/>
                </a:rPr>
                <a:t>Nanopore</a:t>
              </a:r>
              <a:r>
                <a:rPr lang="en-CA" sz="1600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en-CA" sz="1600" dirty="0" err="1">
                  <a:solidFill>
                    <a:schemeClr val="accent1"/>
                  </a:solidFill>
                  <a:cs typeface="+mn-ea"/>
                  <a:sym typeface="+mn-lt"/>
                </a:rPr>
                <a:t>MinION</a:t>
              </a:r>
              <a:endParaRPr lang="en-CA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Straight Connector 36">
              <a:extLst>
                <a:ext uri="{FF2B5EF4-FFF2-40B4-BE49-F238E27FC236}">
                  <a16:creationId xmlns:a16="http://schemas.microsoft.com/office/drawing/2014/main" id="{548773A8-12F8-4E72-8355-90121E8DCFF8}"/>
                </a:ext>
              </a:extLst>
            </p:cNvPr>
            <p:cNvCxnSpPr/>
            <p:nvPr/>
          </p:nvCxnSpPr>
          <p:spPr>
            <a:xfrm>
              <a:off x="2269179" y="4649093"/>
              <a:ext cx="0" cy="407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CE900006-4E1C-408F-B4B8-599A1ED0AA1B}"/>
                </a:ext>
              </a:extLst>
            </p:cNvPr>
            <p:cNvSpPr txBox="1"/>
            <p:nvPr/>
          </p:nvSpPr>
          <p:spPr>
            <a:xfrm rot="18900000">
              <a:off x="1856623" y="3799248"/>
              <a:ext cx="2006283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2010: </a:t>
              </a:r>
              <a:r>
                <a:rPr lang="zh-CN" altLang="en-US" sz="1600" dirty="0">
                  <a:cs typeface="+mn-ea"/>
                  <a:sym typeface="+mn-lt"/>
                </a:rPr>
                <a:t>地球微生物组计划</a:t>
              </a:r>
              <a:endParaRPr lang="en-CA" sz="1600" dirty="0">
                <a:cs typeface="+mn-ea"/>
                <a:sym typeface="+mn-lt"/>
              </a:endParaRPr>
            </a:p>
          </p:txBody>
        </p:sp>
        <p:cxnSp>
          <p:nvCxnSpPr>
            <p:cNvPr id="11" name="Straight Connector 24">
              <a:extLst>
                <a:ext uri="{FF2B5EF4-FFF2-40B4-BE49-F238E27FC236}">
                  <a16:creationId xmlns:a16="http://schemas.microsoft.com/office/drawing/2014/main" id="{6B3A8892-E072-4D56-8EA8-D5DB1DE2BEE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2924435" y="4647771"/>
              <a:ext cx="1363118" cy="4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AB441273-9BCE-4A2B-A881-2CBE127359D7}"/>
                </a:ext>
              </a:extLst>
            </p:cNvPr>
            <p:cNvSpPr txBox="1"/>
            <p:nvPr/>
          </p:nvSpPr>
          <p:spPr>
            <a:xfrm rot="18900000">
              <a:off x="3917889" y="3510577"/>
              <a:ext cx="2524223" cy="489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2013: Mouse microbiome from </a:t>
              </a:r>
            </a:p>
            <a:p>
              <a:r>
                <a:rPr lang="en-CA" sz="1600" dirty="0">
                  <a:cs typeface="+mn-ea"/>
                  <a:sym typeface="+mn-lt"/>
                </a:rPr>
                <a:t>strictly bioinformatics lab </a:t>
              </a:r>
            </a:p>
          </p:txBody>
        </p:sp>
        <p:cxnSp>
          <p:nvCxnSpPr>
            <p:cNvPr id="13" name="Straight Connector 27">
              <a:extLst>
                <a:ext uri="{FF2B5EF4-FFF2-40B4-BE49-F238E27FC236}">
                  <a16:creationId xmlns:a16="http://schemas.microsoft.com/office/drawing/2014/main" id="{FDA07853-270D-4F2F-AF4C-5F07C2B5F459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2472777" y="4590283"/>
              <a:ext cx="797155" cy="466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DCDB3DE5-6A73-4CE6-BBCB-4D9A885B8500}"/>
                </a:ext>
              </a:extLst>
            </p:cNvPr>
            <p:cNvSpPr txBox="1"/>
            <p:nvPr/>
          </p:nvSpPr>
          <p:spPr>
            <a:xfrm rot="18900000">
              <a:off x="3014538" y="3832015"/>
              <a:ext cx="1743931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2011: Illumina </a:t>
              </a:r>
              <a:r>
                <a:rPr lang="en-CA" sz="1600" dirty="0" err="1">
                  <a:cs typeface="+mn-ea"/>
                  <a:sym typeface="+mn-lt"/>
                </a:rPr>
                <a:t>MiSeq</a:t>
              </a:r>
              <a:endParaRPr lang="en-CA" sz="1600" dirty="0">
                <a:cs typeface="+mn-ea"/>
                <a:sym typeface="+mn-lt"/>
              </a:endParaRPr>
            </a:p>
          </p:txBody>
        </p:sp>
        <p:cxnSp>
          <p:nvCxnSpPr>
            <p:cNvPr id="15" name="Straight Connector 29">
              <a:extLst>
                <a:ext uri="{FF2B5EF4-FFF2-40B4-BE49-F238E27FC236}">
                  <a16:creationId xmlns:a16="http://schemas.microsoft.com/office/drawing/2014/main" id="{A6450603-7527-4B6C-8CB3-07D4E6E55564}"/>
                </a:ext>
              </a:extLst>
            </p:cNvPr>
            <p:cNvCxnSpPr/>
            <p:nvPr/>
          </p:nvCxnSpPr>
          <p:spPr>
            <a:xfrm>
              <a:off x="2008720" y="4649092"/>
              <a:ext cx="240752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85D38A32-D7D8-4292-9BFA-1DFD0451323B}"/>
                </a:ext>
              </a:extLst>
            </p:cNvPr>
            <p:cNvSpPr txBox="1"/>
            <p:nvPr/>
          </p:nvSpPr>
          <p:spPr>
            <a:xfrm rot="18900000">
              <a:off x="1507139" y="3759058"/>
              <a:ext cx="2165959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2010: Illumina </a:t>
              </a:r>
              <a:r>
                <a:rPr lang="en-CA" sz="1600" dirty="0" err="1">
                  <a:cs typeface="+mn-ea"/>
                  <a:sym typeface="+mn-lt"/>
                </a:rPr>
                <a:t>HiSeq</a:t>
              </a:r>
              <a:r>
                <a:rPr lang="en-CA" sz="1600" dirty="0">
                  <a:cs typeface="+mn-ea"/>
                  <a:sym typeface="+mn-lt"/>
                </a:rPr>
                <a:t> 2000</a:t>
              </a:r>
            </a:p>
          </p:txBody>
        </p:sp>
        <p:cxnSp>
          <p:nvCxnSpPr>
            <p:cNvPr id="17" name="Straight Connector 31">
              <a:extLst>
                <a:ext uri="{FF2B5EF4-FFF2-40B4-BE49-F238E27FC236}">
                  <a16:creationId xmlns:a16="http://schemas.microsoft.com/office/drawing/2014/main" id="{9BD94B05-B04D-474E-80F6-447A92C62699}"/>
                </a:ext>
              </a:extLst>
            </p:cNvPr>
            <p:cNvCxnSpPr/>
            <p:nvPr/>
          </p:nvCxnSpPr>
          <p:spPr>
            <a:xfrm flipH="1">
              <a:off x="2269179" y="4649092"/>
              <a:ext cx="269815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3EFFDD01-C5F9-47EB-8C5B-7468CA3F55D2}"/>
                </a:ext>
              </a:extLst>
            </p:cNvPr>
            <p:cNvSpPr txBox="1"/>
            <p:nvPr/>
          </p:nvSpPr>
          <p:spPr>
            <a:xfrm rot="18900000">
              <a:off x="2263825" y="3965015"/>
              <a:ext cx="1460164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2010: </a:t>
              </a:r>
              <a:r>
                <a:rPr lang="en-CA" sz="1600" dirty="0" err="1">
                  <a:cs typeface="+mn-ea"/>
                  <a:sym typeface="+mn-lt"/>
                </a:rPr>
                <a:t>PacBio</a:t>
              </a:r>
              <a:r>
                <a:rPr lang="en-CA" sz="1600" dirty="0">
                  <a:cs typeface="+mn-ea"/>
                  <a:sym typeface="+mn-lt"/>
                </a:rPr>
                <a:t> RS</a:t>
              </a:r>
            </a:p>
          </p:txBody>
        </p:sp>
        <p:cxnSp>
          <p:nvCxnSpPr>
            <p:cNvPr id="21" name="Straight Connector 34">
              <a:extLst>
                <a:ext uri="{FF2B5EF4-FFF2-40B4-BE49-F238E27FC236}">
                  <a16:creationId xmlns:a16="http://schemas.microsoft.com/office/drawing/2014/main" id="{240FF776-9A94-4206-8D56-77E8396198B3}"/>
                </a:ext>
              </a:extLst>
            </p:cNvPr>
            <p:cNvCxnSpPr/>
            <p:nvPr/>
          </p:nvCxnSpPr>
          <p:spPr>
            <a:xfrm flipH="1">
              <a:off x="2682022" y="4541561"/>
              <a:ext cx="1124654" cy="514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C9AF7B40-14E2-4AB1-AD8C-8F36013D36DA}"/>
                </a:ext>
              </a:extLst>
            </p:cNvPr>
            <p:cNvSpPr txBox="1"/>
            <p:nvPr/>
          </p:nvSpPr>
          <p:spPr>
            <a:xfrm rot="18900000">
              <a:off x="3497534" y="3613733"/>
              <a:ext cx="2006283" cy="489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/>
                  </a:solidFill>
                  <a:cs typeface="+mn-ea"/>
                  <a:sym typeface="+mn-lt"/>
                </a:rPr>
                <a:t>2012:  Built environment</a:t>
              </a:r>
            </a:p>
            <a:p>
              <a:r>
                <a:rPr lang="en-CA" sz="1600" dirty="0">
                  <a:solidFill>
                    <a:schemeClr val="accent1"/>
                  </a:solidFill>
                  <a:cs typeface="+mn-ea"/>
                  <a:sym typeface="+mn-lt"/>
                </a:rPr>
                <a:t>microbiome</a:t>
              </a:r>
            </a:p>
          </p:txBody>
        </p:sp>
        <p:cxnSp>
          <p:nvCxnSpPr>
            <p:cNvPr id="25" name="Straight Connector 40">
              <a:extLst>
                <a:ext uri="{FF2B5EF4-FFF2-40B4-BE49-F238E27FC236}">
                  <a16:creationId xmlns:a16="http://schemas.microsoft.com/office/drawing/2014/main" id="{5A17C01F-0CA2-42BF-AD41-18E8DF5FBD72}"/>
                </a:ext>
              </a:extLst>
            </p:cNvPr>
            <p:cNvCxnSpPr/>
            <p:nvPr/>
          </p:nvCxnSpPr>
          <p:spPr>
            <a:xfrm flipH="1">
              <a:off x="2255212" y="4615927"/>
              <a:ext cx="624080" cy="440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43">
              <a:extLst>
                <a:ext uri="{FF2B5EF4-FFF2-40B4-BE49-F238E27FC236}">
                  <a16:creationId xmlns:a16="http://schemas.microsoft.com/office/drawing/2014/main" id="{EA8A03FB-BC67-4E38-9F1A-FE2456DEA9CA}"/>
                </a:ext>
              </a:extLst>
            </p:cNvPr>
            <p:cNvSpPr txBox="1"/>
            <p:nvPr/>
          </p:nvSpPr>
          <p:spPr>
            <a:xfrm rot="18900000">
              <a:off x="2576700" y="3882300"/>
              <a:ext cx="1758047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6"/>
                  </a:solidFill>
                  <a:cs typeface="+mn-ea"/>
                  <a:sym typeface="+mn-lt"/>
                </a:rPr>
                <a:t>2010: QIIME pipeline</a:t>
              </a:r>
            </a:p>
          </p:txBody>
        </p:sp>
        <p:pic>
          <p:nvPicPr>
            <p:cNvPr id="27" name="Picture 4" descr="http://evomicsorg.wpengine.netdna-cdn.com/wp-content/uploads/2014/01/Knight-345x239.jpg">
              <a:extLst>
                <a:ext uri="{FF2B5EF4-FFF2-40B4-BE49-F238E27FC236}">
                  <a16:creationId xmlns:a16="http://schemas.microsoft.com/office/drawing/2014/main" id="{7ED47F39-ACFF-49AE-9EBF-33450C7F3D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7952" y="1072256"/>
              <a:ext cx="1683824" cy="15232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DC22FFDB-C7C7-4D88-AB12-E783C8592D79}"/>
                </a:ext>
              </a:extLst>
            </p:cNvPr>
            <p:cNvSpPr txBox="1"/>
            <p:nvPr/>
          </p:nvSpPr>
          <p:spPr>
            <a:xfrm>
              <a:off x="4120523" y="2632420"/>
              <a:ext cx="1224005" cy="43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6"/>
                  </a:solidFill>
                  <a:cs typeface="+mn-ea"/>
                  <a:sym typeface="+mn-lt"/>
                </a:rPr>
                <a:t>Rob Knight</a:t>
              </a:r>
            </a:p>
            <a:p>
              <a:r>
                <a:rPr lang="en-CA" sz="1200" dirty="0">
                  <a:solidFill>
                    <a:schemeClr val="accent6"/>
                  </a:solidFill>
                  <a:cs typeface="+mn-ea"/>
                  <a:sym typeface="+mn-lt"/>
                </a:rPr>
                <a:t>knightlab.ucsd.edu</a:t>
              </a:r>
            </a:p>
          </p:txBody>
        </p:sp>
        <p:cxnSp>
          <p:nvCxnSpPr>
            <p:cNvPr id="29" name="Straight Connector 47">
              <a:extLst>
                <a:ext uri="{FF2B5EF4-FFF2-40B4-BE49-F238E27FC236}">
                  <a16:creationId xmlns:a16="http://schemas.microsoft.com/office/drawing/2014/main" id="{DBBC4537-A198-4F0D-B1C8-48CC76F0EA70}"/>
                </a:ext>
              </a:extLst>
            </p:cNvPr>
            <p:cNvCxnSpPr/>
            <p:nvPr/>
          </p:nvCxnSpPr>
          <p:spPr>
            <a:xfrm flipH="1">
              <a:off x="3315082" y="4554950"/>
              <a:ext cx="1684652" cy="501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0">
              <a:extLst>
                <a:ext uri="{FF2B5EF4-FFF2-40B4-BE49-F238E27FC236}">
                  <a16:creationId xmlns:a16="http://schemas.microsoft.com/office/drawing/2014/main" id="{CC81C9D8-09C9-4085-A5F9-344E0866B124}"/>
                </a:ext>
              </a:extLst>
            </p:cNvPr>
            <p:cNvSpPr txBox="1"/>
            <p:nvPr/>
          </p:nvSpPr>
          <p:spPr>
            <a:xfrm rot="18900000">
              <a:off x="4886732" y="4235088"/>
              <a:ext cx="583958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2013:</a:t>
              </a:r>
            </a:p>
          </p:txBody>
        </p:sp>
        <p:pic>
          <p:nvPicPr>
            <p:cNvPr id="31" name="Picture 6" descr="American Gut">
              <a:extLst>
                <a:ext uri="{FF2B5EF4-FFF2-40B4-BE49-F238E27FC236}">
                  <a16:creationId xmlns:a16="http://schemas.microsoft.com/office/drawing/2014/main" id="{6E0F8C2C-59CF-482D-B6DA-59A97C2C3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5251559" y="3758044"/>
              <a:ext cx="735806" cy="3643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1">
              <a:extLst>
                <a:ext uri="{FF2B5EF4-FFF2-40B4-BE49-F238E27FC236}">
                  <a16:creationId xmlns:a16="http://schemas.microsoft.com/office/drawing/2014/main" id="{4FD110CB-304A-4B5B-B7F4-0AA5ABDCBC43}"/>
                </a:ext>
              </a:extLst>
            </p:cNvPr>
            <p:cNvSpPr txBox="1"/>
            <p:nvPr/>
          </p:nvSpPr>
          <p:spPr>
            <a:xfrm rot="18856503">
              <a:off x="5555061" y="3212152"/>
              <a:ext cx="1307197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+mn-ea"/>
                  <a:sym typeface="+mn-lt"/>
                </a:rPr>
                <a:t>Citizen science</a:t>
              </a:r>
            </a:p>
          </p:txBody>
        </p:sp>
        <p:cxnSp>
          <p:nvCxnSpPr>
            <p:cNvPr id="33" name="Straight Connector 39">
              <a:extLst>
                <a:ext uri="{FF2B5EF4-FFF2-40B4-BE49-F238E27FC236}">
                  <a16:creationId xmlns:a16="http://schemas.microsoft.com/office/drawing/2014/main" id="{1C6B0F00-945C-4149-BA80-66D6EEDB205A}"/>
                </a:ext>
              </a:extLst>
            </p:cNvPr>
            <p:cNvCxnSpPr/>
            <p:nvPr/>
          </p:nvCxnSpPr>
          <p:spPr>
            <a:xfrm flipH="1">
              <a:off x="4235156" y="4665580"/>
              <a:ext cx="1937190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41">
              <a:extLst>
                <a:ext uri="{FF2B5EF4-FFF2-40B4-BE49-F238E27FC236}">
                  <a16:creationId xmlns:a16="http://schemas.microsoft.com/office/drawing/2014/main" id="{F8E0472B-2D32-41C7-A25D-4218451C1C42}"/>
                </a:ext>
              </a:extLst>
            </p:cNvPr>
            <p:cNvSpPr txBox="1"/>
            <p:nvPr/>
          </p:nvSpPr>
          <p:spPr>
            <a:xfrm rot="18900000">
              <a:off x="5835890" y="3868959"/>
              <a:ext cx="1901621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2015: Kitty Microbiome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790208DC-B4D2-4FC1-B7E5-E0A5338CB1E9}"/>
                </a:ext>
              </a:extLst>
            </p:cNvPr>
            <p:cNvCxnSpPr/>
            <p:nvPr/>
          </p:nvCxnSpPr>
          <p:spPr>
            <a:xfrm flipH="1">
              <a:off x="4612302" y="4664580"/>
              <a:ext cx="1937190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1">
              <a:extLst>
                <a:ext uri="{FF2B5EF4-FFF2-40B4-BE49-F238E27FC236}">
                  <a16:creationId xmlns:a16="http://schemas.microsoft.com/office/drawing/2014/main" id="{DFBD93BB-9A49-4CFB-A808-B1F46F8D9533}"/>
                </a:ext>
              </a:extLst>
            </p:cNvPr>
            <p:cNvSpPr txBox="1"/>
            <p:nvPr/>
          </p:nvSpPr>
          <p:spPr>
            <a:xfrm rot="18900000">
              <a:off x="6215206" y="3636140"/>
              <a:ext cx="2516288" cy="48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cs typeface="+mn-ea"/>
                  <a:sym typeface="+mn-lt"/>
                </a:rPr>
                <a:t>2015: </a:t>
              </a:r>
              <a:r>
                <a:rPr lang="en-US" altLang="zh-CN" sz="1600" dirty="0">
                  <a:cs typeface="+mn-ea"/>
                  <a:sym typeface="+mn-lt"/>
                </a:rPr>
                <a:t>Large-scale cultivation</a:t>
              </a:r>
            </a:p>
            <a:p>
              <a:r>
                <a:rPr lang="en-US" altLang="zh-CN" sz="1600" dirty="0">
                  <a:cs typeface="+mn-ea"/>
                  <a:sym typeface="+mn-lt"/>
                </a:rPr>
                <a:t>genome sequencing bacteria</a:t>
              </a:r>
              <a:endParaRPr lang="en-CA" sz="1600" dirty="0">
                <a:cs typeface="+mn-ea"/>
                <a:sym typeface="+mn-lt"/>
              </a:endParaRP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C04F5475-2C34-404A-8866-821D3D6F20DA}"/>
                </a:ext>
              </a:extLst>
            </p:cNvPr>
            <p:cNvCxnSpPr/>
            <p:nvPr/>
          </p:nvCxnSpPr>
          <p:spPr>
            <a:xfrm flipH="1">
              <a:off x="5712410" y="4659692"/>
              <a:ext cx="1937190" cy="4071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1">
              <a:extLst>
                <a:ext uri="{FF2B5EF4-FFF2-40B4-BE49-F238E27FC236}">
                  <a16:creationId xmlns:a16="http://schemas.microsoft.com/office/drawing/2014/main" id="{87982D2F-2AD8-40CA-8175-415F8A47BBE8}"/>
                </a:ext>
              </a:extLst>
            </p:cNvPr>
            <p:cNvSpPr txBox="1"/>
            <p:nvPr/>
          </p:nvSpPr>
          <p:spPr>
            <a:xfrm rot="18900000">
              <a:off x="7308980" y="3909905"/>
              <a:ext cx="1853316" cy="28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6"/>
                  </a:solidFill>
                  <a:cs typeface="+mn-ea"/>
                  <a:sym typeface="+mn-lt"/>
                </a:rPr>
                <a:t>2018: QIIME2 pipeline</a:t>
              </a:r>
            </a:p>
          </p:txBody>
        </p:sp>
      </p:grpSp>
      <p:pic>
        <p:nvPicPr>
          <p:cNvPr id="40" name="Picture 3">
            <a:extLst>
              <a:ext uri="{FF2B5EF4-FFF2-40B4-BE49-F238E27FC236}">
                <a16:creationId xmlns:a16="http://schemas.microsoft.com/office/drawing/2014/main" id="{4709C057-9A2A-448A-BAA6-7A41C5376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79" y="1876256"/>
            <a:ext cx="1996529" cy="1050804"/>
          </a:xfrm>
          <a:prstGeom prst="rect">
            <a:avLst/>
          </a:prstGeom>
        </p:spPr>
      </p:pic>
      <p:sp>
        <p:nvSpPr>
          <p:cNvPr id="41" name="TextBox 6">
            <a:extLst>
              <a:ext uri="{FF2B5EF4-FFF2-40B4-BE49-F238E27FC236}">
                <a16:creationId xmlns:a16="http://schemas.microsoft.com/office/drawing/2014/main" id="{248E6A0D-750B-4ED0-9F78-C367BC97884A}"/>
              </a:ext>
            </a:extLst>
          </p:cNvPr>
          <p:cNvSpPr txBox="1"/>
          <p:nvPr/>
        </p:nvSpPr>
        <p:spPr>
          <a:xfrm>
            <a:off x="2565079" y="2010674"/>
            <a:ext cx="153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cs typeface="+mn-ea"/>
                <a:sym typeface="+mn-lt"/>
              </a:rPr>
              <a:t>Pat </a:t>
            </a:r>
            <a:r>
              <a:rPr lang="en-US" sz="1600" dirty="0" err="1">
                <a:solidFill>
                  <a:srgbClr val="FF0000"/>
                </a:solidFill>
                <a:cs typeface="+mn-ea"/>
                <a:sym typeface="+mn-lt"/>
              </a:rPr>
              <a:t>Schloss</a:t>
            </a:r>
            <a:endParaRPr lang="en-US" sz="16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en-US" sz="1200" dirty="0">
                <a:solidFill>
                  <a:srgbClr val="FF0000"/>
                </a:solidFill>
                <a:cs typeface="+mn-ea"/>
                <a:sym typeface="+mn-lt"/>
              </a:rPr>
              <a:t>www.schlosslab.org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B0536C1-B001-42AC-B3C8-49F03D52D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18" y="418230"/>
            <a:ext cx="1837935" cy="1837935"/>
          </a:xfrm>
          <a:prstGeom prst="rect">
            <a:avLst/>
          </a:prstGeom>
        </p:spPr>
      </p:pic>
      <p:sp>
        <p:nvSpPr>
          <p:cNvPr id="43" name="TextBox 45">
            <a:extLst>
              <a:ext uri="{FF2B5EF4-FFF2-40B4-BE49-F238E27FC236}">
                <a16:creationId xmlns:a16="http://schemas.microsoft.com/office/drawing/2014/main" id="{D9BC187D-3F5B-4B1C-A366-E44BBD684F5D}"/>
              </a:ext>
            </a:extLst>
          </p:cNvPr>
          <p:cNvSpPr txBox="1"/>
          <p:nvPr/>
        </p:nvSpPr>
        <p:spPr>
          <a:xfrm>
            <a:off x="9437919" y="2535255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cs typeface="+mn-ea"/>
                <a:sym typeface="+mn-lt"/>
              </a:rPr>
              <a:t>Robert Edgar</a:t>
            </a:r>
          </a:p>
          <a:p>
            <a:r>
              <a:rPr lang="en-CA" sz="1200" dirty="0">
                <a:solidFill>
                  <a:srgbClr val="0070C0"/>
                </a:solidFill>
                <a:cs typeface="+mn-ea"/>
                <a:sym typeface="+mn-lt"/>
              </a:rPr>
              <a:t>www.drive5.com</a:t>
            </a:r>
          </a:p>
        </p:txBody>
      </p:sp>
    </p:spTree>
    <p:extLst>
      <p:ext uri="{BB962C8B-B14F-4D97-AF65-F5344CB8AC3E}">
        <p14:creationId xmlns:p14="http://schemas.microsoft.com/office/powerpoint/2010/main" val="190060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1F7F-3571-4670-9B67-B15DE400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home messages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B4C40-4E90-451A-A82B-C954F064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程序语言不要抵触，你会在长期工作中受益匪浅，节约大量时间</a:t>
            </a:r>
            <a:endParaRPr lang="en-US" altLang="zh-CN" dirty="0"/>
          </a:p>
          <a:p>
            <a:r>
              <a:rPr lang="zh-CN" altLang="en-US" dirty="0"/>
              <a:t>纸质笔记和书已经严重过时，开始电子笔记使用，检索才是硬道理</a:t>
            </a:r>
            <a:endParaRPr lang="en-US" altLang="zh-CN" dirty="0"/>
          </a:p>
          <a:p>
            <a:r>
              <a:rPr lang="zh-CN" altLang="en-US" dirty="0"/>
              <a:t>方法和软件永远学不完，参考同行建议，或挑选常用的</a:t>
            </a:r>
            <a:r>
              <a:rPr lang="en-US" altLang="zh-CN" dirty="0"/>
              <a:t>(</a:t>
            </a:r>
            <a:r>
              <a:rPr lang="zh-CN" altLang="en-US" dirty="0"/>
              <a:t>按引用排序</a:t>
            </a:r>
            <a:r>
              <a:rPr lang="en-US" altLang="zh-CN" dirty="0"/>
              <a:t>)</a:t>
            </a:r>
            <a:r>
              <a:rPr lang="zh-CN" altLang="en-US" dirty="0"/>
              <a:t>方法和软件上手，新软件首选</a:t>
            </a:r>
            <a:r>
              <a:rPr lang="en-US" altLang="zh-CN" dirty="0"/>
              <a:t>NBT</a:t>
            </a:r>
            <a:r>
              <a:rPr lang="zh-CN" altLang="en-US" dirty="0"/>
              <a:t>和</a:t>
            </a:r>
            <a:r>
              <a:rPr lang="en-US" altLang="zh-CN" dirty="0"/>
              <a:t>NM</a:t>
            </a:r>
          </a:p>
          <a:p>
            <a:r>
              <a:rPr lang="zh-CN" altLang="en-US" dirty="0"/>
              <a:t>新知识太多记不住，掌握自己的组织方式，电子化层级分类，需要用时层级或关键字查找即可</a:t>
            </a:r>
          </a:p>
        </p:txBody>
      </p:sp>
    </p:spTree>
    <p:extLst>
      <p:ext uri="{BB962C8B-B14F-4D97-AF65-F5344CB8AC3E}">
        <p14:creationId xmlns:p14="http://schemas.microsoft.com/office/powerpoint/2010/main" val="308873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06D6-A0FE-49CE-9699-2651BD22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E0A44-2C7F-4EDC-B8FB-3B3DACCF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分析方法，可读性强，要好用，要接地气</a:t>
            </a:r>
          </a:p>
          <a:p>
            <a:r>
              <a:rPr lang="zh-CN" altLang="en-US" dirty="0"/>
              <a:t>考虑用户体验，让非生信专业人员使用</a:t>
            </a:r>
            <a:endParaRPr lang="en-US" altLang="zh-CN" dirty="0"/>
          </a:p>
          <a:p>
            <a:r>
              <a:rPr lang="zh-CN" altLang="en-US" dirty="0"/>
              <a:t>帮助文档联合开发多语言版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1E34-2A62-46AA-B1B1-B02008AF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欢迎分享技术经验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77851-E26E-42DE-A2A5-8701F42A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写并分享笔记，发布于宏基因组公众号</a:t>
            </a:r>
            <a:endParaRPr lang="en-US" altLang="zh-CN" dirty="0"/>
          </a:p>
          <a:p>
            <a:r>
              <a:rPr lang="zh-CN" altLang="en-US" dirty="0"/>
              <a:t>两年</a:t>
            </a:r>
            <a:r>
              <a:rPr lang="en-US" altLang="zh-CN" dirty="0"/>
              <a:t>——744</a:t>
            </a:r>
            <a:r>
              <a:rPr lang="zh-CN" altLang="en-US" dirty="0"/>
              <a:t>天，</a:t>
            </a:r>
            <a:r>
              <a:rPr lang="en-US" altLang="zh-CN" dirty="0"/>
              <a:t>423</a:t>
            </a:r>
            <a:r>
              <a:rPr lang="zh-CN" altLang="en-US" dirty="0"/>
              <a:t>篇原创文章，</a:t>
            </a:r>
            <a:r>
              <a:rPr lang="en-US" altLang="zh-CN" dirty="0"/>
              <a:t>200</a:t>
            </a:r>
            <a:r>
              <a:rPr lang="zh-CN" altLang="en-US" dirty="0"/>
              <a:t>万字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同行关注，</a:t>
            </a:r>
            <a:r>
              <a:rPr lang="en-US" altLang="zh-CN" dirty="0"/>
              <a:t>700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阅读量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20+</a:t>
            </a:r>
            <a:r>
              <a:rPr lang="zh-CN" altLang="en-US" dirty="0"/>
              <a:t>国同同行投稿</a:t>
            </a:r>
            <a:endParaRPr lang="en-US" altLang="zh-CN" dirty="0"/>
          </a:p>
          <a:p>
            <a:r>
              <a:rPr lang="zh-CN" altLang="en-US" dirty="0"/>
              <a:t>稳定的编辑团队和稿源</a:t>
            </a:r>
            <a:endParaRPr lang="en-US" altLang="zh-CN" dirty="0"/>
          </a:p>
          <a:p>
            <a:r>
              <a:rPr lang="zh-CN" altLang="en-US" dirty="0"/>
              <a:t>欢迎同行发布科研经验、成果解读、技术方法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4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为什么要学习生信？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数据分析的基本功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微生物组学你的掌握的分析流程！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阅读和发表文章掌握的统计绘图知识！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是否编程开展分析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12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877300" y="6297997"/>
            <a:ext cx="2743200" cy="365125"/>
          </a:xfrm>
        </p:spPr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35" y="1045488"/>
            <a:ext cx="4095750" cy="4095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92" y="1045488"/>
            <a:ext cx="4095750" cy="4095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3934" y="5457225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易生信，没有难学的生信知识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12035" y="493478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cs typeface="+mn-ea"/>
                <a:sym typeface="+mn-lt"/>
              </a:rPr>
              <a:t>扫码关注宏基因组，获取专业学习资料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89592" y="493478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cs typeface="+mn-ea"/>
                <a:sym typeface="+mn-lt"/>
              </a:rPr>
              <a:t>扫码关注生信宝典，学习更多生信知识</a:t>
            </a:r>
          </a:p>
        </p:txBody>
      </p:sp>
    </p:spTree>
    <p:extLst>
      <p:ext uri="{BB962C8B-B14F-4D97-AF65-F5344CB8AC3E}">
        <p14:creationId xmlns:p14="http://schemas.microsoft.com/office/powerpoint/2010/main" val="99696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为什么要学生物信息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0" y="5805492"/>
            <a:ext cx="445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929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株豌豆中，红花豌豆有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705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株，白花豌豆有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224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株，二者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之比接近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3∶1</a:t>
            </a:r>
            <a:endParaRPr lang="zh-CN" altLang="en-US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8" name="Picture 4" descr="https://gss1.bdstatic.com/-vo3dSag_xI4khGkpoWK1HF6hhy/baike/c0%3Dbaike150%2C5%2C5%2C150%2C50/sign=c11013cf5edf8db1a8237436684ab631/9e3df8dcd100baa1506155ec4710b912c8fc2e1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04" y="1553324"/>
            <a:ext cx="3328609" cy="420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ss1.bdstatic.com/-vo3dSag_xI4khGkpoWK1HF6hhy/baike/c0%3Dbaike92%2C5%2C5%2C92%2C30/sign=ec2b27918d13632701e0ca61f0e6cb89/fcfaaf51f3deb48f71a01a93f71f3a292cf578b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2" y="1507687"/>
            <a:ext cx="4436685" cy="40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266543" y="5757756"/>
            <a:ext cx="445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基因组时代，人类基因组有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30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亿个碱基</a:t>
            </a:r>
            <a:endParaRPr lang="en-US" altLang="zh-CN" dirty="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人类一生可能无法读完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9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人体微生物组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CFCA0890-4682-4185-89D2-C0B2F65A4C39}"/>
              </a:ext>
            </a:extLst>
          </p:cNvPr>
          <p:cNvGrpSpPr/>
          <p:nvPr/>
        </p:nvGrpSpPr>
        <p:grpSpPr>
          <a:xfrm>
            <a:off x="4489573" y="1340769"/>
            <a:ext cx="5025902" cy="5013077"/>
            <a:chOff x="2722197" y="-602196"/>
            <a:chExt cx="8739474" cy="8589164"/>
          </a:xfrm>
        </p:grpSpPr>
        <p:pic>
          <p:nvPicPr>
            <p:cNvPr id="14" name="Picture 2" descr="https://encrypted-tbn2.gstatic.com/images?q=tbn:ANd9GcSU2TqaexbiA44auxkdJi09A7Snbjj3CFH9Gq8YrU19hvlLDso4lg">
              <a:extLst>
                <a:ext uri="{FF2B5EF4-FFF2-40B4-BE49-F238E27FC236}">
                  <a16:creationId xmlns:a16="http://schemas.microsoft.com/office/drawing/2014/main" id="{4ACBB0CC-D03C-463F-8B0F-9FCA8655BD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22197" y="-602196"/>
              <a:ext cx="8739474" cy="858916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B528A07E-0150-4618-9C4F-E4B23273428F}"/>
                </a:ext>
              </a:extLst>
            </p:cNvPr>
            <p:cNvSpPr txBox="1"/>
            <p:nvPr/>
          </p:nvSpPr>
          <p:spPr>
            <a:xfrm>
              <a:off x="3285850" y="2103503"/>
              <a:ext cx="7836717" cy="292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100" dirty="0">
                  <a:solidFill>
                    <a:schemeClr val="bg1"/>
                  </a:solidFill>
                  <a:cs typeface="+mn-ea"/>
                  <a:sym typeface="+mn-lt"/>
                </a:rPr>
                <a:t>Human gut microbiome: </a:t>
              </a:r>
            </a:p>
            <a:p>
              <a:pPr algn="ctr"/>
              <a:r>
                <a:rPr lang="en-CA" sz="2100" dirty="0">
                  <a:solidFill>
                    <a:schemeClr val="bg1"/>
                  </a:solidFill>
                  <a:cs typeface="+mn-ea"/>
                  <a:sym typeface="+mn-lt"/>
                </a:rPr>
                <a:t>2-3 million genes</a:t>
              </a:r>
            </a:p>
            <a:p>
              <a:pPr algn="ctr"/>
              <a:endParaRPr lang="en-CA" sz="2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CA" sz="2100" dirty="0">
                  <a:solidFill>
                    <a:schemeClr val="bg1"/>
                  </a:solidFill>
                  <a:cs typeface="+mn-ea"/>
                  <a:sym typeface="+mn-lt"/>
                </a:rPr>
                <a:t>Typically &gt; 160 “species” </a:t>
              </a:r>
            </a:p>
            <a:p>
              <a:pPr algn="ctr"/>
              <a:r>
                <a:rPr lang="en-CA" sz="2100" dirty="0">
                  <a:solidFill>
                    <a:schemeClr val="bg1"/>
                  </a:solidFill>
                  <a:cs typeface="+mn-ea"/>
                  <a:sym typeface="+mn-lt"/>
                </a:rPr>
                <a:t>at any given sampling time</a:t>
              </a:r>
            </a:p>
          </p:txBody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988E2BD0-AA0F-48AF-AF7D-9141FDD85034}"/>
              </a:ext>
            </a:extLst>
          </p:cNvPr>
          <p:cNvGrpSpPr/>
          <p:nvPr/>
        </p:nvGrpSpPr>
        <p:grpSpPr>
          <a:xfrm>
            <a:off x="2224240" y="3290421"/>
            <a:ext cx="1533575" cy="1458989"/>
            <a:chOff x="134874" y="2523564"/>
            <a:chExt cx="2101850" cy="2101850"/>
          </a:xfrm>
        </p:grpSpPr>
        <p:pic>
          <p:nvPicPr>
            <p:cNvPr id="17" name="Picture 4" descr="http://d1jqu7g1y74ds1.cloudfront.net/wp-content/uploads/2009/10/globe_west_2048.jpg">
              <a:extLst>
                <a:ext uri="{FF2B5EF4-FFF2-40B4-BE49-F238E27FC236}">
                  <a16:creationId xmlns:a16="http://schemas.microsoft.com/office/drawing/2014/main" id="{4D31F74C-0E92-41DE-B724-8142FCB190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" y="2523564"/>
              <a:ext cx="2101850" cy="2101850"/>
            </a:xfrm>
            <a:prstGeom prst="ellipse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259EBA4A-0F5B-4503-BA86-644F54871D17}"/>
                </a:ext>
              </a:extLst>
            </p:cNvPr>
            <p:cNvSpPr txBox="1"/>
            <p:nvPr/>
          </p:nvSpPr>
          <p:spPr>
            <a:xfrm>
              <a:off x="541856" y="3025795"/>
              <a:ext cx="1287885" cy="1130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500" dirty="0">
                  <a:solidFill>
                    <a:srgbClr val="FFFF00"/>
                  </a:solidFill>
                  <a:cs typeface="+mn-ea"/>
                  <a:sym typeface="+mn-lt"/>
                </a:rPr>
                <a:t>Host: </a:t>
              </a:r>
            </a:p>
            <a:p>
              <a:pPr algn="ctr"/>
              <a:r>
                <a:rPr lang="en-CA" sz="1500" dirty="0">
                  <a:solidFill>
                    <a:srgbClr val="FFFF00"/>
                  </a:solidFill>
                  <a:cs typeface="+mn-ea"/>
                  <a:sym typeface="+mn-lt"/>
                </a:rPr>
                <a:t>~25,000 </a:t>
              </a:r>
            </a:p>
            <a:p>
              <a:pPr algn="ctr"/>
              <a:r>
                <a:rPr lang="en-CA" sz="1500" dirty="0">
                  <a:solidFill>
                    <a:srgbClr val="FFFF00"/>
                  </a:solidFill>
                  <a:cs typeface="+mn-ea"/>
                  <a:sym typeface="+mn-lt"/>
                </a:rPr>
                <a:t>genes</a:t>
              </a:r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05EDA957-962D-42DD-B203-00C1176DF82B}"/>
              </a:ext>
            </a:extLst>
          </p:cNvPr>
          <p:cNvSpPr txBox="1"/>
          <p:nvPr/>
        </p:nvSpPr>
        <p:spPr>
          <a:xfrm>
            <a:off x="1847529" y="5962616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Qin et al., </a:t>
            </a:r>
            <a:r>
              <a:rPr lang="en-CA" sz="900" i="1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Nature</a:t>
            </a:r>
            <a:r>
              <a:rPr lang="en-CA" sz="9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 (2010)</a:t>
            </a:r>
          </a:p>
          <a:p>
            <a:r>
              <a:rPr lang="en-US" altLang="zh-CN" sz="900" dirty="0">
                <a:cs typeface="+mn-ea"/>
                <a:sym typeface="+mn-lt"/>
                <a:hlinkClick r:id="rId5"/>
              </a:rPr>
              <a:t>Cell:</a:t>
            </a:r>
            <a:r>
              <a:rPr lang="zh-CN" altLang="en-US" sz="900" dirty="0">
                <a:cs typeface="+mn-ea"/>
                <a:sym typeface="+mn-lt"/>
                <a:hlinkClick r:id="rId5"/>
              </a:rPr>
              <a:t>人体肠道细菌与自身细胞的比例究竟是多少？</a:t>
            </a:r>
            <a:endParaRPr lang="en-CA" sz="900" dirty="0">
              <a:solidFill>
                <a:schemeClr val="accent4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9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计算机基本结构</a:t>
            </a:r>
          </a:p>
        </p:txBody>
      </p:sp>
      <p:pic>
        <p:nvPicPr>
          <p:cNvPr id="2050" name="Picture 2" descr="https://gss2.bdstatic.com/-fo3dSag_xI4khGkpoWK1HF6hhy/baike/w%3D268%3Bg%3D0/sign=8a0f1ce12c2eb938ec6d7df4ed59e208/3812b31bb051f81958f01c4ad9b44aed2f73e7dd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t="8978" r="2807" b="9145"/>
          <a:stretch/>
        </p:blipFill>
        <p:spPr bwMode="auto">
          <a:xfrm>
            <a:off x="1538514" y="1776336"/>
            <a:ext cx="3222172" cy="20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ss2.bdstatic.com/9fo3dSag_xI4khGkpoWK1HF6hhy/baike/w%3D268%3Bg%3D0/sign=14098dfc063387449cc5287a6934bec4/d53f8794a4c27d1e3036e86811d5ad6eddc4380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" y="4140748"/>
            <a:ext cx="25527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ss0.bdstatic.com/-4o3dSag_xI4khGkpoWK1HF6hhy/baike/w%3D480/sign=5a3033f1cc1349547e1ee96c664f92dd/738b4710b912c8fcc7217dbdfb039245d78821eb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r="7106"/>
          <a:stretch/>
        </p:blipFill>
        <p:spPr bwMode="auto">
          <a:xfrm>
            <a:off x="3580190" y="3944226"/>
            <a:ext cx="2806095" cy="17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065167" y="2735935"/>
            <a:ext cx="215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服务器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3736" y="5683799"/>
            <a:ext cx="16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内存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临时存储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6386" y="5742565"/>
            <a:ext cx="16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硬盘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长期存储</a:t>
            </a:r>
          </a:p>
        </p:txBody>
      </p:sp>
      <p:pic>
        <p:nvPicPr>
          <p:cNvPr id="2056" name="Picture 8" descr="https://timgsa.baidu.com/timg?image&amp;quality=80&amp;size=b9999_10000&amp;sec=1515479501825&amp;di=4790e50a6d689b17a1c18cdf3914565a&amp;imgtype=0&amp;src=http%3A%2F%2Fimg010.hc360.cn%2Fm6%2FM06%2FAB%2F74%2FwKhQolcz35KENLLrAAAAALYPPDY95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31970" r="12266" b="29256"/>
          <a:stretch/>
        </p:blipFill>
        <p:spPr bwMode="auto">
          <a:xfrm>
            <a:off x="6673793" y="1076796"/>
            <a:ext cx="5200953" cy="1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imgsa.baidu.com/timg?image&amp;quality=80&amp;size=b9999_10000&amp;sec=1515479569971&amp;di=07f510c3b77924911c3db996d7db8ed6&amp;imgtype=0&amp;src=http%3A%2F%2Fpic.58pic.com%2F58pic%2F13%2F43%2F42%2F47D58PIC5RY_102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9" t="17157" r="-2243" b="14130"/>
          <a:stretch/>
        </p:blipFill>
        <p:spPr bwMode="auto">
          <a:xfrm>
            <a:off x="7155661" y="3126480"/>
            <a:ext cx="4077324" cy="33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5BC7BC-96EC-480A-9A24-D0F0852A1606}"/>
              </a:ext>
            </a:extLst>
          </p:cNvPr>
          <p:cNvSpPr txBox="1"/>
          <p:nvPr/>
        </p:nvSpPr>
        <p:spPr>
          <a:xfrm>
            <a:off x="2145695" y="1459573"/>
            <a:ext cx="215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CPU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计算中心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171F5-1944-4429-8682-D5ED2E690A00}"/>
              </a:ext>
            </a:extLst>
          </p:cNvPr>
          <p:cNvSpPr txBox="1"/>
          <p:nvPr/>
        </p:nvSpPr>
        <p:spPr>
          <a:xfrm>
            <a:off x="8195373" y="6500008"/>
            <a:ext cx="215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33990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顺手的生信分析工作站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7735" r="100" b="7788"/>
          <a:stretch/>
        </p:blipFill>
        <p:spPr>
          <a:xfrm>
            <a:off x="1713528" y="1639861"/>
            <a:ext cx="8521862" cy="433911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9428" y="6024785"/>
            <a:ext cx="87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rPr>
              <a:t>双显示器方便多任务管理、阅读文献和多图比较</a:t>
            </a:r>
          </a:p>
        </p:txBody>
      </p:sp>
    </p:spTree>
    <p:extLst>
      <p:ext uri="{BB962C8B-B14F-4D97-AF65-F5344CB8AC3E}">
        <p14:creationId xmlns:p14="http://schemas.microsoft.com/office/powerpoint/2010/main" val="41040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t="440" r="511" b="2344"/>
          <a:stretch/>
        </p:blipFill>
        <p:spPr>
          <a:xfrm>
            <a:off x="2452466" y="1179049"/>
            <a:ext cx="6521754" cy="4668762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学习编程与手动重复工作比较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740" y="5934173"/>
            <a:ext cx="980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cs typeface="+mn-ea"/>
                <a:sym typeface="+mn-lt"/>
              </a:rPr>
              <a:t>从长远角度，学会编程解决大量重复工作可以节省时间</a:t>
            </a:r>
          </a:p>
        </p:txBody>
      </p:sp>
    </p:spTree>
    <p:extLst>
      <p:ext uri="{BB962C8B-B14F-4D97-AF65-F5344CB8AC3E}">
        <p14:creationId xmlns:p14="http://schemas.microsoft.com/office/powerpoint/2010/main" val="347567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为什么要学习生信？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数据分析的基本思想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数据分析的基本功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!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微生物组学你的掌握的分析流程！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阅读和发表文章掌握的统计绘图知识！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是否编程开展分析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A24D-D7A6-4E97-91E5-6D7B6269635F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81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6EA0B-4704-4C77-A524-9087F072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组学数据分析离不开生物信息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6E01C-5DD9-4668-B2E3-F92FB119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F9187CF2-FFB9-4B0B-B711-4D032C57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703" y="3261371"/>
            <a:ext cx="987077" cy="840718"/>
          </a:xfrm>
          <a:prstGeom prst="rect">
            <a:avLst/>
          </a:prstGeom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813F04F7-D8F5-46D8-8901-09CB5747C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67"/>
          <a:stretch/>
        </p:blipFill>
        <p:spPr>
          <a:xfrm>
            <a:off x="9491247" y="3259303"/>
            <a:ext cx="927375" cy="799995"/>
          </a:xfrm>
          <a:prstGeom prst="rect">
            <a:avLst/>
          </a:prstGeom>
        </p:spPr>
      </p:pic>
      <p:pic>
        <p:nvPicPr>
          <p:cNvPr id="6" name="Picture 21" descr="b12.png">
            <a:extLst>
              <a:ext uri="{FF2B5EF4-FFF2-40B4-BE49-F238E27FC236}">
                <a16:creationId xmlns:a16="http://schemas.microsoft.com/office/drawing/2014/main" id="{AE239923-8C12-4267-865C-ECA27C1258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41" y="4035907"/>
            <a:ext cx="988947" cy="988947"/>
          </a:xfrm>
          <a:prstGeom prst="rect">
            <a:avLst/>
          </a:prstGeom>
        </p:spPr>
      </p:pic>
      <p:pic>
        <p:nvPicPr>
          <p:cNvPr id="7" name="Picture 22" descr="family_top10.png">
            <a:extLst>
              <a:ext uri="{FF2B5EF4-FFF2-40B4-BE49-F238E27FC236}">
                <a16:creationId xmlns:a16="http://schemas.microsoft.com/office/drawing/2014/main" id="{A31AC161-C00E-4383-BCDB-A3DE767AFD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26" y="4094221"/>
            <a:ext cx="887120" cy="965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316CD-FAC1-4481-824B-5DDBE8688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76" y="2289172"/>
            <a:ext cx="4940744" cy="36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7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1587</Words>
  <Application>Microsoft Office PowerPoint</Application>
  <PresentationFormat>宽屏</PresentationFormat>
  <Paragraphs>228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微生物组分析入门指南</vt:lpstr>
      <vt:lpstr>大纲</vt:lpstr>
      <vt:lpstr>为什么要学生物信息</vt:lpstr>
      <vt:lpstr>人体微生物组</vt:lpstr>
      <vt:lpstr>计算机基本结构</vt:lpstr>
      <vt:lpstr>顺手的生信分析工作站</vt:lpstr>
      <vt:lpstr>学习编程与手动重复工作比较</vt:lpstr>
      <vt:lpstr>大纲</vt:lpstr>
      <vt:lpstr>组学数据分析离不开生物信息</vt:lpstr>
      <vt:lpstr>数据分析的基本思想——三步走</vt:lpstr>
      <vt:lpstr>组学文章高引用的原因？</vt:lpstr>
      <vt:lpstr>大纲</vt:lpstr>
      <vt:lpstr>本领域常用测序平台</vt:lpstr>
      <vt:lpstr>生物信息=生物科学+信息技术</vt:lpstr>
      <vt:lpstr>微生物组研究方法</vt:lpstr>
      <vt:lpstr>近10年微生物组领域软件发展</vt:lpstr>
      <vt:lpstr>Take home messages</vt:lpstr>
      <vt:lpstr>个人建议</vt:lpstr>
      <vt:lpstr>欢迎分享技术经验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微生物组分析入门指南</dc:title>
  <dc:creator>Liu Yong-Xin</dc:creator>
  <cp:lastModifiedBy>Liu Yong-Xin</cp:lastModifiedBy>
  <cp:revision>17</cp:revision>
  <dcterms:created xsi:type="dcterms:W3CDTF">2019-06-26T12:54:27Z</dcterms:created>
  <dcterms:modified xsi:type="dcterms:W3CDTF">2019-06-27T14:30:59Z</dcterms:modified>
</cp:coreProperties>
</file>