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9"/>
    <p:sldId id="257" r:id="rId40"/>
    <p:sldId id="258" r:id="rId41"/>
    <p:sldId id="259" r:id="rId42"/>
    <p:sldId id="260" r:id="rId43"/>
    <p:sldId id="261" r:id="rId44"/>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enty Sans" charset="1" panose="00000600000000000000"/>
      <p:regular r:id="rId10"/>
    </p:embeddedFont>
    <p:embeddedFont>
      <p:font typeface="Canva Sans 1" charset="1" panose="020B0503030501040103"/>
      <p:regular r:id="rId11"/>
    </p:embeddedFont>
    <p:embeddedFont>
      <p:font typeface="Canva Sans 1 Bold" charset="1" panose="020B0803030501040103"/>
      <p:regular r:id="rId12"/>
    </p:embeddedFont>
    <p:embeddedFont>
      <p:font typeface="Canva Sans 1 Italics" charset="1" panose="020B0503030501040103"/>
      <p:regular r:id="rId13"/>
    </p:embeddedFont>
    <p:embeddedFont>
      <p:font typeface="Canva Sans 1 Bold Italics" charset="1" panose="020B0803030501040103"/>
      <p:regular r:id="rId14"/>
    </p:embeddedFont>
    <p:embeddedFont>
      <p:font typeface="Canva Sans 2" charset="1" panose="020B0503030501040103"/>
      <p:regular r:id="rId15"/>
    </p:embeddedFont>
    <p:embeddedFont>
      <p:font typeface="Canva Sans 2 Bold" charset="1" panose="020B0803030501040103"/>
      <p:regular r:id="rId16"/>
    </p:embeddedFont>
    <p:embeddedFont>
      <p:font typeface="Canva Sans 2 Italics" charset="1" panose="020B0503030501040103"/>
      <p:regular r:id="rId17"/>
    </p:embeddedFont>
    <p:embeddedFont>
      <p:font typeface="Canva Sans 2 Bold Italics" charset="1" panose="020B0803030501040103"/>
      <p:regular r:id="rId18"/>
    </p:embeddedFont>
    <p:embeddedFont>
      <p:font typeface="Canva Sans 2 Medium" charset="1" panose="020B0603030501040103"/>
      <p:regular r:id="rId19"/>
    </p:embeddedFont>
    <p:embeddedFont>
      <p:font typeface="Canva Sans 2 Medium Italics" charset="1" panose="020B0603030501040103"/>
      <p:regular r:id="rId20"/>
    </p:embeddedFont>
    <p:embeddedFont>
      <p:font typeface="Poppins" charset="1" panose="00000500000000000000"/>
      <p:regular r:id="rId21"/>
    </p:embeddedFont>
    <p:embeddedFont>
      <p:font typeface="Poppins Bold" charset="1" panose="00000800000000000000"/>
      <p:regular r:id="rId22"/>
    </p:embeddedFont>
    <p:embeddedFont>
      <p:font typeface="Poppins Italics" charset="1" panose="00000500000000000000"/>
      <p:regular r:id="rId23"/>
    </p:embeddedFont>
    <p:embeddedFont>
      <p:font typeface="Poppins Bold Italics" charset="1" panose="00000800000000000000"/>
      <p:regular r:id="rId24"/>
    </p:embeddedFont>
    <p:embeddedFont>
      <p:font typeface="Poppins Thin" charset="1" panose="00000300000000000000"/>
      <p:regular r:id="rId25"/>
    </p:embeddedFont>
    <p:embeddedFont>
      <p:font typeface="Poppins Thin Italics" charset="1" panose="00000300000000000000"/>
      <p:regular r:id="rId26"/>
    </p:embeddedFont>
    <p:embeddedFont>
      <p:font typeface="Poppins Extra-Light" charset="1" panose="00000300000000000000"/>
      <p:regular r:id="rId27"/>
    </p:embeddedFont>
    <p:embeddedFont>
      <p:font typeface="Poppins Extra-Light Italics" charset="1" panose="00000300000000000000"/>
      <p:regular r:id="rId28"/>
    </p:embeddedFont>
    <p:embeddedFont>
      <p:font typeface="Poppins Light" charset="1" panose="00000400000000000000"/>
      <p:regular r:id="rId29"/>
    </p:embeddedFont>
    <p:embeddedFont>
      <p:font typeface="Poppins Light Italics" charset="1" panose="00000400000000000000"/>
      <p:regular r:id="rId30"/>
    </p:embeddedFont>
    <p:embeddedFont>
      <p:font typeface="Poppins Medium" charset="1" panose="00000600000000000000"/>
      <p:regular r:id="rId31"/>
    </p:embeddedFont>
    <p:embeddedFont>
      <p:font typeface="Poppins Medium Italics" charset="1" panose="00000600000000000000"/>
      <p:regular r:id="rId32"/>
    </p:embeddedFont>
    <p:embeddedFont>
      <p:font typeface="Poppins Semi-Bold" charset="1" panose="00000700000000000000"/>
      <p:regular r:id="rId33"/>
    </p:embeddedFont>
    <p:embeddedFont>
      <p:font typeface="Poppins Semi-Bold Italics" charset="1" panose="00000700000000000000"/>
      <p:regular r:id="rId34"/>
    </p:embeddedFont>
    <p:embeddedFont>
      <p:font typeface="Poppins Ultra-Bold" charset="1" panose="00000900000000000000"/>
      <p:regular r:id="rId35"/>
    </p:embeddedFont>
    <p:embeddedFont>
      <p:font typeface="Poppins Ultra-Bold Italics" charset="1" panose="00000900000000000000"/>
      <p:regular r:id="rId36"/>
    </p:embeddedFont>
    <p:embeddedFont>
      <p:font typeface="Poppins Heavy" charset="1" panose="00000A00000000000000"/>
      <p:regular r:id="rId37"/>
    </p:embeddedFont>
    <p:embeddedFont>
      <p:font typeface="Poppins Heavy Italics" charset="1" panose="00000A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slides/slide1.xml" Type="http://schemas.openxmlformats.org/officeDocument/2006/relationships/slide"/><Relationship Id="rId4" Target="theme/theme1.xml" Type="http://schemas.openxmlformats.org/officeDocument/2006/relationships/theme"/><Relationship Id="rId40" Target="slides/slide2.xml" Type="http://schemas.openxmlformats.org/officeDocument/2006/relationships/slide"/><Relationship Id="rId41" Target="slides/slide3.xml" Type="http://schemas.openxmlformats.org/officeDocument/2006/relationships/slide"/><Relationship Id="rId42" Target="slides/slide4.xml" Type="http://schemas.openxmlformats.org/officeDocument/2006/relationships/slide"/><Relationship Id="rId43" Target="slides/slide5.xml" Type="http://schemas.openxmlformats.org/officeDocument/2006/relationships/slide"/><Relationship Id="rId44" Target="slides/slide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3.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16" Target="../media/image28.png" Type="http://schemas.openxmlformats.org/officeDocument/2006/relationships/image"/><Relationship Id="rId17" Target="../media/image29.svg" Type="http://schemas.openxmlformats.org/officeDocument/2006/relationships/image"/><Relationship Id="rId18" Target="../media/image30.png" Type="http://schemas.openxmlformats.org/officeDocument/2006/relationships/image"/><Relationship Id="rId19" Target="../media/image31.svg" Type="http://schemas.openxmlformats.org/officeDocument/2006/relationships/image"/><Relationship Id="rId2" Target="../media/image2.png" Type="http://schemas.openxmlformats.org/officeDocument/2006/relationships/image"/><Relationship Id="rId20" Target="../media/image32.png" Type="http://schemas.openxmlformats.org/officeDocument/2006/relationships/image"/><Relationship Id="rId21" Target="../media/image33.svg" Type="http://schemas.openxmlformats.org/officeDocument/2006/relationships/image"/><Relationship Id="rId22" Target="../media/image34.png" Type="http://schemas.openxmlformats.org/officeDocument/2006/relationships/image"/><Relationship Id="rId23" Target="../media/image35.sv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6.pn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738029" y="4881029"/>
            <a:ext cx="10811942" cy="1081194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w="28575" cap="sq">
              <a:solidFill>
                <a:srgbClr val="3B3A3A"/>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3988612" y="5122087"/>
            <a:ext cx="10329825" cy="103298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EE9A"/>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836286" y="6131686"/>
            <a:ext cx="8615427" cy="86154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EE9A"/>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5425414" y="4885755"/>
            <a:ext cx="7437171" cy="5401245"/>
          </a:xfrm>
          <a:custGeom>
            <a:avLst/>
            <a:gdLst/>
            <a:ahLst/>
            <a:cxnLst/>
            <a:rect r="r" b="b" t="t" l="l"/>
            <a:pathLst>
              <a:path h="5401245" w="7437171">
                <a:moveTo>
                  <a:pt x="0" y="0"/>
                </a:moveTo>
                <a:lnTo>
                  <a:pt x="7437172" y="0"/>
                </a:lnTo>
                <a:lnTo>
                  <a:pt x="7437172" y="5401245"/>
                </a:lnTo>
                <a:lnTo>
                  <a:pt x="0" y="5401245"/>
                </a:lnTo>
                <a:lnTo>
                  <a:pt x="0" y="0"/>
                </a:lnTo>
                <a:close/>
              </a:path>
            </a:pathLst>
          </a:custGeom>
          <a:blipFill>
            <a:blip r:embed="rId2"/>
            <a:stretch>
              <a:fillRect l="0" t="0" r="0" b="0"/>
            </a:stretch>
          </a:blipFill>
        </p:spPr>
      </p:sp>
      <p:sp>
        <p:nvSpPr>
          <p:cNvPr name="Freeform 12" id="12"/>
          <p:cNvSpPr/>
          <p:nvPr/>
        </p:nvSpPr>
        <p:spPr>
          <a:xfrm flipH="false" flipV="false" rot="-5400000">
            <a:off x="8980581" y="6467868"/>
            <a:ext cx="15775287" cy="2839552"/>
          </a:xfrm>
          <a:custGeom>
            <a:avLst/>
            <a:gdLst/>
            <a:ahLst/>
            <a:cxnLst/>
            <a:rect r="r" b="b" t="t" l="l"/>
            <a:pathLst>
              <a:path h="2839552" w="15775287">
                <a:moveTo>
                  <a:pt x="0" y="0"/>
                </a:moveTo>
                <a:lnTo>
                  <a:pt x="15775287" y="0"/>
                </a:lnTo>
                <a:lnTo>
                  <a:pt x="15775287" y="2839551"/>
                </a:lnTo>
                <a:lnTo>
                  <a:pt x="0" y="28395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10800000">
            <a:off x="8526585" y="1028700"/>
            <a:ext cx="1234830" cy="367362"/>
          </a:xfrm>
          <a:custGeom>
            <a:avLst/>
            <a:gdLst/>
            <a:ahLst/>
            <a:cxnLst/>
            <a:rect r="r" b="b" t="t" l="l"/>
            <a:pathLst>
              <a:path h="367362" w="1234830">
                <a:moveTo>
                  <a:pt x="0" y="0"/>
                </a:moveTo>
                <a:lnTo>
                  <a:pt x="1234830" y="0"/>
                </a:lnTo>
                <a:lnTo>
                  <a:pt x="1234830" y="367362"/>
                </a:lnTo>
                <a:lnTo>
                  <a:pt x="0" y="3673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true" rot="-5400000">
            <a:off x="-6474991" y="6474991"/>
            <a:ext cx="15792661" cy="2842679"/>
          </a:xfrm>
          <a:custGeom>
            <a:avLst/>
            <a:gdLst/>
            <a:ahLst/>
            <a:cxnLst/>
            <a:rect r="r" b="b" t="t" l="l"/>
            <a:pathLst>
              <a:path h="2842679" w="15792661">
                <a:moveTo>
                  <a:pt x="0" y="2842679"/>
                </a:moveTo>
                <a:lnTo>
                  <a:pt x="15792661" y="2842679"/>
                </a:lnTo>
                <a:lnTo>
                  <a:pt x="15792661" y="0"/>
                </a:lnTo>
                <a:lnTo>
                  <a:pt x="0" y="0"/>
                </a:lnTo>
                <a:lnTo>
                  <a:pt x="0" y="284267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10800000">
            <a:off x="14828439" y="-2055182"/>
            <a:ext cx="4861721" cy="4110364"/>
          </a:xfrm>
          <a:custGeom>
            <a:avLst/>
            <a:gdLst/>
            <a:ahLst/>
            <a:cxnLst/>
            <a:rect r="r" b="b" t="t" l="l"/>
            <a:pathLst>
              <a:path h="4110364" w="4861721">
                <a:moveTo>
                  <a:pt x="0" y="0"/>
                </a:moveTo>
                <a:lnTo>
                  <a:pt x="4861722" y="0"/>
                </a:lnTo>
                <a:lnTo>
                  <a:pt x="4861722" y="4110364"/>
                </a:lnTo>
                <a:lnTo>
                  <a:pt x="0" y="41103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true" flipV="false" rot="-10800000">
            <a:off x="-1399917" y="-2055182"/>
            <a:ext cx="4861721" cy="4110364"/>
          </a:xfrm>
          <a:custGeom>
            <a:avLst/>
            <a:gdLst/>
            <a:ahLst/>
            <a:cxnLst/>
            <a:rect r="r" b="b" t="t" l="l"/>
            <a:pathLst>
              <a:path h="4110364" w="4861721">
                <a:moveTo>
                  <a:pt x="4861721" y="0"/>
                </a:moveTo>
                <a:lnTo>
                  <a:pt x="0" y="0"/>
                </a:lnTo>
                <a:lnTo>
                  <a:pt x="0" y="4110364"/>
                </a:lnTo>
                <a:lnTo>
                  <a:pt x="4861721" y="4110364"/>
                </a:lnTo>
                <a:lnTo>
                  <a:pt x="486172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true" flipV="false" rot="8708812">
            <a:off x="15128199" y="-1299011"/>
            <a:ext cx="3480051" cy="3284298"/>
          </a:xfrm>
          <a:custGeom>
            <a:avLst/>
            <a:gdLst/>
            <a:ahLst/>
            <a:cxnLst/>
            <a:rect r="r" b="b" t="t" l="l"/>
            <a:pathLst>
              <a:path h="3284298" w="3480051">
                <a:moveTo>
                  <a:pt x="3480051" y="0"/>
                </a:moveTo>
                <a:lnTo>
                  <a:pt x="0" y="0"/>
                </a:lnTo>
                <a:lnTo>
                  <a:pt x="0" y="3284299"/>
                </a:lnTo>
                <a:lnTo>
                  <a:pt x="3480051" y="3284299"/>
                </a:lnTo>
                <a:lnTo>
                  <a:pt x="348005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true" flipV="true" rot="5400000">
            <a:off x="16829957" y="8197619"/>
            <a:ext cx="3899031" cy="3296453"/>
          </a:xfrm>
          <a:custGeom>
            <a:avLst/>
            <a:gdLst/>
            <a:ahLst/>
            <a:cxnLst/>
            <a:rect r="r" b="b" t="t" l="l"/>
            <a:pathLst>
              <a:path h="3296453" w="3899031">
                <a:moveTo>
                  <a:pt x="3899031" y="3296453"/>
                </a:moveTo>
                <a:lnTo>
                  <a:pt x="0" y="3296453"/>
                </a:lnTo>
                <a:lnTo>
                  <a:pt x="0" y="0"/>
                </a:lnTo>
                <a:lnTo>
                  <a:pt x="3899031" y="0"/>
                </a:lnTo>
                <a:lnTo>
                  <a:pt x="3899031" y="3296453"/>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6529105" y="3393527"/>
            <a:ext cx="5248840" cy="391795"/>
          </a:xfrm>
          <a:prstGeom prst="rect">
            <a:avLst/>
          </a:prstGeom>
        </p:spPr>
        <p:txBody>
          <a:bodyPr anchor="t" rtlCol="false" tIns="0" lIns="0" bIns="0" rIns="0">
            <a:spAutoFit/>
          </a:bodyPr>
          <a:lstStyle/>
          <a:p>
            <a:pPr algn="ctr">
              <a:lnSpc>
                <a:spcPts val="3080"/>
              </a:lnSpc>
            </a:pPr>
            <a:r>
              <a:rPr lang="en-US" sz="2200" spc="220">
                <a:solidFill>
                  <a:srgbClr val="3B3A3A"/>
                </a:solidFill>
                <a:latin typeface="Poppins"/>
              </a:rPr>
              <a:t>BY TEAM STRANGERS</a:t>
            </a:r>
          </a:p>
        </p:txBody>
      </p:sp>
      <p:sp>
        <p:nvSpPr>
          <p:cNvPr name="Freeform 20" id="20"/>
          <p:cNvSpPr/>
          <p:nvPr/>
        </p:nvSpPr>
        <p:spPr>
          <a:xfrm flipH="true" flipV="false" rot="5400000">
            <a:off x="-2440988" y="8197619"/>
            <a:ext cx="3899031" cy="3296453"/>
          </a:xfrm>
          <a:custGeom>
            <a:avLst/>
            <a:gdLst/>
            <a:ahLst/>
            <a:cxnLst/>
            <a:rect r="r" b="b" t="t" l="l"/>
            <a:pathLst>
              <a:path h="3296453" w="3899031">
                <a:moveTo>
                  <a:pt x="3899031" y="0"/>
                </a:moveTo>
                <a:lnTo>
                  <a:pt x="0" y="0"/>
                </a:lnTo>
                <a:lnTo>
                  <a:pt x="0" y="3296453"/>
                </a:lnTo>
                <a:lnTo>
                  <a:pt x="3899031" y="3296453"/>
                </a:lnTo>
                <a:lnTo>
                  <a:pt x="389903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1" id="21"/>
          <p:cNvSpPr txBox="true"/>
          <p:nvPr/>
        </p:nvSpPr>
        <p:spPr>
          <a:xfrm rot="0">
            <a:off x="4014254" y="1404642"/>
            <a:ext cx="10259492" cy="2076450"/>
          </a:xfrm>
          <a:prstGeom prst="rect">
            <a:avLst/>
          </a:prstGeom>
        </p:spPr>
        <p:txBody>
          <a:bodyPr anchor="t" rtlCol="false" tIns="0" lIns="0" bIns="0" rIns="0">
            <a:spAutoFit/>
          </a:bodyPr>
          <a:lstStyle/>
          <a:p>
            <a:pPr algn="ctr">
              <a:lnSpc>
                <a:spcPts val="16800"/>
              </a:lnSpc>
            </a:pPr>
            <a:r>
              <a:rPr lang="en-US" sz="12000" spc="240">
                <a:solidFill>
                  <a:srgbClr val="5E7276"/>
                </a:solidFill>
                <a:latin typeface="Genty Sans"/>
              </a:rPr>
              <a:t>E-MANDI</a:t>
            </a:r>
          </a:p>
        </p:txBody>
      </p:sp>
      <p:sp>
        <p:nvSpPr>
          <p:cNvPr name="Freeform 22" id="22"/>
          <p:cNvSpPr/>
          <p:nvPr/>
        </p:nvSpPr>
        <p:spPr>
          <a:xfrm flipH="false" flipV="false" rot="-8703839">
            <a:off x="-368851" y="-1299011"/>
            <a:ext cx="3480051" cy="3284298"/>
          </a:xfrm>
          <a:custGeom>
            <a:avLst/>
            <a:gdLst/>
            <a:ahLst/>
            <a:cxnLst/>
            <a:rect r="r" b="b" t="t" l="l"/>
            <a:pathLst>
              <a:path h="3284298" w="3480051">
                <a:moveTo>
                  <a:pt x="0" y="0"/>
                </a:moveTo>
                <a:lnTo>
                  <a:pt x="3480051" y="0"/>
                </a:lnTo>
                <a:lnTo>
                  <a:pt x="3480051" y="3284299"/>
                </a:lnTo>
                <a:lnTo>
                  <a:pt x="0" y="32842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5400000">
            <a:off x="-6474991" y="6474991"/>
            <a:ext cx="15792661" cy="2842679"/>
          </a:xfrm>
          <a:custGeom>
            <a:avLst/>
            <a:gdLst/>
            <a:ahLst/>
            <a:cxnLst/>
            <a:rect r="r" b="b" t="t" l="l"/>
            <a:pathLst>
              <a:path h="2842679" w="15792661">
                <a:moveTo>
                  <a:pt x="0" y="2842679"/>
                </a:moveTo>
                <a:lnTo>
                  <a:pt x="15792661" y="2842679"/>
                </a:lnTo>
                <a:lnTo>
                  <a:pt x="15792661" y="0"/>
                </a:lnTo>
                <a:lnTo>
                  <a:pt x="0" y="0"/>
                </a:lnTo>
                <a:lnTo>
                  <a:pt x="0" y="28426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7250133" y="8691402"/>
            <a:ext cx="3787735" cy="3202358"/>
          </a:xfrm>
          <a:custGeom>
            <a:avLst/>
            <a:gdLst/>
            <a:ahLst/>
            <a:cxnLst/>
            <a:rect r="r" b="b" t="t" l="l"/>
            <a:pathLst>
              <a:path h="3202358" w="3787735">
                <a:moveTo>
                  <a:pt x="0" y="0"/>
                </a:moveTo>
                <a:lnTo>
                  <a:pt x="3787734" y="0"/>
                </a:lnTo>
                <a:lnTo>
                  <a:pt x="3787734" y="3202357"/>
                </a:lnTo>
                <a:lnTo>
                  <a:pt x="0" y="32023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5400000">
            <a:off x="8970330" y="6474991"/>
            <a:ext cx="15792661" cy="2842679"/>
          </a:xfrm>
          <a:custGeom>
            <a:avLst/>
            <a:gdLst/>
            <a:ahLst/>
            <a:cxnLst/>
            <a:rect r="r" b="b" t="t" l="l"/>
            <a:pathLst>
              <a:path h="2842679" w="15792661">
                <a:moveTo>
                  <a:pt x="15792661" y="0"/>
                </a:moveTo>
                <a:lnTo>
                  <a:pt x="0" y="0"/>
                </a:lnTo>
                <a:lnTo>
                  <a:pt x="0" y="2842679"/>
                </a:lnTo>
                <a:lnTo>
                  <a:pt x="15792661" y="2842679"/>
                </a:lnTo>
                <a:lnTo>
                  <a:pt x="157926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4723870">
            <a:off x="13574061" y="3311585"/>
            <a:ext cx="6777656" cy="0"/>
          </a:xfrm>
          <a:prstGeom prst="line">
            <a:avLst/>
          </a:prstGeom>
          <a:ln cap="flat" w="28575">
            <a:solidFill>
              <a:srgbClr val="3B3A3A"/>
            </a:solidFill>
            <a:prstDash val="solid"/>
            <a:headEnd type="none" len="sm" w="sm"/>
            <a:tailEnd type="none" len="sm" w="sm"/>
          </a:ln>
        </p:spPr>
      </p:sp>
      <p:sp>
        <p:nvSpPr>
          <p:cNvPr name="Freeform 6" id="6"/>
          <p:cNvSpPr/>
          <p:nvPr/>
        </p:nvSpPr>
        <p:spPr>
          <a:xfrm flipH="true" flipV="false" rot="0">
            <a:off x="11940318" y="5500080"/>
            <a:ext cx="6347682" cy="4792500"/>
          </a:xfrm>
          <a:custGeom>
            <a:avLst/>
            <a:gdLst/>
            <a:ahLst/>
            <a:cxnLst/>
            <a:rect r="r" b="b" t="t" l="l"/>
            <a:pathLst>
              <a:path h="4792500" w="6347682">
                <a:moveTo>
                  <a:pt x="6347682" y="0"/>
                </a:moveTo>
                <a:lnTo>
                  <a:pt x="0" y="0"/>
                </a:lnTo>
                <a:lnTo>
                  <a:pt x="0" y="4792500"/>
                </a:lnTo>
                <a:lnTo>
                  <a:pt x="6347682" y="4792500"/>
                </a:lnTo>
                <a:lnTo>
                  <a:pt x="6347682" y="0"/>
                </a:lnTo>
                <a:close/>
              </a:path>
            </a:pathLst>
          </a:custGeom>
          <a:blipFill>
            <a:blip r:embed="rId6"/>
            <a:stretch>
              <a:fillRect l="0" t="0" r="0" b="0"/>
            </a:stretch>
          </a:blipFill>
        </p:spPr>
      </p:sp>
      <p:sp>
        <p:nvSpPr>
          <p:cNvPr name="TextBox 7" id="7"/>
          <p:cNvSpPr txBox="true"/>
          <p:nvPr/>
        </p:nvSpPr>
        <p:spPr>
          <a:xfrm rot="0">
            <a:off x="3722420" y="4360061"/>
            <a:ext cx="7969026" cy="4457700"/>
          </a:xfrm>
          <a:prstGeom prst="rect">
            <a:avLst/>
          </a:prstGeom>
        </p:spPr>
        <p:txBody>
          <a:bodyPr anchor="t" rtlCol="false" tIns="0" lIns="0" bIns="0" rIns="0">
            <a:spAutoFit/>
          </a:bodyPr>
          <a:lstStyle/>
          <a:p>
            <a:pPr marL="431799" indent="-215899" lvl="1">
              <a:lnSpc>
                <a:spcPts val="2999"/>
              </a:lnSpc>
              <a:buFont typeface="Arial"/>
              <a:buChar char="•"/>
            </a:pPr>
            <a:r>
              <a:rPr lang="en-US" sz="1999">
                <a:solidFill>
                  <a:srgbClr val="3B3A3A"/>
                </a:solidFill>
                <a:latin typeface="Poppins"/>
              </a:rPr>
              <a:t>In India numerous farmers face challenges, in earning a livelihood as they are compelled to sell their agricultural produce to intermediaries at meager prices. These intermediaries act as middlemen who purchase the farmers produce and subsequently sell it to consumers at prices. </a:t>
            </a:r>
          </a:p>
          <a:p>
            <a:pPr marL="431799" indent="-215899" lvl="1">
              <a:lnSpc>
                <a:spcPts val="2999"/>
              </a:lnSpc>
              <a:buFont typeface="Arial"/>
              <a:buChar char="•"/>
            </a:pPr>
            <a:r>
              <a:rPr lang="en-US" sz="1999">
                <a:solidFill>
                  <a:srgbClr val="3B3A3A"/>
                </a:solidFill>
                <a:latin typeface="Poppins"/>
              </a:rPr>
              <a:t>To address this issue implementing a platform that enables sales between farmers and consumers could prove instrumental. Such a platform would empower farmers to secure prices for their produce while simultaneously offering consumers the opportunity to purchase goods at more affordable rates.</a:t>
            </a:r>
          </a:p>
        </p:txBody>
      </p:sp>
      <p:grpSp>
        <p:nvGrpSpPr>
          <p:cNvPr name="Group 8" id="8"/>
          <p:cNvGrpSpPr/>
          <p:nvPr/>
        </p:nvGrpSpPr>
        <p:grpSpPr>
          <a:xfrm rot="0">
            <a:off x="1028700" y="612772"/>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080077" y="1751682"/>
            <a:ext cx="9563744" cy="2322960"/>
          </a:xfrm>
          <a:prstGeom prst="rect">
            <a:avLst/>
          </a:prstGeom>
        </p:spPr>
        <p:txBody>
          <a:bodyPr anchor="t" rtlCol="false" tIns="0" lIns="0" bIns="0" rIns="0">
            <a:spAutoFit/>
          </a:bodyPr>
          <a:lstStyle/>
          <a:p>
            <a:pPr>
              <a:lnSpc>
                <a:spcPts val="9108"/>
              </a:lnSpc>
            </a:pPr>
            <a:r>
              <a:rPr lang="en-US" sz="7590">
                <a:solidFill>
                  <a:srgbClr val="5E7276"/>
                </a:solidFill>
                <a:latin typeface="Genty Sans Medium"/>
              </a:rPr>
              <a:t>Problem Statement</a:t>
            </a:r>
          </a:p>
          <a:p>
            <a:pPr>
              <a:lnSpc>
                <a:spcPts val="9108"/>
              </a:lnSpc>
            </a:pPr>
          </a:p>
        </p:txBody>
      </p:sp>
      <p:sp>
        <p:nvSpPr>
          <p:cNvPr name="Freeform 12" id="12"/>
          <p:cNvSpPr/>
          <p:nvPr/>
        </p:nvSpPr>
        <p:spPr>
          <a:xfrm flipH="false" flipV="false" rot="-10800000">
            <a:off x="11691446" y="-1922803"/>
            <a:ext cx="4547586" cy="3844777"/>
          </a:xfrm>
          <a:custGeom>
            <a:avLst/>
            <a:gdLst/>
            <a:ahLst/>
            <a:cxnLst/>
            <a:rect r="r" b="b" t="t" l="l"/>
            <a:pathLst>
              <a:path h="3844777" w="4547586">
                <a:moveTo>
                  <a:pt x="0" y="0"/>
                </a:moveTo>
                <a:lnTo>
                  <a:pt x="4547586" y="0"/>
                </a:lnTo>
                <a:lnTo>
                  <a:pt x="4547586" y="3844777"/>
                </a:lnTo>
                <a:lnTo>
                  <a:pt x="0" y="38447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5400000">
            <a:off x="-2440988" y="8197619"/>
            <a:ext cx="3899031" cy="3296453"/>
          </a:xfrm>
          <a:custGeom>
            <a:avLst/>
            <a:gdLst/>
            <a:ahLst/>
            <a:cxnLst/>
            <a:rect r="r" b="b" t="t" l="l"/>
            <a:pathLst>
              <a:path h="3296453" w="3899031">
                <a:moveTo>
                  <a:pt x="3899031" y="0"/>
                </a:moveTo>
                <a:lnTo>
                  <a:pt x="0" y="0"/>
                </a:lnTo>
                <a:lnTo>
                  <a:pt x="0" y="3296453"/>
                </a:lnTo>
                <a:lnTo>
                  <a:pt x="3899031" y="3296453"/>
                </a:lnTo>
                <a:lnTo>
                  <a:pt x="389903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4" id="14"/>
          <p:cNvSpPr txBox="true"/>
          <p:nvPr/>
        </p:nvSpPr>
        <p:spPr>
          <a:xfrm rot="0">
            <a:off x="3722420" y="3632197"/>
            <a:ext cx="10582777" cy="986155"/>
          </a:xfrm>
          <a:prstGeom prst="rect">
            <a:avLst/>
          </a:prstGeom>
        </p:spPr>
        <p:txBody>
          <a:bodyPr anchor="t" rtlCol="false" tIns="0" lIns="0" bIns="0" rIns="0">
            <a:spAutoFit/>
          </a:bodyPr>
          <a:lstStyle/>
          <a:p>
            <a:pPr>
              <a:lnSpc>
                <a:spcPts val="3919"/>
              </a:lnSpc>
            </a:pPr>
            <a:r>
              <a:rPr lang="en-US" sz="2799">
                <a:solidFill>
                  <a:srgbClr val="3B3A3A"/>
                </a:solidFill>
                <a:latin typeface="Genty Sans"/>
              </a:rPr>
              <a:t>E-Portal for Farmers to sell the produce at a better rate</a:t>
            </a:r>
          </a:p>
          <a:p>
            <a:pPr>
              <a:lnSpc>
                <a:spcPts val="3919"/>
              </a:lnSpc>
            </a:pPr>
          </a:p>
        </p:txBody>
      </p:sp>
      <p:sp>
        <p:nvSpPr>
          <p:cNvPr name="Freeform 15" id="15"/>
          <p:cNvSpPr/>
          <p:nvPr/>
        </p:nvSpPr>
        <p:spPr>
          <a:xfrm flipH="false" flipV="false" rot="0">
            <a:off x="14305197" y="3156279"/>
            <a:ext cx="1140124" cy="339187"/>
          </a:xfrm>
          <a:custGeom>
            <a:avLst/>
            <a:gdLst/>
            <a:ahLst/>
            <a:cxnLst/>
            <a:rect r="r" b="b" t="t" l="l"/>
            <a:pathLst>
              <a:path h="339187" w="1140124">
                <a:moveTo>
                  <a:pt x="0" y="0"/>
                </a:moveTo>
                <a:lnTo>
                  <a:pt x="1140124" y="0"/>
                </a:lnTo>
                <a:lnTo>
                  <a:pt x="1140124" y="339187"/>
                </a:lnTo>
                <a:lnTo>
                  <a:pt x="0" y="33918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1047116"/>
            <a:ext cx="18288000" cy="3291840"/>
          </a:xfrm>
          <a:custGeom>
            <a:avLst/>
            <a:gdLst/>
            <a:ahLst/>
            <a:cxnLst/>
            <a:rect r="r" b="b" t="t" l="l"/>
            <a:pathLst>
              <a:path h="3291840" w="18288000">
                <a:moveTo>
                  <a:pt x="18288000" y="3291840"/>
                </a:moveTo>
                <a:lnTo>
                  <a:pt x="0" y="3291840"/>
                </a:lnTo>
                <a:lnTo>
                  <a:pt x="0" y="0"/>
                </a:lnTo>
                <a:lnTo>
                  <a:pt x="18288000" y="0"/>
                </a:lnTo>
                <a:lnTo>
                  <a:pt x="18288000" y="32918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10800000">
            <a:off x="8192727" y="317781"/>
            <a:ext cx="3423870" cy="2894726"/>
          </a:xfrm>
          <a:custGeom>
            <a:avLst/>
            <a:gdLst/>
            <a:ahLst/>
            <a:cxnLst/>
            <a:rect r="r" b="b" t="t" l="l"/>
            <a:pathLst>
              <a:path h="2894726" w="3423870">
                <a:moveTo>
                  <a:pt x="0" y="2894726"/>
                </a:moveTo>
                <a:lnTo>
                  <a:pt x="3423870" y="2894726"/>
                </a:lnTo>
                <a:lnTo>
                  <a:pt x="3423870" y="0"/>
                </a:lnTo>
                <a:lnTo>
                  <a:pt x="0" y="0"/>
                </a:lnTo>
                <a:lnTo>
                  <a:pt x="0" y="28947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812784"/>
            <a:ext cx="18288000" cy="3291840"/>
          </a:xfrm>
          <a:custGeom>
            <a:avLst/>
            <a:gdLst/>
            <a:ahLst/>
            <a:cxnLst/>
            <a:rect r="r" b="b" t="t" l="l"/>
            <a:pathLst>
              <a:path h="3291840" w="18288000">
                <a:moveTo>
                  <a:pt x="0" y="0"/>
                </a:moveTo>
                <a:lnTo>
                  <a:pt x="18288000" y="0"/>
                </a:lnTo>
                <a:lnTo>
                  <a:pt x="18288000" y="3291840"/>
                </a:lnTo>
                <a:lnTo>
                  <a:pt x="0" y="3291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5400000">
            <a:off x="-1387681" y="-770274"/>
            <a:ext cx="3582663" cy="3028978"/>
          </a:xfrm>
          <a:custGeom>
            <a:avLst/>
            <a:gdLst/>
            <a:ahLst/>
            <a:cxnLst/>
            <a:rect r="r" b="b" t="t" l="l"/>
            <a:pathLst>
              <a:path h="3028978" w="3582663">
                <a:moveTo>
                  <a:pt x="0" y="3028979"/>
                </a:moveTo>
                <a:lnTo>
                  <a:pt x="3582662" y="3028979"/>
                </a:lnTo>
                <a:lnTo>
                  <a:pt x="3582662" y="0"/>
                </a:lnTo>
                <a:lnTo>
                  <a:pt x="0" y="0"/>
                </a:lnTo>
                <a:lnTo>
                  <a:pt x="0" y="302897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5400000">
            <a:off x="16903498" y="647946"/>
            <a:ext cx="2769004" cy="2341067"/>
          </a:xfrm>
          <a:custGeom>
            <a:avLst/>
            <a:gdLst/>
            <a:ahLst/>
            <a:cxnLst/>
            <a:rect r="r" b="b" t="t" l="l"/>
            <a:pathLst>
              <a:path h="2341067" w="2769004">
                <a:moveTo>
                  <a:pt x="2769004" y="0"/>
                </a:moveTo>
                <a:lnTo>
                  <a:pt x="0" y="0"/>
                </a:lnTo>
                <a:lnTo>
                  <a:pt x="0" y="2341068"/>
                </a:lnTo>
                <a:lnTo>
                  <a:pt x="2769004" y="2341068"/>
                </a:lnTo>
                <a:lnTo>
                  <a:pt x="27690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797704" y="1148073"/>
            <a:ext cx="11477484" cy="1387474"/>
          </a:xfrm>
          <a:prstGeom prst="rect">
            <a:avLst/>
          </a:prstGeom>
        </p:spPr>
        <p:txBody>
          <a:bodyPr anchor="t" rtlCol="false" tIns="0" lIns="0" bIns="0" rIns="0">
            <a:spAutoFit/>
          </a:bodyPr>
          <a:lstStyle/>
          <a:p>
            <a:pPr algn="ctr">
              <a:lnSpc>
                <a:spcPts val="11200"/>
              </a:lnSpc>
            </a:pPr>
            <a:r>
              <a:rPr lang="en-US" sz="8000" spc="160">
                <a:solidFill>
                  <a:srgbClr val="5E7276"/>
                </a:solidFill>
                <a:latin typeface="Genty Sans"/>
              </a:rPr>
              <a:t>Idea/Approach Details</a:t>
            </a:r>
          </a:p>
        </p:txBody>
      </p:sp>
      <p:sp>
        <p:nvSpPr>
          <p:cNvPr name="Freeform 8" id="8"/>
          <p:cNvSpPr/>
          <p:nvPr/>
        </p:nvSpPr>
        <p:spPr>
          <a:xfrm flipH="true" flipV="false" rot="0">
            <a:off x="1028700" y="9258300"/>
            <a:ext cx="2769004" cy="2341067"/>
          </a:xfrm>
          <a:custGeom>
            <a:avLst/>
            <a:gdLst/>
            <a:ahLst/>
            <a:cxnLst/>
            <a:rect r="r" b="b" t="t" l="l"/>
            <a:pathLst>
              <a:path h="2341067" w="2769004">
                <a:moveTo>
                  <a:pt x="2769004" y="0"/>
                </a:moveTo>
                <a:lnTo>
                  <a:pt x="0" y="0"/>
                </a:lnTo>
                <a:lnTo>
                  <a:pt x="0" y="2341067"/>
                </a:lnTo>
                <a:lnTo>
                  <a:pt x="2769004" y="2341067"/>
                </a:lnTo>
                <a:lnTo>
                  <a:pt x="27690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5196763" y="9000643"/>
            <a:ext cx="1140124" cy="339187"/>
          </a:xfrm>
          <a:custGeom>
            <a:avLst/>
            <a:gdLst/>
            <a:ahLst/>
            <a:cxnLst/>
            <a:rect r="r" b="b" t="t" l="l"/>
            <a:pathLst>
              <a:path h="339187" w="1140124">
                <a:moveTo>
                  <a:pt x="0" y="0"/>
                </a:moveTo>
                <a:lnTo>
                  <a:pt x="1140124" y="0"/>
                </a:lnTo>
                <a:lnTo>
                  <a:pt x="1140124" y="339187"/>
                </a:lnTo>
                <a:lnTo>
                  <a:pt x="0" y="3391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9139238" y="4718196"/>
            <a:ext cx="9525" cy="887095"/>
          </a:xfrm>
          <a:prstGeom prst="rect">
            <a:avLst/>
          </a:prstGeom>
        </p:spPr>
        <p:txBody>
          <a:bodyPr anchor="t" rtlCol="false" tIns="0" lIns="0" bIns="0" rIns="0">
            <a:spAutoFit/>
          </a:bodyPr>
          <a:lstStyle/>
          <a:p>
            <a:pPr algn="ctr">
              <a:lnSpc>
                <a:spcPts val="7279"/>
              </a:lnSpc>
            </a:pPr>
          </a:p>
        </p:txBody>
      </p:sp>
      <p:sp>
        <p:nvSpPr>
          <p:cNvPr name="TextBox 11" id="11"/>
          <p:cNvSpPr txBox="true"/>
          <p:nvPr/>
        </p:nvSpPr>
        <p:spPr>
          <a:xfrm rot="0">
            <a:off x="1478182" y="2528818"/>
            <a:ext cx="15341161" cy="6095797"/>
          </a:xfrm>
          <a:prstGeom prst="rect">
            <a:avLst/>
          </a:prstGeom>
        </p:spPr>
        <p:txBody>
          <a:bodyPr anchor="t" rtlCol="false" tIns="0" lIns="0" bIns="0" rIns="0">
            <a:spAutoFit/>
          </a:bodyPr>
          <a:lstStyle/>
          <a:p>
            <a:pPr>
              <a:lnSpc>
                <a:spcPts val="2518"/>
              </a:lnSpc>
            </a:pPr>
          </a:p>
          <a:p>
            <a:pPr marL="388456" indent="-194228" lvl="1">
              <a:lnSpc>
                <a:spcPts val="2788"/>
              </a:lnSpc>
              <a:buFont typeface="Arial"/>
              <a:buChar char="•"/>
            </a:pPr>
            <a:r>
              <a:rPr lang="en-US" sz="1799" spc="35">
                <a:solidFill>
                  <a:srgbClr val="5E7276"/>
                </a:solidFill>
                <a:latin typeface="Poppins"/>
              </a:rPr>
              <a:t>Farmers would create an account on the portal and list their produce for sale. The listing would include information such as the type of produce, quantity, quality, and price </a:t>
            </a:r>
            <a:r>
              <a:rPr lang="en-US" sz="1799" spc="35">
                <a:solidFill>
                  <a:srgbClr val="5E7276"/>
                </a:solidFill>
                <a:latin typeface="Poppins Bold"/>
              </a:rPr>
              <a:t>through SMS</a:t>
            </a:r>
            <a:r>
              <a:rPr lang="en-US" sz="1799" spc="35">
                <a:solidFill>
                  <a:srgbClr val="5E7276"/>
                </a:solidFill>
                <a:latin typeface="Poppins"/>
              </a:rPr>
              <a:t>.</a:t>
            </a:r>
          </a:p>
          <a:p>
            <a:pPr marL="388456" indent="-194228" lvl="1">
              <a:lnSpc>
                <a:spcPts val="2788"/>
              </a:lnSpc>
              <a:buFont typeface="Arial"/>
              <a:buChar char="•"/>
            </a:pPr>
            <a:r>
              <a:rPr lang="en-US" sz="1799" spc="35">
                <a:solidFill>
                  <a:srgbClr val="5E7276"/>
                </a:solidFill>
                <a:latin typeface="Poppins"/>
              </a:rPr>
              <a:t>Buyers would be able to browse the portal and search for produce by type, location, price, and other criteria.</a:t>
            </a:r>
          </a:p>
          <a:p>
            <a:pPr marL="388456" indent="-194228" lvl="1">
              <a:lnSpc>
                <a:spcPts val="2788"/>
              </a:lnSpc>
              <a:buFont typeface="Arial"/>
              <a:buChar char="•"/>
            </a:pPr>
            <a:r>
              <a:rPr lang="en-US" sz="1799" spc="35">
                <a:solidFill>
                  <a:srgbClr val="5E7276"/>
                </a:solidFill>
                <a:latin typeface="Poppins"/>
              </a:rPr>
              <a:t>Once a buyer finds a product that they are interested in, they can  have a negotiable price decided by farmer and arrange delivery or Delivery Service through application.</a:t>
            </a:r>
          </a:p>
          <a:p>
            <a:pPr marL="388456" indent="-194228" lvl="1">
              <a:lnSpc>
                <a:spcPts val="2788"/>
              </a:lnSpc>
              <a:buFont typeface="Arial"/>
              <a:buChar char="•"/>
            </a:pPr>
            <a:r>
              <a:rPr lang="en-US" sz="1799" spc="35">
                <a:solidFill>
                  <a:srgbClr val="5E7276"/>
                </a:solidFill>
                <a:latin typeface="Poppins"/>
              </a:rPr>
              <a:t>The portal could facilitate the payment process between farmers and buyers.</a:t>
            </a:r>
          </a:p>
          <a:p>
            <a:pPr marL="388456" indent="-194228" lvl="1">
              <a:lnSpc>
                <a:spcPts val="2788"/>
              </a:lnSpc>
              <a:buFont typeface="Arial"/>
              <a:buChar char="•"/>
            </a:pPr>
            <a:r>
              <a:rPr lang="en-US" sz="1799" spc="35">
                <a:solidFill>
                  <a:srgbClr val="5E7276"/>
                </a:solidFill>
                <a:latin typeface="Poppins"/>
              </a:rPr>
              <a:t>For Quality assurance We will be adding a </a:t>
            </a:r>
            <a:r>
              <a:rPr lang="en-US" sz="1799" spc="35">
                <a:solidFill>
                  <a:srgbClr val="5E7276"/>
                </a:solidFill>
                <a:latin typeface="Poppins Bold"/>
              </a:rPr>
              <a:t>Rating method</a:t>
            </a:r>
            <a:r>
              <a:rPr lang="en-US" sz="1799" spc="35">
                <a:solidFill>
                  <a:srgbClr val="5E7276"/>
                </a:solidFill>
                <a:latin typeface="Poppins"/>
              </a:rPr>
              <a:t> based on user feedback.</a:t>
            </a:r>
          </a:p>
          <a:p>
            <a:pPr>
              <a:lnSpc>
                <a:spcPts val="2788"/>
              </a:lnSpc>
            </a:pPr>
          </a:p>
          <a:p>
            <a:pPr>
              <a:lnSpc>
                <a:spcPts val="2788"/>
              </a:lnSpc>
            </a:pPr>
            <a:r>
              <a:rPr lang="en-US" sz="1799" spc="35">
                <a:solidFill>
                  <a:srgbClr val="5E7276"/>
                </a:solidFill>
                <a:latin typeface="Poppins"/>
              </a:rPr>
              <a:t>   </a:t>
            </a:r>
            <a:r>
              <a:rPr lang="en-US" sz="1799" spc="35">
                <a:solidFill>
                  <a:srgbClr val="5E7276"/>
                </a:solidFill>
                <a:latin typeface="Poppins"/>
              </a:rPr>
              <a:t>The portal is integrated with a variety of technologies, including:</a:t>
            </a:r>
          </a:p>
          <a:p>
            <a:pPr>
              <a:lnSpc>
                <a:spcPts val="2788"/>
              </a:lnSpc>
            </a:pPr>
          </a:p>
          <a:p>
            <a:pPr marL="388456" indent="-194228" lvl="1">
              <a:lnSpc>
                <a:spcPts val="2788"/>
              </a:lnSpc>
              <a:buFont typeface="Arial"/>
              <a:buChar char="•"/>
            </a:pPr>
            <a:r>
              <a:rPr lang="en-US" sz="1799" spc="35">
                <a:solidFill>
                  <a:srgbClr val="5E7276"/>
                </a:solidFill>
                <a:latin typeface="Poppins"/>
              </a:rPr>
              <a:t>Integration platform as a service (iPaaS) to connect the portal to different systems, such as farmer databases, produce databases, and payment systems.</a:t>
            </a:r>
          </a:p>
          <a:p>
            <a:pPr marL="388456" indent="-194228" lvl="1">
              <a:lnSpc>
                <a:spcPts val="2788"/>
              </a:lnSpc>
              <a:buFont typeface="Arial"/>
              <a:buChar char="•"/>
            </a:pPr>
            <a:r>
              <a:rPr lang="en-US" sz="1799" spc="35">
                <a:solidFill>
                  <a:srgbClr val="5E7276"/>
                </a:solidFill>
                <a:latin typeface="Poppins"/>
              </a:rPr>
              <a:t>SMS and mobile computing to make it easy for farmers to list their produce for sale and for buyers to purchase produce.</a:t>
            </a:r>
          </a:p>
          <a:p>
            <a:pPr marL="388456" indent="-194228" lvl="1">
              <a:lnSpc>
                <a:spcPts val="2788"/>
              </a:lnSpc>
              <a:buFont typeface="Arial"/>
              <a:buChar char="•"/>
            </a:pPr>
            <a:r>
              <a:rPr lang="en-US" sz="1799" spc="35">
                <a:solidFill>
                  <a:srgbClr val="5E7276"/>
                </a:solidFill>
                <a:latin typeface="Poppins"/>
              </a:rPr>
              <a:t>Analytics and data science to provide farmers and buyers with insights into the market.</a:t>
            </a:r>
          </a:p>
          <a:p>
            <a:pPr marL="388456" indent="-194228" lvl="1">
              <a:lnSpc>
                <a:spcPts val="2788"/>
              </a:lnSpc>
              <a:buFont typeface="Arial"/>
              <a:buChar char="•"/>
            </a:pPr>
            <a:r>
              <a:rPr lang="en-US" sz="1799" spc="35">
                <a:solidFill>
                  <a:srgbClr val="5E7276"/>
                </a:solidFill>
                <a:latin typeface="Poppins"/>
              </a:rPr>
              <a:t>Data aggregation to collect data from different sources and make it available to portal users.</a:t>
            </a:r>
          </a:p>
          <a:p>
            <a:pPr marL="388456" indent="-194228" lvl="1">
              <a:lnSpc>
                <a:spcPts val="2788"/>
              </a:lnSpc>
              <a:buFont typeface="Arial"/>
              <a:buChar char="•"/>
            </a:pPr>
            <a:r>
              <a:rPr lang="en-US" sz="1799" spc="35">
                <a:solidFill>
                  <a:srgbClr val="5E7276"/>
                </a:solidFill>
                <a:latin typeface="Poppins"/>
              </a:rPr>
              <a:t>Data visualization to present data in a clear and concise way.</a:t>
            </a:r>
          </a:p>
          <a:p>
            <a:pPr algn="ctr">
              <a:lnSpc>
                <a:spcPts val="806"/>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91660" y="1870539"/>
            <a:ext cx="14789331" cy="8416461"/>
          </a:xfrm>
          <a:custGeom>
            <a:avLst/>
            <a:gdLst/>
            <a:ahLst/>
            <a:cxnLst/>
            <a:rect r="r" b="b" t="t" l="l"/>
            <a:pathLst>
              <a:path h="8416461" w="14789331">
                <a:moveTo>
                  <a:pt x="0" y="0"/>
                </a:moveTo>
                <a:lnTo>
                  <a:pt x="14789332" y="0"/>
                </a:lnTo>
                <a:lnTo>
                  <a:pt x="14789332" y="8416461"/>
                </a:lnTo>
                <a:lnTo>
                  <a:pt x="0" y="8416461"/>
                </a:lnTo>
                <a:lnTo>
                  <a:pt x="0" y="0"/>
                </a:lnTo>
                <a:close/>
              </a:path>
            </a:pathLst>
          </a:custGeom>
          <a:blipFill>
            <a:blip r:embed="rId2"/>
            <a:stretch>
              <a:fillRect l="-4196" t="-8824" r="-4394" b="-9191"/>
            </a:stretch>
          </a:blipFill>
        </p:spPr>
      </p:sp>
      <p:sp>
        <p:nvSpPr>
          <p:cNvPr name="Freeform 3" id="3"/>
          <p:cNvSpPr/>
          <p:nvPr/>
        </p:nvSpPr>
        <p:spPr>
          <a:xfrm flipH="true" flipV="true" rot="0">
            <a:off x="0" y="-880083"/>
            <a:ext cx="18288000" cy="3291840"/>
          </a:xfrm>
          <a:custGeom>
            <a:avLst/>
            <a:gdLst/>
            <a:ahLst/>
            <a:cxnLst/>
            <a:rect r="r" b="b" t="t" l="l"/>
            <a:pathLst>
              <a:path h="3291840" w="18288000">
                <a:moveTo>
                  <a:pt x="18288000" y="3291840"/>
                </a:moveTo>
                <a:lnTo>
                  <a:pt x="0" y="3291840"/>
                </a:lnTo>
                <a:lnTo>
                  <a:pt x="0" y="0"/>
                </a:lnTo>
                <a:lnTo>
                  <a:pt x="18288000" y="0"/>
                </a:lnTo>
                <a:lnTo>
                  <a:pt x="18288000" y="329184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4072823" y="9561895"/>
            <a:ext cx="3647290" cy="3083618"/>
          </a:xfrm>
          <a:custGeom>
            <a:avLst/>
            <a:gdLst/>
            <a:ahLst/>
            <a:cxnLst/>
            <a:rect r="r" b="b" t="t" l="l"/>
            <a:pathLst>
              <a:path h="3083618" w="3647290">
                <a:moveTo>
                  <a:pt x="0" y="3083618"/>
                </a:moveTo>
                <a:lnTo>
                  <a:pt x="3647290" y="3083618"/>
                </a:lnTo>
                <a:lnTo>
                  <a:pt x="3647290" y="0"/>
                </a:lnTo>
                <a:lnTo>
                  <a:pt x="0" y="0"/>
                </a:lnTo>
                <a:lnTo>
                  <a:pt x="0" y="308361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5400000">
            <a:off x="16958011" y="7913669"/>
            <a:ext cx="3899031" cy="3296453"/>
          </a:xfrm>
          <a:custGeom>
            <a:avLst/>
            <a:gdLst/>
            <a:ahLst/>
            <a:cxnLst/>
            <a:rect r="r" b="b" t="t" l="l"/>
            <a:pathLst>
              <a:path h="3296453" w="3899031">
                <a:moveTo>
                  <a:pt x="0" y="0"/>
                </a:moveTo>
                <a:lnTo>
                  <a:pt x="3899031" y="0"/>
                </a:lnTo>
                <a:lnTo>
                  <a:pt x="3899031" y="3296453"/>
                </a:lnTo>
                <a:lnTo>
                  <a:pt x="0" y="32964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5023131" y="104775"/>
            <a:ext cx="661062" cy="66106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EE9A"/>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true" rot="0">
            <a:off x="6606465" y="9410700"/>
            <a:ext cx="3647290" cy="3083618"/>
          </a:xfrm>
          <a:custGeom>
            <a:avLst/>
            <a:gdLst/>
            <a:ahLst/>
            <a:cxnLst/>
            <a:rect r="r" b="b" t="t" l="l"/>
            <a:pathLst>
              <a:path h="3083618" w="3647290">
                <a:moveTo>
                  <a:pt x="0" y="3083618"/>
                </a:moveTo>
                <a:lnTo>
                  <a:pt x="3647289" y="3083618"/>
                </a:lnTo>
                <a:lnTo>
                  <a:pt x="3647289" y="0"/>
                </a:lnTo>
                <a:lnTo>
                  <a:pt x="0" y="0"/>
                </a:lnTo>
                <a:lnTo>
                  <a:pt x="0" y="3083618"/>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true" rot="5400000">
            <a:off x="16394133" y="1321389"/>
            <a:ext cx="3787735" cy="3202358"/>
          </a:xfrm>
          <a:custGeom>
            <a:avLst/>
            <a:gdLst/>
            <a:ahLst/>
            <a:cxnLst/>
            <a:rect r="r" b="b" t="t" l="l"/>
            <a:pathLst>
              <a:path h="3202358" w="3787735">
                <a:moveTo>
                  <a:pt x="0" y="3202357"/>
                </a:moveTo>
                <a:lnTo>
                  <a:pt x="3787734" y="3202357"/>
                </a:lnTo>
                <a:lnTo>
                  <a:pt x="3787734" y="0"/>
                </a:lnTo>
                <a:lnTo>
                  <a:pt x="0" y="0"/>
                </a:lnTo>
                <a:lnTo>
                  <a:pt x="0" y="3202357"/>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3405258" y="1091076"/>
            <a:ext cx="11477484" cy="1387474"/>
          </a:xfrm>
          <a:prstGeom prst="rect">
            <a:avLst/>
          </a:prstGeom>
        </p:spPr>
        <p:txBody>
          <a:bodyPr anchor="t" rtlCol="false" tIns="0" lIns="0" bIns="0" rIns="0">
            <a:spAutoFit/>
          </a:bodyPr>
          <a:lstStyle/>
          <a:p>
            <a:pPr algn="ctr">
              <a:lnSpc>
                <a:spcPts val="11200"/>
              </a:lnSpc>
            </a:pPr>
            <a:r>
              <a:rPr lang="en-US" sz="8000" spc="160">
                <a:solidFill>
                  <a:srgbClr val="5E7276"/>
                </a:solidFill>
                <a:latin typeface="Genty Sans"/>
              </a:rPr>
              <a:t>Use Case Diagram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5400000">
            <a:off x="-6867630" y="6474991"/>
            <a:ext cx="15792661" cy="2842679"/>
          </a:xfrm>
          <a:custGeom>
            <a:avLst/>
            <a:gdLst/>
            <a:ahLst/>
            <a:cxnLst/>
            <a:rect r="r" b="b" t="t" l="l"/>
            <a:pathLst>
              <a:path h="2842679" w="15792661">
                <a:moveTo>
                  <a:pt x="15792660" y="2842679"/>
                </a:moveTo>
                <a:lnTo>
                  <a:pt x="0" y="2842679"/>
                </a:lnTo>
                <a:lnTo>
                  <a:pt x="0" y="0"/>
                </a:lnTo>
                <a:lnTo>
                  <a:pt x="15792660" y="0"/>
                </a:lnTo>
                <a:lnTo>
                  <a:pt x="15792660" y="284267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5400000">
            <a:off x="9914836" y="6474991"/>
            <a:ext cx="15792661" cy="2842679"/>
          </a:xfrm>
          <a:custGeom>
            <a:avLst/>
            <a:gdLst/>
            <a:ahLst/>
            <a:cxnLst/>
            <a:rect r="r" b="b" t="t" l="l"/>
            <a:pathLst>
              <a:path h="2842679" w="15792661">
                <a:moveTo>
                  <a:pt x="15792661" y="0"/>
                </a:moveTo>
                <a:lnTo>
                  <a:pt x="0" y="0"/>
                </a:lnTo>
                <a:lnTo>
                  <a:pt x="0" y="2842679"/>
                </a:lnTo>
                <a:lnTo>
                  <a:pt x="15792661" y="2842679"/>
                </a:lnTo>
                <a:lnTo>
                  <a:pt x="15792661"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667816" y="811445"/>
            <a:ext cx="4570224" cy="2558770"/>
            <a:chOff x="0" y="0"/>
            <a:chExt cx="1203680" cy="673915"/>
          </a:xfrm>
        </p:grpSpPr>
        <p:sp>
          <p:nvSpPr>
            <p:cNvPr name="Freeform 5" id="5"/>
            <p:cNvSpPr/>
            <p:nvPr/>
          </p:nvSpPr>
          <p:spPr>
            <a:xfrm flipH="false" flipV="false" rot="0">
              <a:off x="0" y="0"/>
              <a:ext cx="1203680" cy="673915"/>
            </a:xfrm>
            <a:custGeom>
              <a:avLst/>
              <a:gdLst/>
              <a:ahLst/>
              <a:cxnLst/>
              <a:rect r="r" b="b" t="t" l="l"/>
              <a:pathLst>
                <a:path h="673915" w="1203680">
                  <a:moveTo>
                    <a:pt x="50820" y="0"/>
                  </a:moveTo>
                  <a:lnTo>
                    <a:pt x="1152861" y="0"/>
                  </a:lnTo>
                  <a:cubicBezTo>
                    <a:pt x="1180928" y="0"/>
                    <a:pt x="1203680" y="22753"/>
                    <a:pt x="1203680" y="50820"/>
                  </a:cubicBezTo>
                  <a:lnTo>
                    <a:pt x="1203680" y="623095"/>
                  </a:lnTo>
                  <a:cubicBezTo>
                    <a:pt x="1203680" y="651162"/>
                    <a:pt x="1180928" y="673915"/>
                    <a:pt x="1152861" y="673915"/>
                  </a:cubicBezTo>
                  <a:lnTo>
                    <a:pt x="50820" y="673915"/>
                  </a:lnTo>
                  <a:cubicBezTo>
                    <a:pt x="37342" y="673915"/>
                    <a:pt x="24415" y="668560"/>
                    <a:pt x="14885" y="659030"/>
                  </a:cubicBezTo>
                  <a:cubicBezTo>
                    <a:pt x="5354" y="649499"/>
                    <a:pt x="0" y="636573"/>
                    <a:pt x="0" y="623095"/>
                  </a:cubicBezTo>
                  <a:lnTo>
                    <a:pt x="0" y="50820"/>
                  </a:lnTo>
                  <a:cubicBezTo>
                    <a:pt x="0" y="22753"/>
                    <a:pt x="22753" y="0"/>
                    <a:pt x="50820" y="0"/>
                  </a:cubicBezTo>
                  <a:close/>
                </a:path>
              </a:pathLst>
            </a:custGeom>
            <a:solidFill>
              <a:srgbClr val="FFFFFF"/>
            </a:solidFill>
            <a:ln w="19050" cap="rnd">
              <a:solidFill>
                <a:srgbClr val="9DEE9A"/>
              </a:solidFill>
              <a:prstDash val="solid"/>
              <a:round/>
            </a:ln>
          </p:spPr>
        </p:sp>
        <p:sp>
          <p:nvSpPr>
            <p:cNvPr name="TextBox 6" id="6"/>
            <p:cNvSpPr txBox="true"/>
            <p:nvPr/>
          </p:nvSpPr>
          <p:spPr>
            <a:xfrm>
              <a:off x="0" y="-38100"/>
              <a:ext cx="1203680" cy="71201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6790304" y="880888"/>
            <a:ext cx="4362010" cy="2328400"/>
            <a:chOff x="0" y="0"/>
            <a:chExt cx="1194699" cy="637719"/>
          </a:xfrm>
        </p:grpSpPr>
        <p:sp>
          <p:nvSpPr>
            <p:cNvPr name="Freeform 8" id="8"/>
            <p:cNvSpPr/>
            <p:nvPr/>
          </p:nvSpPr>
          <p:spPr>
            <a:xfrm flipH="false" flipV="false" rot="0">
              <a:off x="0" y="0"/>
              <a:ext cx="1194699" cy="637719"/>
            </a:xfrm>
            <a:custGeom>
              <a:avLst/>
              <a:gdLst/>
              <a:ahLst/>
              <a:cxnLst/>
              <a:rect r="r" b="b" t="t" l="l"/>
              <a:pathLst>
                <a:path h="637719" w="1194699">
                  <a:moveTo>
                    <a:pt x="53246" y="0"/>
                  </a:moveTo>
                  <a:lnTo>
                    <a:pt x="1141453" y="0"/>
                  </a:lnTo>
                  <a:cubicBezTo>
                    <a:pt x="1170860" y="0"/>
                    <a:pt x="1194699" y="23839"/>
                    <a:pt x="1194699" y="53246"/>
                  </a:cubicBezTo>
                  <a:lnTo>
                    <a:pt x="1194699" y="584473"/>
                  </a:lnTo>
                  <a:cubicBezTo>
                    <a:pt x="1194699" y="598595"/>
                    <a:pt x="1189089" y="612138"/>
                    <a:pt x="1179104" y="622124"/>
                  </a:cubicBezTo>
                  <a:cubicBezTo>
                    <a:pt x="1169118" y="632109"/>
                    <a:pt x="1155575" y="637719"/>
                    <a:pt x="1141453" y="637719"/>
                  </a:cubicBezTo>
                  <a:lnTo>
                    <a:pt x="53246" y="637719"/>
                  </a:lnTo>
                  <a:cubicBezTo>
                    <a:pt x="39124" y="637719"/>
                    <a:pt x="25581" y="632109"/>
                    <a:pt x="15595" y="622124"/>
                  </a:cubicBezTo>
                  <a:cubicBezTo>
                    <a:pt x="5610" y="612138"/>
                    <a:pt x="0" y="598595"/>
                    <a:pt x="0" y="584473"/>
                  </a:cubicBezTo>
                  <a:lnTo>
                    <a:pt x="0" y="53246"/>
                  </a:lnTo>
                  <a:cubicBezTo>
                    <a:pt x="0" y="39124"/>
                    <a:pt x="5610" y="25581"/>
                    <a:pt x="15595" y="15595"/>
                  </a:cubicBezTo>
                  <a:cubicBezTo>
                    <a:pt x="25581" y="5610"/>
                    <a:pt x="39124" y="0"/>
                    <a:pt x="53246" y="0"/>
                  </a:cubicBezTo>
                  <a:close/>
                </a:path>
              </a:pathLst>
            </a:custGeom>
            <a:solidFill>
              <a:srgbClr val="9DEE9A"/>
            </a:solidFill>
            <a:ln w="19050" cap="rnd">
              <a:solidFill>
                <a:srgbClr val="9DEE9A"/>
              </a:solidFill>
              <a:prstDash val="solid"/>
              <a:round/>
            </a:ln>
          </p:spPr>
        </p:sp>
        <p:sp>
          <p:nvSpPr>
            <p:cNvPr name="TextBox 9" id="9"/>
            <p:cNvSpPr txBox="true"/>
            <p:nvPr/>
          </p:nvSpPr>
          <p:spPr>
            <a:xfrm>
              <a:off x="0" y="-38100"/>
              <a:ext cx="1194699" cy="675819"/>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true" rot="-10800000">
            <a:off x="14945685" y="9002259"/>
            <a:ext cx="3899031" cy="3296453"/>
          </a:xfrm>
          <a:custGeom>
            <a:avLst/>
            <a:gdLst/>
            <a:ahLst/>
            <a:cxnLst/>
            <a:rect r="r" b="b" t="t" l="l"/>
            <a:pathLst>
              <a:path h="3296453" w="3899031">
                <a:moveTo>
                  <a:pt x="3899030" y="3296453"/>
                </a:moveTo>
                <a:lnTo>
                  <a:pt x="0" y="3296453"/>
                </a:lnTo>
                <a:lnTo>
                  <a:pt x="0" y="0"/>
                </a:lnTo>
                <a:lnTo>
                  <a:pt x="3899030" y="0"/>
                </a:lnTo>
                <a:lnTo>
                  <a:pt x="3899030" y="329645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156754" y="-1254002"/>
            <a:ext cx="3095743" cy="2617310"/>
          </a:xfrm>
          <a:custGeom>
            <a:avLst/>
            <a:gdLst/>
            <a:ahLst/>
            <a:cxnLst/>
            <a:rect r="r" b="b" t="t" l="l"/>
            <a:pathLst>
              <a:path h="2617310" w="3095743">
                <a:moveTo>
                  <a:pt x="0" y="0"/>
                </a:moveTo>
                <a:lnTo>
                  <a:pt x="3095743" y="0"/>
                </a:lnTo>
                <a:lnTo>
                  <a:pt x="3095743" y="2617309"/>
                </a:lnTo>
                <a:lnTo>
                  <a:pt x="0" y="2617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10800000">
            <a:off x="14040253" y="-1254002"/>
            <a:ext cx="3095743" cy="2617310"/>
          </a:xfrm>
          <a:custGeom>
            <a:avLst/>
            <a:gdLst/>
            <a:ahLst/>
            <a:cxnLst/>
            <a:rect r="r" b="b" t="t" l="l"/>
            <a:pathLst>
              <a:path h="2617310" w="3095743">
                <a:moveTo>
                  <a:pt x="3095743" y="0"/>
                </a:moveTo>
                <a:lnTo>
                  <a:pt x="0" y="0"/>
                </a:lnTo>
                <a:lnTo>
                  <a:pt x="0" y="2617309"/>
                </a:lnTo>
                <a:lnTo>
                  <a:pt x="3095743" y="2617309"/>
                </a:lnTo>
                <a:lnTo>
                  <a:pt x="3095743"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556876" y="811445"/>
            <a:ext cx="4758515" cy="8446855"/>
            <a:chOff x="0" y="0"/>
            <a:chExt cx="1253271" cy="2224686"/>
          </a:xfrm>
        </p:grpSpPr>
        <p:sp>
          <p:nvSpPr>
            <p:cNvPr name="Freeform 14" id="14"/>
            <p:cNvSpPr/>
            <p:nvPr/>
          </p:nvSpPr>
          <p:spPr>
            <a:xfrm flipH="false" flipV="false" rot="0">
              <a:off x="0" y="0"/>
              <a:ext cx="1253271" cy="2224686"/>
            </a:xfrm>
            <a:custGeom>
              <a:avLst/>
              <a:gdLst/>
              <a:ahLst/>
              <a:cxnLst/>
              <a:rect r="r" b="b" t="t" l="l"/>
              <a:pathLst>
                <a:path h="2224686" w="1253271">
                  <a:moveTo>
                    <a:pt x="48809" y="0"/>
                  </a:moveTo>
                  <a:lnTo>
                    <a:pt x="1204463" y="0"/>
                  </a:lnTo>
                  <a:cubicBezTo>
                    <a:pt x="1231419" y="0"/>
                    <a:pt x="1253271" y="21852"/>
                    <a:pt x="1253271" y="48809"/>
                  </a:cubicBezTo>
                  <a:lnTo>
                    <a:pt x="1253271" y="2175877"/>
                  </a:lnTo>
                  <a:cubicBezTo>
                    <a:pt x="1253271" y="2202834"/>
                    <a:pt x="1231419" y="2224686"/>
                    <a:pt x="1204463" y="2224686"/>
                  </a:cubicBezTo>
                  <a:lnTo>
                    <a:pt x="48809" y="2224686"/>
                  </a:lnTo>
                  <a:cubicBezTo>
                    <a:pt x="21852" y="2224686"/>
                    <a:pt x="0" y="2202834"/>
                    <a:pt x="0" y="2175877"/>
                  </a:cubicBezTo>
                  <a:lnTo>
                    <a:pt x="0" y="48809"/>
                  </a:lnTo>
                  <a:cubicBezTo>
                    <a:pt x="0" y="21852"/>
                    <a:pt x="21852" y="0"/>
                    <a:pt x="48809" y="0"/>
                  </a:cubicBezTo>
                  <a:close/>
                </a:path>
              </a:pathLst>
            </a:custGeom>
            <a:solidFill>
              <a:srgbClr val="FFFFFF"/>
            </a:solidFill>
            <a:ln w="19050" cap="rnd">
              <a:solidFill>
                <a:srgbClr val="9DEE9A"/>
              </a:solidFill>
              <a:prstDash val="solid"/>
              <a:round/>
            </a:ln>
          </p:spPr>
        </p:sp>
        <p:sp>
          <p:nvSpPr>
            <p:cNvPr name="TextBox 15" id="15"/>
            <p:cNvSpPr txBox="true"/>
            <p:nvPr/>
          </p:nvSpPr>
          <p:spPr>
            <a:xfrm>
              <a:off x="0" y="-38100"/>
              <a:ext cx="1253271" cy="2262786"/>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1720233" y="1028700"/>
            <a:ext cx="4395716" cy="7973559"/>
            <a:chOff x="0" y="0"/>
            <a:chExt cx="1203931" cy="2183856"/>
          </a:xfrm>
        </p:grpSpPr>
        <p:sp>
          <p:nvSpPr>
            <p:cNvPr name="Freeform 17" id="17"/>
            <p:cNvSpPr/>
            <p:nvPr/>
          </p:nvSpPr>
          <p:spPr>
            <a:xfrm flipH="false" flipV="false" rot="0">
              <a:off x="0" y="0"/>
              <a:ext cx="1203931" cy="2183856"/>
            </a:xfrm>
            <a:custGeom>
              <a:avLst/>
              <a:gdLst/>
              <a:ahLst/>
              <a:cxnLst/>
              <a:rect r="r" b="b" t="t" l="l"/>
              <a:pathLst>
                <a:path h="2183856" w="1203931">
                  <a:moveTo>
                    <a:pt x="52837" y="0"/>
                  </a:moveTo>
                  <a:lnTo>
                    <a:pt x="1151093" y="0"/>
                  </a:lnTo>
                  <a:cubicBezTo>
                    <a:pt x="1165107" y="0"/>
                    <a:pt x="1178546" y="5567"/>
                    <a:pt x="1188455" y="15476"/>
                  </a:cubicBezTo>
                  <a:cubicBezTo>
                    <a:pt x="1198364" y="25385"/>
                    <a:pt x="1203931" y="38824"/>
                    <a:pt x="1203931" y="52837"/>
                  </a:cubicBezTo>
                  <a:lnTo>
                    <a:pt x="1203931" y="2131019"/>
                  </a:lnTo>
                  <a:cubicBezTo>
                    <a:pt x="1203931" y="2145032"/>
                    <a:pt x="1198364" y="2158472"/>
                    <a:pt x="1188455" y="2168380"/>
                  </a:cubicBezTo>
                  <a:cubicBezTo>
                    <a:pt x="1178546" y="2178289"/>
                    <a:pt x="1165107" y="2183856"/>
                    <a:pt x="1151093" y="2183856"/>
                  </a:cubicBezTo>
                  <a:lnTo>
                    <a:pt x="52837" y="2183856"/>
                  </a:lnTo>
                  <a:cubicBezTo>
                    <a:pt x="38824" y="2183856"/>
                    <a:pt x="25385" y="2178289"/>
                    <a:pt x="15476" y="2168380"/>
                  </a:cubicBezTo>
                  <a:cubicBezTo>
                    <a:pt x="5567" y="2158472"/>
                    <a:pt x="0" y="2145032"/>
                    <a:pt x="0" y="2131019"/>
                  </a:cubicBezTo>
                  <a:lnTo>
                    <a:pt x="0" y="52837"/>
                  </a:lnTo>
                  <a:cubicBezTo>
                    <a:pt x="0" y="38824"/>
                    <a:pt x="5567" y="25385"/>
                    <a:pt x="15476" y="15476"/>
                  </a:cubicBezTo>
                  <a:cubicBezTo>
                    <a:pt x="25385" y="5567"/>
                    <a:pt x="38824" y="0"/>
                    <a:pt x="52837" y="0"/>
                  </a:cubicBezTo>
                  <a:close/>
                </a:path>
              </a:pathLst>
            </a:custGeom>
            <a:solidFill>
              <a:srgbClr val="9DEE9A"/>
            </a:solidFill>
            <a:ln w="19050" cap="rnd">
              <a:solidFill>
                <a:srgbClr val="9DEE9A"/>
              </a:solidFill>
              <a:prstDash val="solid"/>
              <a:round/>
            </a:ln>
          </p:spPr>
        </p:sp>
        <p:sp>
          <p:nvSpPr>
            <p:cNvPr name="TextBox 18" id="18"/>
            <p:cNvSpPr txBox="true"/>
            <p:nvPr/>
          </p:nvSpPr>
          <p:spPr>
            <a:xfrm>
              <a:off x="0" y="-38100"/>
              <a:ext cx="1203931" cy="2221956"/>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667816" y="3587470"/>
            <a:ext cx="4570224" cy="5670830"/>
            <a:chOff x="0" y="0"/>
            <a:chExt cx="1203680" cy="1493552"/>
          </a:xfrm>
        </p:grpSpPr>
        <p:sp>
          <p:nvSpPr>
            <p:cNvPr name="Freeform 20" id="20"/>
            <p:cNvSpPr/>
            <p:nvPr/>
          </p:nvSpPr>
          <p:spPr>
            <a:xfrm flipH="false" flipV="false" rot="0">
              <a:off x="0" y="0"/>
              <a:ext cx="1203680" cy="1493552"/>
            </a:xfrm>
            <a:custGeom>
              <a:avLst/>
              <a:gdLst/>
              <a:ahLst/>
              <a:cxnLst/>
              <a:rect r="r" b="b" t="t" l="l"/>
              <a:pathLst>
                <a:path h="1493552" w="1203680">
                  <a:moveTo>
                    <a:pt x="50820" y="0"/>
                  </a:moveTo>
                  <a:lnTo>
                    <a:pt x="1152861" y="0"/>
                  </a:lnTo>
                  <a:cubicBezTo>
                    <a:pt x="1180928" y="0"/>
                    <a:pt x="1203680" y="22753"/>
                    <a:pt x="1203680" y="50820"/>
                  </a:cubicBezTo>
                  <a:lnTo>
                    <a:pt x="1203680" y="1442732"/>
                  </a:lnTo>
                  <a:cubicBezTo>
                    <a:pt x="1203680" y="1470799"/>
                    <a:pt x="1180928" y="1493552"/>
                    <a:pt x="1152861" y="1493552"/>
                  </a:cubicBezTo>
                  <a:lnTo>
                    <a:pt x="50820" y="1493552"/>
                  </a:lnTo>
                  <a:cubicBezTo>
                    <a:pt x="37342" y="1493552"/>
                    <a:pt x="24415" y="1488198"/>
                    <a:pt x="14885" y="1478667"/>
                  </a:cubicBezTo>
                  <a:cubicBezTo>
                    <a:pt x="5354" y="1469137"/>
                    <a:pt x="0" y="1456211"/>
                    <a:pt x="0" y="1442732"/>
                  </a:cubicBezTo>
                  <a:lnTo>
                    <a:pt x="0" y="50820"/>
                  </a:lnTo>
                  <a:cubicBezTo>
                    <a:pt x="0" y="22753"/>
                    <a:pt x="22753" y="0"/>
                    <a:pt x="50820" y="0"/>
                  </a:cubicBezTo>
                  <a:close/>
                </a:path>
              </a:pathLst>
            </a:custGeom>
            <a:solidFill>
              <a:srgbClr val="FFFFFF"/>
            </a:solidFill>
            <a:ln w="19050" cap="rnd">
              <a:solidFill>
                <a:srgbClr val="9DEE9A"/>
              </a:solidFill>
              <a:prstDash val="solid"/>
              <a:round/>
            </a:ln>
          </p:spPr>
        </p:sp>
        <p:sp>
          <p:nvSpPr>
            <p:cNvPr name="TextBox 21" id="21"/>
            <p:cNvSpPr txBox="true"/>
            <p:nvPr/>
          </p:nvSpPr>
          <p:spPr>
            <a:xfrm>
              <a:off x="0" y="-38100"/>
              <a:ext cx="1203680" cy="1531652"/>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6858316" y="3801395"/>
            <a:ext cx="4117579" cy="5200864"/>
            <a:chOff x="0" y="0"/>
            <a:chExt cx="1127752" cy="1424450"/>
          </a:xfrm>
        </p:grpSpPr>
        <p:sp>
          <p:nvSpPr>
            <p:cNvPr name="Freeform 23" id="23"/>
            <p:cNvSpPr/>
            <p:nvPr/>
          </p:nvSpPr>
          <p:spPr>
            <a:xfrm flipH="false" flipV="false" rot="0">
              <a:off x="0" y="0"/>
              <a:ext cx="1127752" cy="1424450"/>
            </a:xfrm>
            <a:custGeom>
              <a:avLst/>
              <a:gdLst/>
              <a:ahLst/>
              <a:cxnLst/>
              <a:rect r="r" b="b" t="t" l="l"/>
              <a:pathLst>
                <a:path h="1424450" w="1127752">
                  <a:moveTo>
                    <a:pt x="56406" y="0"/>
                  </a:moveTo>
                  <a:lnTo>
                    <a:pt x="1071346" y="0"/>
                  </a:lnTo>
                  <a:cubicBezTo>
                    <a:pt x="1086306" y="0"/>
                    <a:pt x="1100653" y="5943"/>
                    <a:pt x="1111231" y="16521"/>
                  </a:cubicBezTo>
                  <a:cubicBezTo>
                    <a:pt x="1121810" y="27099"/>
                    <a:pt x="1127752" y="41446"/>
                    <a:pt x="1127752" y="56406"/>
                  </a:cubicBezTo>
                  <a:lnTo>
                    <a:pt x="1127752" y="1368044"/>
                  </a:lnTo>
                  <a:cubicBezTo>
                    <a:pt x="1127752" y="1383004"/>
                    <a:pt x="1121810" y="1397351"/>
                    <a:pt x="1111231" y="1407929"/>
                  </a:cubicBezTo>
                  <a:cubicBezTo>
                    <a:pt x="1100653" y="1418507"/>
                    <a:pt x="1086306" y="1424450"/>
                    <a:pt x="1071346" y="1424450"/>
                  </a:cubicBezTo>
                  <a:lnTo>
                    <a:pt x="56406" y="1424450"/>
                  </a:lnTo>
                  <a:cubicBezTo>
                    <a:pt x="25254" y="1424450"/>
                    <a:pt x="0" y="1399196"/>
                    <a:pt x="0" y="1368044"/>
                  </a:cubicBezTo>
                  <a:lnTo>
                    <a:pt x="0" y="56406"/>
                  </a:lnTo>
                  <a:cubicBezTo>
                    <a:pt x="0" y="41446"/>
                    <a:pt x="5943" y="27099"/>
                    <a:pt x="16521" y="16521"/>
                  </a:cubicBezTo>
                  <a:cubicBezTo>
                    <a:pt x="27099" y="5943"/>
                    <a:pt x="41446" y="0"/>
                    <a:pt x="56406" y="0"/>
                  </a:cubicBezTo>
                  <a:close/>
                </a:path>
              </a:pathLst>
            </a:custGeom>
            <a:solidFill>
              <a:srgbClr val="9DEE9A"/>
            </a:solidFill>
            <a:ln w="19050" cap="rnd">
              <a:solidFill>
                <a:srgbClr val="9DEE9A"/>
              </a:solidFill>
              <a:prstDash val="solid"/>
              <a:round/>
            </a:ln>
          </p:spPr>
        </p:sp>
        <p:sp>
          <p:nvSpPr>
            <p:cNvPr name="TextBox 24" id="24"/>
            <p:cNvSpPr txBox="true"/>
            <p:nvPr/>
          </p:nvSpPr>
          <p:spPr>
            <a:xfrm>
              <a:off x="0" y="-38100"/>
              <a:ext cx="1127752" cy="146255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true" rot="-10800000">
            <a:off x="-392639" y="9002259"/>
            <a:ext cx="3899031" cy="3296453"/>
          </a:xfrm>
          <a:custGeom>
            <a:avLst/>
            <a:gdLst/>
            <a:ahLst/>
            <a:cxnLst/>
            <a:rect r="r" b="b" t="t" l="l"/>
            <a:pathLst>
              <a:path h="3296453" w="3899031">
                <a:moveTo>
                  <a:pt x="0" y="3296453"/>
                </a:moveTo>
                <a:lnTo>
                  <a:pt x="3899030" y="3296453"/>
                </a:lnTo>
                <a:lnTo>
                  <a:pt x="3899030" y="0"/>
                </a:lnTo>
                <a:lnTo>
                  <a:pt x="0" y="0"/>
                </a:lnTo>
                <a:lnTo>
                  <a:pt x="0" y="329645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true" flipV="false" rot="5400000">
            <a:off x="-1793261" y="4450406"/>
            <a:ext cx="2801243" cy="2368323"/>
          </a:xfrm>
          <a:custGeom>
            <a:avLst/>
            <a:gdLst/>
            <a:ahLst/>
            <a:cxnLst/>
            <a:rect r="r" b="b" t="t" l="l"/>
            <a:pathLst>
              <a:path h="2368323" w="2801243">
                <a:moveTo>
                  <a:pt x="2801243" y="0"/>
                </a:moveTo>
                <a:lnTo>
                  <a:pt x="0" y="0"/>
                </a:lnTo>
                <a:lnTo>
                  <a:pt x="0" y="2368323"/>
                </a:lnTo>
                <a:lnTo>
                  <a:pt x="2801243" y="2368323"/>
                </a:lnTo>
                <a:lnTo>
                  <a:pt x="28012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true" flipV="true" rot="5400000">
            <a:off x="17280018" y="4450406"/>
            <a:ext cx="2801243" cy="2368323"/>
          </a:xfrm>
          <a:custGeom>
            <a:avLst/>
            <a:gdLst/>
            <a:ahLst/>
            <a:cxnLst/>
            <a:rect r="r" b="b" t="t" l="l"/>
            <a:pathLst>
              <a:path h="2368323" w="2801243">
                <a:moveTo>
                  <a:pt x="2801243" y="2368323"/>
                </a:moveTo>
                <a:lnTo>
                  <a:pt x="0" y="2368323"/>
                </a:lnTo>
                <a:lnTo>
                  <a:pt x="0" y="0"/>
                </a:lnTo>
                <a:lnTo>
                  <a:pt x="2801243" y="0"/>
                </a:lnTo>
                <a:lnTo>
                  <a:pt x="2801243" y="2368323"/>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8" id="28"/>
          <p:cNvGrpSpPr/>
          <p:nvPr/>
        </p:nvGrpSpPr>
        <p:grpSpPr>
          <a:xfrm rot="0">
            <a:off x="12114340" y="2086091"/>
            <a:ext cx="4570224" cy="5670830"/>
            <a:chOff x="0" y="0"/>
            <a:chExt cx="1203680" cy="1493552"/>
          </a:xfrm>
        </p:grpSpPr>
        <p:sp>
          <p:nvSpPr>
            <p:cNvPr name="Freeform 29" id="29"/>
            <p:cNvSpPr/>
            <p:nvPr/>
          </p:nvSpPr>
          <p:spPr>
            <a:xfrm flipH="false" flipV="false" rot="0">
              <a:off x="0" y="0"/>
              <a:ext cx="1203680" cy="1493552"/>
            </a:xfrm>
            <a:custGeom>
              <a:avLst/>
              <a:gdLst/>
              <a:ahLst/>
              <a:cxnLst/>
              <a:rect r="r" b="b" t="t" l="l"/>
              <a:pathLst>
                <a:path h="1493552" w="1203680">
                  <a:moveTo>
                    <a:pt x="50820" y="0"/>
                  </a:moveTo>
                  <a:lnTo>
                    <a:pt x="1152861" y="0"/>
                  </a:lnTo>
                  <a:cubicBezTo>
                    <a:pt x="1180928" y="0"/>
                    <a:pt x="1203680" y="22753"/>
                    <a:pt x="1203680" y="50820"/>
                  </a:cubicBezTo>
                  <a:lnTo>
                    <a:pt x="1203680" y="1442732"/>
                  </a:lnTo>
                  <a:cubicBezTo>
                    <a:pt x="1203680" y="1470799"/>
                    <a:pt x="1180928" y="1493552"/>
                    <a:pt x="1152861" y="1493552"/>
                  </a:cubicBezTo>
                  <a:lnTo>
                    <a:pt x="50820" y="1493552"/>
                  </a:lnTo>
                  <a:cubicBezTo>
                    <a:pt x="37342" y="1493552"/>
                    <a:pt x="24415" y="1488198"/>
                    <a:pt x="14885" y="1478667"/>
                  </a:cubicBezTo>
                  <a:cubicBezTo>
                    <a:pt x="5354" y="1469137"/>
                    <a:pt x="0" y="1456211"/>
                    <a:pt x="0" y="1442732"/>
                  </a:cubicBezTo>
                  <a:lnTo>
                    <a:pt x="0" y="50820"/>
                  </a:lnTo>
                  <a:cubicBezTo>
                    <a:pt x="0" y="22753"/>
                    <a:pt x="22753" y="0"/>
                    <a:pt x="50820" y="0"/>
                  </a:cubicBezTo>
                  <a:close/>
                </a:path>
              </a:pathLst>
            </a:custGeom>
            <a:solidFill>
              <a:srgbClr val="FFFFFF"/>
            </a:solidFill>
            <a:ln w="19050" cap="rnd">
              <a:solidFill>
                <a:srgbClr val="9DEE9A"/>
              </a:solidFill>
              <a:prstDash val="solid"/>
              <a:round/>
            </a:ln>
          </p:spPr>
        </p:sp>
        <p:sp>
          <p:nvSpPr>
            <p:cNvPr name="TextBox 30" id="30"/>
            <p:cNvSpPr txBox="true"/>
            <p:nvPr/>
          </p:nvSpPr>
          <p:spPr>
            <a:xfrm>
              <a:off x="0" y="-38100"/>
              <a:ext cx="1203680" cy="1531652"/>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12417321" y="3370214"/>
            <a:ext cx="1249891" cy="1163961"/>
          </a:xfrm>
          <a:custGeom>
            <a:avLst/>
            <a:gdLst/>
            <a:ahLst/>
            <a:cxnLst/>
            <a:rect r="r" b="b" t="t" l="l"/>
            <a:pathLst>
              <a:path h="1163961" w="1249891">
                <a:moveTo>
                  <a:pt x="0" y="0"/>
                </a:moveTo>
                <a:lnTo>
                  <a:pt x="1249890" y="0"/>
                </a:lnTo>
                <a:lnTo>
                  <a:pt x="1249890" y="1163961"/>
                </a:lnTo>
                <a:lnTo>
                  <a:pt x="0" y="11639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2" id="32"/>
          <p:cNvSpPr/>
          <p:nvPr/>
        </p:nvSpPr>
        <p:spPr>
          <a:xfrm flipH="false" flipV="false" rot="0">
            <a:off x="14040253" y="3333867"/>
            <a:ext cx="966794" cy="1200308"/>
          </a:xfrm>
          <a:custGeom>
            <a:avLst/>
            <a:gdLst/>
            <a:ahLst/>
            <a:cxnLst/>
            <a:rect r="r" b="b" t="t" l="l"/>
            <a:pathLst>
              <a:path h="1200308" w="966794">
                <a:moveTo>
                  <a:pt x="0" y="0"/>
                </a:moveTo>
                <a:lnTo>
                  <a:pt x="966794" y="0"/>
                </a:lnTo>
                <a:lnTo>
                  <a:pt x="966794" y="1200308"/>
                </a:lnTo>
                <a:lnTo>
                  <a:pt x="0" y="12003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3" id="33"/>
          <p:cNvSpPr/>
          <p:nvPr/>
        </p:nvSpPr>
        <p:spPr>
          <a:xfrm flipH="false" flipV="false" rot="0">
            <a:off x="12556339" y="4941771"/>
            <a:ext cx="2221745" cy="787710"/>
          </a:xfrm>
          <a:custGeom>
            <a:avLst/>
            <a:gdLst/>
            <a:ahLst/>
            <a:cxnLst/>
            <a:rect r="r" b="b" t="t" l="l"/>
            <a:pathLst>
              <a:path h="787710" w="2221745">
                <a:moveTo>
                  <a:pt x="0" y="0"/>
                </a:moveTo>
                <a:lnTo>
                  <a:pt x="2221745" y="0"/>
                </a:lnTo>
                <a:lnTo>
                  <a:pt x="2221745" y="787709"/>
                </a:lnTo>
                <a:lnTo>
                  <a:pt x="0" y="78770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4" id="34"/>
          <p:cNvSpPr/>
          <p:nvPr/>
        </p:nvSpPr>
        <p:spPr>
          <a:xfrm flipH="false" flipV="false" rot="0">
            <a:off x="13541154" y="5903113"/>
            <a:ext cx="998199" cy="998199"/>
          </a:xfrm>
          <a:custGeom>
            <a:avLst/>
            <a:gdLst/>
            <a:ahLst/>
            <a:cxnLst/>
            <a:rect r="r" b="b" t="t" l="l"/>
            <a:pathLst>
              <a:path h="998199" w="998199">
                <a:moveTo>
                  <a:pt x="0" y="0"/>
                </a:moveTo>
                <a:lnTo>
                  <a:pt x="998199" y="0"/>
                </a:lnTo>
                <a:lnTo>
                  <a:pt x="998199" y="998199"/>
                </a:lnTo>
                <a:lnTo>
                  <a:pt x="0" y="9981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5" id="35"/>
          <p:cNvSpPr/>
          <p:nvPr/>
        </p:nvSpPr>
        <p:spPr>
          <a:xfrm flipH="false" flipV="false" rot="0">
            <a:off x="12592561" y="6401827"/>
            <a:ext cx="717441" cy="998969"/>
          </a:xfrm>
          <a:custGeom>
            <a:avLst/>
            <a:gdLst/>
            <a:ahLst/>
            <a:cxnLst/>
            <a:rect r="r" b="b" t="t" l="l"/>
            <a:pathLst>
              <a:path h="998969" w="717441">
                <a:moveTo>
                  <a:pt x="0" y="0"/>
                </a:moveTo>
                <a:lnTo>
                  <a:pt x="717441" y="0"/>
                </a:lnTo>
                <a:lnTo>
                  <a:pt x="717441" y="998969"/>
                </a:lnTo>
                <a:lnTo>
                  <a:pt x="0" y="99896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6" id="36"/>
          <p:cNvSpPr/>
          <p:nvPr/>
        </p:nvSpPr>
        <p:spPr>
          <a:xfrm flipH="false" flipV="false" rot="0">
            <a:off x="15193342" y="3952195"/>
            <a:ext cx="1142164" cy="1191305"/>
          </a:xfrm>
          <a:custGeom>
            <a:avLst/>
            <a:gdLst/>
            <a:ahLst/>
            <a:cxnLst/>
            <a:rect r="r" b="b" t="t" l="l"/>
            <a:pathLst>
              <a:path h="1191305" w="1142164">
                <a:moveTo>
                  <a:pt x="0" y="0"/>
                </a:moveTo>
                <a:lnTo>
                  <a:pt x="1142164" y="0"/>
                </a:lnTo>
                <a:lnTo>
                  <a:pt x="1142164" y="1191305"/>
                </a:lnTo>
                <a:lnTo>
                  <a:pt x="0" y="119130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7" id="37"/>
          <p:cNvSpPr/>
          <p:nvPr/>
        </p:nvSpPr>
        <p:spPr>
          <a:xfrm flipH="false" flipV="false" rot="0">
            <a:off x="15282303" y="5373302"/>
            <a:ext cx="964242" cy="1028525"/>
          </a:xfrm>
          <a:custGeom>
            <a:avLst/>
            <a:gdLst/>
            <a:ahLst/>
            <a:cxnLst/>
            <a:rect r="r" b="b" t="t" l="l"/>
            <a:pathLst>
              <a:path h="1028525" w="964242">
                <a:moveTo>
                  <a:pt x="0" y="0"/>
                </a:moveTo>
                <a:lnTo>
                  <a:pt x="964242" y="0"/>
                </a:lnTo>
                <a:lnTo>
                  <a:pt x="964242" y="1028525"/>
                </a:lnTo>
                <a:lnTo>
                  <a:pt x="0" y="1028525"/>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8" id="38"/>
          <p:cNvSpPr/>
          <p:nvPr/>
        </p:nvSpPr>
        <p:spPr>
          <a:xfrm flipH="false" flipV="false" rot="0">
            <a:off x="14902682" y="6586257"/>
            <a:ext cx="1487145" cy="897864"/>
          </a:xfrm>
          <a:custGeom>
            <a:avLst/>
            <a:gdLst/>
            <a:ahLst/>
            <a:cxnLst/>
            <a:rect r="r" b="b" t="t" l="l"/>
            <a:pathLst>
              <a:path h="897864" w="1487145">
                <a:moveTo>
                  <a:pt x="0" y="0"/>
                </a:moveTo>
                <a:lnTo>
                  <a:pt x="1487145" y="0"/>
                </a:lnTo>
                <a:lnTo>
                  <a:pt x="1487145" y="897864"/>
                </a:lnTo>
                <a:lnTo>
                  <a:pt x="0" y="89786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39" id="39"/>
          <p:cNvSpPr txBox="true"/>
          <p:nvPr/>
        </p:nvSpPr>
        <p:spPr>
          <a:xfrm rot="0">
            <a:off x="6890313" y="1494751"/>
            <a:ext cx="4262002" cy="1834515"/>
          </a:xfrm>
          <a:prstGeom prst="rect">
            <a:avLst/>
          </a:prstGeom>
        </p:spPr>
        <p:txBody>
          <a:bodyPr anchor="t" rtlCol="false" tIns="0" lIns="0" bIns="0" rIns="0">
            <a:spAutoFit/>
          </a:bodyPr>
          <a:lstStyle/>
          <a:p>
            <a:pPr marL="345441" indent="-172721" lvl="1">
              <a:lnSpc>
                <a:spcPts val="2400"/>
              </a:lnSpc>
              <a:buFont typeface="Arial"/>
              <a:buChar char="•"/>
            </a:pPr>
            <a:r>
              <a:rPr lang="en-US" sz="1600">
                <a:solidFill>
                  <a:srgbClr val="3B3A3A"/>
                </a:solidFill>
                <a:latin typeface="Poppins"/>
              </a:rPr>
              <a:t>Delivery </a:t>
            </a:r>
            <a:r>
              <a:rPr lang="en-US" sz="1600">
                <a:solidFill>
                  <a:srgbClr val="3B3A3A"/>
                </a:solidFill>
                <a:latin typeface="Poppins"/>
              </a:rPr>
              <a:t>services to deliver produce to buyers.</a:t>
            </a:r>
          </a:p>
          <a:p>
            <a:pPr marL="345441" indent="-172721" lvl="1">
              <a:lnSpc>
                <a:spcPts val="2400"/>
              </a:lnSpc>
              <a:buFont typeface="Arial"/>
              <a:buChar char="•"/>
            </a:pPr>
            <a:r>
              <a:rPr lang="en-US" sz="1600">
                <a:solidFill>
                  <a:srgbClr val="3B3A3A"/>
                </a:solidFill>
                <a:latin typeface="Poppins Bold"/>
              </a:rPr>
              <a:t>DevOps</a:t>
            </a:r>
            <a:r>
              <a:rPr lang="en-US" sz="1600">
                <a:solidFill>
                  <a:srgbClr val="3B3A3A"/>
                </a:solidFill>
                <a:latin typeface="Poppins"/>
              </a:rPr>
              <a:t> for deployment of application over cloud.</a:t>
            </a:r>
          </a:p>
          <a:p>
            <a:pPr marL="345441" indent="-172721" lvl="1">
              <a:lnSpc>
                <a:spcPts val="2400"/>
              </a:lnSpc>
              <a:buFont typeface="Arial"/>
              <a:buChar char="•"/>
            </a:pPr>
            <a:r>
              <a:rPr lang="en-US" sz="1600">
                <a:solidFill>
                  <a:srgbClr val="3B3A3A"/>
                </a:solidFill>
                <a:latin typeface="Poppins Bold"/>
              </a:rPr>
              <a:t>SMS-Service API</a:t>
            </a:r>
            <a:r>
              <a:rPr lang="en-US" sz="1600">
                <a:solidFill>
                  <a:srgbClr val="3B3A3A"/>
                </a:solidFill>
                <a:latin typeface="Poppins"/>
              </a:rPr>
              <a:t> and Payment Api</a:t>
            </a:r>
          </a:p>
          <a:p>
            <a:pPr>
              <a:lnSpc>
                <a:spcPts val="2400"/>
              </a:lnSpc>
            </a:pPr>
          </a:p>
        </p:txBody>
      </p:sp>
      <p:sp>
        <p:nvSpPr>
          <p:cNvPr name="TextBox 40" id="40"/>
          <p:cNvSpPr txBox="true"/>
          <p:nvPr/>
        </p:nvSpPr>
        <p:spPr>
          <a:xfrm rot="0">
            <a:off x="7714925" y="1110578"/>
            <a:ext cx="2286089" cy="448309"/>
          </a:xfrm>
          <a:prstGeom prst="rect">
            <a:avLst/>
          </a:prstGeom>
        </p:spPr>
        <p:txBody>
          <a:bodyPr anchor="t" rtlCol="false" tIns="0" lIns="0" bIns="0" rIns="0">
            <a:spAutoFit/>
          </a:bodyPr>
          <a:lstStyle/>
          <a:p>
            <a:pPr algn="ctr">
              <a:lnSpc>
                <a:spcPts val="3640"/>
              </a:lnSpc>
            </a:pPr>
            <a:r>
              <a:rPr lang="en-US" sz="2600">
                <a:solidFill>
                  <a:srgbClr val="3B3A3A"/>
                </a:solidFill>
                <a:latin typeface="Genty Sans"/>
              </a:rPr>
              <a:t>Dependencies</a:t>
            </a:r>
          </a:p>
        </p:txBody>
      </p:sp>
      <p:sp>
        <p:nvSpPr>
          <p:cNvPr name="TextBox 41" id="41"/>
          <p:cNvSpPr txBox="true"/>
          <p:nvPr/>
        </p:nvSpPr>
        <p:spPr>
          <a:xfrm rot="0">
            <a:off x="1986063" y="1810000"/>
            <a:ext cx="3938803" cy="7050405"/>
          </a:xfrm>
          <a:prstGeom prst="rect">
            <a:avLst/>
          </a:prstGeom>
        </p:spPr>
        <p:txBody>
          <a:bodyPr anchor="t" rtlCol="false" tIns="0" lIns="0" bIns="0" rIns="0">
            <a:spAutoFit/>
          </a:bodyPr>
          <a:lstStyle/>
          <a:p>
            <a:pPr marL="367031" indent="-183515" lvl="1">
              <a:lnSpc>
                <a:spcPts val="2550"/>
              </a:lnSpc>
              <a:buFont typeface="Arial"/>
              <a:buChar char="•"/>
            </a:pPr>
            <a:r>
              <a:rPr lang="en-US" sz="1700">
                <a:solidFill>
                  <a:srgbClr val="3B3A3A"/>
                </a:solidFill>
                <a:latin typeface="Poppins"/>
              </a:rPr>
              <a:t>Fa</a:t>
            </a:r>
            <a:r>
              <a:rPr lang="en-US" sz="1700">
                <a:solidFill>
                  <a:srgbClr val="3B3A3A"/>
                </a:solidFill>
                <a:latin typeface="Poppins"/>
              </a:rPr>
              <a:t>rmers can sell their produce at a </a:t>
            </a:r>
            <a:r>
              <a:rPr lang="en-US" sz="1700">
                <a:solidFill>
                  <a:srgbClr val="3B3A3A"/>
                </a:solidFill>
                <a:latin typeface="Poppins Bold"/>
              </a:rPr>
              <a:t>better price</a:t>
            </a:r>
            <a:r>
              <a:rPr lang="en-US" sz="1700">
                <a:solidFill>
                  <a:srgbClr val="3B3A3A"/>
                </a:solidFill>
                <a:latin typeface="Poppins"/>
              </a:rPr>
              <a:t>. By selling directly to buyers, farmers can </a:t>
            </a:r>
            <a:r>
              <a:rPr lang="en-US" sz="1700">
                <a:solidFill>
                  <a:srgbClr val="3B3A3A"/>
                </a:solidFill>
                <a:latin typeface="Poppins Bold"/>
              </a:rPr>
              <a:t>bypass middlemen</a:t>
            </a:r>
            <a:r>
              <a:rPr lang="en-US" sz="1700">
                <a:solidFill>
                  <a:srgbClr val="3B3A3A"/>
                </a:solidFill>
                <a:latin typeface="Poppins"/>
              </a:rPr>
              <a:t> and get a higher percentage of the profits.</a:t>
            </a:r>
          </a:p>
          <a:p>
            <a:pPr marL="367031" indent="-183515" lvl="1">
              <a:lnSpc>
                <a:spcPts val="2550"/>
              </a:lnSpc>
              <a:buFont typeface="Arial"/>
              <a:buChar char="•"/>
            </a:pPr>
            <a:r>
              <a:rPr lang="en-US" sz="1700">
                <a:solidFill>
                  <a:srgbClr val="3B3A3A"/>
                </a:solidFill>
                <a:latin typeface="Poppins"/>
              </a:rPr>
              <a:t>Farmers can reduce their costs.</a:t>
            </a:r>
            <a:r>
              <a:rPr lang="en-US" sz="1700">
                <a:solidFill>
                  <a:srgbClr val="3B3A3A"/>
                </a:solidFill>
                <a:latin typeface="Poppins Bold"/>
              </a:rPr>
              <a:t> Farmers can save money</a:t>
            </a:r>
            <a:r>
              <a:rPr lang="en-US" sz="1700">
                <a:solidFill>
                  <a:srgbClr val="3B3A3A"/>
                </a:solidFill>
                <a:latin typeface="Poppins"/>
              </a:rPr>
              <a:t> on marketing and distribution costs by selling directly to buyers.</a:t>
            </a:r>
          </a:p>
          <a:p>
            <a:pPr marL="367031" indent="-183515" lvl="1">
              <a:lnSpc>
                <a:spcPts val="2550"/>
              </a:lnSpc>
              <a:buFont typeface="Arial"/>
              <a:buChar char="•"/>
            </a:pPr>
            <a:r>
              <a:rPr lang="en-US" sz="1700">
                <a:solidFill>
                  <a:srgbClr val="3B3A3A"/>
                </a:solidFill>
                <a:latin typeface="Poppins"/>
              </a:rPr>
              <a:t>Buyers can get fresher produce. When buyers purchase produce directly from farmers, they are getting the </a:t>
            </a:r>
            <a:r>
              <a:rPr lang="en-US" sz="1700">
                <a:solidFill>
                  <a:srgbClr val="3B3A3A"/>
                </a:solidFill>
                <a:latin typeface="Poppins Bold"/>
              </a:rPr>
              <a:t>freshest produce</a:t>
            </a:r>
            <a:r>
              <a:rPr lang="en-US" sz="1700">
                <a:solidFill>
                  <a:srgbClr val="3B3A3A"/>
                </a:solidFill>
                <a:latin typeface="Poppins"/>
              </a:rPr>
              <a:t> possible. This is because the produce has not had to travel through a long supply chain.</a:t>
            </a:r>
          </a:p>
          <a:p>
            <a:pPr marL="367031" indent="-183515" lvl="1">
              <a:lnSpc>
                <a:spcPts val="2550"/>
              </a:lnSpc>
              <a:buFont typeface="Arial"/>
              <a:buChar char="•"/>
            </a:pPr>
            <a:r>
              <a:rPr lang="en-US" sz="1700">
                <a:solidFill>
                  <a:srgbClr val="3B3A3A"/>
                </a:solidFill>
                <a:latin typeface="Poppins"/>
              </a:rPr>
              <a:t>Buyers can</a:t>
            </a:r>
            <a:r>
              <a:rPr lang="en-US" sz="1700">
                <a:solidFill>
                  <a:srgbClr val="3B3A3A"/>
                </a:solidFill>
                <a:latin typeface="Poppins Bold"/>
              </a:rPr>
              <a:t> support local farmers</a:t>
            </a:r>
            <a:r>
              <a:rPr lang="en-US" sz="1700">
                <a:solidFill>
                  <a:srgbClr val="3B3A3A"/>
                </a:solidFill>
                <a:latin typeface="Poppins"/>
              </a:rPr>
              <a:t>. Buying produce directly from farmers helps to support local economies and create jobs.</a:t>
            </a:r>
          </a:p>
          <a:p>
            <a:pPr>
              <a:lnSpc>
                <a:spcPts val="1800"/>
              </a:lnSpc>
            </a:pPr>
          </a:p>
        </p:txBody>
      </p:sp>
      <p:sp>
        <p:nvSpPr>
          <p:cNvPr name="TextBox 42" id="42"/>
          <p:cNvSpPr txBox="true"/>
          <p:nvPr/>
        </p:nvSpPr>
        <p:spPr>
          <a:xfrm rot="0">
            <a:off x="2803478" y="1371215"/>
            <a:ext cx="2286089" cy="448309"/>
          </a:xfrm>
          <a:prstGeom prst="rect">
            <a:avLst/>
          </a:prstGeom>
        </p:spPr>
        <p:txBody>
          <a:bodyPr anchor="t" rtlCol="false" tIns="0" lIns="0" bIns="0" rIns="0">
            <a:spAutoFit/>
          </a:bodyPr>
          <a:lstStyle/>
          <a:p>
            <a:pPr algn="ctr">
              <a:lnSpc>
                <a:spcPts val="3640"/>
              </a:lnSpc>
            </a:pPr>
            <a:r>
              <a:rPr lang="en-US" sz="2600">
                <a:solidFill>
                  <a:srgbClr val="3B3A3A"/>
                </a:solidFill>
                <a:latin typeface="Genty Sans"/>
              </a:rPr>
              <a:t>Use Cases</a:t>
            </a:r>
          </a:p>
        </p:txBody>
      </p:sp>
      <p:sp>
        <p:nvSpPr>
          <p:cNvPr name="TextBox 43" id="43"/>
          <p:cNvSpPr txBox="true"/>
          <p:nvPr/>
        </p:nvSpPr>
        <p:spPr>
          <a:xfrm rot="0">
            <a:off x="6890313" y="4848179"/>
            <a:ext cx="3935313" cy="4071506"/>
          </a:xfrm>
          <a:prstGeom prst="rect">
            <a:avLst/>
          </a:prstGeom>
        </p:spPr>
        <p:txBody>
          <a:bodyPr anchor="t" rtlCol="false" tIns="0" lIns="0" bIns="0" rIns="0">
            <a:spAutoFit/>
          </a:bodyPr>
          <a:lstStyle/>
          <a:p>
            <a:pPr marL="286463" indent="-143231" lvl="1">
              <a:lnSpc>
                <a:spcPts val="1990"/>
              </a:lnSpc>
              <a:buFont typeface="Arial"/>
              <a:buChar char="•"/>
            </a:pPr>
            <a:r>
              <a:rPr lang="en-US" sz="1326">
                <a:solidFill>
                  <a:srgbClr val="3B3A3A"/>
                </a:solidFill>
                <a:latin typeface="Poppins Bold"/>
              </a:rPr>
              <a:t>SMS m</a:t>
            </a:r>
            <a:r>
              <a:rPr lang="en-US" sz="1326">
                <a:solidFill>
                  <a:srgbClr val="3B3A3A"/>
                </a:solidFill>
                <a:latin typeface="Poppins Bold"/>
              </a:rPr>
              <a:t>essaging</a:t>
            </a:r>
            <a:r>
              <a:rPr lang="en-US" sz="1326">
                <a:solidFill>
                  <a:srgbClr val="3B3A3A"/>
                </a:solidFill>
                <a:latin typeface="Poppins"/>
              </a:rPr>
              <a:t>: Farmers can list their produce for sale and communicate with buyers via SMS.</a:t>
            </a:r>
          </a:p>
          <a:p>
            <a:pPr marL="286463" indent="-143231" lvl="1">
              <a:lnSpc>
                <a:spcPts val="1990"/>
              </a:lnSpc>
              <a:buFont typeface="Arial"/>
              <a:buChar char="•"/>
            </a:pPr>
            <a:r>
              <a:rPr lang="en-US" sz="1326">
                <a:solidFill>
                  <a:srgbClr val="3B3A3A"/>
                </a:solidFill>
                <a:latin typeface="Poppins Bold"/>
              </a:rPr>
              <a:t>Negotiable rates</a:t>
            </a:r>
            <a:r>
              <a:rPr lang="en-US" sz="1326">
                <a:solidFill>
                  <a:srgbClr val="3B3A3A"/>
                </a:solidFill>
                <a:latin typeface="Poppins"/>
              </a:rPr>
              <a:t>: Farmers can set their own prices for their produce, and buyers can send offers.</a:t>
            </a:r>
          </a:p>
          <a:p>
            <a:pPr marL="286463" indent="-143231" lvl="1">
              <a:lnSpc>
                <a:spcPts val="1990"/>
              </a:lnSpc>
              <a:buFont typeface="Arial"/>
              <a:buChar char="•"/>
            </a:pPr>
            <a:r>
              <a:rPr lang="en-US" sz="1326">
                <a:solidFill>
                  <a:srgbClr val="3B3A3A"/>
                </a:solidFill>
                <a:latin typeface="Poppins Bold"/>
              </a:rPr>
              <a:t>Farmers' identity not revealed</a:t>
            </a:r>
            <a:r>
              <a:rPr lang="en-US" sz="1326">
                <a:solidFill>
                  <a:srgbClr val="3B3A3A"/>
                </a:solidFill>
                <a:latin typeface="Poppins"/>
              </a:rPr>
              <a:t>: Farmers can use a pseudonym or a unique identifier to protect their privacy.</a:t>
            </a:r>
          </a:p>
          <a:p>
            <a:pPr marL="286463" indent="-143231" lvl="1">
              <a:lnSpc>
                <a:spcPts val="1990"/>
              </a:lnSpc>
              <a:buFont typeface="Arial"/>
              <a:buChar char="•"/>
            </a:pPr>
            <a:r>
              <a:rPr lang="en-US" sz="1326">
                <a:solidFill>
                  <a:srgbClr val="3B3A3A"/>
                </a:solidFill>
                <a:latin typeface="Poppins Bold"/>
              </a:rPr>
              <a:t>Fresh products</a:t>
            </a:r>
            <a:r>
              <a:rPr lang="en-US" sz="1326">
                <a:solidFill>
                  <a:srgbClr val="3B3A3A"/>
                </a:solidFill>
                <a:latin typeface="Poppins"/>
              </a:rPr>
              <a:t>: Farmers can indicate when their produce was harvested, and buyers can rate and review produce listings.</a:t>
            </a:r>
          </a:p>
          <a:p>
            <a:pPr marL="286463" indent="-143231" lvl="1">
              <a:lnSpc>
                <a:spcPts val="1990"/>
              </a:lnSpc>
              <a:buFont typeface="Arial"/>
              <a:buChar char="•"/>
            </a:pPr>
            <a:r>
              <a:rPr lang="en-US" sz="1326">
                <a:solidFill>
                  <a:srgbClr val="3B3A3A"/>
                </a:solidFill>
                <a:latin typeface="Poppins Bold"/>
              </a:rPr>
              <a:t>Expedited delivery</a:t>
            </a:r>
            <a:r>
              <a:rPr lang="en-US" sz="1326">
                <a:solidFill>
                  <a:srgbClr val="3B3A3A"/>
                </a:solidFill>
                <a:latin typeface="Poppins"/>
              </a:rPr>
              <a:t>: The portal can partner with courier companies to offer expedited delivery services.</a:t>
            </a:r>
          </a:p>
          <a:p>
            <a:pPr>
              <a:lnSpc>
                <a:spcPts val="484"/>
              </a:lnSpc>
            </a:pPr>
          </a:p>
        </p:txBody>
      </p:sp>
      <p:sp>
        <p:nvSpPr>
          <p:cNvPr name="TextBox 44" id="44"/>
          <p:cNvSpPr txBox="true"/>
          <p:nvPr/>
        </p:nvSpPr>
        <p:spPr>
          <a:xfrm rot="0">
            <a:off x="7774061" y="3895045"/>
            <a:ext cx="2286089" cy="905509"/>
          </a:xfrm>
          <a:prstGeom prst="rect">
            <a:avLst/>
          </a:prstGeom>
        </p:spPr>
        <p:txBody>
          <a:bodyPr anchor="t" rtlCol="false" tIns="0" lIns="0" bIns="0" rIns="0">
            <a:spAutoFit/>
          </a:bodyPr>
          <a:lstStyle/>
          <a:p>
            <a:pPr algn="ctr">
              <a:lnSpc>
                <a:spcPts val="3640"/>
              </a:lnSpc>
            </a:pPr>
            <a:r>
              <a:rPr lang="en-US" sz="2600">
                <a:solidFill>
                  <a:srgbClr val="3B3A3A"/>
                </a:solidFill>
                <a:latin typeface="Genty Sans"/>
              </a:rPr>
              <a:t>Show Stoppers</a:t>
            </a:r>
          </a:p>
        </p:txBody>
      </p:sp>
      <p:sp>
        <p:nvSpPr>
          <p:cNvPr name="TextBox 45" id="45"/>
          <p:cNvSpPr txBox="true"/>
          <p:nvPr/>
        </p:nvSpPr>
        <p:spPr>
          <a:xfrm rot="0">
            <a:off x="13142107" y="2116416"/>
            <a:ext cx="2286089" cy="905509"/>
          </a:xfrm>
          <a:prstGeom prst="rect">
            <a:avLst/>
          </a:prstGeom>
        </p:spPr>
        <p:txBody>
          <a:bodyPr anchor="t" rtlCol="false" tIns="0" lIns="0" bIns="0" rIns="0">
            <a:spAutoFit/>
          </a:bodyPr>
          <a:lstStyle/>
          <a:p>
            <a:pPr algn="ctr">
              <a:lnSpc>
                <a:spcPts val="3640"/>
              </a:lnSpc>
            </a:pPr>
            <a:r>
              <a:rPr lang="en-US" sz="2600">
                <a:solidFill>
                  <a:srgbClr val="3B3A3A"/>
                </a:solidFill>
                <a:latin typeface="Genty Sans"/>
              </a:rPr>
              <a:t>Technology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995160"/>
            <a:ext cx="18288000" cy="3291840"/>
          </a:xfrm>
          <a:custGeom>
            <a:avLst/>
            <a:gdLst/>
            <a:ahLst/>
            <a:cxnLst/>
            <a:rect r="r" b="b" t="t" l="l"/>
            <a:pathLst>
              <a:path h="3291840" w="18288000">
                <a:moveTo>
                  <a:pt x="0" y="0"/>
                </a:moveTo>
                <a:lnTo>
                  <a:pt x="18288000" y="0"/>
                </a:lnTo>
                <a:lnTo>
                  <a:pt x="18288000" y="3291840"/>
                </a:lnTo>
                <a:lnTo>
                  <a:pt x="0" y="32918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0" y="-560070"/>
            <a:ext cx="18288000" cy="3291840"/>
          </a:xfrm>
          <a:custGeom>
            <a:avLst/>
            <a:gdLst/>
            <a:ahLst/>
            <a:cxnLst/>
            <a:rect r="r" b="b" t="t" l="l"/>
            <a:pathLst>
              <a:path h="3291840" w="18288000">
                <a:moveTo>
                  <a:pt x="18288000" y="3291840"/>
                </a:moveTo>
                <a:lnTo>
                  <a:pt x="0" y="3291840"/>
                </a:lnTo>
                <a:lnTo>
                  <a:pt x="0" y="0"/>
                </a:lnTo>
                <a:lnTo>
                  <a:pt x="18288000" y="0"/>
                </a:lnTo>
                <a:lnTo>
                  <a:pt x="18288000" y="329184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4040093" y="1257207"/>
            <a:ext cx="3942292" cy="3333028"/>
          </a:xfrm>
          <a:custGeom>
            <a:avLst/>
            <a:gdLst/>
            <a:ahLst/>
            <a:cxnLst/>
            <a:rect r="r" b="b" t="t" l="l"/>
            <a:pathLst>
              <a:path h="3333028" w="3942292">
                <a:moveTo>
                  <a:pt x="0" y="0"/>
                </a:moveTo>
                <a:lnTo>
                  <a:pt x="3942291" y="0"/>
                </a:lnTo>
                <a:lnTo>
                  <a:pt x="3942291" y="3333029"/>
                </a:lnTo>
                <a:lnTo>
                  <a:pt x="0" y="3333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028700" y="1257207"/>
            <a:ext cx="3942292" cy="3333028"/>
          </a:xfrm>
          <a:custGeom>
            <a:avLst/>
            <a:gdLst/>
            <a:ahLst/>
            <a:cxnLst/>
            <a:rect r="r" b="b" t="t" l="l"/>
            <a:pathLst>
              <a:path h="3333028" w="3942292">
                <a:moveTo>
                  <a:pt x="0" y="0"/>
                </a:moveTo>
                <a:lnTo>
                  <a:pt x="3942292" y="0"/>
                </a:lnTo>
                <a:lnTo>
                  <a:pt x="3942292" y="3333029"/>
                </a:lnTo>
                <a:lnTo>
                  <a:pt x="0" y="33330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187659" y="1965307"/>
            <a:ext cx="10071641" cy="8321693"/>
          </a:xfrm>
          <a:custGeom>
            <a:avLst/>
            <a:gdLst/>
            <a:ahLst/>
            <a:cxnLst/>
            <a:rect r="r" b="b" t="t" l="l"/>
            <a:pathLst>
              <a:path h="8321693" w="10071641">
                <a:moveTo>
                  <a:pt x="0" y="0"/>
                </a:moveTo>
                <a:lnTo>
                  <a:pt x="10071641" y="0"/>
                </a:lnTo>
                <a:lnTo>
                  <a:pt x="10071641" y="8321693"/>
                </a:lnTo>
                <a:lnTo>
                  <a:pt x="0" y="8321693"/>
                </a:lnTo>
                <a:lnTo>
                  <a:pt x="0" y="0"/>
                </a:lnTo>
                <a:close/>
              </a:path>
            </a:pathLst>
          </a:custGeom>
          <a:blipFill>
            <a:blip r:embed="rId6"/>
            <a:stretch>
              <a:fillRect l="0" t="0" r="0" b="0"/>
            </a:stretch>
          </a:blipFill>
        </p:spPr>
      </p:sp>
      <p:sp>
        <p:nvSpPr>
          <p:cNvPr name="TextBox 7" id="7"/>
          <p:cNvSpPr txBox="true"/>
          <p:nvPr/>
        </p:nvSpPr>
        <p:spPr>
          <a:xfrm rot="0">
            <a:off x="2154634" y="2836545"/>
            <a:ext cx="5708915" cy="3409876"/>
          </a:xfrm>
          <a:prstGeom prst="rect">
            <a:avLst/>
          </a:prstGeom>
        </p:spPr>
        <p:txBody>
          <a:bodyPr anchor="t" rtlCol="false" tIns="0" lIns="0" bIns="0" rIns="0">
            <a:spAutoFit/>
          </a:bodyPr>
          <a:lstStyle/>
          <a:p>
            <a:pPr>
              <a:lnSpc>
                <a:spcPts val="13200"/>
              </a:lnSpc>
            </a:pPr>
            <a:r>
              <a:rPr lang="en-US" sz="12000" spc="240">
                <a:solidFill>
                  <a:srgbClr val="5E7276"/>
                </a:solidFill>
                <a:latin typeface="Genty Sans"/>
              </a:rPr>
              <a:t>THANK YOU</a:t>
            </a:r>
          </a:p>
        </p:txBody>
      </p:sp>
      <p:sp>
        <p:nvSpPr>
          <p:cNvPr name="Freeform 8" id="8"/>
          <p:cNvSpPr/>
          <p:nvPr/>
        </p:nvSpPr>
        <p:spPr>
          <a:xfrm flipH="false" flipV="false" rot="-10800000">
            <a:off x="1014510" y="8009273"/>
            <a:ext cx="1140124" cy="339187"/>
          </a:xfrm>
          <a:custGeom>
            <a:avLst/>
            <a:gdLst/>
            <a:ahLst/>
            <a:cxnLst/>
            <a:rect r="r" b="b" t="t" l="l"/>
            <a:pathLst>
              <a:path h="339187" w="1140124">
                <a:moveTo>
                  <a:pt x="0" y="0"/>
                </a:moveTo>
                <a:lnTo>
                  <a:pt x="1140124" y="0"/>
                </a:lnTo>
                <a:lnTo>
                  <a:pt x="1140124" y="339187"/>
                </a:lnTo>
                <a:lnTo>
                  <a:pt x="0" y="3391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0800000">
            <a:off x="8905875" y="3375766"/>
            <a:ext cx="1140124" cy="339187"/>
          </a:xfrm>
          <a:custGeom>
            <a:avLst/>
            <a:gdLst/>
            <a:ahLst/>
            <a:cxnLst/>
            <a:rect r="r" b="b" t="t" l="l"/>
            <a:pathLst>
              <a:path h="339187" w="1140124">
                <a:moveTo>
                  <a:pt x="0" y="0"/>
                </a:moveTo>
                <a:lnTo>
                  <a:pt x="1140124" y="0"/>
                </a:lnTo>
                <a:lnTo>
                  <a:pt x="1140124" y="339187"/>
                </a:lnTo>
                <a:lnTo>
                  <a:pt x="0" y="33918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false" rot="5400000">
            <a:off x="17210487" y="963796"/>
            <a:ext cx="2155026" cy="1821976"/>
          </a:xfrm>
          <a:custGeom>
            <a:avLst/>
            <a:gdLst/>
            <a:ahLst/>
            <a:cxnLst/>
            <a:rect r="r" b="b" t="t" l="l"/>
            <a:pathLst>
              <a:path h="1821976" w="2155026">
                <a:moveTo>
                  <a:pt x="2155026" y="0"/>
                </a:moveTo>
                <a:lnTo>
                  <a:pt x="0" y="0"/>
                </a:lnTo>
                <a:lnTo>
                  <a:pt x="0" y="1821976"/>
                </a:lnTo>
                <a:lnTo>
                  <a:pt x="2155026" y="1821976"/>
                </a:lnTo>
                <a:lnTo>
                  <a:pt x="215502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true" flipV="false" rot="5400000">
            <a:off x="-1077513" y="5006659"/>
            <a:ext cx="2155026" cy="1821976"/>
          </a:xfrm>
          <a:custGeom>
            <a:avLst/>
            <a:gdLst/>
            <a:ahLst/>
            <a:cxnLst/>
            <a:rect r="r" b="b" t="t" l="l"/>
            <a:pathLst>
              <a:path h="1821976" w="2155026">
                <a:moveTo>
                  <a:pt x="2155026" y="0"/>
                </a:moveTo>
                <a:lnTo>
                  <a:pt x="0" y="0"/>
                </a:lnTo>
                <a:lnTo>
                  <a:pt x="0" y="1821976"/>
                </a:lnTo>
                <a:lnTo>
                  <a:pt x="2155026" y="1821976"/>
                </a:lnTo>
                <a:lnTo>
                  <a:pt x="215502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DAFxWU9ZzWs</dc:identifier>
  <dcterms:modified xsi:type="dcterms:W3CDTF">2011-08-01T06:04:30Z</dcterms:modified>
  <cp:revision>1</cp:revision>
  <dc:title>E-Mandi</dc:title>
</cp:coreProperties>
</file>