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5AFF6-A457-4D12-9D7E-98FBBC3D33C4}"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6AD3D-4206-4BF7-8386-B220465867E0}" type="slidenum">
              <a:rPr lang="zh-CN" altLang="en-US" smtClean="0"/>
              <a:t>‹#›</a:t>
            </a:fld>
            <a:endParaRPr lang="zh-CN" altLang="en-US"/>
          </a:p>
        </p:txBody>
      </p:sp>
    </p:spTree>
    <p:extLst>
      <p:ext uri="{BB962C8B-B14F-4D97-AF65-F5344CB8AC3E}">
        <p14:creationId xmlns:p14="http://schemas.microsoft.com/office/powerpoint/2010/main" val="357148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noTextEdit="1"/>
          </p:cNvSpPr>
          <p:nvPr>
            <p:ph type="sldImg" idx="4294967295"/>
          </p:nvPr>
        </p:nvSpPr>
        <p:spPr/>
      </p:sp>
      <p:sp>
        <p:nvSpPr>
          <p:cNvPr id="15362" name="备注占位符 2"/>
          <p:cNvSpPr>
            <a:spLocks noGrp="1" noChangeArrowheads="1"/>
          </p:cNvSpPr>
          <p:nvPr>
            <p:ph type="body" idx="4294967295"/>
          </p:nvPr>
        </p:nvSpPr>
        <p:spPr/>
        <p:txBody>
          <a:bodyPr>
            <a:prstTxWarp prst="textNoShape">
              <a:avLst/>
            </a:prstTxWarp>
          </a:bodyPr>
          <a:lstStyle/>
          <a:p>
            <a:pPr marL="0" lvl="4"/>
            <a:r>
              <a:rPr lang="zh-CN" altLang="en-US" sz="2000" smtClean="0">
                <a:solidFill>
                  <a:schemeClr val="bg2"/>
                </a:solidFill>
              </a:rPr>
              <a:t>人类有极其复杂的大脑，它是千百万年进化的结晶。在过去六亿年中，生物的进化产生了由大量神经元相互联结而形成的神经网络，解决了在不断变化的复杂环境中人脑如何处理各种复杂信息的问题。</a:t>
            </a:r>
          </a:p>
          <a:p>
            <a:endParaRPr lang="zh-CN" altLang="en-US" smtClean="0"/>
          </a:p>
        </p:txBody>
      </p:sp>
      <p:sp>
        <p:nvSpPr>
          <p:cNvPr id="1536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6273B04-10ED-4E61-8585-A15460DDD735}" type="slidenum">
              <a:rPr lang="en-US" altLang="zh-CN" sz="2800" b="1" smtClean="0">
                <a:solidFill>
                  <a:srgbClr val="000000"/>
                </a:solidFill>
              </a:rPr>
              <a:pPr/>
              <a:t>1</a:t>
            </a:fld>
            <a:endParaRPr lang="en-US" altLang="zh-CN" sz="2800" b="1" smtClean="0">
              <a:solidFill>
                <a:srgbClr val="000000"/>
              </a:solidFill>
            </a:endParaRPr>
          </a:p>
        </p:txBody>
      </p:sp>
    </p:spTree>
    <p:extLst>
      <p:ext uri="{BB962C8B-B14F-4D97-AF65-F5344CB8AC3E}">
        <p14:creationId xmlns:p14="http://schemas.microsoft.com/office/powerpoint/2010/main" val="293289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p:sp>
      <p:sp>
        <p:nvSpPr>
          <p:cNvPr id="18435" name="备注占位符 2"/>
          <p:cNvSpPr>
            <a:spLocks noGrp="1" noChangeArrowheads="1"/>
          </p:cNvSpPr>
          <p:nvPr>
            <p:ph type="body" idx="4294967295"/>
          </p:nvPr>
        </p:nvSpPr>
        <p:spPr/>
        <p:txBody>
          <a:bodyPr anchor="t">
            <a:prstTxWarp prst="textNoShape">
              <a:avLst/>
            </a:prstTxWarp>
          </a:bodyPr>
          <a:lstStyle/>
          <a:p>
            <a:r>
              <a:rPr lang="zh-CN" altLang="en-US" smtClean="0"/>
              <a:t>不过，由上述事实并不能简单地推论出脑量越大或脑重与体重的比值越大就越聪明。因为大象、鲸鱼等大型哺乳动物的脑就比人类的脑大得多，而许多小型动物的脑重与体重的比值也高于人类</a:t>
            </a:r>
          </a:p>
          <a:p>
            <a:endParaRPr lang="zh-CN" altLang="en-US" smtClean="0"/>
          </a:p>
        </p:txBody>
      </p:sp>
      <p:sp>
        <p:nvSpPr>
          <p:cNvPr id="1843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pPr>
            <a:fld id="{9879E2E0-5237-42E2-B590-0C193ACA5B77}" type="slidenum">
              <a:rPr lang="en-US" altLang="zh-CN" sz="2800" b="1">
                <a:solidFill>
                  <a:srgbClr val="000000"/>
                </a:solidFill>
                <a:latin typeface="Times New Roman" panose="02020603050405020304" pitchFamily="18" charset="0"/>
              </a:rPr>
              <a:pPr algn="r" fontAlgn="base">
                <a:spcBef>
                  <a:spcPct val="0"/>
                </a:spcBef>
                <a:spcAft>
                  <a:spcPct val="0"/>
                </a:spcAft>
              </a:pPr>
              <a:t>3</a:t>
            </a:fld>
            <a:endParaRPr lang="en-US" altLang="zh-CN" sz="28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5017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noTextEdit="1"/>
          </p:cNvSpPr>
          <p:nvPr>
            <p:ph type="sldImg" idx="4294967295"/>
          </p:nvPr>
        </p:nvSpPr>
        <p:spPr/>
      </p:sp>
      <p:sp>
        <p:nvSpPr>
          <p:cNvPr id="22530"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2253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A487DF6-7F7F-4E4E-AB12-A95541928692}" type="slidenum">
              <a:rPr lang="en-US" altLang="zh-CN" sz="4000" b="1" smtClean="0">
                <a:solidFill>
                  <a:srgbClr val="000000"/>
                </a:solidFill>
                <a:ea typeface="黑体" panose="02010609060101010101" pitchFamily="49" charset="-122"/>
              </a:rPr>
              <a:pPr/>
              <a:t>6</a:t>
            </a:fld>
            <a:endParaRPr lang="en-US" altLang="zh-CN" sz="4000" b="1"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10538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93077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240738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36256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831010"/>
            <a:ext cx="10363200" cy="769441"/>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6" name="Rectangle 9"/>
          <p:cNvSpPr>
            <a:spLocks noGrp="1" noChangeArrowheads="1"/>
          </p:cNvSpPr>
          <p:nvPr>
            <p:ph type="sldNum" sz="quarter" idx="12"/>
          </p:nvPr>
        </p:nvSpPr>
        <p:spPr>
          <a:ln/>
        </p:spPr>
        <p:txBody>
          <a:bodyPr/>
          <a:lstStyle>
            <a:lvl1pPr>
              <a:defRPr/>
            </a:lvl1pPr>
          </a:lstStyle>
          <a:p>
            <a:fld id="{EA859155-1B91-4C70-AA24-5598DEF181C2}"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927839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6" name="Rectangle 9"/>
          <p:cNvSpPr>
            <a:spLocks noGrp="1" noChangeArrowheads="1"/>
          </p:cNvSpPr>
          <p:nvPr>
            <p:ph type="sldNum" sz="quarter" idx="12"/>
          </p:nvPr>
        </p:nvSpPr>
        <p:spPr>
          <a:ln/>
        </p:spPr>
        <p:txBody>
          <a:bodyPr/>
          <a:lstStyle>
            <a:lvl1pPr>
              <a:defRPr/>
            </a:lvl1pPr>
          </a:lstStyle>
          <a:p>
            <a:fld id="{0D248688-0CC8-45CB-9451-BADB2399B74C}"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97048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6" name="Rectangle 9"/>
          <p:cNvSpPr>
            <a:spLocks noGrp="1" noChangeArrowheads="1"/>
          </p:cNvSpPr>
          <p:nvPr>
            <p:ph type="sldNum" sz="quarter" idx="12"/>
          </p:nvPr>
        </p:nvSpPr>
        <p:spPr>
          <a:ln/>
        </p:spPr>
        <p:txBody>
          <a:bodyPr/>
          <a:lstStyle>
            <a:lvl1pPr>
              <a:defRPr/>
            </a:lvl1pPr>
          </a:lstStyle>
          <a:p>
            <a:fld id="{DD90B45F-E2DF-44E4-A2C6-4250DF72C07C}"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934579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38151" y="1941513"/>
            <a:ext cx="53699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011334" y="1941513"/>
            <a:ext cx="5372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7" name="Rectangle 9"/>
          <p:cNvSpPr>
            <a:spLocks noGrp="1" noChangeArrowheads="1"/>
          </p:cNvSpPr>
          <p:nvPr>
            <p:ph type="sldNum" sz="quarter" idx="12"/>
          </p:nvPr>
        </p:nvSpPr>
        <p:spPr>
          <a:ln/>
        </p:spPr>
        <p:txBody>
          <a:bodyPr/>
          <a:lstStyle>
            <a:lvl1pPr>
              <a:defRPr/>
            </a:lvl1pPr>
          </a:lstStyle>
          <a:p>
            <a:fld id="{21A03A99-D61A-4FA0-A79E-CFA82FD6BFC6}"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552794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8"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9" name="Rectangle 9"/>
          <p:cNvSpPr>
            <a:spLocks noGrp="1" noChangeArrowheads="1"/>
          </p:cNvSpPr>
          <p:nvPr>
            <p:ph type="sldNum" sz="quarter" idx="12"/>
          </p:nvPr>
        </p:nvSpPr>
        <p:spPr>
          <a:ln/>
        </p:spPr>
        <p:txBody>
          <a:bodyPr/>
          <a:lstStyle>
            <a:lvl1pPr>
              <a:defRPr/>
            </a:lvl1pPr>
          </a:lstStyle>
          <a:p>
            <a:fld id="{FB8495C9-D6EE-432F-9999-3FF7E06FAA2E}"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2390033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4"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5" name="Rectangle 9"/>
          <p:cNvSpPr>
            <a:spLocks noGrp="1" noChangeArrowheads="1"/>
          </p:cNvSpPr>
          <p:nvPr>
            <p:ph type="sldNum" sz="quarter" idx="12"/>
          </p:nvPr>
        </p:nvSpPr>
        <p:spPr>
          <a:ln/>
        </p:spPr>
        <p:txBody>
          <a:bodyPr/>
          <a:lstStyle>
            <a:lvl1pPr>
              <a:defRPr/>
            </a:lvl1pPr>
          </a:lstStyle>
          <a:p>
            <a:fld id="{8C293721-0F25-45C4-AE8F-F2859DDEA870}"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1723518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3"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4" name="Rectangle 9"/>
          <p:cNvSpPr>
            <a:spLocks noGrp="1" noChangeArrowheads="1"/>
          </p:cNvSpPr>
          <p:nvPr>
            <p:ph type="sldNum" sz="quarter" idx="12"/>
          </p:nvPr>
        </p:nvSpPr>
        <p:spPr>
          <a:ln/>
        </p:spPr>
        <p:txBody>
          <a:bodyPr/>
          <a:lstStyle>
            <a:lvl1pPr>
              <a:defRPr/>
            </a:lvl1pPr>
          </a:lstStyle>
          <a:p>
            <a:fld id="{A2F78BBF-0416-4334-85DF-93D4FC8F4A72}"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1625073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7" name="Rectangle 9"/>
          <p:cNvSpPr>
            <a:spLocks noGrp="1" noChangeArrowheads="1"/>
          </p:cNvSpPr>
          <p:nvPr>
            <p:ph type="sldNum" sz="quarter" idx="12"/>
          </p:nvPr>
        </p:nvSpPr>
        <p:spPr>
          <a:ln/>
        </p:spPr>
        <p:txBody>
          <a:bodyPr/>
          <a:lstStyle>
            <a:lvl1pPr>
              <a:defRPr/>
            </a:lvl1pPr>
          </a:lstStyle>
          <a:p>
            <a:fld id="{9D6BBCB6-AC6C-45A6-AA18-27DE4119AA78}"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423171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1094099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7" name="Rectangle 9"/>
          <p:cNvSpPr>
            <a:spLocks noGrp="1" noChangeArrowheads="1"/>
          </p:cNvSpPr>
          <p:nvPr>
            <p:ph type="sldNum" sz="quarter" idx="12"/>
          </p:nvPr>
        </p:nvSpPr>
        <p:spPr>
          <a:ln/>
        </p:spPr>
        <p:txBody>
          <a:bodyPr/>
          <a:lstStyle>
            <a:lvl1pPr>
              <a:defRPr/>
            </a:lvl1pPr>
          </a:lstStyle>
          <a:p>
            <a:fld id="{AAC8837E-083F-4CCC-ACCC-54B66F523D60}"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3105300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6" name="Rectangle 9"/>
          <p:cNvSpPr>
            <a:spLocks noGrp="1" noChangeArrowheads="1"/>
          </p:cNvSpPr>
          <p:nvPr>
            <p:ph type="sldNum" sz="quarter" idx="12"/>
          </p:nvPr>
        </p:nvSpPr>
        <p:spPr>
          <a:ln/>
        </p:spPr>
        <p:txBody>
          <a:bodyPr/>
          <a:lstStyle>
            <a:lvl1pPr>
              <a:defRPr/>
            </a:lvl1pPr>
          </a:lstStyle>
          <a:p>
            <a:fld id="{995AD57E-1A7E-44F4-8A94-3AA9631AE941}"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1515022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1451" y="722313"/>
            <a:ext cx="1538883" cy="5334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23334" y="722313"/>
            <a:ext cx="8434917" cy="5334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solidFill>
                <a:srgbClr val="FFFFCC"/>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solidFill>
                <a:srgbClr val="FFFFCC"/>
              </a:solidFill>
            </a:endParaRPr>
          </a:p>
        </p:txBody>
      </p:sp>
      <p:sp>
        <p:nvSpPr>
          <p:cNvPr id="6" name="Rectangle 9"/>
          <p:cNvSpPr>
            <a:spLocks noGrp="1" noChangeArrowheads="1"/>
          </p:cNvSpPr>
          <p:nvPr>
            <p:ph type="sldNum" sz="quarter" idx="12"/>
          </p:nvPr>
        </p:nvSpPr>
        <p:spPr>
          <a:ln/>
        </p:spPr>
        <p:txBody>
          <a:bodyPr/>
          <a:lstStyle>
            <a:lvl1pPr>
              <a:defRPr/>
            </a:lvl1pPr>
          </a:lstStyle>
          <a:p>
            <a:fld id="{68530E4A-0326-43F8-A827-94E690B8DA2C}" type="slidenum">
              <a:rPr lang="en-US" altLang="zh-CN">
                <a:solidFill>
                  <a:srgbClr val="FFFFCC"/>
                </a:solidFill>
              </a:rPr>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51581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339553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198895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233393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209804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325143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311204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E075B-434D-4933-893E-81B4783FD6FF}"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428473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E075B-434D-4933-893E-81B4783FD6FF}" type="datetimeFigureOut">
              <a:rPr lang="zh-CN" altLang="en-US" smtClean="0"/>
              <a:t>2020/10/26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E1BE5-1FBB-40E0-BF28-9ECADB7990CD}" type="slidenum">
              <a:rPr lang="zh-CN" altLang="en-US" smtClean="0"/>
              <a:t>‹#›</a:t>
            </a:fld>
            <a:endParaRPr lang="zh-CN" altLang="en-US"/>
          </a:p>
        </p:txBody>
      </p:sp>
    </p:spTree>
    <p:extLst>
      <p:ext uri="{BB962C8B-B14F-4D97-AF65-F5344CB8AC3E}">
        <p14:creationId xmlns:p14="http://schemas.microsoft.com/office/powerpoint/2010/main" val="270747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bwMode="auto">
          <a:xfrm>
            <a:off x="-8466" y="1636713"/>
            <a:ext cx="12196233" cy="4618037"/>
            <a:chOff x="0" y="0"/>
            <a:chExt cx="5763" cy="2909"/>
          </a:xfrm>
        </p:grpSpPr>
        <p:pic>
          <p:nvPicPr>
            <p:cNvPr id="1027" name="Picture 3" descr="ARTHSEP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3" y="2862"/>
              <a:ext cx="198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Arthsep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 name="Rectangle 5"/>
          <p:cNvSpPr>
            <a:spLocks noGrp="1" noChangeArrowheads="1"/>
          </p:cNvSpPr>
          <p:nvPr>
            <p:ph type="title" idx="4294967295"/>
          </p:nvPr>
        </p:nvSpPr>
        <p:spPr bwMode="auto">
          <a:xfrm>
            <a:off x="423333" y="722313"/>
            <a:ext cx="11516784"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zh-CN" smtClean="0"/>
              <a:t>单击此处编辑母版标题样式</a:t>
            </a:r>
          </a:p>
        </p:txBody>
      </p:sp>
      <p:sp>
        <p:nvSpPr>
          <p:cNvPr id="1030" name="Rectangle 6"/>
          <p:cNvSpPr>
            <a:spLocks noGrp="1" noChangeArrowheads="1"/>
          </p:cNvSpPr>
          <p:nvPr>
            <p:ph type="body" idx="4294967295"/>
          </p:nvPr>
        </p:nvSpPr>
        <p:spPr bwMode="auto">
          <a:xfrm>
            <a:off x="438151" y="1941513"/>
            <a:ext cx="1094528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Rectangle 7"/>
          <p:cNvSpPr>
            <a:spLocks noGrp="1" noChangeArrowheads="1"/>
          </p:cNvSpPr>
          <p:nvPr>
            <p:ph type="dt" sz="half" idx="2"/>
          </p:nvPr>
        </p:nvSpPr>
        <p:spPr bwMode="auto">
          <a:xfrm>
            <a:off x="4578351" y="6343650"/>
            <a:ext cx="2540000" cy="457200"/>
          </a:xfrm>
          <a:prstGeom prst="rect">
            <a:avLst/>
          </a:prstGeom>
          <a:noFill/>
          <a:ln>
            <a:noFill/>
          </a:ln>
        </p:spPr>
        <p:txBody>
          <a:bodyPr vert="horz" wrap="square" lIns="91440" tIns="45720" rIns="91440" bIns="45720" numCol="1" anchor="b" anchorCtr="0" compatLnSpc="1"/>
          <a:lstStyle>
            <a:lvl1pPr algn="ctr" eaLnBrk="1" hangingPunct="1">
              <a:spcBef>
                <a:spcPct val="0"/>
              </a:spcBef>
              <a:buFont typeface="Arial" panose="020B0604020202020204" pitchFamily="34" charset="0"/>
              <a:buNone/>
              <a:defRPr sz="1400" b="0">
                <a:latin typeface="+mn-lt"/>
              </a:defRPr>
            </a:lvl1pPr>
          </a:lstStyle>
          <a:p>
            <a:pPr fontAlgn="base">
              <a:spcAft>
                <a:spcPct val="0"/>
              </a:spcAft>
              <a:defRPr/>
            </a:pPr>
            <a:endParaRPr lang="en-US">
              <a:solidFill>
                <a:srgbClr val="FFFFCC"/>
              </a:solidFill>
            </a:endParaRPr>
          </a:p>
        </p:txBody>
      </p:sp>
      <p:sp>
        <p:nvSpPr>
          <p:cNvPr id="2" name="Rectangle 8"/>
          <p:cNvSpPr>
            <a:spLocks noGrp="1" noChangeArrowheads="1"/>
          </p:cNvSpPr>
          <p:nvPr>
            <p:ph type="ftr" sz="quarter" idx="3"/>
          </p:nvPr>
        </p:nvSpPr>
        <p:spPr bwMode="auto">
          <a:xfrm>
            <a:off x="8144933" y="6343650"/>
            <a:ext cx="3860800" cy="457200"/>
          </a:xfrm>
          <a:prstGeom prst="rect">
            <a:avLst/>
          </a:prstGeom>
          <a:noFill/>
          <a:ln>
            <a:noFill/>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400" b="0">
                <a:latin typeface="+mn-lt"/>
              </a:defRPr>
            </a:lvl1pPr>
          </a:lstStyle>
          <a:p>
            <a:pPr fontAlgn="base">
              <a:spcAft>
                <a:spcPct val="0"/>
              </a:spcAft>
              <a:defRPr/>
            </a:pPr>
            <a:endParaRPr lang="en-US">
              <a:solidFill>
                <a:srgbClr val="FFFFCC"/>
              </a:solidFill>
            </a:endParaRPr>
          </a:p>
        </p:txBody>
      </p:sp>
      <p:sp>
        <p:nvSpPr>
          <p:cNvPr id="3" name="Rectangle 9"/>
          <p:cNvSpPr>
            <a:spLocks noGrp="1" noChangeArrowheads="1"/>
          </p:cNvSpPr>
          <p:nvPr>
            <p:ph type="sldNum" sz="quarter" idx="4"/>
          </p:nvPr>
        </p:nvSpPr>
        <p:spPr bwMode="auto">
          <a:xfrm>
            <a:off x="194733" y="6361113"/>
            <a:ext cx="2540000" cy="457200"/>
          </a:xfrm>
          <a:prstGeom prst="rect">
            <a:avLst/>
          </a:prstGeom>
          <a:noFill/>
          <a:ln>
            <a:noFill/>
          </a:ln>
        </p:spPr>
        <p:txBody>
          <a:bodyPr vert="horz" wrap="square" lIns="91440" tIns="45720" rIns="91440" bIns="45720" numCol="1" anchor="b" anchorCtr="0" compatLnSpc="1"/>
          <a:lstStyle>
            <a:lvl1pPr>
              <a:defRPr sz="2400" b="0" noProof="1" dirty="0">
                <a:latin typeface="Arial" panose="020B0604020202020204" pitchFamily="34" charset="0"/>
              </a:defRPr>
            </a:lvl1pPr>
          </a:lstStyle>
          <a:p>
            <a:pPr fontAlgn="base">
              <a:spcBef>
                <a:spcPct val="0"/>
              </a:spcBef>
              <a:spcAft>
                <a:spcPct val="0"/>
              </a:spcAft>
            </a:pPr>
            <a:fld id="{68BFDCF1-0B42-4F7F-9445-A0EBF0FD7325}" type="slidenum">
              <a:rPr lang="en-US" altLang="zh-CN">
                <a:solidFill>
                  <a:srgbClr val="FFFFCC"/>
                </a:solidFill>
              </a:rPr>
              <a:pPr fontAlgn="base">
                <a:spcBef>
                  <a:spcPct val="0"/>
                </a:spcBef>
                <a:spcAft>
                  <a:spcPct val="0"/>
                </a:spcAft>
              </a:pPr>
              <a:t>‹#›</a:t>
            </a:fld>
            <a:endParaRPr lang="en-US" altLang="zh-CN">
              <a:solidFill>
                <a:srgbClr val="FFFFCC"/>
              </a:solidFill>
              <a:latin typeface="Times New Roman" panose="02020603050405020304" pitchFamily="18" charset="0"/>
            </a:endParaRPr>
          </a:p>
        </p:txBody>
      </p:sp>
    </p:spTree>
    <p:extLst>
      <p:ext uri="{BB962C8B-B14F-4D97-AF65-F5344CB8AC3E}">
        <p14:creationId xmlns:p14="http://schemas.microsoft.com/office/powerpoint/2010/main" val="309405606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3"/>
          <p:cNvSpPr>
            <a:spLocks noGrp="1" noChangeArrowheads="1"/>
          </p:cNvSpPr>
          <p:nvPr>
            <p:ph type="body" idx="4294967295"/>
          </p:nvPr>
        </p:nvSpPr>
        <p:spPr>
          <a:xfrm>
            <a:off x="1792289" y="1903414"/>
            <a:ext cx="4162425" cy="2232025"/>
          </a:xfrm>
          <a:solidFill>
            <a:srgbClr val="FFFFFF"/>
          </a:solidFill>
        </p:spPr>
        <p:txBody>
          <a:bodyPr/>
          <a:lstStyle/>
          <a:p>
            <a:pPr eaLnBrk="1" hangingPunct="1">
              <a:lnSpc>
                <a:spcPct val="120000"/>
              </a:lnSpc>
              <a:spcBef>
                <a:spcPct val="50000"/>
              </a:spcBef>
            </a:pPr>
            <a:r>
              <a:rPr lang="en-US" altLang="zh-CN" sz="2800">
                <a:solidFill>
                  <a:schemeClr val="bg2"/>
                </a:solidFill>
                <a:latin typeface="黑体" panose="02010609060101010101" pitchFamily="49" charset="-122"/>
                <a:ea typeface="黑体" panose="02010609060101010101" pitchFamily="49" charset="-122"/>
              </a:rPr>
              <a:t>140</a:t>
            </a:r>
            <a:r>
              <a:rPr lang="zh-CN" altLang="en-US" sz="2800">
                <a:solidFill>
                  <a:schemeClr val="bg2"/>
                </a:solidFill>
                <a:latin typeface="黑体" panose="02010609060101010101" pitchFamily="49" charset="-122"/>
                <a:ea typeface="黑体" panose="02010609060101010101" pitchFamily="49" charset="-122"/>
              </a:rPr>
              <a:t>亿神经元和</a:t>
            </a:r>
            <a:r>
              <a:rPr lang="en-US" altLang="zh-CN" sz="2800">
                <a:solidFill>
                  <a:schemeClr val="bg2"/>
                </a:solidFill>
                <a:latin typeface="黑体" panose="02010609060101010101" pitchFamily="49" charset="-122"/>
                <a:ea typeface="黑体" panose="02010609060101010101" pitchFamily="49" charset="-122"/>
              </a:rPr>
              <a:t>10</a:t>
            </a:r>
            <a:r>
              <a:rPr lang="en-US" altLang="zh-CN" sz="2800" baseline="30000">
                <a:solidFill>
                  <a:schemeClr val="bg2"/>
                </a:solidFill>
                <a:latin typeface="黑体" panose="02010609060101010101" pitchFamily="49" charset="-122"/>
                <a:ea typeface="黑体" panose="02010609060101010101" pitchFamily="49" charset="-122"/>
              </a:rPr>
              <a:t>15</a:t>
            </a:r>
            <a:r>
              <a:rPr lang="zh-CN" altLang="en-US" sz="2800">
                <a:solidFill>
                  <a:schemeClr val="bg2"/>
                </a:solidFill>
                <a:latin typeface="黑体" panose="02010609060101010101" pitchFamily="49" charset="-122"/>
                <a:ea typeface="黑体" panose="02010609060101010101" pitchFamily="49" charset="-122"/>
              </a:rPr>
              <a:t>个突触连结而成的精巧完善的信息处理和决策系统</a:t>
            </a:r>
            <a:endParaRPr lang="en-US" altLang="zh-CN" sz="2800">
              <a:solidFill>
                <a:schemeClr val="bg2"/>
              </a:solidFill>
              <a:latin typeface="黑体" panose="02010609060101010101" pitchFamily="49" charset="-122"/>
              <a:ea typeface="黑体" panose="02010609060101010101" pitchFamily="49" charset="-122"/>
            </a:endParaRPr>
          </a:p>
        </p:txBody>
      </p:sp>
      <p:pic>
        <p:nvPicPr>
          <p:cNvPr id="143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3773488"/>
            <a:ext cx="33401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3" descr="人工大脑"/>
          <p:cNvPicPr>
            <a:picLocks noChangeAspect="1" noChangeArrowheads="1"/>
          </p:cNvPicPr>
          <p:nvPr/>
        </p:nvPicPr>
        <p:blipFill>
          <a:blip r:embed="rId4">
            <a:extLst>
              <a:ext uri="{28A0092B-C50C-407E-A947-70E740481C1C}">
                <a14:useLocalDpi xmlns:a14="http://schemas.microsoft.com/office/drawing/2010/main" val="0"/>
              </a:ext>
            </a:extLst>
          </a:blip>
          <a:srcRect l="52501" t="20406" r="-3648" b="17616"/>
          <a:stretch>
            <a:fillRect/>
          </a:stretch>
        </p:blipFill>
        <p:spPr bwMode="auto">
          <a:xfrm>
            <a:off x="6527801" y="3592514"/>
            <a:ext cx="3649663"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矩形 1"/>
          <p:cNvSpPr>
            <a:spLocks noChangeArrowheads="1"/>
          </p:cNvSpPr>
          <p:nvPr/>
        </p:nvSpPr>
        <p:spPr bwMode="auto">
          <a:xfrm>
            <a:off x="3071814" y="506414"/>
            <a:ext cx="65484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ct val="130000"/>
              </a:lnSpc>
              <a:spcBef>
                <a:spcPct val="50000"/>
              </a:spcBef>
              <a:spcAft>
                <a:spcPct val="0"/>
              </a:spcAft>
              <a:buClr>
                <a:srgbClr val="FF9933"/>
              </a:buClr>
              <a:buSzPct val="120000"/>
            </a:pPr>
            <a:r>
              <a:rPr lang="zh-CN" altLang="en-US" sz="3200" b="1">
                <a:solidFill>
                  <a:srgbClr val="000000"/>
                </a:solidFill>
                <a:latin typeface="微软雅黑" panose="020B0503020204020204" pitchFamily="34" charset="-122"/>
                <a:ea typeface="微软雅黑" panose="020B0503020204020204" pitchFamily="34" charset="-122"/>
              </a:rPr>
              <a:t>人脑是生物千百万年进化的结晶</a:t>
            </a:r>
          </a:p>
        </p:txBody>
      </p:sp>
      <p:sp>
        <p:nvSpPr>
          <p:cNvPr id="6" name="Rectangle 3"/>
          <p:cNvSpPr txBox="1">
            <a:spLocks noChangeArrowheads="1"/>
          </p:cNvSpPr>
          <p:nvPr/>
        </p:nvSpPr>
        <p:spPr bwMode="auto">
          <a:xfrm>
            <a:off x="6167438" y="1917701"/>
            <a:ext cx="4176712" cy="1871663"/>
          </a:xfrm>
          <a:prstGeom prst="rect">
            <a:avLst/>
          </a:prstGeom>
          <a:solidFill>
            <a:srgbClr val="FFFFFF"/>
          </a:solidFill>
          <a:ln>
            <a:noFill/>
          </a:ln>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ea typeface="+mn-ea"/>
              </a:defRPr>
            </a:lvl9pPr>
          </a:lstStyle>
          <a:p>
            <a:pPr eaLnBrk="1" hangingPunct="1">
              <a:lnSpc>
                <a:spcPct val="120000"/>
              </a:lnSpc>
              <a:spcBef>
                <a:spcPct val="50000"/>
              </a:spcBef>
              <a:defRPr/>
            </a:pPr>
            <a:r>
              <a:rPr lang="zh-CN" altLang="en-US" sz="2800" kern="0" dirty="0">
                <a:solidFill>
                  <a:srgbClr val="000000"/>
                </a:solidFill>
                <a:latin typeface="黑体" panose="02010609060101010101" pitchFamily="49" charset="-122"/>
                <a:ea typeface="黑体" panose="02010609060101010101" pitchFamily="49" charset="-122"/>
              </a:rPr>
              <a:t>是人体内结构和功能最为复杂的网络</a:t>
            </a:r>
            <a:r>
              <a:rPr lang="en-US" altLang="zh-CN" sz="2800" kern="0" dirty="0">
                <a:solidFill>
                  <a:srgbClr val="000000"/>
                </a:solidFill>
                <a:latin typeface="黑体" panose="02010609060101010101" pitchFamily="49" charset="-122"/>
                <a:ea typeface="黑体" panose="02010609060101010101" pitchFamily="49" charset="-122"/>
              </a:rPr>
              <a:t>,</a:t>
            </a:r>
            <a:r>
              <a:rPr lang="zh-CN" altLang="en-US" sz="2800" kern="0" dirty="0">
                <a:solidFill>
                  <a:srgbClr val="000000"/>
                </a:solidFill>
                <a:latin typeface="黑体" panose="02010609060101010101" pitchFamily="49" charset="-122"/>
                <a:ea typeface="黑体" panose="02010609060101010101" pitchFamily="49" charset="-122"/>
              </a:rPr>
              <a:t>可堪称最为复杂的电路系统</a:t>
            </a:r>
          </a:p>
        </p:txBody>
      </p:sp>
    </p:spTree>
    <p:extLst>
      <p:ext uri="{BB962C8B-B14F-4D97-AF65-F5344CB8AC3E}">
        <p14:creationId xmlns:p14="http://schemas.microsoft.com/office/powerpoint/2010/main" val="400940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2"/>
          <p:cNvGrpSpPr>
            <a:grpSpLocks/>
          </p:cNvGrpSpPr>
          <p:nvPr/>
        </p:nvGrpSpPr>
        <p:grpSpPr bwMode="auto">
          <a:xfrm>
            <a:off x="1524000" y="104776"/>
            <a:ext cx="9144000" cy="6753225"/>
            <a:chOff x="134" y="66"/>
            <a:chExt cx="5761" cy="4254"/>
          </a:xfrm>
        </p:grpSpPr>
        <p:pic>
          <p:nvPicPr>
            <p:cNvPr id="16386" name="Picture 3" descr="7-27"/>
            <p:cNvPicPr>
              <a:picLocks noChangeAspect="1" noChangeArrowheads="1"/>
            </p:cNvPicPr>
            <p:nvPr/>
          </p:nvPicPr>
          <p:blipFill>
            <a:blip r:embed="rId2">
              <a:extLst>
                <a:ext uri="{28A0092B-C50C-407E-A947-70E740481C1C}">
                  <a14:useLocalDpi xmlns:a14="http://schemas.microsoft.com/office/drawing/2010/main" val="0"/>
                </a:ext>
              </a:extLst>
            </a:blip>
            <a:srcRect l="65657" t="18256"/>
            <a:stretch>
              <a:fillRect/>
            </a:stretch>
          </p:blipFill>
          <p:spPr bwMode="auto">
            <a:xfrm>
              <a:off x="4263" y="3117"/>
              <a:ext cx="1632"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4" descr="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 y="491"/>
              <a:ext cx="3765" cy="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descr="7-27"/>
            <p:cNvPicPr>
              <a:picLocks noChangeAspect="1" noChangeArrowheads="1"/>
            </p:cNvPicPr>
            <p:nvPr/>
          </p:nvPicPr>
          <p:blipFill>
            <a:blip r:embed="rId2">
              <a:extLst>
                <a:ext uri="{28A0092B-C50C-407E-A947-70E740481C1C}">
                  <a14:useLocalDpi xmlns:a14="http://schemas.microsoft.com/office/drawing/2010/main" val="0"/>
                </a:ext>
              </a:extLst>
            </a:blip>
            <a:srcRect l="31313" r="34344"/>
            <a:stretch>
              <a:fillRect/>
            </a:stretch>
          </p:blipFill>
          <p:spPr bwMode="auto">
            <a:xfrm>
              <a:off x="4263" y="1649"/>
              <a:ext cx="1632" cy="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7-27"/>
            <p:cNvPicPr>
              <a:picLocks noChangeAspect="1" noChangeArrowheads="1"/>
            </p:cNvPicPr>
            <p:nvPr/>
          </p:nvPicPr>
          <p:blipFill>
            <a:blip r:embed="rId2">
              <a:extLst>
                <a:ext uri="{28A0092B-C50C-407E-A947-70E740481C1C}">
                  <a14:useLocalDpi xmlns:a14="http://schemas.microsoft.com/office/drawing/2010/main" val="0"/>
                </a:ext>
              </a:extLst>
            </a:blip>
            <a:srcRect r="68687"/>
            <a:stretch>
              <a:fillRect/>
            </a:stretch>
          </p:blipFill>
          <p:spPr bwMode="auto">
            <a:xfrm>
              <a:off x="4263" y="66"/>
              <a:ext cx="1632"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7"/>
            <p:cNvSpPr txBox="1">
              <a:spLocks noChangeArrowheads="1"/>
            </p:cNvSpPr>
            <p:nvPr/>
          </p:nvSpPr>
          <p:spPr bwMode="auto">
            <a:xfrm>
              <a:off x="2581" y="3702"/>
              <a:ext cx="18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base" hangingPunct="0">
                <a:spcBef>
                  <a:spcPct val="50000"/>
                </a:spcBef>
                <a:spcAft>
                  <a:spcPct val="0"/>
                </a:spcAft>
              </a:pPr>
              <a:endParaRPr lang="zh-CN" altLang="en-US" sz="2800" b="1">
                <a:solidFill>
                  <a:srgbClr val="0000FF"/>
                </a:solidFill>
                <a:latin typeface="Times New Roman" panose="02020603050405020304" pitchFamily="18" charset="0"/>
                <a:ea typeface="华文中宋" panose="02010600040101010101" pitchFamily="2" charset="-122"/>
              </a:endParaRPr>
            </a:p>
          </p:txBody>
        </p:sp>
        <p:sp>
          <p:nvSpPr>
            <p:cNvPr id="16391" name="Text Box 8"/>
            <p:cNvSpPr txBox="1">
              <a:spLocks noChangeArrowheads="1"/>
            </p:cNvSpPr>
            <p:nvPr/>
          </p:nvSpPr>
          <p:spPr bwMode="auto">
            <a:xfrm>
              <a:off x="383" y="66"/>
              <a:ext cx="47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2400" b="1">
                  <a:solidFill>
                    <a:srgbClr val="0000FF"/>
                  </a:solidFill>
                  <a:ea typeface="微软雅黑" panose="020B0503020204020204" pitchFamily="34" charset="-122"/>
                </a:rPr>
                <a:t>不同物种的脑在形状和大小上都有明显不同</a:t>
              </a:r>
            </a:p>
          </p:txBody>
        </p:sp>
      </p:grpSp>
    </p:spTree>
    <p:extLst>
      <p:ext uri="{BB962C8B-B14F-4D97-AF65-F5344CB8AC3E}">
        <p14:creationId xmlns:p14="http://schemas.microsoft.com/office/powerpoint/2010/main" val="182137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txBox="1">
            <a:spLocks noChangeArrowheads="1"/>
          </p:cNvSpPr>
          <p:nvPr/>
        </p:nvSpPr>
        <p:spPr bwMode="auto">
          <a:xfrm>
            <a:off x="2381251" y="931863"/>
            <a:ext cx="4608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altLang="zh-CN" sz="2800" b="1">
                <a:solidFill>
                  <a:srgbClr val="000000"/>
                </a:solidFill>
                <a:latin typeface="微软雅黑" panose="020B0503020204020204" pitchFamily="34" charset="-122"/>
                <a:ea typeface="微软雅黑" panose="020B0503020204020204" pitchFamily="34" charset="-122"/>
              </a:rPr>
              <a:t> </a:t>
            </a:r>
            <a:r>
              <a:rPr lang="zh-CN" altLang="en-US" sz="2800" b="1">
                <a:solidFill>
                  <a:srgbClr val="000000"/>
                </a:solidFill>
                <a:latin typeface="微软雅黑" panose="020B0503020204020204" pitchFamily="34" charset="-122"/>
                <a:ea typeface="微软雅黑" panose="020B0503020204020204" pitchFamily="34" charset="-122"/>
              </a:rPr>
              <a:t>是不是脑越大越聪明？</a:t>
            </a:r>
          </a:p>
        </p:txBody>
      </p:sp>
      <p:pic>
        <p:nvPicPr>
          <p:cNvPr id="17410" name="Picture 5" descr="大脑袋未必有大智慧"/>
          <p:cNvPicPr>
            <a:picLocks noChangeAspect="1" noChangeArrowheads="1"/>
          </p:cNvPicPr>
          <p:nvPr/>
        </p:nvPicPr>
        <p:blipFill>
          <a:blip r:embed="rId3">
            <a:extLst>
              <a:ext uri="{28A0092B-C50C-407E-A947-70E740481C1C}">
                <a14:useLocalDpi xmlns:a14="http://schemas.microsoft.com/office/drawing/2010/main" val="0"/>
              </a:ext>
            </a:extLst>
          </a:blip>
          <a:srcRect b="7741"/>
          <a:stretch>
            <a:fillRect/>
          </a:stretch>
        </p:blipFill>
        <p:spPr bwMode="auto">
          <a:xfrm>
            <a:off x="6989764" y="103189"/>
            <a:ext cx="23510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txBox="1">
            <a:spLocks noChangeArrowheads="1"/>
          </p:cNvSpPr>
          <p:nvPr/>
        </p:nvSpPr>
        <p:spPr bwMode="auto">
          <a:xfrm>
            <a:off x="3681413" y="4652964"/>
            <a:ext cx="4233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altLang="zh-CN" sz="3200" b="1">
                <a:solidFill>
                  <a:srgbClr val="FF0000"/>
                </a:solidFill>
                <a:ea typeface="黑体" panose="02010609060101010101" pitchFamily="49" charset="-122"/>
              </a:rPr>
              <a:t>  </a:t>
            </a:r>
            <a:r>
              <a:rPr lang="zh-CN" altLang="en-US" sz="3200" b="1">
                <a:solidFill>
                  <a:srgbClr val="FF0000"/>
                </a:solidFill>
                <a:ea typeface="黑体" panose="02010609060101010101" pitchFamily="49" charset="-122"/>
              </a:rPr>
              <a:t>人脑的重要生理数据</a:t>
            </a:r>
          </a:p>
        </p:txBody>
      </p:sp>
      <p:grpSp>
        <p:nvGrpSpPr>
          <p:cNvPr id="2" name="Group 4"/>
          <p:cNvGrpSpPr>
            <a:grpSpLocks/>
          </p:cNvGrpSpPr>
          <p:nvPr/>
        </p:nvGrpSpPr>
        <p:grpSpPr bwMode="auto">
          <a:xfrm>
            <a:off x="2247900" y="5413375"/>
            <a:ext cx="6840538" cy="838200"/>
            <a:chOff x="0" y="0"/>
            <a:chExt cx="3444" cy="888"/>
          </a:xfrm>
        </p:grpSpPr>
        <p:grpSp>
          <p:nvGrpSpPr>
            <p:cNvPr id="17413" name="Group 5"/>
            <p:cNvGrpSpPr>
              <a:grpSpLocks/>
            </p:cNvGrpSpPr>
            <p:nvPr/>
          </p:nvGrpSpPr>
          <p:grpSpPr bwMode="auto">
            <a:xfrm>
              <a:off x="2" y="2"/>
              <a:ext cx="3440" cy="884"/>
              <a:chOff x="0" y="0"/>
              <a:chExt cx="3440" cy="884"/>
            </a:xfrm>
          </p:grpSpPr>
          <p:grpSp>
            <p:nvGrpSpPr>
              <p:cNvPr id="17414" name="Group 6"/>
              <p:cNvGrpSpPr>
                <a:grpSpLocks/>
              </p:cNvGrpSpPr>
              <p:nvPr/>
            </p:nvGrpSpPr>
            <p:grpSpPr bwMode="auto">
              <a:xfrm>
                <a:off x="0" y="0"/>
                <a:ext cx="860" cy="442"/>
                <a:chOff x="0" y="0"/>
                <a:chExt cx="860" cy="442"/>
              </a:xfrm>
            </p:grpSpPr>
            <p:sp>
              <p:nvSpPr>
                <p:cNvPr id="17415" name="Rectangle 7"/>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指标</a:t>
                  </a:r>
                  <a:endParaRPr lang="zh-CN" altLang="en-US" sz="2000" b="1">
                    <a:solidFill>
                      <a:srgbClr val="000000"/>
                    </a:solidFill>
                    <a:latin typeface="Times New Roman" panose="02020603050405020304" pitchFamily="18" charset="0"/>
                  </a:endParaRPr>
                </a:p>
              </p:txBody>
            </p:sp>
            <p:sp>
              <p:nvSpPr>
                <p:cNvPr id="17416" name="Rectangle 8"/>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17" name="Group 9"/>
              <p:cNvGrpSpPr>
                <a:grpSpLocks/>
              </p:cNvGrpSpPr>
              <p:nvPr/>
            </p:nvGrpSpPr>
            <p:grpSpPr bwMode="auto">
              <a:xfrm>
                <a:off x="860" y="0"/>
                <a:ext cx="860" cy="442"/>
                <a:chOff x="0" y="0"/>
                <a:chExt cx="860" cy="442"/>
              </a:xfrm>
            </p:grpSpPr>
            <p:sp>
              <p:nvSpPr>
                <p:cNvPr id="17418" name="Rectangle 10"/>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重量</a:t>
                  </a:r>
                  <a:endParaRPr lang="zh-CN" altLang="en-US" sz="2000" b="1">
                    <a:solidFill>
                      <a:srgbClr val="000000"/>
                    </a:solidFill>
                    <a:latin typeface="Times New Roman" panose="02020603050405020304" pitchFamily="18" charset="0"/>
                  </a:endParaRPr>
                </a:p>
              </p:txBody>
            </p:sp>
            <p:sp>
              <p:nvSpPr>
                <p:cNvPr id="17419" name="Rectangle 11"/>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20" name="Group 12"/>
              <p:cNvGrpSpPr>
                <a:grpSpLocks/>
              </p:cNvGrpSpPr>
              <p:nvPr/>
            </p:nvGrpSpPr>
            <p:grpSpPr bwMode="auto">
              <a:xfrm>
                <a:off x="1720" y="0"/>
                <a:ext cx="860" cy="442"/>
                <a:chOff x="0" y="0"/>
                <a:chExt cx="860" cy="442"/>
              </a:xfrm>
            </p:grpSpPr>
            <p:sp>
              <p:nvSpPr>
                <p:cNvPr id="17421" name="Rectangle 13"/>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血流量</a:t>
                  </a:r>
                  <a:endParaRPr lang="zh-CN" altLang="en-US" sz="2000" b="1">
                    <a:solidFill>
                      <a:srgbClr val="000000"/>
                    </a:solidFill>
                    <a:latin typeface="Times New Roman" panose="02020603050405020304" pitchFamily="18" charset="0"/>
                  </a:endParaRPr>
                </a:p>
              </p:txBody>
            </p:sp>
            <p:sp>
              <p:nvSpPr>
                <p:cNvPr id="17422" name="Rectangle 14"/>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23" name="Group 15"/>
              <p:cNvGrpSpPr>
                <a:grpSpLocks/>
              </p:cNvGrpSpPr>
              <p:nvPr/>
            </p:nvGrpSpPr>
            <p:grpSpPr bwMode="auto">
              <a:xfrm>
                <a:off x="2580" y="0"/>
                <a:ext cx="860" cy="442"/>
                <a:chOff x="0" y="0"/>
                <a:chExt cx="860" cy="442"/>
              </a:xfrm>
            </p:grpSpPr>
            <p:sp>
              <p:nvSpPr>
                <p:cNvPr id="17424" name="Rectangle 16"/>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氧耗量</a:t>
                  </a:r>
                  <a:endParaRPr lang="zh-CN" altLang="en-US" sz="2000" b="1">
                    <a:solidFill>
                      <a:srgbClr val="000000"/>
                    </a:solidFill>
                    <a:latin typeface="Times New Roman" panose="02020603050405020304" pitchFamily="18" charset="0"/>
                  </a:endParaRPr>
                </a:p>
              </p:txBody>
            </p:sp>
            <p:sp>
              <p:nvSpPr>
                <p:cNvPr id="17425" name="Rectangle 17"/>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26" name="Group 18"/>
              <p:cNvGrpSpPr>
                <a:grpSpLocks/>
              </p:cNvGrpSpPr>
              <p:nvPr/>
            </p:nvGrpSpPr>
            <p:grpSpPr bwMode="auto">
              <a:xfrm>
                <a:off x="0" y="442"/>
                <a:ext cx="860" cy="442"/>
                <a:chOff x="0" y="0"/>
                <a:chExt cx="860" cy="442"/>
              </a:xfrm>
            </p:grpSpPr>
            <p:sp>
              <p:nvSpPr>
                <p:cNvPr id="17427" name="Rectangle 19"/>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脑</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体比</a:t>
                  </a:r>
                  <a:endParaRPr lang="zh-CN" altLang="en-US" sz="2000" b="1">
                    <a:solidFill>
                      <a:srgbClr val="000000"/>
                    </a:solidFill>
                    <a:latin typeface="Times New Roman" panose="02020603050405020304" pitchFamily="18" charset="0"/>
                  </a:endParaRPr>
                </a:p>
              </p:txBody>
            </p:sp>
            <p:sp>
              <p:nvSpPr>
                <p:cNvPr id="17428" name="Rectangle 20"/>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29" name="Group 21"/>
              <p:cNvGrpSpPr>
                <a:grpSpLocks/>
              </p:cNvGrpSpPr>
              <p:nvPr/>
            </p:nvGrpSpPr>
            <p:grpSpPr bwMode="auto">
              <a:xfrm>
                <a:off x="860" y="442"/>
                <a:ext cx="860" cy="442"/>
                <a:chOff x="0" y="0"/>
                <a:chExt cx="860" cy="442"/>
              </a:xfrm>
            </p:grpSpPr>
            <p:sp>
              <p:nvSpPr>
                <p:cNvPr id="17430" name="Rectangle 22"/>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2-3%</a:t>
                  </a:r>
                </a:p>
              </p:txBody>
            </p:sp>
            <p:sp>
              <p:nvSpPr>
                <p:cNvPr id="17431" name="Rectangle 23"/>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32" name="Group 24"/>
              <p:cNvGrpSpPr>
                <a:grpSpLocks/>
              </p:cNvGrpSpPr>
              <p:nvPr/>
            </p:nvGrpSpPr>
            <p:grpSpPr bwMode="auto">
              <a:xfrm>
                <a:off x="1720" y="442"/>
                <a:ext cx="860" cy="442"/>
                <a:chOff x="0" y="0"/>
                <a:chExt cx="860" cy="442"/>
              </a:xfrm>
            </p:grpSpPr>
            <p:sp>
              <p:nvSpPr>
                <p:cNvPr id="17433" name="Rectangle 25"/>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15-20%</a:t>
                  </a:r>
                </a:p>
              </p:txBody>
            </p:sp>
            <p:sp>
              <p:nvSpPr>
                <p:cNvPr id="17434" name="Rectangle 26"/>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435" name="Group 27"/>
              <p:cNvGrpSpPr>
                <a:grpSpLocks/>
              </p:cNvGrpSpPr>
              <p:nvPr/>
            </p:nvGrpSpPr>
            <p:grpSpPr bwMode="auto">
              <a:xfrm>
                <a:off x="2580" y="442"/>
                <a:ext cx="860" cy="442"/>
                <a:chOff x="0" y="0"/>
                <a:chExt cx="860" cy="442"/>
              </a:xfrm>
            </p:grpSpPr>
            <p:sp>
              <p:nvSpPr>
                <p:cNvPr id="17436" name="Rectangle 28"/>
                <p:cNvSpPr>
                  <a:spLocks noChangeArrowheads="1"/>
                </p:cNvSpPr>
                <p:nvPr/>
              </p:nvSpPr>
              <p:spPr bwMode="auto">
                <a:xfrm>
                  <a:off x="43" y="0"/>
                  <a:ext cx="7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25%</a:t>
                  </a:r>
                </a:p>
              </p:txBody>
            </p:sp>
            <p:sp>
              <p:nvSpPr>
                <p:cNvPr id="17437" name="Rectangle 29"/>
                <p:cNvSpPr>
                  <a:spLocks noChangeArrowheads="1"/>
                </p:cNvSpPr>
                <p:nvPr/>
              </p:nvSpPr>
              <p:spPr bwMode="auto">
                <a:xfrm>
                  <a:off x="0" y="0"/>
                  <a:ext cx="860"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sp>
          <p:nvSpPr>
            <p:cNvPr id="17438" name="Rectangle 30"/>
            <p:cNvSpPr>
              <a:spLocks noChangeArrowheads="1"/>
            </p:cNvSpPr>
            <p:nvPr/>
          </p:nvSpPr>
          <p:spPr bwMode="auto">
            <a:xfrm>
              <a:off x="0" y="0"/>
              <a:ext cx="3444" cy="888"/>
            </a:xfrm>
            <a:prstGeom prst="rect">
              <a:avLst/>
            </a:prstGeom>
            <a:noFill/>
            <a:ln w="793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2" name="Group 75"/>
          <p:cNvGrpSpPr>
            <a:grpSpLocks/>
          </p:cNvGrpSpPr>
          <p:nvPr/>
        </p:nvGrpSpPr>
        <p:grpSpPr bwMode="auto">
          <a:xfrm>
            <a:off x="1587500" y="3060700"/>
            <a:ext cx="1270000" cy="368300"/>
            <a:chOff x="0" y="0"/>
            <a:chExt cx="662" cy="528"/>
          </a:xfrm>
        </p:grpSpPr>
        <p:sp>
          <p:nvSpPr>
            <p:cNvPr id="17440" name="Rectangle 76"/>
            <p:cNvSpPr>
              <a:spLocks noChangeArrowheads="1"/>
            </p:cNvSpPr>
            <p:nvPr/>
          </p:nvSpPr>
          <p:spPr bwMode="auto">
            <a:xfrm>
              <a:off x="43" y="0"/>
              <a:ext cx="57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种类</a:t>
              </a:r>
              <a:endParaRPr lang="zh-CN" altLang="en-US" sz="2000" b="1">
                <a:solidFill>
                  <a:srgbClr val="000000"/>
                </a:solidFill>
                <a:latin typeface="Times New Roman" panose="02020603050405020304" pitchFamily="18" charset="0"/>
              </a:endParaRPr>
            </a:p>
          </p:txBody>
        </p:sp>
        <p:sp>
          <p:nvSpPr>
            <p:cNvPr id="17441" name="Rectangle 77"/>
            <p:cNvSpPr>
              <a:spLocks noChangeArrowheads="1"/>
            </p:cNvSpPr>
            <p:nvPr/>
          </p:nvSpPr>
          <p:spPr bwMode="auto">
            <a:xfrm>
              <a:off x="0" y="0"/>
              <a:ext cx="662"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3" name="Group 78"/>
          <p:cNvGrpSpPr>
            <a:grpSpLocks/>
          </p:cNvGrpSpPr>
          <p:nvPr/>
        </p:nvGrpSpPr>
        <p:grpSpPr bwMode="auto">
          <a:xfrm>
            <a:off x="2857500" y="3060700"/>
            <a:ext cx="1123950" cy="368300"/>
            <a:chOff x="0" y="0"/>
            <a:chExt cx="586" cy="528"/>
          </a:xfrm>
        </p:grpSpPr>
        <p:sp>
          <p:nvSpPr>
            <p:cNvPr id="17443" name="Rectangle 79"/>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鲸</a:t>
              </a:r>
              <a:endParaRPr lang="zh-CN" altLang="en-US" sz="2000" b="1">
                <a:solidFill>
                  <a:srgbClr val="000000"/>
                </a:solidFill>
                <a:latin typeface="Times New Roman" panose="02020603050405020304" pitchFamily="18" charset="0"/>
              </a:endParaRPr>
            </a:p>
          </p:txBody>
        </p:sp>
        <p:sp>
          <p:nvSpPr>
            <p:cNvPr id="17444" name="Rectangle 80"/>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4" name="Group 81"/>
          <p:cNvGrpSpPr>
            <a:grpSpLocks/>
          </p:cNvGrpSpPr>
          <p:nvPr/>
        </p:nvGrpSpPr>
        <p:grpSpPr bwMode="auto">
          <a:xfrm>
            <a:off x="3981450" y="3060700"/>
            <a:ext cx="1123950" cy="368300"/>
            <a:chOff x="0" y="0"/>
            <a:chExt cx="586" cy="528"/>
          </a:xfrm>
        </p:grpSpPr>
        <p:sp>
          <p:nvSpPr>
            <p:cNvPr id="17446" name="Rectangle 82"/>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象</a:t>
              </a:r>
              <a:endParaRPr lang="zh-CN" altLang="en-US" sz="2000" b="1">
                <a:solidFill>
                  <a:srgbClr val="000000"/>
                </a:solidFill>
                <a:latin typeface="Times New Roman" panose="02020603050405020304" pitchFamily="18" charset="0"/>
              </a:endParaRPr>
            </a:p>
          </p:txBody>
        </p:sp>
        <p:sp>
          <p:nvSpPr>
            <p:cNvPr id="17447" name="Rectangle 83"/>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5" name="Group 84"/>
          <p:cNvGrpSpPr>
            <a:grpSpLocks/>
          </p:cNvGrpSpPr>
          <p:nvPr/>
        </p:nvGrpSpPr>
        <p:grpSpPr bwMode="auto">
          <a:xfrm>
            <a:off x="5105400" y="3060700"/>
            <a:ext cx="1123950" cy="368300"/>
            <a:chOff x="0" y="0"/>
            <a:chExt cx="586" cy="528"/>
          </a:xfrm>
        </p:grpSpPr>
        <p:sp>
          <p:nvSpPr>
            <p:cNvPr id="17449" name="Rectangle 85"/>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大猩猩</a:t>
              </a:r>
              <a:endParaRPr lang="zh-CN" altLang="en-US" sz="2000" b="1">
                <a:solidFill>
                  <a:srgbClr val="000000"/>
                </a:solidFill>
                <a:latin typeface="Times New Roman" panose="02020603050405020304" pitchFamily="18" charset="0"/>
              </a:endParaRPr>
            </a:p>
          </p:txBody>
        </p:sp>
        <p:sp>
          <p:nvSpPr>
            <p:cNvPr id="17450" name="Rectangle 86"/>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6" name="Group 87"/>
          <p:cNvGrpSpPr>
            <a:grpSpLocks/>
          </p:cNvGrpSpPr>
          <p:nvPr/>
        </p:nvGrpSpPr>
        <p:grpSpPr bwMode="auto">
          <a:xfrm>
            <a:off x="6229350" y="3060700"/>
            <a:ext cx="1123950" cy="368300"/>
            <a:chOff x="0" y="0"/>
            <a:chExt cx="586" cy="528"/>
          </a:xfrm>
        </p:grpSpPr>
        <p:sp>
          <p:nvSpPr>
            <p:cNvPr id="17452" name="Rectangle 88"/>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海豚</a:t>
              </a:r>
              <a:endParaRPr lang="zh-CN" altLang="en-US" sz="2000" b="1">
                <a:solidFill>
                  <a:srgbClr val="000000"/>
                </a:solidFill>
                <a:latin typeface="Times New Roman" panose="02020603050405020304" pitchFamily="18" charset="0"/>
              </a:endParaRPr>
            </a:p>
          </p:txBody>
        </p:sp>
        <p:sp>
          <p:nvSpPr>
            <p:cNvPr id="17453" name="Rectangle 89"/>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7" name="Group 90"/>
          <p:cNvGrpSpPr>
            <a:grpSpLocks/>
          </p:cNvGrpSpPr>
          <p:nvPr/>
        </p:nvGrpSpPr>
        <p:grpSpPr bwMode="auto">
          <a:xfrm>
            <a:off x="7353300" y="3060700"/>
            <a:ext cx="1123950" cy="368300"/>
            <a:chOff x="0" y="0"/>
            <a:chExt cx="586" cy="528"/>
          </a:xfrm>
        </p:grpSpPr>
        <p:sp>
          <p:nvSpPr>
            <p:cNvPr id="17455" name="Rectangle 91"/>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人</a:t>
              </a:r>
              <a:endParaRPr lang="zh-CN" altLang="en-US" sz="2000" b="1">
                <a:solidFill>
                  <a:srgbClr val="000000"/>
                </a:solidFill>
                <a:latin typeface="Times New Roman" panose="02020603050405020304" pitchFamily="18" charset="0"/>
              </a:endParaRPr>
            </a:p>
          </p:txBody>
        </p:sp>
        <p:sp>
          <p:nvSpPr>
            <p:cNvPr id="17456" name="Rectangle 92"/>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8" name="Group 93"/>
          <p:cNvGrpSpPr>
            <a:grpSpLocks/>
          </p:cNvGrpSpPr>
          <p:nvPr/>
        </p:nvGrpSpPr>
        <p:grpSpPr bwMode="auto">
          <a:xfrm>
            <a:off x="8477250" y="3060700"/>
            <a:ext cx="1123950" cy="368300"/>
            <a:chOff x="0" y="0"/>
            <a:chExt cx="586" cy="528"/>
          </a:xfrm>
        </p:grpSpPr>
        <p:sp>
          <p:nvSpPr>
            <p:cNvPr id="17458" name="Rectangle 94"/>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百灵鸟</a:t>
              </a:r>
              <a:endParaRPr lang="zh-CN" altLang="en-US" sz="2000" b="1">
                <a:solidFill>
                  <a:srgbClr val="000000"/>
                </a:solidFill>
                <a:latin typeface="Times New Roman" panose="02020603050405020304" pitchFamily="18" charset="0"/>
              </a:endParaRPr>
            </a:p>
          </p:txBody>
        </p:sp>
        <p:sp>
          <p:nvSpPr>
            <p:cNvPr id="17459" name="Rectangle 95"/>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9" name="Group 96"/>
          <p:cNvGrpSpPr>
            <a:grpSpLocks/>
          </p:cNvGrpSpPr>
          <p:nvPr/>
        </p:nvGrpSpPr>
        <p:grpSpPr bwMode="auto">
          <a:xfrm>
            <a:off x="9601200" y="3060700"/>
            <a:ext cx="1123950" cy="368300"/>
            <a:chOff x="0" y="0"/>
            <a:chExt cx="586" cy="528"/>
          </a:xfrm>
        </p:grpSpPr>
        <p:sp>
          <p:nvSpPr>
            <p:cNvPr id="17461" name="Rectangle 97"/>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猴</a:t>
              </a:r>
              <a:endParaRPr lang="zh-CN" altLang="en-US" sz="2000" b="1">
                <a:solidFill>
                  <a:srgbClr val="000000"/>
                </a:solidFill>
                <a:latin typeface="Times New Roman" panose="02020603050405020304" pitchFamily="18" charset="0"/>
              </a:endParaRPr>
            </a:p>
          </p:txBody>
        </p:sp>
        <p:sp>
          <p:nvSpPr>
            <p:cNvPr id="17462" name="Rectangle 98"/>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0" name="Group 99"/>
          <p:cNvGrpSpPr>
            <a:grpSpLocks/>
          </p:cNvGrpSpPr>
          <p:nvPr/>
        </p:nvGrpSpPr>
        <p:grpSpPr bwMode="auto">
          <a:xfrm>
            <a:off x="1587500" y="3429000"/>
            <a:ext cx="1270000" cy="369888"/>
            <a:chOff x="0" y="0"/>
            <a:chExt cx="662" cy="528"/>
          </a:xfrm>
        </p:grpSpPr>
        <p:sp>
          <p:nvSpPr>
            <p:cNvPr id="17464" name="Rectangle 100"/>
            <p:cNvSpPr>
              <a:spLocks noChangeArrowheads="1"/>
            </p:cNvSpPr>
            <p:nvPr/>
          </p:nvSpPr>
          <p:spPr bwMode="auto">
            <a:xfrm>
              <a:off x="43" y="0"/>
              <a:ext cx="57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脑重</a:t>
              </a:r>
              <a:endParaRPr lang="zh-CN" altLang="en-US" sz="2000" b="1">
                <a:solidFill>
                  <a:srgbClr val="000000"/>
                </a:solidFill>
                <a:latin typeface="Times New Roman" panose="02020603050405020304" pitchFamily="18" charset="0"/>
              </a:endParaRPr>
            </a:p>
          </p:txBody>
        </p:sp>
        <p:sp>
          <p:nvSpPr>
            <p:cNvPr id="17465" name="Rectangle 101"/>
            <p:cNvSpPr>
              <a:spLocks noChangeArrowheads="1"/>
            </p:cNvSpPr>
            <p:nvPr/>
          </p:nvSpPr>
          <p:spPr bwMode="auto">
            <a:xfrm>
              <a:off x="0" y="0"/>
              <a:ext cx="662"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1" name="Group 102"/>
          <p:cNvGrpSpPr>
            <a:grpSpLocks/>
          </p:cNvGrpSpPr>
          <p:nvPr/>
        </p:nvGrpSpPr>
        <p:grpSpPr bwMode="auto">
          <a:xfrm>
            <a:off x="2857500" y="3429000"/>
            <a:ext cx="1123950" cy="369888"/>
            <a:chOff x="0" y="0"/>
            <a:chExt cx="586" cy="528"/>
          </a:xfrm>
        </p:grpSpPr>
        <p:sp>
          <p:nvSpPr>
            <p:cNvPr id="17467" name="Rectangle 103"/>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9000g</a:t>
              </a:r>
            </a:p>
          </p:txBody>
        </p:sp>
        <p:sp>
          <p:nvSpPr>
            <p:cNvPr id="17468" name="Rectangle 104"/>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2" name="Group 105"/>
          <p:cNvGrpSpPr>
            <a:grpSpLocks/>
          </p:cNvGrpSpPr>
          <p:nvPr/>
        </p:nvGrpSpPr>
        <p:grpSpPr bwMode="auto">
          <a:xfrm>
            <a:off x="3981450" y="3429000"/>
            <a:ext cx="1123950" cy="369888"/>
            <a:chOff x="0" y="0"/>
            <a:chExt cx="586" cy="528"/>
          </a:xfrm>
        </p:grpSpPr>
        <p:sp>
          <p:nvSpPr>
            <p:cNvPr id="17470" name="Rectangle 106"/>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6000g</a:t>
              </a:r>
            </a:p>
          </p:txBody>
        </p:sp>
        <p:sp>
          <p:nvSpPr>
            <p:cNvPr id="17471" name="Rectangle 107"/>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3" name="Group 108"/>
          <p:cNvGrpSpPr>
            <a:grpSpLocks/>
          </p:cNvGrpSpPr>
          <p:nvPr/>
        </p:nvGrpSpPr>
        <p:grpSpPr bwMode="auto">
          <a:xfrm>
            <a:off x="5105400" y="3429000"/>
            <a:ext cx="1123950" cy="369888"/>
            <a:chOff x="0" y="0"/>
            <a:chExt cx="586" cy="528"/>
          </a:xfrm>
        </p:grpSpPr>
        <p:sp>
          <p:nvSpPr>
            <p:cNvPr id="17473" name="Rectangle 109"/>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540g</a:t>
              </a:r>
            </a:p>
          </p:txBody>
        </p:sp>
        <p:sp>
          <p:nvSpPr>
            <p:cNvPr id="17474" name="Rectangle 110"/>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4" name="Group 111"/>
          <p:cNvGrpSpPr>
            <a:grpSpLocks/>
          </p:cNvGrpSpPr>
          <p:nvPr/>
        </p:nvGrpSpPr>
        <p:grpSpPr bwMode="auto">
          <a:xfrm>
            <a:off x="6229350" y="3429000"/>
            <a:ext cx="1123950" cy="369888"/>
            <a:chOff x="0" y="0"/>
            <a:chExt cx="586" cy="528"/>
          </a:xfrm>
        </p:grpSpPr>
        <p:sp>
          <p:nvSpPr>
            <p:cNvPr id="17476" name="Rectangle 112"/>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1600g</a:t>
              </a:r>
            </a:p>
          </p:txBody>
        </p:sp>
        <p:sp>
          <p:nvSpPr>
            <p:cNvPr id="17477" name="Rectangle 113"/>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5" name="Group 114"/>
          <p:cNvGrpSpPr>
            <a:grpSpLocks/>
          </p:cNvGrpSpPr>
          <p:nvPr/>
        </p:nvGrpSpPr>
        <p:grpSpPr bwMode="auto">
          <a:xfrm>
            <a:off x="7353300" y="3429000"/>
            <a:ext cx="1123950" cy="369888"/>
            <a:chOff x="0" y="0"/>
            <a:chExt cx="586" cy="528"/>
          </a:xfrm>
        </p:grpSpPr>
        <p:sp>
          <p:nvSpPr>
            <p:cNvPr id="17479" name="Rectangle 115"/>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FF0000"/>
                  </a:solidFill>
                  <a:latin typeface="Times New Roman" panose="02020603050405020304" pitchFamily="18" charset="0"/>
                </a:rPr>
                <a:t>1450g</a:t>
              </a:r>
            </a:p>
          </p:txBody>
        </p:sp>
        <p:sp>
          <p:nvSpPr>
            <p:cNvPr id="17480" name="Rectangle 116"/>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6" name="Group 117"/>
          <p:cNvGrpSpPr>
            <a:grpSpLocks/>
          </p:cNvGrpSpPr>
          <p:nvPr/>
        </p:nvGrpSpPr>
        <p:grpSpPr bwMode="auto">
          <a:xfrm>
            <a:off x="8477250" y="3429000"/>
            <a:ext cx="1123950" cy="369888"/>
            <a:chOff x="0" y="0"/>
            <a:chExt cx="586" cy="528"/>
          </a:xfrm>
        </p:grpSpPr>
        <p:sp>
          <p:nvSpPr>
            <p:cNvPr id="17482" name="Rectangle 118"/>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 </a:t>
              </a:r>
            </a:p>
          </p:txBody>
        </p:sp>
        <p:sp>
          <p:nvSpPr>
            <p:cNvPr id="17483" name="Rectangle 119"/>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7" name="Group 120"/>
          <p:cNvGrpSpPr>
            <a:grpSpLocks/>
          </p:cNvGrpSpPr>
          <p:nvPr/>
        </p:nvGrpSpPr>
        <p:grpSpPr bwMode="auto">
          <a:xfrm>
            <a:off x="9601200" y="3429000"/>
            <a:ext cx="1123950" cy="369888"/>
            <a:chOff x="0" y="0"/>
            <a:chExt cx="586" cy="528"/>
          </a:xfrm>
        </p:grpSpPr>
        <p:sp>
          <p:nvSpPr>
            <p:cNvPr id="17485" name="Rectangle 121"/>
            <p:cNvSpPr>
              <a:spLocks noChangeArrowheads="1"/>
            </p:cNvSpPr>
            <p:nvPr/>
          </p:nvSpPr>
          <p:spPr bwMode="auto">
            <a:xfrm>
              <a:off x="43" y="0"/>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 </a:t>
              </a:r>
            </a:p>
          </p:txBody>
        </p:sp>
        <p:sp>
          <p:nvSpPr>
            <p:cNvPr id="17486" name="Rectangle 122"/>
            <p:cNvSpPr>
              <a:spLocks noChangeArrowheads="1"/>
            </p:cNvSpPr>
            <p:nvPr/>
          </p:nvSpPr>
          <p:spPr bwMode="auto">
            <a:xfrm>
              <a:off x="0" y="0"/>
              <a:ext cx="586" cy="52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8" name="Group 123"/>
          <p:cNvGrpSpPr>
            <a:grpSpLocks/>
          </p:cNvGrpSpPr>
          <p:nvPr/>
        </p:nvGrpSpPr>
        <p:grpSpPr bwMode="auto">
          <a:xfrm>
            <a:off x="1587500" y="3798889"/>
            <a:ext cx="1270000" cy="401637"/>
            <a:chOff x="0" y="0"/>
            <a:chExt cx="662" cy="576"/>
          </a:xfrm>
        </p:grpSpPr>
        <p:sp>
          <p:nvSpPr>
            <p:cNvPr id="17488" name="Rectangle 124"/>
            <p:cNvSpPr>
              <a:spLocks noChangeArrowheads="1"/>
            </p:cNvSpPr>
            <p:nvPr/>
          </p:nvSpPr>
          <p:spPr bwMode="auto">
            <a:xfrm>
              <a:off x="43" y="0"/>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脑</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体比</a:t>
              </a:r>
              <a:endParaRPr lang="zh-CN" altLang="en-US" sz="2000" b="1">
                <a:solidFill>
                  <a:srgbClr val="000000"/>
                </a:solidFill>
                <a:latin typeface="Times New Roman" panose="02020603050405020304" pitchFamily="18" charset="0"/>
              </a:endParaRPr>
            </a:p>
          </p:txBody>
        </p:sp>
        <p:sp>
          <p:nvSpPr>
            <p:cNvPr id="17489" name="Rectangle 125"/>
            <p:cNvSpPr>
              <a:spLocks noChangeArrowheads="1"/>
            </p:cNvSpPr>
            <p:nvPr/>
          </p:nvSpPr>
          <p:spPr bwMode="auto">
            <a:xfrm>
              <a:off x="0" y="0"/>
              <a:ext cx="66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29" name="Group 126"/>
          <p:cNvGrpSpPr>
            <a:grpSpLocks/>
          </p:cNvGrpSpPr>
          <p:nvPr/>
        </p:nvGrpSpPr>
        <p:grpSpPr bwMode="auto">
          <a:xfrm>
            <a:off x="2771776" y="3798889"/>
            <a:ext cx="1209675" cy="401637"/>
            <a:chOff x="0" y="0"/>
            <a:chExt cx="586" cy="576"/>
          </a:xfrm>
        </p:grpSpPr>
        <p:sp>
          <p:nvSpPr>
            <p:cNvPr id="17491" name="Rectangle 127"/>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1/10000</a:t>
              </a:r>
            </a:p>
          </p:txBody>
        </p:sp>
        <p:sp>
          <p:nvSpPr>
            <p:cNvPr id="17492" name="Rectangle 128"/>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30" name="Group 129"/>
          <p:cNvGrpSpPr>
            <a:grpSpLocks/>
          </p:cNvGrpSpPr>
          <p:nvPr/>
        </p:nvGrpSpPr>
        <p:grpSpPr bwMode="auto">
          <a:xfrm>
            <a:off x="3981450" y="3798889"/>
            <a:ext cx="1123950" cy="401637"/>
            <a:chOff x="0" y="0"/>
            <a:chExt cx="586" cy="576"/>
          </a:xfrm>
        </p:grpSpPr>
        <p:sp>
          <p:nvSpPr>
            <p:cNvPr id="17494" name="Rectangle 130"/>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1/1000</a:t>
              </a:r>
            </a:p>
          </p:txBody>
        </p:sp>
        <p:sp>
          <p:nvSpPr>
            <p:cNvPr id="17495" name="Rectangle 131"/>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31" name="Group 132"/>
          <p:cNvGrpSpPr>
            <a:grpSpLocks/>
          </p:cNvGrpSpPr>
          <p:nvPr/>
        </p:nvGrpSpPr>
        <p:grpSpPr bwMode="auto">
          <a:xfrm>
            <a:off x="5105400" y="3798889"/>
            <a:ext cx="1123950" cy="401637"/>
            <a:chOff x="0" y="0"/>
            <a:chExt cx="586" cy="576"/>
          </a:xfrm>
        </p:grpSpPr>
        <p:sp>
          <p:nvSpPr>
            <p:cNvPr id="17497" name="Rectangle 133"/>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1/500</a:t>
              </a:r>
            </a:p>
          </p:txBody>
        </p:sp>
        <p:sp>
          <p:nvSpPr>
            <p:cNvPr id="17498" name="Rectangle 134"/>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3312" name="Group 135"/>
          <p:cNvGrpSpPr>
            <a:grpSpLocks/>
          </p:cNvGrpSpPr>
          <p:nvPr/>
        </p:nvGrpSpPr>
        <p:grpSpPr bwMode="auto">
          <a:xfrm>
            <a:off x="6229350" y="3798889"/>
            <a:ext cx="1123950" cy="401637"/>
            <a:chOff x="0" y="0"/>
            <a:chExt cx="586" cy="576"/>
          </a:xfrm>
        </p:grpSpPr>
        <p:sp>
          <p:nvSpPr>
            <p:cNvPr id="17500" name="Rectangle 136"/>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1/100</a:t>
              </a:r>
            </a:p>
          </p:txBody>
        </p:sp>
        <p:sp>
          <p:nvSpPr>
            <p:cNvPr id="17501" name="Rectangle 137"/>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3313" name="Group 138"/>
          <p:cNvGrpSpPr>
            <a:grpSpLocks/>
          </p:cNvGrpSpPr>
          <p:nvPr/>
        </p:nvGrpSpPr>
        <p:grpSpPr bwMode="auto">
          <a:xfrm>
            <a:off x="7353300" y="3798889"/>
            <a:ext cx="1123950" cy="401637"/>
            <a:chOff x="0" y="0"/>
            <a:chExt cx="586" cy="576"/>
          </a:xfrm>
        </p:grpSpPr>
        <p:sp>
          <p:nvSpPr>
            <p:cNvPr id="17503" name="Rectangle 139"/>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FF0000"/>
                  </a:solidFill>
                  <a:latin typeface="Times New Roman" panose="02020603050405020304" pitchFamily="18" charset="0"/>
                </a:rPr>
                <a:t>1/50</a:t>
              </a:r>
            </a:p>
          </p:txBody>
        </p:sp>
        <p:sp>
          <p:nvSpPr>
            <p:cNvPr id="17504" name="Rectangle 140"/>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3317" name="Group 141"/>
          <p:cNvGrpSpPr>
            <a:grpSpLocks/>
          </p:cNvGrpSpPr>
          <p:nvPr/>
        </p:nvGrpSpPr>
        <p:grpSpPr bwMode="auto">
          <a:xfrm>
            <a:off x="8477250" y="3798889"/>
            <a:ext cx="1123950" cy="401637"/>
            <a:chOff x="0" y="0"/>
            <a:chExt cx="586" cy="576"/>
          </a:xfrm>
        </p:grpSpPr>
        <p:sp>
          <p:nvSpPr>
            <p:cNvPr id="17506" name="Rectangle 142"/>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1/12</a:t>
              </a:r>
            </a:p>
          </p:txBody>
        </p:sp>
        <p:sp>
          <p:nvSpPr>
            <p:cNvPr id="17507" name="Rectangle 143"/>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grpSp>
        <p:nvGrpSpPr>
          <p:cNvPr id="13318" name="Group 144"/>
          <p:cNvGrpSpPr>
            <a:grpSpLocks/>
          </p:cNvGrpSpPr>
          <p:nvPr/>
        </p:nvGrpSpPr>
        <p:grpSpPr bwMode="auto">
          <a:xfrm>
            <a:off x="9601200" y="3798889"/>
            <a:ext cx="1123950" cy="401637"/>
            <a:chOff x="0" y="0"/>
            <a:chExt cx="586" cy="576"/>
          </a:xfrm>
        </p:grpSpPr>
        <p:sp>
          <p:nvSpPr>
            <p:cNvPr id="17509" name="Rectangle 145"/>
            <p:cNvSpPr>
              <a:spLocks noChangeArrowheads="1"/>
            </p:cNvSpPr>
            <p:nvPr/>
          </p:nvSpPr>
          <p:spPr bwMode="auto">
            <a:xfrm>
              <a:off x="43" y="0"/>
              <a:ext cx="5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000" b="1">
                  <a:solidFill>
                    <a:srgbClr val="000000"/>
                  </a:solidFill>
                  <a:latin typeface="Times New Roman" panose="02020603050405020304" pitchFamily="18" charset="0"/>
                </a:rPr>
                <a:t>1/8</a:t>
              </a:r>
            </a:p>
          </p:txBody>
        </p:sp>
        <p:sp>
          <p:nvSpPr>
            <p:cNvPr id="17510" name="Rectangle 146"/>
            <p:cNvSpPr>
              <a:spLocks noChangeArrowheads="1"/>
            </p:cNvSpPr>
            <p:nvPr/>
          </p:nvSpPr>
          <p:spPr bwMode="auto">
            <a:xfrm>
              <a:off x="0" y="0"/>
              <a:ext cx="5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12791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par>
                                <p:cTn id="47" presetID="3" presetClass="entr" presetSubtype="1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linds(horizontal)">
                                      <p:cBhvr>
                                        <p:cTn id="49" dur="500"/>
                                        <p:tgtEl>
                                          <p:spTgt spid="26"/>
                                        </p:tgtEl>
                                      </p:cBhvr>
                                    </p:animEffect>
                                  </p:childTnLst>
                                </p:cTn>
                              </p:par>
                              <p:par>
                                <p:cTn id="50" presetID="3" presetClass="entr" presetSubtype="1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par>
                                <p:cTn id="56" presetID="3" presetClass="entr" presetSubtype="1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linds(horizontal)">
                                      <p:cBhvr>
                                        <p:cTn id="58" dur="500"/>
                                        <p:tgtEl>
                                          <p:spTgt spid="29"/>
                                        </p:tgtEl>
                                      </p:cBhvr>
                                    </p:animEffect>
                                  </p:childTnLst>
                                </p:cTn>
                              </p:par>
                              <p:par>
                                <p:cTn id="59" presetID="3" presetClass="entr" presetSubtype="1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par>
                                <p:cTn id="62" presetID="3" presetClass="entr" presetSubtype="1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linds(horizontal)">
                                      <p:cBhvr>
                                        <p:cTn id="64" dur="500"/>
                                        <p:tgtEl>
                                          <p:spTgt spid="31"/>
                                        </p:tgtEl>
                                      </p:cBhvr>
                                    </p:animEffect>
                                  </p:childTnLst>
                                </p:cTn>
                              </p:par>
                              <p:par>
                                <p:cTn id="65" presetID="3" presetClass="entr" presetSubtype="10" fill="hold" nodeType="withEffect">
                                  <p:stCondLst>
                                    <p:cond delay="0"/>
                                  </p:stCondLst>
                                  <p:childTnLst>
                                    <p:set>
                                      <p:cBhvr>
                                        <p:cTn id="66" dur="1" fill="hold">
                                          <p:stCondLst>
                                            <p:cond delay="0"/>
                                          </p:stCondLst>
                                        </p:cTn>
                                        <p:tgtEl>
                                          <p:spTgt spid="13312"/>
                                        </p:tgtEl>
                                        <p:attrNameLst>
                                          <p:attrName>style.visibility</p:attrName>
                                        </p:attrNameLst>
                                      </p:cBhvr>
                                      <p:to>
                                        <p:strVal val="visible"/>
                                      </p:to>
                                    </p:set>
                                    <p:animEffect transition="in" filter="blinds(horizontal)">
                                      <p:cBhvr>
                                        <p:cTn id="67" dur="500"/>
                                        <p:tgtEl>
                                          <p:spTgt spid="13312"/>
                                        </p:tgtEl>
                                      </p:cBhvr>
                                    </p:animEffect>
                                  </p:childTnLst>
                                </p:cTn>
                              </p:par>
                              <p:par>
                                <p:cTn id="68" presetID="3" presetClass="entr" presetSubtype="10" fill="hold" nodeType="withEffect">
                                  <p:stCondLst>
                                    <p:cond delay="0"/>
                                  </p:stCondLst>
                                  <p:childTnLst>
                                    <p:set>
                                      <p:cBhvr>
                                        <p:cTn id="69" dur="1" fill="hold">
                                          <p:stCondLst>
                                            <p:cond delay="0"/>
                                          </p:stCondLst>
                                        </p:cTn>
                                        <p:tgtEl>
                                          <p:spTgt spid="13313"/>
                                        </p:tgtEl>
                                        <p:attrNameLst>
                                          <p:attrName>style.visibility</p:attrName>
                                        </p:attrNameLst>
                                      </p:cBhvr>
                                      <p:to>
                                        <p:strVal val="visible"/>
                                      </p:to>
                                    </p:set>
                                    <p:animEffect transition="in" filter="blinds(horizontal)">
                                      <p:cBhvr>
                                        <p:cTn id="70" dur="500"/>
                                        <p:tgtEl>
                                          <p:spTgt spid="13313"/>
                                        </p:tgtEl>
                                      </p:cBhvr>
                                    </p:animEffect>
                                  </p:childTnLst>
                                </p:cTn>
                              </p:par>
                              <p:par>
                                <p:cTn id="71" presetID="3" presetClass="entr" presetSubtype="10" fill="hold" nodeType="withEffect">
                                  <p:stCondLst>
                                    <p:cond delay="0"/>
                                  </p:stCondLst>
                                  <p:childTnLst>
                                    <p:set>
                                      <p:cBhvr>
                                        <p:cTn id="72" dur="1" fill="hold">
                                          <p:stCondLst>
                                            <p:cond delay="0"/>
                                          </p:stCondLst>
                                        </p:cTn>
                                        <p:tgtEl>
                                          <p:spTgt spid="13317"/>
                                        </p:tgtEl>
                                        <p:attrNameLst>
                                          <p:attrName>style.visibility</p:attrName>
                                        </p:attrNameLst>
                                      </p:cBhvr>
                                      <p:to>
                                        <p:strVal val="visible"/>
                                      </p:to>
                                    </p:set>
                                    <p:animEffect transition="in" filter="blinds(horizontal)">
                                      <p:cBhvr>
                                        <p:cTn id="73" dur="500"/>
                                        <p:tgtEl>
                                          <p:spTgt spid="13317"/>
                                        </p:tgtEl>
                                      </p:cBhvr>
                                    </p:animEffect>
                                  </p:childTnLst>
                                </p:cTn>
                              </p:par>
                              <p:par>
                                <p:cTn id="74" presetID="3" presetClass="entr" presetSubtype="10" fill="hold" nodeType="withEffect">
                                  <p:stCondLst>
                                    <p:cond delay="0"/>
                                  </p:stCondLst>
                                  <p:childTnLst>
                                    <p:set>
                                      <p:cBhvr>
                                        <p:cTn id="75" dur="1" fill="hold">
                                          <p:stCondLst>
                                            <p:cond delay="0"/>
                                          </p:stCondLst>
                                        </p:cTn>
                                        <p:tgtEl>
                                          <p:spTgt spid="13318"/>
                                        </p:tgtEl>
                                        <p:attrNameLst>
                                          <p:attrName>style.visibility</p:attrName>
                                        </p:attrNameLst>
                                      </p:cBhvr>
                                      <p:to>
                                        <p:strVal val="visible"/>
                                      </p:to>
                                    </p:set>
                                    <p:animEffect transition="in" filter="blinds(horizontal)">
                                      <p:cBhvr>
                                        <p:cTn id="76" dur="500"/>
                                        <p:tgtEl>
                                          <p:spTgt spid="1331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3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Text Box 2"/>
          <p:cNvSpPr txBox="1">
            <a:spLocks noChangeArrowheads="1"/>
          </p:cNvSpPr>
          <p:nvPr/>
        </p:nvSpPr>
        <p:spPr bwMode="auto">
          <a:xfrm>
            <a:off x="1576389" y="676275"/>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zh-CN" altLang="en-US" sz="3200" b="1">
                <a:solidFill>
                  <a:srgbClr val="FF0000"/>
                </a:solidFill>
                <a:latin typeface="黑体" panose="02010609060101010101" pitchFamily="49" charset="-122"/>
                <a:ea typeface="黑体" panose="02010609060101010101" pitchFamily="49" charset="-122"/>
              </a:rPr>
              <a:t>近</a:t>
            </a:r>
            <a:r>
              <a:rPr lang="en-US" altLang="zh-CN" sz="3200" b="1">
                <a:solidFill>
                  <a:srgbClr val="FF0000"/>
                </a:solidFill>
                <a:latin typeface="黑体" panose="02010609060101010101" pitchFamily="49" charset="-122"/>
                <a:ea typeface="黑体" panose="02010609060101010101" pitchFamily="49" charset="-122"/>
              </a:rPr>
              <a:t>100</a:t>
            </a:r>
            <a:r>
              <a:rPr lang="zh-CN" altLang="en-US" sz="3200" b="1">
                <a:solidFill>
                  <a:srgbClr val="FF0000"/>
                </a:solidFill>
                <a:latin typeface="黑体" panose="02010609060101010101" pitchFamily="49" charset="-122"/>
                <a:ea typeface="黑体" panose="02010609060101010101" pitchFamily="49" charset="-122"/>
              </a:rPr>
              <a:t>多年来与神经科学有关的诺贝尔奖获得者 </a:t>
            </a:r>
          </a:p>
        </p:txBody>
      </p:sp>
      <p:sp>
        <p:nvSpPr>
          <p:cNvPr id="19458" name="AutoShape 3"/>
          <p:cNvSpPr>
            <a:spLocks/>
          </p:cNvSpPr>
          <p:nvPr/>
        </p:nvSpPr>
        <p:spPr bwMode="auto">
          <a:xfrm>
            <a:off x="2438401" y="3198813"/>
            <a:ext cx="163513" cy="755650"/>
          </a:xfrm>
          <a:prstGeom prst="leftBrace">
            <a:avLst>
              <a:gd name="adj1" fmla="val 74883"/>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459" name="Text Box 4"/>
          <p:cNvSpPr txBox="1">
            <a:spLocks noChangeArrowheads="1"/>
          </p:cNvSpPr>
          <p:nvPr/>
        </p:nvSpPr>
        <p:spPr bwMode="auto">
          <a:xfrm>
            <a:off x="3784600" y="2827338"/>
            <a:ext cx="2370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C.S.Sherrington (</a:t>
            </a:r>
            <a:r>
              <a:rPr lang="zh-CN" altLang="en-US" b="1">
                <a:solidFill>
                  <a:srgbClr val="000000"/>
                </a:solidFill>
              </a:rPr>
              <a:t>英</a:t>
            </a:r>
            <a:r>
              <a:rPr lang="en-US" altLang="zh-CN" b="1">
                <a:solidFill>
                  <a:srgbClr val="000000"/>
                </a:solidFill>
              </a:rPr>
              <a:t>)</a:t>
            </a:r>
          </a:p>
        </p:txBody>
      </p:sp>
      <p:sp>
        <p:nvSpPr>
          <p:cNvPr id="19460" name="Text Box 15"/>
          <p:cNvSpPr txBox="1">
            <a:spLocks noChangeArrowheads="1"/>
          </p:cNvSpPr>
          <p:nvPr/>
        </p:nvSpPr>
        <p:spPr bwMode="auto">
          <a:xfrm>
            <a:off x="2951164" y="1728788"/>
            <a:ext cx="1443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C.Golgi (</a:t>
            </a:r>
            <a:r>
              <a:rPr lang="zh-CN" altLang="en-US" b="1">
                <a:solidFill>
                  <a:srgbClr val="000000"/>
                </a:solidFill>
              </a:rPr>
              <a:t>意</a:t>
            </a:r>
            <a:r>
              <a:rPr lang="en-US" altLang="zh-CN" b="1">
                <a:solidFill>
                  <a:srgbClr val="000000"/>
                </a:solidFill>
              </a:rPr>
              <a:t>)</a:t>
            </a:r>
          </a:p>
        </p:txBody>
      </p:sp>
      <p:sp>
        <p:nvSpPr>
          <p:cNvPr id="19461" name="Text Box 16"/>
          <p:cNvSpPr txBox="1">
            <a:spLocks noChangeArrowheads="1"/>
          </p:cNvSpPr>
          <p:nvPr/>
        </p:nvSpPr>
        <p:spPr bwMode="auto">
          <a:xfrm>
            <a:off x="2198688" y="1806575"/>
            <a:ext cx="595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1926</a:t>
            </a:r>
          </a:p>
        </p:txBody>
      </p:sp>
      <p:sp>
        <p:nvSpPr>
          <p:cNvPr id="19462" name="Text Box 17"/>
          <p:cNvSpPr txBox="1">
            <a:spLocks noChangeArrowheads="1"/>
          </p:cNvSpPr>
          <p:nvPr/>
        </p:nvSpPr>
        <p:spPr bwMode="auto">
          <a:xfrm>
            <a:off x="2241550" y="2260601"/>
            <a:ext cx="5921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1934</a:t>
            </a:r>
          </a:p>
        </p:txBody>
      </p:sp>
      <p:sp>
        <p:nvSpPr>
          <p:cNvPr id="19463" name="Text Box 18"/>
          <p:cNvSpPr txBox="1">
            <a:spLocks noChangeArrowheads="1"/>
          </p:cNvSpPr>
          <p:nvPr/>
        </p:nvSpPr>
        <p:spPr bwMode="auto">
          <a:xfrm>
            <a:off x="7010401" y="1830388"/>
            <a:ext cx="1617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rPr>
              <a:t>神经元染色方法</a:t>
            </a:r>
          </a:p>
        </p:txBody>
      </p:sp>
      <p:sp>
        <p:nvSpPr>
          <p:cNvPr id="19464" name="Text Box 21"/>
          <p:cNvSpPr txBox="1">
            <a:spLocks noChangeArrowheads="1"/>
          </p:cNvSpPr>
          <p:nvPr/>
        </p:nvSpPr>
        <p:spPr bwMode="auto">
          <a:xfrm>
            <a:off x="3035301" y="2249488"/>
            <a:ext cx="186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R.Cajal (</a:t>
            </a:r>
            <a:r>
              <a:rPr lang="zh-CN" altLang="en-US" b="1">
                <a:solidFill>
                  <a:srgbClr val="000000"/>
                </a:solidFill>
              </a:rPr>
              <a:t>西班牙</a:t>
            </a:r>
            <a:r>
              <a:rPr lang="en-US" altLang="zh-CN" b="1">
                <a:solidFill>
                  <a:srgbClr val="000000"/>
                </a:solidFill>
              </a:rPr>
              <a:t>)</a:t>
            </a:r>
          </a:p>
        </p:txBody>
      </p:sp>
      <p:sp>
        <p:nvSpPr>
          <p:cNvPr id="19465" name="Text Box 22"/>
          <p:cNvSpPr txBox="1">
            <a:spLocks noChangeArrowheads="1"/>
          </p:cNvSpPr>
          <p:nvPr/>
        </p:nvSpPr>
        <p:spPr bwMode="auto">
          <a:xfrm>
            <a:off x="7894638" y="2362200"/>
            <a:ext cx="15279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a:t>
            </a:r>
            <a:r>
              <a:rPr lang="zh-CN" altLang="en-US" sz="1600" b="1">
                <a:solidFill>
                  <a:srgbClr val="000000"/>
                </a:solidFill>
                <a:latin typeface="Times New Roman" panose="02020603050405020304" pitchFamily="18" charset="0"/>
              </a:rPr>
              <a:t>神经元学说”</a:t>
            </a:r>
          </a:p>
        </p:txBody>
      </p:sp>
      <p:sp>
        <p:nvSpPr>
          <p:cNvPr id="19466" name="AutoShape 23"/>
          <p:cNvSpPr>
            <a:spLocks/>
          </p:cNvSpPr>
          <p:nvPr/>
        </p:nvSpPr>
        <p:spPr bwMode="auto">
          <a:xfrm>
            <a:off x="2025650" y="2078038"/>
            <a:ext cx="95250" cy="647700"/>
          </a:xfrm>
          <a:prstGeom prst="leftBrace">
            <a:avLst>
              <a:gd name="adj1" fmla="val 56509"/>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000000"/>
              </a:solidFill>
              <a:latin typeface="Times New Roman" panose="02020603050405020304" pitchFamily="18" charset="0"/>
              <a:ea typeface="隶书" panose="02010509060101010101" pitchFamily="49" charset="-122"/>
            </a:endParaRPr>
          </a:p>
        </p:txBody>
      </p:sp>
      <p:sp>
        <p:nvSpPr>
          <p:cNvPr id="19467" name="Line 24"/>
          <p:cNvSpPr>
            <a:spLocks noChangeShapeType="1"/>
          </p:cNvSpPr>
          <p:nvPr/>
        </p:nvSpPr>
        <p:spPr bwMode="auto">
          <a:xfrm flipV="1">
            <a:off x="2166938" y="2068513"/>
            <a:ext cx="3422650"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68" name="Line 25"/>
          <p:cNvSpPr>
            <a:spLocks noChangeShapeType="1"/>
          </p:cNvSpPr>
          <p:nvPr/>
        </p:nvSpPr>
        <p:spPr bwMode="auto">
          <a:xfrm>
            <a:off x="2166938" y="2008188"/>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69" name="Line 26"/>
          <p:cNvSpPr>
            <a:spLocks noChangeShapeType="1"/>
          </p:cNvSpPr>
          <p:nvPr/>
        </p:nvSpPr>
        <p:spPr bwMode="auto">
          <a:xfrm>
            <a:off x="5575300" y="200501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0" name="Line 27"/>
          <p:cNvSpPr>
            <a:spLocks noChangeShapeType="1"/>
          </p:cNvSpPr>
          <p:nvPr/>
        </p:nvSpPr>
        <p:spPr bwMode="auto">
          <a:xfrm flipV="1">
            <a:off x="2576514" y="2608263"/>
            <a:ext cx="3152775"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1" name="Line 28"/>
          <p:cNvSpPr>
            <a:spLocks noChangeShapeType="1"/>
          </p:cNvSpPr>
          <p:nvPr/>
        </p:nvSpPr>
        <p:spPr bwMode="auto">
          <a:xfrm>
            <a:off x="2576513" y="25447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2" name="Line 29"/>
          <p:cNvSpPr>
            <a:spLocks noChangeShapeType="1"/>
          </p:cNvSpPr>
          <p:nvPr/>
        </p:nvSpPr>
        <p:spPr bwMode="auto">
          <a:xfrm>
            <a:off x="5727700" y="25447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3" name="Text Box 31"/>
          <p:cNvSpPr txBox="1">
            <a:spLocks noChangeArrowheads="1"/>
          </p:cNvSpPr>
          <p:nvPr/>
        </p:nvSpPr>
        <p:spPr bwMode="auto">
          <a:xfrm>
            <a:off x="1576388" y="2027238"/>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FF0000"/>
                </a:solidFill>
                <a:latin typeface="Times New Roman" panose="02020603050405020304" pitchFamily="18" charset="0"/>
              </a:rPr>
              <a:t>形态</a:t>
            </a:r>
          </a:p>
        </p:txBody>
      </p:sp>
      <p:sp>
        <p:nvSpPr>
          <p:cNvPr id="19474" name="Line 33"/>
          <p:cNvSpPr>
            <a:spLocks noChangeShapeType="1"/>
          </p:cNvSpPr>
          <p:nvPr/>
        </p:nvSpPr>
        <p:spPr bwMode="auto">
          <a:xfrm flipV="1">
            <a:off x="2719388" y="3198813"/>
            <a:ext cx="4064000"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5" name="Line 34"/>
          <p:cNvSpPr>
            <a:spLocks noChangeShapeType="1"/>
          </p:cNvSpPr>
          <p:nvPr/>
        </p:nvSpPr>
        <p:spPr bwMode="auto">
          <a:xfrm>
            <a:off x="2728913" y="31289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6" name="Line 35"/>
          <p:cNvSpPr>
            <a:spLocks noChangeShapeType="1"/>
          </p:cNvSpPr>
          <p:nvPr/>
        </p:nvSpPr>
        <p:spPr bwMode="auto">
          <a:xfrm>
            <a:off x="6781800" y="31416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77" name="Text Box 37"/>
          <p:cNvSpPr txBox="1">
            <a:spLocks noChangeArrowheads="1"/>
          </p:cNvSpPr>
          <p:nvPr/>
        </p:nvSpPr>
        <p:spPr bwMode="auto">
          <a:xfrm>
            <a:off x="2663826" y="2917825"/>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1952</a:t>
            </a:r>
          </a:p>
        </p:txBody>
      </p:sp>
      <p:sp>
        <p:nvSpPr>
          <p:cNvPr id="19478" name="Text Box 39"/>
          <p:cNvSpPr txBox="1">
            <a:spLocks noChangeArrowheads="1"/>
          </p:cNvSpPr>
          <p:nvPr/>
        </p:nvSpPr>
        <p:spPr bwMode="auto">
          <a:xfrm>
            <a:off x="7367589" y="2773363"/>
            <a:ext cx="122501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突触”定名</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反射”概念</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交互”抑制</a:t>
            </a:r>
          </a:p>
        </p:txBody>
      </p:sp>
      <p:sp>
        <p:nvSpPr>
          <p:cNvPr id="19479" name="AutoShape 40"/>
          <p:cNvSpPr>
            <a:spLocks/>
          </p:cNvSpPr>
          <p:nvPr/>
        </p:nvSpPr>
        <p:spPr bwMode="auto">
          <a:xfrm>
            <a:off x="8513764" y="2882901"/>
            <a:ext cx="85725" cy="492125"/>
          </a:xfrm>
          <a:prstGeom prst="rightBrace">
            <a:avLst>
              <a:gd name="adj1" fmla="val 47707"/>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480" name="Text Box 41"/>
          <p:cNvSpPr txBox="1">
            <a:spLocks noChangeArrowheads="1"/>
          </p:cNvSpPr>
          <p:nvPr/>
        </p:nvSpPr>
        <p:spPr bwMode="auto">
          <a:xfrm>
            <a:off x="8583613" y="3005138"/>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rPr>
              <a:t>反射学说</a:t>
            </a:r>
          </a:p>
        </p:txBody>
      </p:sp>
      <p:grpSp>
        <p:nvGrpSpPr>
          <p:cNvPr id="19481" name="Group 42"/>
          <p:cNvGrpSpPr>
            <a:grpSpLocks/>
          </p:cNvGrpSpPr>
          <p:nvPr/>
        </p:nvGrpSpPr>
        <p:grpSpPr bwMode="auto">
          <a:xfrm>
            <a:off x="1676400" y="3117850"/>
            <a:ext cx="763588" cy="915988"/>
            <a:chOff x="135" y="1513"/>
            <a:chExt cx="481" cy="577"/>
          </a:xfrm>
        </p:grpSpPr>
        <p:sp>
          <p:nvSpPr>
            <p:cNvPr id="19482" name="Text Box 43"/>
            <p:cNvSpPr txBox="1">
              <a:spLocks noChangeArrowheads="1"/>
            </p:cNvSpPr>
            <p:nvPr/>
          </p:nvSpPr>
          <p:spPr bwMode="auto">
            <a:xfrm>
              <a:off x="376" y="1640"/>
              <a:ext cx="2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b="1">
                  <a:solidFill>
                    <a:srgbClr val="000000"/>
                  </a:solidFill>
                  <a:latin typeface="Times New Roman" panose="02020603050405020304" pitchFamily="18" charset="0"/>
                </a:rPr>
                <a:t>生理</a:t>
              </a:r>
            </a:p>
          </p:txBody>
        </p:sp>
        <p:sp>
          <p:nvSpPr>
            <p:cNvPr id="19483" name="Text Box 44"/>
            <p:cNvSpPr txBox="1">
              <a:spLocks noChangeArrowheads="1"/>
            </p:cNvSpPr>
            <p:nvPr/>
          </p:nvSpPr>
          <p:spPr bwMode="auto">
            <a:xfrm>
              <a:off x="135" y="1513"/>
              <a:ext cx="2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FF0000"/>
                  </a:solidFill>
                  <a:latin typeface="Times New Roman" panose="02020603050405020304" pitchFamily="18" charset="0"/>
                </a:rPr>
                <a:t>电生理</a:t>
              </a:r>
            </a:p>
          </p:txBody>
        </p:sp>
      </p:grpSp>
      <p:sp>
        <p:nvSpPr>
          <p:cNvPr id="19484" name="Text Box 46"/>
          <p:cNvSpPr txBox="1">
            <a:spLocks noChangeArrowheads="1"/>
          </p:cNvSpPr>
          <p:nvPr/>
        </p:nvSpPr>
        <p:spPr bwMode="auto">
          <a:xfrm>
            <a:off x="3386139" y="3511551"/>
            <a:ext cx="59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1977</a:t>
            </a:r>
          </a:p>
        </p:txBody>
      </p:sp>
      <p:sp>
        <p:nvSpPr>
          <p:cNvPr id="19485" name="Text Box 47"/>
          <p:cNvSpPr txBox="1">
            <a:spLocks noChangeArrowheads="1"/>
          </p:cNvSpPr>
          <p:nvPr/>
        </p:nvSpPr>
        <p:spPr bwMode="auto">
          <a:xfrm>
            <a:off x="7378700" y="3427413"/>
            <a:ext cx="2514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感觉神经纤维电活动</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传入冲动大脑诱发电位</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神经控制骨骼肌运动机制</a:t>
            </a:r>
          </a:p>
        </p:txBody>
      </p:sp>
      <p:sp>
        <p:nvSpPr>
          <p:cNvPr id="19486" name="AutoShape 48"/>
          <p:cNvSpPr>
            <a:spLocks/>
          </p:cNvSpPr>
          <p:nvPr/>
        </p:nvSpPr>
        <p:spPr bwMode="auto">
          <a:xfrm>
            <a:off x="9525001" y="3557588"/>
            <a:ext cx="74613" cy="628650"/>
          </a:xfrm>
          <a:prstGeom prst="rightBrace">
            <a:avLst>
              <a:gd name="adj1" fmla="val 70017"/>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487" name="Text Box 49"/>
          <p:cNvSpPr txBox="1">
            <a:spLocks noChangeArrowheads="1"/>
          </p:cNvSpPr>
          <p:nvPr/>
        </p:nvSpPr>
        <p:spPr bwMode="auto">
          <a:xfrm>
            <a:off x="4367213" y="326866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b="1">
                <a:solidFill>
                  <a:srgbClr val="000000"/>
                </a:solidFill>
              </a:rPr>
              <a:t>E.D.Adrian </a:t>
            </a:r>
          </a:p>
          <a:p>
            <a:pPr fontAlgn="base">
              <a:spcBef>
                <a:spcPct val="0"/>
              </a:spcBef>
              <a:spcAft>
                <a:spcPct val="0"/>
              </a:spcAft>
            </a:pPr>
            <a:r>
              <a:rPr lang="en-US" altLang="zh-CN" b="1">
                <a:solidFill>
                  <a:srgbClr val="000000"/>
                </a:solidFill>
              </a:rPr>
              <a:t>(</a:t>
            </a:r>
            <a:r>
              <a:rPr lang="zh-CN" altLang="en-US" sz="1400">
                <a:solidFill>
                  <a:srgbClr val="000000"/>
                </a:solidFill>
                <a:latin typeface="Times New Roman" panose="02020603050405020304" pitchFamily="18" charset="0"/>
              </a:rPr>
              <a:t>艾德里安，</a:t>
            </a:r>
            <a:r>
              <a:rPr lang="zh-CN" altLang="en-US" b="1">
                <a:solidFill>
                  <a:srgbClr val="000000"/>
                </a:solidFill>
              </a:rPr>
              <a:t>英</a:t>
            </a:r>
            <a:r>
              <a:rPr lang="en-US" altLang="zh-CN" b="1">
                <a:solidFill>
                  <a:srgbClr val="000000"/>
                </a:solidFill>
              </a:rPr>
              <a:t>)</a:t>
            </a:r>
          </a:p>
        </p:txBody>
      </p:sp>
      <p:sp>
        <p:nvSpPr>
          <p:cNvPr id="19488" name="Line 50"/>
          <p:cNvSpPr>
            <a:spLocks noChangeShapeType="1"/>
          </p:cNvSpPr>
          <p:nvPr/>
        </p:nvSpPr>
        <p:spPr bwMode="auto">
          <a:xfrm flipV="1">
            <a:off x="3683000" y="3859214"/>
            <a:ext cx="3695700" cy="3175"/>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89" name="Line 52"/>
          <p:cNvSpPr>
            <a:spLocks noChangeShapeType="1"/>
          </p:cNvSpPr>
          <p:nvPr/>
        </p:nvSpPr>
        <p:spPr bwMode="auto">
          <a:xfrm>
            <a:off x="7327900" y="38020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90" name="Text Box 53"/>
          <p:cNvSpPr txBox="1">
            <a:spLocks noChangeArrowheads="1"/>
          </p:cNvSpPr>
          <p:nvPr/>
        </p:nvSpPr>
        <p:spPr bwMode="auto">
          <a:xfrm>
            <a:off x="9667876" y="361156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rPr>
              <a:t>电生理</a:t>
            </a:r>
          </a:p>
        </p:txBody>
      </p:sp>
      <p:sp>
        <p:nvSpPr>
          <p:cNvPr id="19491" name="Text Box 54"/>
          <p:cNvSpPr txBox="1">
            <a:spLocks noChangeArrowheads="1"/>
          </p:cNvSpPr>
          <p:nvPr/>
        </p:nvSpPr>
        <p:spPr bwMode="auto">
          <a:xfrm>
            <a:off x="4203700" y="4117975"/>
            <a:ext cx="2368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O.Loewi (</a:t>
            </a:r>
            <a:r>
              <a:rPr lang="zh-CN" altLang="en-US" sz="1400">
                <a:solidFill>
                  <a:srgbClr val="000000"/>
                </a:solidFill>
                <a:latin typeface="Times New Roman" panose="02020603050405020304" pitchFamily="18" charset="0"/>
              </a:rPr>
              <a:t>勒维，</a:t>
            </a:r>
            <a:r>
              <a:rPr lang="zh-CN" altLang="en-US" b="1">
                <a:solidFill>
                  <a:srgbClr val="000000"/>
                </a:solidFill>
              </a:rPr>
              <a:t>德</a:t>
            </a:r>
            <a:r>
              <a:rPr lang="en-US" altLang="zh-CN" b="1">
                <a:solidFill>
                  <a:srgbClr val="000000"/>
                </a:solidFill>
              </a:rPr>
              <a:t>/</a:t>
            </a:r>
            <a:r>
              <a:rPr lang="zh-CN" altLang="en-US" b="1">
                <a:solidFill>
                  <a:srgbClr val="000000"/>
                </a:solidFill>
              </a:rPr>
              <a:t>英</a:t>
            </a:r>
            <a:r>
              <a:rPr lang="en-US" altLang="zh-CN" b="1">
                <a:solidFill>
                  <a:srgbClr val="000000"/>
                </a:solidFill>
              </a:rPr>
              <a:t>)</a:t>
            </a:r>
          </a:p>
        </p:txBody>
      </p:sp>
      <p:sp>
        <p:nvSpPr>
          <p:cNvPr id="19492" name="Text Box 55"/>
          <p:cNvSpPr txBox="1">
            <a:spLocks noChangeArrowheads="1"/>
          </p:cNvSpPr>
          <p:nvPr/>
        </p:nvSpPr>
        <p:spPr bwMode="auto">
          <a:xfrm>
            <a:off x="3465514" y="4143375"/>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1961</a:t>
            </a:r>
          </a:p>
        </p:txBody>
      </p:sp>
      <p:sp>
        <p:nvSpPr>
          <p:cNvPr id="19493" name="Line 57"/>
          <p:cNvSpPr>
            <a:spLocks noChangeShapeType="1"/>
          </p:cNvSpPr>
          <p:nvPr/>
        </p:nvSpPr>
        <p:spPr bwMode="auto">
          <a:xfrm>
            <a:off x="3062289" y="4475163"/>
            <a:ext cx="3857625"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94" name="Line 58"/>
          <p:cNvSpPr>
            <a:spLocks noChangeShapeType="1"/>
          </p:cNvSpPr>
          <p:nvPr/>
        </p:nvSpPr>
        <p:spPr bwMode="auto">
          <a:xfrm>
            <a:off x="3062288" y="441801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95" name="Line 59"/>
          <p:cNvSpPr>
            <a:spLocks noChangeShapeType="1"/>
          </p:cNvSpPr>
          <p:nvPr/>
        </p:nvSpPr>
        <p:spPr bwMode="auto">
          <a:xfrm>
            <a:off x="6915150" y="44116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496" name="Line 60"/>
          <p:cNvSpPr>
            <a:spLocks noChangeShapeType="1"/>
          </p:cNvSpPr>
          <p:nvPr/>
        </p:nvSpPr>
        <p:spPr bwMode="auto">
          <a:xfrm>
            <a:off x="7270750" y="49958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grpSp>
        <p:nvGrpSpPr>
          <p:cNvPr id="19497" name="Group 63"/>
          <p:cNvGrpSpPr>
            <a:grpSpLocks/>
          </p:cNvGrpSpPr>
          <p:nvPr/>
        </p:nvGrpSpPr>
        <p:grpSpPr bwMode="auto">
          <a:xfrm>
            <a:off x="1824038" y="4070350"/>
            <a:ext cx="817562" cy="1849438"/>
            <a:chOff x="177" y="1941"/>
            <a:chExt cx="515" cy="1165"/>
          </a:xfrm>
        </p:grpSpPr>
        <p:sp>
          <p:nvSpPr>
            <p:cNvPr id="19498" name="Text Box 64"/>
            <p:cNvSpPr txBox="1">
              <a:spLocks noChangeArrowheads="1"/>
            </p:cNvSpPr>
            <p:nvPr/>
          </p:nvSpPr>
          <p:spPr bwMode="auto">
            <a:xfrm>
              <a:off x="401" y="1941"/>
              <a:ext cx="291"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fontAlgn="base">
                <a:spcBef>
                  <a:spcPct val="0"/>
                </a:spcBef>
                <a:spcAft>
                  <a:spcPct val="0"/>
                </a:spcAft>
              </a:pPr>
              <a:r>
                <a:rPr lang="zh-CN" altLang="en-US" b="1">
                  <a:solidFill>
                    <a:srgbClr val="000000"/>
                  </a:solidFill>
                  <a:latin typeface="Times New Roman" panose="02020603050405020304" pitchFamily="18" charset="0"/>
                </a:rPr>
                <a:t>（乙酰胆碱）</a:t>
              </a:r>
            </a:p>
          </p:txBody>
        </p:sp>
        <p:sp>
          <p:nvSpPr>
            <p:cNvPr id="19499" name="Text Box 65"/>
            <p:cNvSpPr txBox="1">
              <a:spLocks noChangeArrowheads="1"/>
            </p:cNvSpPr>
            <p:nvPr/>
          </p:nvSpPr>
          <p:spPr bwMode="auto">
            <a:xfrm>
              <a:off x="177" y="2111"/>
              <a:ext cx="29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fontAlgn="base">
                <a:spcBef>
                  <a:spcPct val="0"/>
                </a:spcBef>
                <a:spcAft>
                  <a:spcPct val="0"/>
                </a:spcAft>
              </a:pPr>
              <a:r>
                <a:rPr lang="zh-CN" altLang="en-US" b="1">
                  <a:solidFill>
                    <a:srgbClr val="FF0000"/>
                  </a:solidFill>
                  <a:latin typeface="Times New Roman" panose="02020603050405020304" pitchFamily="18" charset="0"/>
                </a:rPr>
                <a:t>神经化学</a:t>
              </a:r>
            </a:p>
          </p:txBody>
        </p:sp>
      </p:grpSp>
      <p:sp>
        <p:nvSpPr>
          <p:cNvPr id="19500" name="AutoShape 66"/>
          <p:cNvSpPr>
            <a:spLocks/>
          </p:cNvSpPr>
          <p:nvPr/>
        </p:nvSpPr>
        <p:spPr bwMode="auto">
          <a:xfrm>
            <a:off x="2824164" y="4427538"/>
            <a:ext cx="104775" cy="755650"/>
          </a:xfrm>
          <a:prstGeom prst="leftBrace">
            <a:avLst>
              <a:gd name="adj1" fmla="val 59934"/>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01" name="Text Box 67"/>
          <p:cNvSpPr txBox="1">
            <a:spLocks noChangeArrowheads="1"/>
          </p:cNvSpPr>
          <p:nvPr/>
        </p:nvSpPr>
        <p:spPr bwMode="auto">
          <a:xfrm>
            <a:off x="7388225" y="4219575"/>
            <a:ext cx="13244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蛙心灌流实验</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迷走物质”</a:t>
            </a:r>
          </a:p>
        </p:txBody>
      </p:sp>
      <p:sp>
        <p:nvSpPr>
          <p:cNvPr id="19502" name="Text Box 68"/>
          <p:cNvSpPr txBox="1">
            <a:spLocks noChangeArrowheads="1"/>
          </p:cNvSpPr>
          <p:nvPr/>
        </p:nvSpPr>
        <p:spPr bwMode="auto">
          <a:xfrm>
            <a:off x="3397250" y="4724401"/>
            <a:ext cx="731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1968</a:t>
            </a:r>
          </a:p>
        </p:txBody>
      </p:sp>
      <p:sp>
        <p:nvSpPr>
          <p:cNvPr id="19503" name="Text Box 70"/>
          <p:cNvSpPr txBox="1">
            <a:spLocks noChangeArrowheads="1"/>
          </p:cNvSpPr>
          <p:nvPr/>
        </p:nvSpPr>
        <p:spPr bwMode="auto">
          <a:xfrm>
            <a:off x="4487864" y="4689476"/>
            <a:ext cx="134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H.Dale (</a:t>
            </a:r>
            <a:r>
              <a:rPr lang="zh-CN" altLang="en-US" b="1">
                <a:solidFill>
                  <a:srgbClr val="000000"/>
                </a:solidFill>
              </a:rPr>
              <a:t>英</a:t>
            </a:r>
            <a:r>
              <a:rPr lang="en-US" altLang="zh-CN" b="1">
                <a:solidFill>
                  <a:srgbClr val="000000"/>
                </a:solidFill>
              </a:rPr>
              <a:t>)</a:t>
            </a:r>
          </a:p>
        </p:txBody>
      </p:sp>
      <p:sp>
        <p:nvSpPr>
          <p:cNvPr id="19504" name="Line 71"/>
          <p:cNvSpPr>
            <a:spLocks noChangeShapeType="1"/>
          </p:cNvSpPr>
          <p:nvPr/>
        </p:nvSpPr>
        <p:spPr bwMode="auto">
          <a:xfrm flipV="1">
            <a:off x="3138488" y="5053013"/>
            <a:ext cx="4138612"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05" name="Line 72"/>
          <p:cNvSpPr>
            <a:spLocks noChangeShapeType="1"/>
          </p:cNvSpPr>
          <p:nvPr/>
        </p:nvSpPr>
        <p:spPr bwMode="auto">
          <a:xfrm>
            <a:off x="3148013" y="49831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06" name="Text Box 73"/>
          <p:cNvSpPr txBox="1">
            <a:spLocks noChangeArrowheads="1"/>
          </p:cNvSpPr>
          <p:nvPr/>
        </p:nvSpPr>
        <p:spPr bwMode="auto">
          <a:xfrm>
            <a:off x="7378700" y="4789488"/>
            <a:ext cx="13244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神经末梢分泌</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乙酰胆碱</a:t>
            </a:r>
            <a:r>
              <a:rPr lang="en-US" altLang="zh-CN" sz="1400">
                <a:solidFill>
                  <a:srgbClr val="000000"/>
                </a:solidFill>
                <a:latin typeface="Times New Roman" panose="02020603050405020304" pitchFamily="18" charset="0"/>
              </a:rPr>
              <a:t>ACh</a:t>
            </a:r>
          </a:p>
        </p:txBody>
      </p:sp>
      <p:sp>
        <p:nvSpPr>
          <p:cNvPr id="19507" name="AutoShape 74"/>
          <p:cNvSpPr>
            <a:spLocks/>
          </p:cNvSpPr>
          <p:nvPr/>
        </p:nvSpPr>
        <p:spPr bwMode="auto">
          <a:xfrm>
            <a:off x="8675688" y="4410075"/>
            <a:ext cx="74612" cy="762000"/>
          </a:xfrm>
          <a:prstGeom prst="rightBrace">
            <a:avLst>
              <a:gd name="adj1" fmla="val 8487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08" name="Text Box 75"/>
          <p:cNvSpPr txBox="1">
            <a:spLocks noChangeArrowheads="1"/>
          </p:cNvSpPr>
          <p:nvPr/>
        </p:nvSpPr>
        <p:spPr bwMode="auto">
          <a:xfrm>
            <a:off x="8720138" y="4605338"/>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rPr>
              <a:t>神经化学</a:t>
            </a:r>
          </a:p>
        </p:txBody>
      </p:sp>
      <p:sp>
        <p:nvSpPr>
          <p:cNvPr id="19509" name="AutoShape 76"/>
          <p:cNvSpPr>
            <a:spLocks/>
          </p:cNvSpPr>
          <p:nvPr/>
        </p:nvSpPr>
        <p:spPr bwMode="auto">
          <a:xfrm>
            <a:off x="2833688" y="5595939"/>
            <a:ext cx="138112" cy="1171575"/>
          </a:xfrm>
          <a:prstGeom prst="leftBrace">
            <a:avLst>
              <a:gd name="adj1" fmla="val 70494"/>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10" name="Text Box 78"/>
          <p:cNvSpPr txBox="1">
            <a:spLocks noChangeArrowheads="1"/>
          </p:cNvSpPr>
          <p:nvPr/>
        </p:nvSpPr>
        <p:spPr bwMode="auto">
          <a:xfrm>
            <a:off x="3003551" y="5307014"/>
            <a:ext cx="59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1965</a:t>
            </a:r>
          </a:p>
        </p:txBody>
      </p:sp>
      <p:sp>
        <p:nvSpPr>
          <p:cNvPr id="19511" name="Text Box 80"/>
          <p:cNvSpPr txBox="1">
            <a:spLocks noChangeArrowheads="1"/>
          </p:cNvSpPr>
          <p:nvPr/>
        </p:nvSpPr>
        <p:spPr bwMode="auto">
          <a:xfrm>
            <a:off x="3295651" y="5815014"/>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1963</a:t>
            </a:r>
          </a:p>
        </p:txBody>
      </p:sp>
      <p:sp>
        <p:nvSpPr>
          <p:cNvPr id="19512" name="Text Box 82"/>
          <p:cNvSpPr txBox="1">
            <a:spLocks noChangeArrowheads="1"/>
          </p:cNvSpPr>
          <p:nvPr/>
        </p:nvSpPr>
        <p:spPr bwMode="auto">
          <a:xfrm>
            <a:off x="3795714" y="5221289"/>
            <a:ext cx="2346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J.Erlanger (</a:t>
            </a:r>
            <a:r>
              <a:rPr lang="zh-CN" altLang="en-US" sz="1400">
                <a:solidFill>
                  <a:srgbClr val="000000"/>
                </a:solidFill>
                <a:latin typeface="Times New Roman" panose="02020603050405020304" pitchFamily="18" charset="0"/>
              </a:rPr>
              <a:t>厄兰格</a:t>
            </a:r>
            <a:r>
              <a:rPr lang="en-US" altLang="zh-CN" sz="1400">
                <a:solidFill>
                  <a:srgbClr val="000000"/>
                </a:solidFill>
                <a:latin typeface="Times New Roman" panose="02020603050405020304" pitchFamily="18" charset="0"/>
              </a:rPr>
              <a:t>,</a:t>
            </a:r>
            <a:r>
              <a:rPr lang="zh-CN" altLang="en-US" b="1">
                <a:solidFill>
                  <a:srgbClr val="000000"/>
                </a:solidFill>
              </a:rPr>
              <a:t>美</a:t>
            </a:r>
            <a:r>
              <a:rPr lang="en-US" altLang="zh-CN" b="1">
                <a:solidFill>
                  <a:srgbClr val="000000"/>
                </a:solidFill>
              </a:rPr>
              <a:t>)</a:t>
            </a:r>
            <a:endParaRPr lang="en-US" altLang="zh-CN" sz="900" b="1">
              <a:solidFill>
                <a:srgbClr val="000000"/>
              </a:solidFill>
              <a:latin typeface="Times New Roman" panose="02020603050405020304" pitchFamily="18" charset="0"/>
            </a:endParaRPr>
          </a:p>
        </p:txBody>
      </p:sp>
      <p:sp>
        <p:nvSpPr>
          <p:cNvPr id="19513" name="Text Box 83"/>
          <p:cNvSpPr txBox="1">
            <a:spLocks noChangeArrowheads="1"/>
          </p:cNvSpPr>
          <p:nvPr/>
        </p:nvSpPr>
        <p:spPr bwMode="auto">
          <a:xfrm>
            <a:off x="4086226" y="5786439"/>
            <a:ext cx="231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H.S.Gasser (</a:t>
            </a:r>
            <a:r>
              <a:rPr lang="zh-CN" altLang="en-US" sz="1400">
                <a:solidFill>
                  <a:srgbClr val="000000"/>
                </a:solidFill>
                <a:latin typeface="Times New Roman" panose="02020603050405020304" pitchFamily="18" charset="0"/>
              </a:rPr>
              <a:t>盖 塞</a:t>
            </a:r>
            <a:r>
              <a:rPr lang="en-US" altLang="zh-CN" sz="1400">
                <a:solidFill>
                  <a:srgbClr val="000000"/>
                </a:solidFill>
                <a:latin typeface="Times New Roman" panose="02020603050405020304" pitchFamily="18" charset="0"/>
              </a:rPr>
              <a:t>,</a:t>
            </a:r>
            <a:r>
              <a:rPr lang="zh-CN" altLang="en-US" b="1">
                <a:solidFill>
                  <a:srgbClr val="000000"/>
                </a:solidFill>
              </a:rPr>
              <a:t>美</a:t>
            </a:r>
            <a:r>
              <a:rPr lang="en-US" altLang="zh-CN" b="1">
                <a:solidFill>
                  <a:srgbClr val="000000"/>
                </a:solidFill>
              </a:rPr>
              <a:t>)</a:t>
            </a:r>
            <a:endParaRPr lang="en-US" altLang="zh-CN" sz="900" b="1">
              <a:solidFill>
                <a:srgbClr val="000000"/>
              </a:solidFill>
              <a:latin typeface="Times New Roman" panose="02020603050405020304" pitchFamily="18" charset="0"/>
            </a:endParaRPr>
          </a:p>
        </p:txBody>
      </p:sp>
      <p:sp>
        <p:nvSpPr>
          <p:cNvPr id="19514" name="Text Box 84"/>
          <p:cNvSpPr txBox="1">
            <a:spLocks noChangeArrowheads="1"/>
          </p:cNvSpPr>
          <p:nvPr/>
        </p:nvSpPr>
        <p:spPr bwMode="auto">
          <a:xfrm>
            <a:off x="7508876" y="5627688"/>
            <a:ext cx="1874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阴极射线示波器</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神经纤维的分类</a:t>
            </a:r>
            <a:r>
              <a:rPr lang="en-US" altLang="zh-CN" sz="1400">
                <a:solidFill>
                  <a:srgbClr val="000000"/>
                </a:solidFill>
                <a:latin typeface="Times New Roman" panose="02020603050405020304" pitchFamily="18" charset="0"/>
              </a:rPr>
              <a:t>ABC</a:t>
            </a:r>
            <a:endParaRPr lang="en-US" altLang="zh-CN" sz="1400" b="1">
              <a:solidFill>
                <a:srgbClr val="000000"/>
              </a:solidFill>
              <a:latin typeface="Times New Roman" panose="02020603050405020304" pitchFamily="18" charset="0"/>
            </a:endParaRPr>
          </a:p>
        </p:txBody>
      </p:sp>
      <p:sp>
        <p:nvSpPr>
          <p:cNvPr id="19515" name="Text Box 85"/>
          <p:cNvSpPr txBox="1">
            <a:spLocks noChangeArrowheads="1"/>
          </p:cNvSpPr>
          <p:nvPr/>
        </p:nvSpPr>
        <p:spPr bwMode="auto">
          <a:xfrm>
            <a:off x="3435351" y="6408739"/>
            <a:ext cx="595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1973</a:t>
            </a:r>
          </a:p>
        </p:txBody>
      </p:sp>
      <p:sp>
        <p:nvSpPr>
          <p:cNvPr id="19516" name="Text Box 87"/>
          <p:cNvSpPr txBox="1">
            <a:spLocks noChangeArrowheads="1"/>
          </p:cNvSpPr>
          <p:nvPr/>
        </p:nvSpPr>
        <p:spPr bwMode="auto">
          <a:xfrm>
            <a:off x="4270376" y="6319839"/>
            <a:ext cx="2322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W.R.Hess (</a:t>
            </a:r>
            <a:r>
              <a:rPr lang="zh-CN" altLang="en-US" sz="1400">
                <a:solidFill>
                  <a:srgbClr val="000000"/>
                </a:solidFill>
                <a:latin typeface="Times New Roman" panose="02020603050405020304" pitchFamily="18" charset="0"/>
              </a:rPr>
              <a:t>赫斯</a:t>
            </a:r>
            <a:r>
              <a:rPr lang="en-US" altLang="zh-CN" sz="1400">
                <a:solidFill>
                  <a:srgbClr val="000000"/>
                </a:solidFill>
                <a:latin typeface="Times New Roman" panose="02020603050405020304" pitchFamily="18" charset="0"/>
              </a:rPr>
              <a:t>,</a:t>
            </a:r>
            <a:r>
              <a:rPr lang="zh-CN" altLang="en-US" b="1">
                <a:solidFill>
                  <a:srgbClr val="000000"/>
                </a:solidFill>
              </a:rPr>
              <a:t>瑞士</a:t>
            </a:r>
            <a:r>
              <a:rPr lang="en-US" altLang="zh-CN" b="1">
                <a:solidFill>
                  <a:srgbClr val="000000"/>
                </a:solidFill>
              </a:rPr>
              <a:t>)</a:t>
            </a:r>
          </a:p>
        </p:txBody>
      </p:sp>
      <p:sp>
        <p:nvSpPr>
          <p:cNvPr id="19517" name="Text Box 88"/>
          <p:cNvSpPr txBox="1">
            <a:spLocks noChangeArrowheads="1"/>
          </p:cNvSpPr>
          <p:nvPr/>
        </p:nvSpPr>
        <p:spPr bwMode="auto">
          <a:xfrm>
            <a:off x="7721600" y="6421438"/>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脑立体定位仪  </a:t>
            </a:r>
            <a:r>
              <a:rPr lang="en-US" altLang="zh-CN" sz="1400">
                <a:solidFill>
                  <a:srgbClr val="000000"/>
                </a:solidFill>
                <a:latin typeface="Times New Roman" panose="02020603050405020304" pitchFamily="18" charset="0"/>
              </a:rPr>
              <a:t>hypothalamus</a:t>
            </a:r>
          </a:p>
        </p:txBody>
      </p:sp>
      <p:sp>
        <p:nvSpPr>
          <p:cNvPr id="19518" name="Line 89"/>
          <p:cNvSpPr>
            <a:spLocks noChangeShapeType="1"/>
          </p:cNvSpPr>
          <p:nvPr/>
        </p:nvSpPr>
        <p:spPr bwMode="auto">
          <a:xfrm flipV="1">
            <a:off x="3100388" y="5637213"/>
            <a:ext cx="4164012"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19" name="Line 90"/>
          <p:cNvSpPr>
            <a:spLocks noChangeShapeType="1"/>
          </p:cNvSpPr>
          <p:nvPr/>
        </p:nvSpPr>
        <p:spPr bwMode="auto">
          <a:xfrm flipV="1">
            <a:off x="3252788" y="6183314"/>
            <a:ext cx="3821112" cy="9525"/>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0" name="Line 91"/>
          <p:cNvSpPr>
            <a:spLocks noChangeShapeType="1"/>
          </p:cNvSpPr>
          <p:nvPr/>
        </p:nvSpPr>
        <p:spPr bwMode="auto">
          <a:xfrm>
            <a:off x="3100388" y="55800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1" name="Line 92"/>
          <p:cNvSpPr>
            <a:spLocks noChangeShapeType="1"/>
          </p:cNvSpPr>
          <p:nvPr/>
        </p:nvSpPr>
        <p:spPr bwMode="auto">
          <a:xfrm>
            <a:off x="7251700" y="55673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2" name="Line 93"/>
          <p:cNvSpPr>
            <a:spLocks noChangeShapeType="1"/>
          </p:cNvSpPr>
          <p:nvPr/>
        </p:nvSpPr>
        <p:spPr bwMode="auto">
          <a:xfrm>
            <a:off x="3265488" y="6129338"/>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3" name="Line 94"/>
          <p:cNvSpPr>
            <a:spLocks noChangeShapeType="1"/>
          </p:cNvSpPr>
          <p:nvPr/>
        </p:nvSpPr>
        <p:spPr bwMode="auto">
          <a:xfrm>
            <a:off x="7486650" y="666591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4" name="Line 95"/>
          <p:cNvSpPr>
            <a:spLocks noChangeShapeType="1"/>
          </p:cNvSpPr>
          <p:nvPr/>
        </p:nvSpPr>
        <p:spPr bwMode="auto">
          <a:xfrm>
            <a:off x="7086600" y="61261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5" name="Line 96"/>
          <p:cNvSpPr>
            <a:spLocks noChangeShapeType="1"/>
          </p:cNvSpPr>
          <p:nvPr/>
        </p:nvSpPr>
        <p:spPr bwMode="auto">
          <a:xfrm>
            <a:off x="3201989" y="6726238"/>
            <a:ext cx="4295775" cy="1270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6" name="Line 97"/>
          <p:cNvSpPr>
            <a:spLocks noChangeShapeType="1"/>
          </p:cNvSpPr>
          <p:nvPr/>
        </p:nvSpPr>
        <p:spPr bwMode="auto">
          <a:xfrm>
            <a:off x="3211513" y="66722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7" name="Text Box 98"/>
          <p:cNvSpPr txBox="1">
            <a:spLocks noChangeArrowheads="1"/>
          </p:cNvSpPr>
          <p:nvPr/>
        </p:nvSpPr>
        <p:spPr bwMode="auto">
          <a:xfrm>
            <a:off x="2327574" y="5634038"/>
            <a:ext cx="46166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fontAlgn="base">
              <a:spcBef>
                <a:spcPct val="50000"/>
              </a:spcBef>
              <a:spcAft>
                <a:spcPct val="0"/>
              </a:spcAft>
            </a:pPr>
            <a:r>
              <a:rPr lang="zh-CN" altLang="en-US" b="1">
                <a:solidFill>
                  <a:srgbClr val="FF0000"/>
                </a:solidFill>
                <a:latin typeface="Times New Roman" panose="02020603050405020304" pitchFamily="18" charset="0"/>
              </a:rPr>
              <a:t>方法学创新</a:t>
            </a:r>
          </a:p>
        </p:txBody>
      </p:sp>
      <p:sp>
        <p:nvSpPr>
          <p:cNvPr id="19528" name="Line 100"/>
          <p:cNvSpPr>
            <a:spLocks noChangeShapeType="1"/>
          </p:cNvSpPr>
          <p:nvPr/>
        </p:nvSpPr>
        <p:spPr bwMode="auto">
          <a:xfrm>
            <a:off x="6159500" y="6691313"/>
            <a:ext cx="0" cy="0"/>
          </a:xfrm>
          <a:prstGeom prst="line">
            <a:avLst/>
          </a:prstGeom>
          <a:noFill/>
          <a:ln w="25400">
            <a:solidFill>
              <a:srgbClr val="FF505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29" name="AutoShape 101"/>
          <p:cNvSpPr>
            <a:spLocks/>
          </p:cNvSpPr>
          <p:nvPr/>
        </p:nvSpPr>
        <p:spPr bwMode="auto">
          <a:xfrm>
            <a:off x="7429500" y="5573714"/>
            <a:ext cx="76200" cy="606425"/>
          </a:xfrm>
          <a:prstGeom prst="rightBrace">
            <a:avLst>
              <a:gd name="adj1" fmla="val 66135"/>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30" name="AutoShape 104"/>
          <p:cNvSpPr>
            <a:spLocks/>
          </p:cNvSpPr>
          <p:nvPr/>
        </p:nvSpPr>
        <p:spPr bwMode="auto">
          <a:xfrm>
            <a:off x="9297988" y="5668963"/>
            <a:ext cx="74612" cy="457200"/>
          </a:xfrm>
          <a:prstGeom prst="rightBrace">
            <a:avLst>
              <a:gd name="adj1" fmla="val 50922"/>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31" name="Text Box 105"/>
          <p:cNvSpPr txBox="1">
            <a:spLocks noChangeArrowheads="1"/>
          </p:cNvSpPr>
          <p:nvPr/>
        </p:nvSpPr>
        <p:spPr bwMode="auto">
          <a:xfrm>
            <a:off x="9372601" y="576421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rPr>
              <a:t>电生理</a:t>
            </a:r>
          </a:p>
        </p:txBody>
      </p:sp>
      <p:sp>
        <p:nvSpPr>
          <p:cNvPr id="19532" name="Text Box 108"/>
          <p:cNvSpPr txBox="1">
            <a:spLocks noChangeArrowheads="1"/>
          </p:cNvSpPr>
          <p:nvPr/>
        </p:nvSpPr>
        <p:spPr bwMode="auto">
          <a:xfrm>
            <a:off x="5943600" y="1741488"/>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1400">
                <a:solidFill>
                  <a:srgbClr val="000000"/>
                </a:solidFill>
                <a:latin typeface="Times New Roman" panose="02020603050405020304" pitchFamily="18" charset="0"/>
              </a:rPr>
              <a:t>徒手切脑片银染神经元</a:t>
            </a:r>
          </a:p>
        </p:txBody>
      </p:sp>
      <p:sp>
        <p:nvSpPr>
          <p:cNvPr id="19533" name="Text Box 109"/>
          <p:cNvSpPr txBox="1">
            <a:spLocks noChangeArrowheads="1"/>
          </p:cNvSpPr>
          <p:nvPr/>
        </p:nvSpPr>
        <p:spPr bwMode="auto">
          <a:xfrm>
            <a:off x="6019800" y="23352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endParaRPr lang="zh-CN" altLang="zh-CN" sz="1400">
              <a:solidFill>
                <a:srgbClr val="000000"/>
              </a:solidFill>
              <a:latin typeface="Times New Roman" panose="02020603050405020304" pitchFamily="18" charset="0"/>
            </a:endParaRPr>
          </a:p>
        </p:txBody>
      </p:sp>
      <p:sp>
        <p:nvSpPr>
          <p:cNvPr id="19534" name="Text Box 110"/>
          <p:cNvSpPr txBox="1">
            <a:spLocks noChangeArrowheads="1"/>
          </p:cNvSpPr>
          <p:nvPr/>
        </p:nvSpPr>
        <p:spPr bwMode="auto">
          <a:xfrm>
            <a:off x="5943600" y="2259013"/>
            <a:ext cx="205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1400">
                <a:solidFill>
                  <a:srgbClr val="000000"/>
                </a:solidFill>
                <a:latin typeface="Times New Roman" panose="02020603050405020304" pitchFamily="18" charset="0"/>
              </a:rPr>
              <a:t>染出神经末梢，发现神经元之间无原生质联系</a:t>
            </a:r>
          </a:p>
        </p:txBody>
      </p:sp>
      <p:sp>
        <p:nvSpPr>
          <p:cNvPr id="19535" name="AutoShape 111"/>
          <p:cNvSpPr>
            <a:spLocks/>
          </p:cNvSpPr>
          <p:nvPr/>
        </p:nvSpPr>
        <p:spPr bwMode="auto">
          <a:xfrm>
            <a:off x="7886701" y="2316163"/>
            <a:ext cx="74613" cy="457200"/>
          </a:xfrm>
          <a:prstGeom prst="rightBrace">
            <a:avLst>
              <a:gd name="adj1" fmla="val 50922"/>
              <a:gd name="adj2" fmla="val 50000"/>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36" name="AutoShape 112"/>
          <p:cNvSpPr>
            <a:spLocks/>
          </p:cNvSpPr>
          <p:nvPr/>
        </p:nvSpPr>
        <p:spPr bwMode="auto">
          <a:xfrm>
            <a:off x="6972301" y="1782763"/>
            <a:ext cx="74613" cy="457200"/>
          </a:xfrm>
          <a:prstGeom prst="rightBrace">
            <a:avLst>
              <a:gd name="adj1" fmla="val 50922"/>
              <a:gd name="adj2" fmla="val 50000"/>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19537" name="等腰三角形 1"/>
          <p:cNvSpPr>
            <a:spLocks noChangeArrowheads="1"/>
          </p:cNvSpPr>
          <p:nvPr/>
        </p:nvSpPr>
        <p:spPr bwMode="auto">
          <a:xfrm>
            <a:off x="2490788" y="1408113"/>
            <a:ext cx="1060450" cy="1039812"/>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nvGrpSpPr>
          <p:cNvPr id="19538" name="组合 3"/>
          <p:cNvGrpSpPr>
            <a:grpSpLocks/>
          </p:cNvGrpSpPr>
          <p:nvPr/>
        </p:nvGrpSpPr>
        <p:grpSpPr bwMode="auto">
          <a:xfrm>
            <a:off x="1463675" y="1266826"/>
            <a:ext cx="9144000" cy="1048069"/>
            <a:chOff x="-60325" y="836712"/>
            <a:chExt cx="9144000" cy="1047854"/>
          </a:xfrm>
        </p:grpSpPr>
        <p:sp>
          <p:nvSpPr>
            <p:cNvPr id="19539" name="Line 6"/>
            <p:cNvSpPr>
              <a:spLocks noChangeShapeType="1"/>
            </p:cNvSpPr>
            <p:nvPr/>
          </p:nvSpPr>
          <p:spPr bwMode="auto">
            <a:xfrm>
              <a:off x="966788" y="93345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40" name="Line 7"/>
            <p:cNvSpPr>
              <a:spLocks noChangeShapeType="1"/>
            </p:cNvSpPr>
            <p:nvPr/>
          </p:nvSpPr>
          <p:spPr bwMode="auto">
            <a:xfrm>
              <a:off x="7239000" y="9398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41" name="Text Box 8"/>
            <p:cNvSpPr txBox="1">
              <a:spLocks noChangeArrowheads="1"/>
            </p:cNvSpPr>
            <p:nvPr/>
          </p:nvSpPr>
          <p:spPr bwMode="auto">
            <a:xfrm>
              <a:off x="709613" y="101917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1850</a:t>
              </a:r>
            </a:p>
          </p:txBody>
        </p:sp>
        <p:sp>
          <p:nvSpPr>
            <p:cNvPr id="19542" name="Line 9"/>
            <p:cNvSpPr>
              <a:spLocks noChangeShapeType="1"/>
            </p:cNvSpPr>
            <p:nvPr/>
          </p:nvSpPr>
          <p:spPr bwMode="auto">
            <a:xfrm>
              <a:off x="3048000" y="9144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43" name="Text Box 10"/>
            <p:cNvSpPr txBox="1">
              <a:spLocks noChangeArrowheads="1"/>
            </p:cNvSpPr>
            <p:nvPr/>
          </p:nvSpPr>
          <p:spPr bwMode="auto">
            <a:xfrm>
              <a:off x="2819400" y="99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1900</a:t>
              </a:r>
            </a:p>
          </p:txBody>
        </p:sp>
        <p:sp>
          <p:nvSpPr>
            <p:cNvPr id="19544" name="Line 11"/>
            <p:cNvSpPr>
              <a:spLocks noChangeShapeType="1"/>
            </p:cNvSpPr>
            <p:nvPr/>
          </p:nvSpPr>
          <p:spPr bwMode="auto">
            <a:xfrm>
              <a:off x="5105400" y="9144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45" name="Text Box 12"/>
            <p:cNvSpPr txBox="1">
              <a:spLocks noChangeArrowheads="1"/>
            </p:cNvSpPr>
            <p:nvPr/>
          </p:nvSpPr>
          <p:spPr bwMode="auto">
            <a:xfrm>
              <a:off x="4876800" y="99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1950</a:t>
              </a:r>
            </a:p>
          </p:txBody>
        </p:sp>
        <p:sp>
          <p:nvSpPr>
            <p:cNvPr id="19546" name="Text Box 13"/>
            <p:cNvSpPr txBox="1">
              <a:spLocks noChangeArrowheads="1"/>
            </p:cNvSpPr>
            <p:nvPr/>
          </p:nvSpPr>
          <p:spPr bwMode="auto">
            <a:xfrm>
              <a:off x="6997700" y="9779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2000</a:t>
              </a:r>
            </a:p>
          </p:txBody>
        </p:sp>
        <p:sp>
          <p:nvSpPr>
            <p:cNvPr id="19547" name="Line 14"/>
            <p:cNvSpPr>
              <a:spLocks noChangeShapeType="1"/>
            </p:cNvSpPr>
            <p:nvPr/>
          </p:nvSpPr>
          <p:spPr bwMode="auto">
            <a:xfrm flipV="1">
              <a:off x="-60325" y="990600"/>
              <a:ext cx="91440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19548" name="等腰三角形 2"/>
            <p:cNvSpPr>
              <a:spLocks noChangeArrowheads="1"/>
            </p:cNvSpPr>
            <p:nvPr/>
          </p:nvSpPr>
          <p:spPr bwMode="auto">
            <a:xfrm>
              <a:off x="914400" y="836712"/>
              <a:ext cx="138113"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19549" name="等腰三角形 114"/>
            <p:cNvSpPr>
              <a:spLocks noChangeArrowheads="1"/>
            </p:cNvSpPr>
            <p:nvPr/>
          </p:nvSpPr>
          <p:spPr bwMode="auto">
            <a:xfrm>
              <a:off x="3022874" y="836712"/>
              <a:ext cx="137840"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19550" name="等腰三角形 115"/>
            <p:cNvSpPr>
              <a:spLocks noChangeArrowheads="1"/>
            </p:cNvSpPr>
            <p:nvPr/>
          </p:nvSpPr>
          <p:spPr bwMode="auto">
            <a:xfrm>
              <a:off x="5039097" y="836712"/>
              <a:ext cx="180603"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19551" name="等腰三角形 116"/>
            <p:cNvSpPr>
              <a:spLocks noChangeArrowheads="1"/>
            </p:cNvSpPr>
            <p:nvPr/>
          </p:nvSpPr>
          <p:spPr bwMode="auto">
            <a:xfrm>
              <a:off x="7226300" y="845423"/>
              <a:ext cx="114300"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pic>
        <p:nvPicPr>
          <p:cNvPr id="19552" name="Picture 2" descr="http://m.tiebaimg.com/timg?wapp&amp;quality=80&amp;size=b150_150&amp;subsize=20480&amp;cut_x=0&amp;cut_w=0&amp;cut_y=0&amp;cut_h=0&amp;sec=1369815402&amp;srctrace&amp;di=2cde4c43577ab34ec17fe7be454f1f2b&amp;wh_rate=null&amp;src=http%3A%2F%2Fimgsrc.baidu.com%2Fforum%2Fpic%2Fitem%2Fd1a20cf431adcbefc568f45fadaf2edda3cc9f0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0" y="1408113"/>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内容占位符 2"/>
          <p:cNvSpPr>
            <a:spLocks noGrp="1"/>
          </p:cNvSpPr>
          <p:nvPr/>
        </p:nvSpPr>
        <p:spPr>
          <a:xfrm>
            <a:off x="1514475" y="3176"/>
            <a:ext cx="4108450" cy="492125"/>
          </a:xfrm>
          <a:prstGeom prst="rect">
            <a:avLst/>
          </a:prstGeom>
          <a:solidFill>
            <a:srgbClr val="00B0F0"/>
          </a:solidFill>
          <a:ln w="9525">
            <a:noFill/>
          </a:ln>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9pPr>
          </a:lstStyle>
          <a:p>
            <a:pPr marL="0" indent="0">
              <a:spcBef>
                <a:spcPct val="10000"/>
              </a:spcBef>
              <a:spcAft>
                <a:spcPts val="600"/>
              </a:spcAft>
              <a:buNone/>
              <a:defRPr/>
            </a:pPr>
            <a:r>
              <a:rPr lang="en-US" altLang="zh-CN" sz="2800" b="1" noProof="1">
                <a:solidFill>
                  <a:srgbClr val="C0C0AA">
                    <a:lumMod val="20000"/>
                    <a:lumOff val="80000"/>
                  </a:srgbClr>
                </a:solidFill>
                <a:latin typeface="微软雅黑" panose="020B0503020204020204" pitchFamily="34" charset="-122"/>
                <a:ea typeface="微软雅黑" panose="020B0503020204020204" pitchFamily="34" charset="-122"/>
              </a:rPr>
              <a:t>  </a:t>
            </a:r>
            <a:r>
              <a:rPr lang="zh-CN" altLang="en-US" sz="2800" b="1" noProof="1">
                <a:solidFill>
                  <a:srgbClr val="C0C0AA">
                    <a:lumMod val="20000"/>
                    <a:lumOff val="80000"/>
                  </a:srgbClr>
                </a:solidFill>
                <a:latin typeface="微软雅黑" panose="020B0503020204020204" pitchFamily="34" charset="-122"/>
                <a:ea typeface="微软雅黑" panose="020B0503020204020204" pitchFamily="34" charset="-122"/>
              </a:rPr>
              <a:t>神经科学的发展历史</a:t>
            </a:r>
          </a:p>
        </p:txBody>
      </p:sp>
    </p:spTree>
    <p:extLst>
      <p:ext uri="{BB962C8B-B14F-4D97-AF65-F5344CB8AC3E}">
        <p14:creationId xmlns:p14="http://schemas.microsoft.com/office/powerpoint/2010/main" val="153690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ext Box 2"/>
          <p:cNvSpPr txBox="1">
            <a:spLocks noChangeArrowheads="1"/>
          </p:cNvSpPr>
          <p:nvPr/>
        </p:nvSpPr>
        <p:spPr bwMode="auto">
          <a:xfrm>
            <a:off x="8572500" y="3359150"/>
            <a:ext cx="1208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ea typeface="隶书" panose="02010509060101010101" pitchFamily="49" charset="-122"/>
              </a:rPr>
              <a:t>神经药理学</a:t>
            </a:r>
          </a:p>
        </p:txBody>
      </p:sp>
      <p:sp>
        <p:nvSpPr>
          <p:cNvPr id="20482" name="Text Box 3"/>
          <p:cNvSpPr txBox="1">
            <a:spLocks noChangeArrowheads="1"/>
          </p:cNvSpPr>
          <p:nvPr/>
        </p:nvSpPr>
        <p:spPr bwMode="auto">
          <a:xfrm>
            <a:off x="8664575" y="3894138"/>
            <a:ext cx="1208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ea typeface="隶书" panose="02010509060101010101" pitchFamily="49" charset="-122"/>
              </a:rPr>
              <a:t>分子药理学</a:t>
            </a:r>
          </a:p>
        </p:txBody>
      </p:sp>
      <p:sp>
        <p:nvSpPr>
          <p:cNvPr id="20483" name="Text Box 14"/>
          <p:cNvSpPr txBox="1">
            <a:spLocks noChangeArrowheads="1"/>
          </p:cNvSpPr>
          <p:nvPr/>
        </p:nvSpPr>
        <p:spPr bwMode="auto">
          <a:xfrm>
            <a:off x="4254501" y="1173164"/>
            <a:ext cx="2765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J.C. Eccles (</a:t>
            </a:r>
            <a:r>
              <a:rPr lang="zh-CN" altLang="en-US" sz="1200" b="1">
                <a:solidFill>
                  <a:srgbClr val="000000"/>
                </a:solidFill>
              </a:rPr>
              <a:t>艾克尔斯</a:t>
            </a:r>
            <a:r>
              <a:rPr lang="zh-CN" altLang="en-US" b="1">
                <a:solidFill>
                  <a:srgbClr val="000000"/>
                </a:solidFill>
              </a:rPr>
              <a:t>，澳</a:t>
            </a:r>
            <a:r>
              <a:rPr lang="en-US" altLang="zh-CN" b="1">
                <a:solidFill>
                  <a:srgbClr val="000000"/>
                </a:solidFill>
              </a:rPr>
              <a:t>) </a:t>
            </a:r>
          </a:p>
        </p:txBody>
      </p:sp>
      <p:sp>
        <p:nvSpPr>
          <p:cNvPr id="20484" name="Line 17"/>
          <p:cNvSpPr>
            <a:spLocks noChangeShapeType="1"/>
          </p:cNvSpPr>
          <p:nvPr/>
        </p:nvSpPr>
        <p:spPr bwMode="auto">
          <a:xfrm flipV="1">
            <a:off x="3640138" y="1490663"/>
            <a:ext cx="3778250"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85" name="Line 18"/>
          <p:cNvSpPr>
            <a:spLocks noChangeShapeType="1"/>
          </p:cNvSpPr>
          <p:nvPr/>
        </p:nvSpPr>
        <p:spPr bwMode="auto">
          <a:xfrm>
            <a:off x="3652838" y="14144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86" name="Line 19"/>
          <p:cNvSpPr>
            <a:spLocks noChangeShapeType="1"/>
          </p:cNvSpPr>
          <p:nvPr/>
        </p:nvSpPr>
        <p:spPr bwMode="auto">
          <a:xfrm flipV="1">
            <a:off x="4067175" y="1960563"/>
            <a:ext cx="3214688"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87" name="Line 20"/>
          <p:cNvSpPr>
            <a:spLocks noChangeShapeType="1"/>
          </p:cNvSpPr>
          <p:nvPr/>
        </p:nvSpPr>
        <p:spPr bwMode="auto">
          <a:xfrm>
            <a:off x="4060825" y="18970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88" name="Line 21"/>
          <p:cNvSpPr>
            <a:spLocks noChangeShapeType="1"/>
          </p:cNvSpPr>
          <p:nvPr/>
        </p:nvSpPr>
        <p:spPr bwMode="auto">
          <a:xfrm>
            <a:off x="6099175" y="1528763"/>
            <a:ext cx="0" cy="444500"/>
          </a:xfrm>
          <a:prstGeom prst="line">
            <a:avLst/>
          </a:prstGeom>
          <a:noFill/>
          <a:ln w="25400">
            <a:solidFill>
              <a:srgbClr val="FF3300"/>
            </a:solidFill>
            <a:round/>
            <a:headEnd type="diamond" w="med" len="me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89" name="Text Box 22"/>
          <p:cNvSpPr txBox="1">
            <a:spLocks noChangeArrowheads="1"/>
          </p:cNvSpPr>
          <p:nvPr/>
        </p:nvSpPr>
        <p:spPr bwMode="auto">
          <a:xfrm>
            <a:off x="3432175" y="1181101"/>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i="1">
                <a:solidFill>
                  <a:srgbClr val="000000"/>
                </a:solidFill>
                <a:latin typeface="Times New Roman" panose="02020603050405020304" pitchFamily="18" charset="0"/>
              </a:rPr>
              <a:t>1963</a:t>
            </a:r>
          </a:p>
        </p:txBody>
      </p:sp>
      <p:sp>
        <p:nvSpPr>
          <p:cNvPr id="20490" name="Text Box 23"/>
          <p:cNvSpPr txBox="1">
            <a:spLocks noChangeArrowheads="1"/>
          </p:cNvSpPr>
          <p:nvPr/>
        </p:nvSpPr>
        <p:spPr bwMode="auto">
          <a:xfrm>
            <a:off x="4222750" y="1658938"/>
            <a:ext cx="1976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A.L.Hodgkin (</a:t>
            </a:r>
            <a:r>
              <a:rPr lang="zh-CN" altLang="en-US" b="1">
                <a:solidFill>
                  <a:srgbClr val="000000"/>
                </a:solidFill>
              </a:rPr>
              <a:t>英</a:t>
            </a:r>
            <a:r>
              <a:rPr lang="en-US" altLang="zh-CN" b="1">
                <a:solidFill>
                  <a:srgbClr val="000000"/>
                </a:solidFill>
              </a:rPr>
              <a:t>)</a:t>
            </a:r>
          </a:p>
        </p:txBody>
      </p:sp>
      <p:sp>
        <p:nvSpPr>
          <p:cNvPr id="20491" name="Line 24"/>
          <p:cNvSpPr>
            <a:spLocks noChangeShapeType="1"/>
          </p:cNvSpPr>
          <p:nvPr/>
        </p:nvSpPr>
        <p:spPr bwMode="auto">
          <a:xfrm>
            <a:off x="4186239" y="2493963"/>
            <a:ext cx="3190875" cy="635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92" name="Line 25"/>
          <p:cNvSpPr>
            <a:spLocks noChangeShapeType="1"/>
          </p:cNvSpPr>
          <p:nvPr/>
        </p:nvSpPr>
        <p:spPr bwMode="auto">
          <a:xfrm>
            <a:off x="6099175" y="2017713"/>
            <a:ext cx="0" cy="46355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93" name="Line 26"/>
          <p:cNvSpPr>
            <a:spLocks noChangeShapeType="1"/>
          </p:cNvSpPr>
          <p:nvPr/>
        </p:nvSpPr>
        <p:spPr bwMode="auto">
          <a:xfrm>
            <a:off x="4198938" y="24304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94" name="Text Box 27"/>
          <p:cNvSpPr txBox="1">
            <a:spLocks noChangeArrowheads="1"/>
          </p:cNvSpPr>
          <p:nvPr/>
        </p:nvSpPr>
        <p:spPr bwMode="auto">
          <a:xfrm>
            <a:off x="4122738" y="2684464"/>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B.Katz (</a:t>
            </a:r>
            <a:r>
              <a:rPr lang="zh-CN" altLang="en-US" b="1">
                <a:solidFill>
                  <a:srgbClr val="000000"/>
                </a:solidFill>
              </a:rPr>
              <a:t>卡兹，德 </a:t>
            </a:r>
            <a:r>
              <a:rPr lang="en-US" altLang="zh-CN" b="1">
                <a:solidFill>
                  <a:srgbClr val="000000"/>
                </a:solidFill>
              </a:rPr>
              <a:t>/</a:t>
            </a:r>
            <a:r>
              <a:rPr lang="zh-CN" altLang="en-US" b="1">
                <a:solidFill>
                  <a:srgbClr val="000000"/>
                </a:solidFill>
              </a:rPr>
              <a:t>英</a:t>
            </a:r>
            <a:r>
              <a:rPr lang="en-US" altLang="zh-CN" b="1">
                <a:solidFill>
                  <a:srgbClr val="000000"/>
                </a:solidFill>
              </a:rPr>
              <a:t>)</a:t>
            </a:r>
          </a:p>
        </p:txBody>
      </p:sp>
      <p:sp>
        <p:nvSpPr>
          <p:cNvPr id="20495" name="Line 29"/>
          <p:cNvSpPr>
            <a:spLocks noChangeShapeType="1"/>
          </p:cNvSpPr>
          <p:nvPr/>
        </p:nvSpPr>
        <p:spPr bwMode="auto">
          <a:xfrm>
            <a:off x="3970339" y="3038475"/>
            <a:ext cx="3406775" cy="635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96" name="Line 30"/>
          <p:cNvSpPr>
            <a:spLocks noChangeShapeType="1"/>
          </p:cNvSpPr>
          <p:nvPr/>
        </p:nvSpPr>
        <p:spPr bwMode="auto">
          <a:xfrm>
            <a:off x="3970338" y="29765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497" name="Text Box 32"/>
          <p:cNvSpPr txBox="1">
            <a:spLocks noChangeArrowheads="1"/>
          </p:cNvSpPr>
          <p:nvPr/>
        </p:nvSpPr>
        <p:spPr bwMode="auto">
          <a:xfrm>
            <a:off x="4275139" y="2151063"/>
            <a:ext cx="1811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A.F.Huxley (</a:t>
            </a:r>
            <a:r>
              <a:rPr lang="zh-CN" altLang="en-US" b="1">
                <a:solidFill>
                  <a:srgbClr val="000000"/>
                </a:solidFill>
              </a:rPr>
              <a:t>英</a:t>
            </a:r>
            <a:r>
              <a:rPr lang="en-US" altLang="zh-CN" b="1">
                <a:solidFill>
                  <a:srgbClr val="000000"/>
                </a:solidFill>
              </a:rPr>
              <a:t>)</a:t>
            </a:r>
          </a:p>
        </p:txBody>
      </p:sp>
      <p:sp>
        <p:nvSpPr>
          <p:cNvPr id="20498" name="Text Box 33"/>
          <p:cNvSpPr txBox="1">
            <a:spLocks noChangeArrowheads="1"/>
          </p:cNvSpPr>
          <p:nvPr/>
        </p:nvSpPr>
        <p:spPr bwMode="auto">
          <a:xfrm>
            <a:off x="7380288" y="1185863"/>
            <a:ext cx="132440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细胞内微电极</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突触后电位</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抑制性递质</a:t>
            </a:r>
          </a:p>
        </p:txBody>
      </p:sp>
      <p:sp>
        <p:nvSpPr>
          <p:cNvPr id="20499" name="AutoShape 34"/>
          <p:cNvSpPr>
            <a:spLocks/>
          </p:cNvSpPr>
          <p:nvPr/>
        </p:nvSpPr>
        <p:spPr bwMode="auto">
          <a:xfrm>
            <a:off x="8639175" y="1262063"/>
            <a:ext cx="76200" cy="609600"/>
          </a:xfrm>
          <a:prstGeom prst="rightBrace">
            <a:avLst>
              <a:gd name="adj1" fmla="val 6648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00" name="Text Box 35"/>
          <p:cNvSpPr txBox="1">
            <a:spLocks noChangeArrowheads="1"/>
          </p:cNvSpPr>
          <p:nvPr/>
        </p:nvSpPr>
        <p:spPr bwMode="auto">
          <a:xfrm>
            <a:off x="8667751" y="1365250"/>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ea typeface="隶书" panose="02010509060101010101" pitchFamily="49" charset="-122"/>
              </a:rPr>
              <a:t>突触</a:t>
            </a:r>
          </a:p>
        </p:txBody>
      </p:sp>
      <p:sp>
        <p:nvSpPr>
          <p:cNvPr id="20501" name="Text Box 36"/>
          <p:cNvSpPr txBox="1">
            <a:spLocks noChangeArrowheads="1"/>
          </p:cNvSpPr>
          <p:nvPr/>
        </p:nvSpPr>
        <p:spPr bwMode="auto">
          <a:xfrm>
            <a:off x="7481889" y="1897063"/>
            <a:ext cx="18630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电压钳技术</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动作电位的离子学说</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数学方程表述</a:t>
            </a:r>
          </a:p>
        </p:txBody>
      </p:sp>
      <p:sp>
        <p:nvSpPr>
          <p:cNvPr id="20502" name="AutoShape 37"/>
          <p:cNvSpPr>
            <a:spLocks/>
          </p:cNvSpPr>
          <p:nvPr/>
        </p:nvSpPr>
        <p:spPr bwMode="auto">
          <a:xfrm>
            <a:off x="7453313" y="1916114"/>
            <a:ext cx="93662" cy="592137"/>
          </a:xfrm>
          <a:prstGeom prst="rightBrace">
            <a:avLst>
              <a:gd name="adj1" fmla="val 58508"/>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03" name="AutoShape 38"/>
          <p:cNvSpPr>
            <a:spLocks/>
          </p:cNvSpPr>
          <p:nvPr/>
        </p:nvSpPr>
        <p:spPr bwMode="auto">
          <a:xfrm>
            <a:off x="9223375" y="2012950"/>
            <a:ext cx="76200" cy="584200"/>
          </a:xfrm>
          <a:prstGeom prst="rightBrace">
            <a:avLst>
              <a:gd name="adj1" fmla="val 6371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04" name="Text Box 39"/>
          <p:cNvSpPr txBox="1">
            <a:spLocks noChangeArrowheads="1"/>
          </p:cNvSpPr>
          <p:nvPr/>
        </p:nvSpPr>
        <p:spPr bwMode="auto">
          <a:xfrm>
            <a:off x="7470775" y="2676525"/>
            <a:ext cx="16834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 </a:t>
            </a:r>
            <a:r>
              <a:rPr lang="en-US" altLang="zh-CN" sz="1400">
                <a:solidFill>
                  <a:srgbClr val="000000"/>
                </a:solidFill>
                <a:latin typeface="Times New Roman" panose="02020603050405020304" pitchFamily="18" charset="0"/>
                <a:ea typeface="隶书" panose="02010509060101010101" pitchFamily="49" charset="-122"/>
              </a:rPr>
              <a:t>NM</a:t>
            </a:r>
            <a:r>
              <a:rPr lang="zh-CN" altLang="en-US" sz="1400">
                <a:solidFill>
                  <a:srgbClr val="000000"/>
                </a:solidFill>
                <a:latin typeface="Times New Roman" panose="02020603050405020304" pitchFamily="18" charset="0"/>
                <a:ea typeface="隶书" panose="02010509060101010101" pitchFamily="49" charset="-122"/>
              </a:rPr>
              <a:t>终板电位</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ea typeface="隶书" panose="02010509060101010101" pitchFamily="49" charset="-122"/>
              </a:rPr>
              <a:t>递质“量子释放”</a:t>
            </a:r>
          </a:p>
        </p:txBody>
      </p:sp>
      <p:sp>
        <p:nvSpPr>
          <p:cNvPr id="20505" name="AutoShape 40"/>
          <p:cNvSpPr>
            <a:spLocks/>
          </p:cNvSpPr>
          <p:nvPr/>
        </p:nvSpPr>
        <p:spPr bwMode="auto">
          <a:xfrm>
            <a:off x="3157538" y="1414463"/>
            <a:ext cx="95250" cy="1905000"/>
          </a:xfrm>
          <a:prstGeom prst="leftBrace">
            <a:avLst>
              <a:gd name="adj1" fmla="val 210000"/>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000000"/>
              </a:solidFill>
              <a:latin typeface="Times New Roman" panose="02020603050405020304" pitchFamily="18" charset="0"/>
              <a:ea typeface="隶书" panose="02010509060101010101" pitchFamily="49" charset="-122"/>
            </a:endParaRPr>
          </a:p>
        </p:txBody>
      </p:sp>
      <p:sp>
        <p:nvSpPr>
          <p:cNvPr id="20506" name="Text Box 42"/>
          <p:cNvSpPr txBox="1">
            <a:spLocks noChangeArrowheads="1"/>
          </p:cNvSpPr>
          <p:nvPr/>
        </p:nvSpPr>
        <p:spPr bwMode="auto">
          <a:xfrm>
            <a:off x="2616499" y="1582739"/>
            <a:ext cx="461665" cy="145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fontAlgn="base">
              <a:spcBef>
                <a:spcPct val="0"/>
              </a:spcBef>
              <a:spcAft>
                <a:spcPct val="0"/>
              </a:spcAft>
            </a:pPr>
            <a:r>
              <a:rPr lang="zh-CN" altLang="en-US" b="1">
                <a:solidFill>
                  <a:srgbClr val="000000"/>
                </a:solidFill>
                <a:latin typeface="Times New Roman" panose="02020603050405020304" pitchFamily="18" charset="0"/>
              </a:rPr>
              <a:t>动作电位机制</a:t>
            </a:r>
          </a:p>
        </p:txBody>
      </p:sp>
      <p:sp>
        <p:nvSpPr>
          <p:cNvPr id="20507" name="Line 43"/>
          <p:cNvSpPr>
            <a:spLocks noChangeShapeType="1"/>
          </p:cNvSpPr>
          <p:nvPr/>
        </p:nvSpPr>
        <p:spPr bwMode="auto">
          <a:xfrm flipV="1">
            <a:off x="3760789" y="3541713"/>
            <a:ext cx="3125787"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08" name="Line 44"/>
          <p:cNvSpPr>
            <a:spLocks noChangeShapeType="1"/>
          </p:cNvSpPr>
          <p:nvPr/>
        </p:nvSpPr>
        <p:spPr bwMode="auto">
          <a:xfrm>
            <a:off x="3767138" y="348615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09" name="Line 45"/>
          <p:cNvSpPr>
            <a:spLocks noChangeShapeType="1"/>
          </p:cNvSpPr>
          <p:nvPr/>
        </p:nvSpPr>
        <p:spPr bwMode="auto">
          <a:xfrm>
            <a:off x="6897688" y="34845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10" name="Text Box 47"/>
          <p:cNvSpPr txBox="1">
            <a:spLocks noChangeArrowheads="1"/>
          </p:cNvSpPr>
          <p:nvPr/>
        </p:nvSpPr>
        <p:spPr bwMode="auto">
          <a:xfrm>
            <a:off x="3670300" y="3233739"/>
            <a:ext cx="641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1983</a:t>
            </a:r>
          </a:p>
        </p:txBody>
      </p:sp>
      <p:sp>
        <p:nvSpPr>
          <p:cNvPr id="20511" name="Line 48"/>
          <p:cNvSpPr>
            <a:spLocks noChangeShapeType="1"/>
          </p:cNvSpPr>
          <p:nvPr/>
        </p:nvSpPr>
        <p:spPr bwMode="auto">
          <a:xfrm>
            <a:off x="6351588" y="3067050"/>
            <a:ext cx="0" cy="444500"/>
          </a:xfrm>
          <a:prstGeom prst="line">
            <a:avLst/>
          </a:prstGeom>
          <a:noFill/>
          <a:ln w="25400">
            <a:solidFill>
              <a:srgbClr val="FF3300"/>
            </a:solidFill>
            <a:round/>
            <a:headEnd type="diamond" w="med" len="me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12" name="Text Box 49"/>
          <p:cNvSpPr txBox="1">
            <a:spLocks noChangeArrowheads="1"/>
          </p:cNvSpPr>
          <p:nvPr/>
        </p:nvSpPr>
        <p:spPr bwMode="auto">
          <a:xfrm>
            <a:off x="4365626" y="3195638"/>
            <a:ext cx="2543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U.Von Euler (</a:t>
            </a:r>
            <a:r>
              <a:rPr lang="zh-CN" altLang="en-US" sz="1200" b="1">
                <a:solidFill>
                  <a:srgbClr val="000000"/>
                </a:solidFill>
              </a:rPr>
              <a:t>欧拉，</a:t>
            </a:r>
            <a:r>
              <a:rPr lang="zh-CN" altLang="en-US" b="1">
                <a:solidFill>
                  <a:srgbClr val="000000"/>
                </a:solidFill>
              </a:rPr>
              <a:t>瑞典</a:t>
            </a:r>
            <a:endParaRPr lang="en-US" altLang="zh-CN" b="1">
              <a:solidFill>
                <a:srgbClr val="000000"/>
              </a:solidFill>
            </a:endParaRPr>
          </a:p>
        </p:txBody>
      </p:sp>
      <p:sp>
        <p:nvSpPr>
          <p:cNvPr id="20513" name="Text Box 50"/>
          <p:cNvSpPr txBox="1">
            <a:spLocks noChangeArrowheads="1"/>
          </p:cNvSpPr>
          <p:nvPr/>
        </p:nvSpPr>
        <p:spPr bwMode="auto">
          <a:xfrm>
            <a:off x="7296150" y="3221038"/>
            <a:ext cx="13244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交感神经递质</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去甲肾上腺素</a:t>
            </a:r>
          </a:p>
        </p:txBody>
      </p:sp>
      <p:sp>
        <p:nvSpPr>
          <p:cNvPr id="20514" name="Line 51"/>
          <p:cNvSpPr>
            <a:spLocks noChangeShapeType="1"/>
          </p:cNvSpPr>
          <p:nvPr/>
        </p:nvSpPr>
        <p:spPr bwMode="auto">
          <a:xfrm>
            <a:off x="3989389" y="4094163"/>
            <a:ext cx="3419475" cy="635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15" name="Line 52"/>
          <p:cNvSpPr>
            <a:spLocks noChangeShapeType="1"/>
          </p:cNvSpPr>
          <p:nvPr/>
        </p:nvSpPr>
        <p:spPr bwMode="auto">
          <a:xfrm>
            <a:off x="3989388" y="40306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16" name="Line 53"/>
          <p:cNvSpPr>
            <a:spLocks noChangeShapeType="1"/>
          </p:cNvSpPr>
          <p:nvPr/>
        </p:nvSpPr>
        <p:spPr bwMode="auto">
          <a:xfrm>
            <a:off x="6351588" y="3548063"/>
            <a:ext cx="0" cy="51435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17" name="Text Box 54"/>
          <p:cNvSpPr txBox="1">
            <a:spLocks noChangeArrowheads="1"/>
          </p:cNvSpPr>
          <p:nvPr/>
        </p:nvSpPr>
        <p:spPr bwMode="auto">
          <a:xfrm>
            <a:off x="3536950" y="2667001"/>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i="1">
                <a:solidFill>
                  <a:srgbClr val="000000"/>
                </a:solidFill>
                <a:latin typeface="Times New Roman" panose="02020603050405020304" pitchFamily="18" charset="0"/>
              </a:rPr>
              <a:t>1970</a:t>
            </a:r>
          </a:p>
        </p:txBody>
      </p:sp>
      <p:sp>
        <p:nvSpPr>
          <p:cNvPr id="20518" name="Text Box 55"/>
          <p:cNvSpPr txBox="1">
            <a:spLocks noChangeArrowheads="1"/>
          </p:cNvSpPr>
          <p:nvPr/>
        </p:nvSpPr>
        <p:spPr bwMode="auto">
          <a:xfrm>
            <a:off x="7264400" y="3751263"/>
            <a:ext cx="14654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儿茶酚胺代谢</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影响</a:t>
            </a:r>
            <a:r>
              <a:rPr lang="en-US" altLang="zh-CN" sz="1400">
                <a:solidFill>
                  <a:srgbClr val="000000"/>
                </a:solidFill>
                <a:latin typeface="Times New Roman" panose="02020603050405020304" pitchFamily="18" charset="0"/>
              </a:rPr>
              <a:t>CAs</a:t>
            </a:r>
            <a:r>
              <a:rPr lang="zh-CN" altLang="en-US" sz="1400">
                <a:solidFill>
                  <a:srgbClr val="000000"/>
                </a:solidFill>
                <a:latin typeface="Times New Roman" panose="02020603050405020304" pitchFamily="18" charset="0"/>
              </a:rPr>
              <a:t>的药物</a:t>
            </a:r>
          </a:p>
        </p:txBody>
      </p:sp>
      <p:sp>
        <p:nvSpPr>
          <p:cNvPr id="20519" name="Text Box 56"/>
          <p:cNvSpPr txBox="1">
            <a:spLocks noChangeArrowheads="1"/>
          </p:cNvSpPr>
          <p:nvPr/>
        </p:nvSpPr>
        <p:spPr bwMode="auto">
          <a:xfrm>
            <a:off x="9236076" y="2128838"/>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1600" b="1">
                <a:solidFill>
                  <a:srgbClr val="000000"/>
                </a:solidFill>
                <a:latin typeface="Times New Roman" panose="02020603050405020304" pitchFamily="18" charset="0"/>
                <a:ea typeface="隶书" panose="02010509060101010101" pitchFamily="49" charset="-122"/>
              </a:rPr>
              <a:t>电生理</a:t>
            </a:r>
          </a:p>
        </p:txBody>
      </p:sp>
      <p:sp>
        <p:nvSpPr>
          <p:cNvPr id="20520" name="AutoShape 57"/>
          <p:cNvSpPr>
            <a:spLocks/>
          </p:cNvSpPr>
          <p:nvPr/>
        </p:nvSpPr>
        <p:spPr bwMode="auto">
          <a:xfrm>
            <a:off x="8664575" y="3878263"/>
            <a:ext cx="76200" cy="381000"/>
          </a:xfrm>
          <a:prstGeom prst="rightBrace">
            <a:avLst>
              <a:gd name="adj1" fmla="val 4155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21" name="Text Box 59"/>
          <p:cNvSpPr txBox="1">
            <a:spLocks noChangeArrowheads="1"/>
          </p:cNvSpPr>
          <p:nvPr/>
        </p:nvSpPr>
        <p:spPr bwMode="auto">
          <a:xfrm>
            <a:off x="4216400" y="3671889"/>
            <a:ext cx="276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J.Axelrod (</a:t>
            </a:r>
            <a:r>
              <a:rPr lang="zh-CN" altLang="en-US" sz="1200" b="1">
                <a:solidFill>
                  <a:srgbClr val="000000"/>
                </a:solidFill>
              </a:rPr>
              <a:t>阿克塞尔罗德，</a:t>
            </a:r>
            <a:r>
              <a:rPr lang="zh-CN" altLang="en-US" b="1">
                <a:solidFill>
                  <a:srgbClr val="000000"/>
                </a:solidFill>
              </a:rPr>
              <a:t>美</a:t>
            </a:r>
            <a:r>
              <a:rPr lang="en-US" altLang="zh-CN" b="1">
                <a:solidFill>
                  <a:srgbClr val="000000"/>
                </a:solidFill>
              </a:rPr>
              <a:t>)</a:t>
            </a:r>
          </a:p>
        </p:txBody>
      </p:sp>
      <p:sp>
        <p:nvSpPr>
          <p:cNvPr id="20522" name="AutoShape 60"/>
          <p:cNvSpPr>
            <a:spLocks/>
          </p:cNvSpPr>
          <p:nvPr/>
        </p:nvSpPr>
        <p:spPr bwMode="auto">
          <a:xfrm>
            <a:off x="3457575" y="3497263"/>
            <a:ext cx="76200" cy="762000"/>
          </a:xfrm>
          <a:prstGeom prst="leftBrace">
            <a:avLst>
              <a:gd name="adj1" fmla="val 83102"/>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23" name="Text Box 61"/>
          <p:cNvSpPr txBox="1">
            <a:spLocks noChangeArrowheads="1"/>
          </p:cNvSpPr>
          <p:nvPr/>
        </p:nvSpPr>
        <p:spPr bwMode="auto">
          <a:xfrm>
            <a:off x="2837161" y="3190876"/>
            <a:ext cx="46166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fontAlgn="base">
              <a:spcBef>
                <a:spcPct val="0"/>
              </a:spcBef>
              <a:spcAft>
                <a:spcPct val="0"/>
              </a:spcAft>
            </a:pPr>
            <a:r>
              <a:rPr lang="zh-CN" altLang="en-US" b="1">
                <a:solidFill>
                  <a:srgbClr val="000000"/>
                </a:solidFill>
                <a:latin typeface="Times New Roman" panose="02020603050405020304" pitchFamily="18" charset="0"/>
              </a:rPr>
              <a:t>（儿茶酚胺）</a:t>
            </a:r>
          </a:p>
        </p:txBody>
      </p:sp>
      <p:sp>
        <p:nvSpPr>
          <p:cNvPr id="20524" name="Text Box 62"/>
          <p:cNvSpPr txBox="1">
            <a:spLocks noChangeArrowheads="1"/>
          </p:cNvSpPr>
          <p:nvPr/>
        </p:nvSpPr>
        <p:spPr bwMode="auto">
          <a:xfrm>
            <a:off x="2410124" y="3398839"/>
            <a:ext cx="461665" cy="100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fontAlgn="base">
              <a:spcBef>
                <a:spcPct val="0"/>
              </a:spcBef>
              <a:spcAft>
                <a:spcPct val="0"/>
              </a:spcAft>
            </a:pPr>
            <a:r>
              <a:rPr lang="zh-CN" altLang="en-US" b="1">
                <a:solidFill>
                  <a:srgbClr val="FF0000"/>
                </a:solidFill>
                <a:latin typeface="Times New Roman" panose="02020603050405020304" pitchFamily="18" charset="0"/>
              </a:rPr>
              <a:t>神经化学</a:t>
            </a:r>
          </a:p>
        </p:txBody>
      </p:sp>
      <p:sp>
        <p:nvSpPr>
          <p:cNvPr id="20525" name="Line 63"/>
          <p:cNvSpPr>
            <a:spLocks noChangeShapeType="1"/>
          </p:cNvSpPr>
          <p:nvPr/>
        </p:nvSpPr>
        <p:spPr bwMode="auto">
          <a:xfrm>
            <a:off x="3990976" y="4576763"/>
            <a:ext cx="3413125" cy="635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26" name="Line 64"/>
          <p:cNvSpPr>
            <a:spLocks noChangeShapeType="1"/>
          </p:cNvSpPr>
          <p:nvPr/>
        </p:nvSpPr>
        <p:spPr bwMode="auto">
          <a:xfrm>
            <a:off x="3997325" y="451485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27" name="Line 67"/>
          <p:cNvSpPr>
            <a:spLocks noChangeShapeType="1"/>
          </p:cNvSpPr>
          <p:nvPr/>
        </p:nvSpPr>
        <p:spPr bwMode="auto">
          <a:xfrm>
            <a:off x="6772275" y="4591050"/>
            <a:ext cx="0" cy="444500"/>
          </a:xfrm>
          <a:prstGeom prst="line">
            <a:avLst/>
          </a:prstGeom>
          <a:noFill/>
          <a:ln w="25400">
            <a:solidFill>
              <a:srgbClr val="FF3300"/>
            </a:solidFill>
            <a:round/>
            <a:headEnd type="diamond" w="med" len="me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28" name="Line 68"/>
          <p:cNvSpPr>
            <a:spLocks noChangeShapeType="1"/>
          </p:cNvSpPr>
          <p:nvPr/>
        </p:nvSpPr>
        <p:spPr bwMode="auto">
          <a:xfrm>
            <a:off x="4714876" y="5046663"/>
            <a:ext cx="27082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29" name="Line 69"/>
          <p:cNvSpPr>
            <a:spLocks noChangeShapeType="1"/>
          </p:cNvSpPr>
          <p:nvPr/>
        </p:nvSpPr>
        <p:spPr bwMode="auto">
          <a:xfrm>
            <a:off x="4727575" y="49831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30" name="Line 70"/>
          <p:cNvSpPr>
            <a:spLocks noChangeShapeType="1"/>
          </p:cNvSpPr>
          <p:nvPr/>
        </p:nvSpPr>
        <p:spPr bwMode="auto">
          <a:xfrm flipV="1">
            <a:off x="4587876" y="5580063"/>
            <a:ext cx="2822575" cy="635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31" name="Line 71"/>
          <p:cNvSpPr>
            <a:spLocks noChangeShapeType="1"/>
          </p:cNvSpPr>
          <p:nvPr/>
        </p:nvSpPr>
        <p:spPr bwMode="auto">
          <a:xfrm flipV="1">
            <a:off x="5078414" y="6235700"/>
            <a:ext cx="23399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32" name="Text Box 72"/>
          <p:cNvSpPr txBox="1">
            <a:spLocks noChangeArrowheads="1"/>
          </p:cNvSpPr>
          <p:nvPr/>
        </p:nvSpPr>
        <p:spPr bwMode="auto">
          <a:xfrm>
            <a:off x="4857750" y="4184650"/>
            <a:ext cx="2560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R.W.Sperry (</a:t>
            </a:r>
            <a:r>
              <a:rPr lang="zh-CN" altLang="en-US" sz="1200" b="1">
                <a:solidFill>
                  <a:srgbClr val="000000"/>
                </a:solidFill>
              </a:rPr>
              <a:t>斯佩里</a:t>
            </a:r>
            <a:r>
              <a:rPr lang="zh-CN" altLang="en-US" b="1">
                <a:solidFill>
                  <a:srgbClr val="000000"/>
                </a:solidFill>
              </a:rPr>
              <a:t>，美</a:t>
            </a:r>
            <a:r>
              <a:rPr lang="en-US" altLang="zh-CN" b="1">
                <a:solidFill>
                  <a:srgbClr val="000000"/>
                </a:solidFill>
              </a:rPr>
              <a:t>)</a:t>
            </a:r>
          </a:p>
        </p:txBody>
      </p:sp>
      <p:sp>
        <p:nvSpPr>
          <p:cNvPr id="20533" name="Text Box 73"/>
          <p:cNvSpPr txBox="1">
            <a:spLocks noChangeArrowheads="1"/>
          </p:cNvSpPr>
          <p:nvPr/>
        </p:nvSpPr>
        <p:spPr bwMode="auto">
          <a:xfrm>
            <a:off x="4141788" y="4244976"/>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i="1">
                <a:solidFill>
                  <a:srgbClr val="000000"/>
                </a:solidFill>
                <a:latin typeface="Times New Roman" panose="02020603050405020304" pitchFamily="18" charset="0"/>
              </a:rPr>
              <a:t>1981</a:t>
            </a:r>
          </a:p>
        </p:txBody>
      </p:sp>
      <p:sp>
        <p:nvSpPr>
          <p:cNvPr id="20534" name="Text Box 74"/>
          <p:cNvSpPr txBox="1">
            <a:spLocks noChangeArrowheads="1"/>
          </p:cNvSpPr>
          <p:nvPr/>
        </p:nvSpPr>
        <p:spPr bwMode="auto">
          <a:xfrm>
            <a:off x="7748588" y="4411663"/>
            <a:ext cx="15279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t>
            </a:r>
            <a:r>
              <a:rPr lang="zh-CN" altLang="en-US" sz="1600" b="1">
                <a:solidFill>
                  <a:srgbClr val="000000"/>
                </a:solidFill>
                <a:latin typeface="Times New Roman" panose="02020603050405020304" pitchFamily="18" charset="0"/>
                <a:ea typeface="隶书" panose="02010509060101010101" pitchFamily="49" charset="-122"/>
              </a:rPr>
              <a:t>脑功能侧化”</a:t>
            </a:r>
          </a:p>
        </p:txBody>
      </p:sp>
      <p:sp>
        <p:nvSpPr>
          <p:cNvPr id="20535" name="Line 75"/>
          <p:cNvSpPr>
            <a:spLocks noChangeShapeType="1"/>
          </p:cNvSpPr>
          <p:nvPr/>
        </p:nvSpPr>
        <p:spPr bwMode="auto">
          <a:xfrm>
            <a:off x="4600575" y="55165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36" name="Line 76"/>
          <p:cNvSpPr>
            <a:spLocks noChangeShapeType="1"/>
          </p:cNvSpPr>
          <p:nvPr/>
        </p:nvSpPr>
        <p:spPr bwMode="auto">
          <a:xfrm>
            <a:off x="5070475" y="6011863"/>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37" name="Text Box 77"/>
          <p:cNvSpPr txBox="1">
            <a:spLocks noChangeArrowheads="1"/>
          </p:cNvSpPr>
          <p:nvPr/>
        </p:nvSpPr>
        <p:spPr bwMode="auto">
          <a:xfrm>
            <a:off x="4949826" y="4714875"/>
            <a:ext cx="2576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D.Hubel (</a:t>
            </a:r>
            <a:r>
              <a:rPr lang="zh-CN" altLang="en-US" sz="1200" b="1">
                <a:solidFill>
                  <a:srgbClr val="000000"/>
                </a:solidFill>
              </a:rPr>
              <a:t>休贝尔</a:t>
            </a:r>
            <a:r>
              <a:rPr lang="zh-CN" altLang="en-US" b="1">
                <a:solidFill>
                  <a:srgbClr val="000000"/>
                </a:solidFill>
              </a:rPr>
              <a:t>，加</a:t>
            </a:r>
            <a:r>
              <a:rPr lang="en-US" altLang="zh-CN" b="1">
                <a:solidFill>
                  <a:srgbClr val="000000"/>
                </a:solidFill>
              </a:rPr>
              <a:t>/</a:t>
            </a:r>
            <a:r>
              <a:rPr lang="zh-CN" altLang="en-US" b="1">
                <a:solidFill>
                  <a:srgbClr val="000000"/>
                </a:solidFill>
              </a:rPr>
              <a:t>美</a:t>
            </a:r>
            <a:r>
              <a:rPr lang="en-US" altLang="zh-CN" b="1">
                <a:solidFill>
                  <a:srgbClr val="000000"/>
                </a:solidFill>
              </a:rPr>
              <a:t>)</a:t>
            </a:r>
          </a:p>
        </p:txBody>
      </p:sp>
      <p:sp>
        <p:nvSpPr>
          <p:cNvPr id="20538" name="Text Box 81"/>
          <p:cNvSpPr txBox="1">
            <a:spLocks noChangeArrowheads="1"/>
          </p:cNvSpPr>
          <p:nvPr/>
        </p:nvSpPr>
        <p:spPr bwMode="auto">
          <a:xfrm>
            <a:off x="4849814" y="5226050"/>
            <a:ext cx="2687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T.Wiesel (</a:t>
            </a:r>
            <a:r>
              <a:rPr lang="zh-CN" altLang="en-US" sz="1200" b="1">
                <a:solidFill>
                  <a:srgbClr val="000000"/>
                </a:solidFill>
              </a:rPr>
              <a:t>威塞尔，</a:t>
            </a:r>
            <a:r>
              <a:rPr lang="zh-CN" altLang="en-US" b="1">
                <a:solidFill>
                  <a:srgbClr val="000000"/>
                </a:solidFill>
              </a:rPr>
              <a:t>瑞典</a:t>
            </a:r>
            <a:r>
              <a:rPr lang="en-US" altLang="zh-CN" b="1">
                <a:solidFill>
                  <a:srgbClr val="000000"/>
                </a:solidFill>
              </a:rPr>
              <a:t>/</a:t>
            </a:r>
            <a:r>
              <a:rPr lang="zh-CN" altLang="en-US" b="1">
                <a:solidFill>
                  <a:srgbClr val="000000"/>
                </a:solidFill>
              </a:rPr>
              <a:t>美</a:t>
            </a:r>
            <a:r>
              <a:rPr lang="en-US" altLang="zh-CN" b="1">
                <a:solidFill>
                  <a:srgbClr val="000000"/>
                </a:solidFill>
              </a:rPr>
              <a:t>)</a:t>
            </a:r>
          </a:p>
        </p:txBody>
      </p:sp>
      <p:sp>
        <p:nvSpPr>
          <p:cNvPr id="20539" name="Line 83"/>
          <p:cNvSpPr>
            <a:spLocks noChangeShapeType="1"/>
          </p:cNvSpPr>
          <p:nvPr/>
        </p:nvSpPr>
        <p:spPr bwMode="auto">
          <a:xfrm>
            <a:off x="6765925" y="5046663"/>
            <a:ext cx="12700" cy="53340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40" name="Text Box 84"/>
          <p:cNvSpPr txBox="1">
            <a:spLocks noChangeArrowheads="1"/>
          </p:cNvSpPr>
          <p:nvPr/>
        </p:nvSpPr>
        <p:spPr bwMode="auto">
          <a:xfrm>
            <a:off x="3276600" y="4718051"/>
            <a:ext cx="38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FF0000"/>
                </a:solidFill>
                <a:latin typeface="Times New Roman" panose="02020603050405020304" pitchFamily="18" charset="0"/>
              </a:rPr>
              <a:t>信息加工</a:t>
            </a:r>
          </a:p>
        </p:txBody>
      </p:sp>
      <p:sp>
        <p:nvSpPr>
          <p:cNvPr id="20541" name="AutoShape 86"/>
          <p:cNvSpPr>
            <a:spLocks/>
          </p:cNvSpPr>
          <p:nvPr/>
        </p:nvSpPr>
        <p:spPr bwMode="auto">
          <a:xfrm>
            <a:off x="3770314" y="4514851"/>
            <a:ext cx="122237" cy="1179513"/>
          </a:xfrm>
          <a:prstGeom prst="leftBrace">
            <a:avLst>
              <a:gd name="adj1" fmla="val 91446"/>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42" name="Line 87"/>
          <p:cNvSpPr>
            <a:spLocks noChangeShapeType="1"/>
          </p:cNvSpPr>
          <p:nvPr/>
        </p:nvSpPr>
        <p:spPr bwMode="auto">
          <a:xfrm>
            <a:off x="5006976" y="6572250"/>
            <a:ext cx="23526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43" name="Line 88"/>
          <p:cNvSpPr>
            <a:spLocks noChangeShapeType="1"/>
          </p:cNvSpPr>
          <p:nvPr/>
        </p:nvSpPr>
        <p:spPr bwMode="auto">
          <a:xfrm>
            <a:off x="5006975" y="650875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44" name="AutoShape 89"/>
          <p:cNvSpPr>
            <a:spLocks/>
          </p:cNvSpPr>
          <p:nvPr/>
        </p:nvSpPr>
        <p:spPr bwMode="auto">
          <a:xfrm>
            <a:off x="8534400" y="3278188"/>
            <a:ext cx="76200" cy="381000"/>
          </a:xfrm>
          <a:prstGeom prst="rightBrace">
            <a:avLst>
              <a:gd name="adj1" fmla="val 4155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45" name="Text Box 90"/>
          <p:cNvSpPr txBox="1">
            <a:spLocks noChangeArrowheads="1"/>
          </p:cNvSpPr>
          <p:nvPr/>
        </p:nvSpPr>
        <p:spPr bwMode="auto">
          <a:xfrm>
            <a:off x="5332414" y="5764214"/>
            <a:ext cx="204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E.Neher (</a:t>
            </a:r>
            <a:r>
              <a:rPr lang="zh-CN" altLang="en-US" sz="1200" b="1">
                <a:solidFill>
                  <a:srgbClr val="000000"/>
                </a:solidFill>
              </a:rPr>
              <a:t>奈尔</a:t>
            </a:r>
            <a:r>
              <a:rPr lang="zh-CN" altLang="en-US" b="1">
                <a:solidFill>
                  <a:srgbClr val="000000"/>
                </a:solidFill>
              </a:rPr>
              <a:t>，德</a:t>
            </a:r>
            <a:r>
              <a:rPr lang="en-US" altLang="zh-CN" b="1">
                <a:solidFill>
                  <a:srgbClr val="000000"/>
                </a:solidFill>
              </a:rPr>
              <a:t>)</a:t>
            </a:r>
          </a:p>
        </p:txBody>
      </p:sp>
      <p:sp>
        <p:nvSpPr>
          <p:cNvPr id="20546" name="Text Box 91"/>
          <p:cNvSpPr txBox="1">
            <a:spLocks noChangeArrowheads="1"/>
          </p:cNvSpPr>
          <p:nvPr/>
        </p:nvSpPr>
        <p:spPr bwMode="auto">
          <a:xfrm>
            <a:off x="4802188" y="5797551"/>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i="1">
                <a:solidFill>
                  <a:srgbClr val="000000"/>
                </a:solidFill>
                <a:latin typeface="Times New Roman" panose="02020603050405020304" pitchFamily="18" charset="0"/>
              </a:rPr>
              <a:t>1991</a:t>
            </a:r>
          </a:p>
        </p:txBody>
      </p:sp>
      <p:sp>
        <p:nvSpPr>
          <p:cNvPr id="20547" name="Text Box 92"/>
          <p:cNvSpPr txBox="1">
            <a:spLocks noChangeArrowheads="1"/>
          </p:cNvSpPr>
          <p:nvPr/>
        </p:nvSpPr>
        <p:spPr bwMode="auto">
          <a:xfrm>
            <a:off x="5210175" y="6242051"/>
            <a:ext cx="1874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B.Sakmann (</a:t>
            </a:r>
            <a:r>
              <a:rPr lang="zh-CN" altLang="en-US" b="1">
                <a:solidFill>
                  <a:srgbClr val="000000"/>
                </a:solidFill>
              </a:rPr>
              <a:t>德</a:t>
            </a:r>
            <a:r>
              <a:rPr lang="en-US" altLang="zh-CN" b="1">
                <a:solidFill>
                  <a:srgbClr val="000000"/>
                </a:solidFill>
              </a:rPr>
              <a:t>)</a:t>
            </a:r>
          </a:p>
        </p:txBody>
      </p:sp>
      <p:sp>
        <p:nvSpPr>
          <p:cNvPr id="20548" name="Line 93"/>
          <p:cNvSpPr>
            <a:spLocks noChangeShapeType="1"/>
          </p:cNvSpPr>
          <p:nvPr/>
        </p:nvSpPr>
        <p:spPr bwMode="auto">
          <a:xfrm>
            <a:off x="7089775" y="6051550"/>
            <a:ext cx="0" cy="495300"/>
          </a:xfrm>
          <a:prstGeom prst="line">
            <a:avLst/>
          </a:prstGeom>
          <a:noFill/>
          <a:ln w="25400">
            <a:solidFill>
              <a:srgbClr val="FF3300"/>
            </a:solidFill>
            <a:round/>
            <a:headEnd type="diamond" w="med" len="me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49" name="Text Box 94"/>
          <p:cNvSpPr txBox="1">
            <a:spLocks noChangeArrowheads="1"/>
          </p:cNvSpPr>
          <p:nvPr/>
        </p:nvSpPr>
        <p:spPr bwMode="auto">
          <a:xfrm>
            <a:off x="7572376" y="5048250"/>
            <a:ext cx="2042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大脑视觉信息加工</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视觉系统发育的可塑性</a:t>
            </a:r>
          </a:p>
        </p:txBody>
      </p:sp>
      <p:sp>
        <p:nvSpPr>
          <p:cNvPr id="20550" name="AutoShape 95"/>
          <p:cNvSpPr>
            <a:spLocks/>
          </p:cNvSpPr>
          <p:nvPr/>
        </p:nvSpPr>
        <p:spPr bwMode="auto">
          <a:xfrm>
            <a:off x="7496175" y="4975225"/>
            <a:ext cx="76200" cy="685800"/>
          </a:xfrm>
          <a:prstGeom prst="rightBrace">
            <a:avLst>
              <a:gd name="adj1" fmla="val 75000"/>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grpSp>
        <p:nvGrpSpPr>
          <p:cNvPr id="20551" name="Group 96"/>
          <p:cNvGrpSpPr>
            <a:grpSpLocks/>
          </p:cNvGrpSpPr>
          <p:nvPr/>
        </p:nvGrpSpPr>
        <p:grpSpPr bwMode="auto">
          <a:xfrm>
            <a:off x="3863975" y="5835651"/>
            <a:ext cx="1079500" cy="917575"/>
            <a:chOff x="1904" y="3647"/>
            <a:chExt cx="680" cy="578"/>
          </a:xfrm>
        </p:grpSpPr>
        <p:sp>
          <p:nvSpPr>
            <p:cNvPr id="20552" name="Text Box 97"/>
            <p:cNvSpPr txBox="1">
              <a:spLocks noChangeArrowheads="1"/>
            </p:cNvSpPr>
            <p:nvPr/>
          </p:nvSpPr>
          <p:spPr bwMode="auto">
            <a:xfrm>
              <a:off x="2104" y="3647"/>
              <a:ext cx="3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000000"/>
                  </a:solidFill>
                  <a:latin typeface="Times New Roman" panose="02020603050405020304" pitchFamily="18" charset="0"/>
                </a:rPr>
                <a:t>膜片钳</a:t>
              </a:r>
            </a:p>
          </p:txBody>
        </p:sp>
        <p:sp>
          <p:nvSpPr>
            <p:cNvPr id="20553" name="Text Box 98"/>
            <p:cNvSpPr txBox="1">
              <a:spLocks noChangeArrowheads="1"/>
            </p:cNvSpPr>
            <p:nvPr/>
          </p:nvSpPr>
          <p:spPr bwMode="auto">
            <a:xfrm>
              <a:off x="2248" y="3647"/>
              <a:ext cx="3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000000"/>
                  </a:solidFill>
                  <a:latin typeface="Times New Roman" panose="02020603050405020304" pitchFamily="18" charset="0"/>
                </a:rPr>
                <a:t>单通道</a:t>
              </a:r>
            </a:p>
          </p:txBody>
        </p:sp>
        <p:sp>
          <p:nvSpPr>
            <p:cNvPr id="20554" name="Text Box 99"/>
            <p:cNvSpPr txBox="1">
              <a:spLocks noChangeArrowheads="1"/>
            </p:cNvSpPr>
            <p:nvPr/>
          </p:nvSpPr>
          <p:spPr bwMode="auto">
            <a:xfrm>
              <a:off x="1904" y="3648"/>
              <a:ext cx="3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b="1">
                  <a:solidFill>
                    <a:srgbClr val="FF0000"/>
                  </a:solidFill>
                  <a:latin typeface="Times New Roman" panose="02020603050405020304" pitchFamily="18" charset="0"/>
                </a:rPr>
                <a:t>方法学</a:t>
              </a:r>
            </a:p>
          </p:txBody>
        </p:sp>
      </p:grpSp>
      <p:sp>
        <p:nvSpPr>
          <p:cNvPr id="20555" name="AutoShape 100"/>
          <p:cNvSpPr>
            <a:spLocks/>
          </p:cNvSpPr>
          <p:nvPr/>
        </p:nvSpPr>
        <p:spPr bwMode="auto">
          <a:xfrm>
            <a:off x="4829175" y="5886450"/>
            <a:ext cx="76200" cy="838200"/>
          </a:xfrm>
          <a:prstGeom prst="leftBrace">
            <a:avLst>
              <a:gd name="adj1" fmla="val 91412"/>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56" name="Text Box 101"/>
          <p:cNvSpPr txBox="1">
            <a:spLocks noChangeArrowheads="1"/>
          </p:cNvSpPr>
          <p:nvPr/>
        </p:nvSpPr>
        <p:spPr bwMode="auto">
          <a:xfrm>
            <a:off x="7627939" y="5953126"/>
            <a:ext cx="204254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膜片钳技术</a:t>
            </a:r>
          </a:p>
          <a:p>
            <a:pPr fontAlgn="base">
              <a:spcBef>
                <a:spcPct val="0"/>
              </a:spcBef>
              <a:spcAft>
                <a:spcPct val="0"/>
              </a:spcAft>
            </a:pPr>
            <a:r>
              <a:rPr lang="en-US" altLang="zh-CN" sz="1400">
                <a:solidFill>
                  <a:srgbClr val="000000"/>
                </a:solidFill>
                <a:latin typeface="Times New Roman" panose="02020603050405020304" pitchFamily="18" charset="0"/>
              </a:rPr>
              <a:t>•</a:t>
            </a:r>
            <a:r>
              <a:rPr lang="zh-CN" altLang="en-US" sz="1400">
                <a:solidFill>
                  <a:srgbClr val="000000"/>
                </a:solidFill>
                <a:latin typeface="Times New Roman" panose="02020603050405020304" pitchFamily="18" charset="0"/>
              </a:rPr>
              <a:t>单个离子通道电流记录</a:t>
            </a:r>
          </a:p>
          <a:p>
            <a:pPr fontAlgn="base">
              <a:spcBef>
                <a:spcPct val="0"/>
              </a:spcBef>
              <a:spcAft>
                <a:spcPct val="0"/>
              </a:spcAft>
            </a:pPr>
            <a:endParaRPr lang="zh-CN" altLang="en-US" sz="1400">
              <a:solidFill>
                <a:srgbClr val="000000"/>
              </a:solidFill>
              <a:latin typeface="Times New Roman" panose="02020603050405020304" pitchFamily="18" charset="0"/>
            </a:endParaRPr>
          </a:p>
          <a:p>
            <a:pPr fontAlgn="base">
              <a:spcBef>
                <a:spcPct val="0"/>
              </a:spcBef>
              <a:spcAft>
                <a:spcPct val="0"/>
              </a:spcAft>
            </a:pPr>
            <a:endParaRPr lang="en-US" altLang="zh-CN" sz="1400">
              <a:solidFill>
                <a:srgbClr val="000000"/>
              </a:solidFill>
              <a:latin typeface="Times New Roman" panose="02020603050405020304" pitchFamily="18" charset="0"/>
            </a:endParaRPr>
          </a:p>
        </p:txBody>
      </p:sp>
      <p:sp>
        <p:nvSpPr>
          <p:cNvPr id="20557" name="AutoShape 102"/>
          <p:cNvSpPr>
            <a:spLocks/>
          </p:cNvSpPr>
          <p:nvPr/>
        </p:nvSpPr>
        <p:spPr bwMode="auto">
          <a:xfrm>
            <a:off x="7496175" y="6038850"/>
            <a:ext cx="76200" cy="609600"/>
          </a:xfrm>
          <a:prstGeom prst="rightBrace">
            <a:avLst>
              <a:gd name="adj1" fmla="val 6648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0558" name="Line 103"/>
          <p:cNvSpPr>
            <a:spLocks noChangeShapeType="1"/>
          </p:cNvSpPr>
          <p:nvPr/>
        </p:nvSpPr>
        <p:spPr bwMode="auto">
          <a:xfrm>
            <a:off x="7280275" y="189865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59" name="Text Box 104"/>
          <p:cNvSpPr txBox="1">
            <a:spLocks noChangeArrowheads="1"/>
          </p:cNvSpPr>
          <p:nvPr/>
        </p:nvSpPr>
        <p:spPr bwMode="auto">
          <a:xfrm>
            <a:off x="3500438" y="1768475"/>
            <a:ext cx="696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1999</a:t>
            </a:r>
          </a:p>
        </p:txBody>
      </p:sp>
      <p:sp>
        <p:nvSpPr>
          <p:cNvPr id="20560" name="Text Box 106"/>
          <p:cNvSpPr txBox="1">
            <a:spLocks noChangeArrowheads="1"/>
          </p:cNvSpPr>
          <p:nvPr/>
        </p:nvSpPr>
        <p:spPr bwMode="auto">
          <a:xfrm>
            <a:off x="6124576" y="2200275"/>
            <a:ext cx="1089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a:solidFill>
                  <a:srgbClr val="000000"/>
                </a:solidFill>
                <a:latin typeface="Times New Roman" panose="02020603050405020304" pitchFamily="18" charset="0"/>
              </a:rPr>
              <a:t>Cambridge</a:t>
            </a:r>
          </a:p>
        </p:txBody>
      </p:sp>
      <p:sp>
        <p:nvSpPr>
          <p:cNvPr id="20561" name="Text Box 107"/>
          <p:cNvSpPr txBox="1">
            <a:spLocks noChangeArrowheads="1"/>
          </p:cNvSpPr>
          <p:nvPr/>
        </p:nvSpPr>
        <p:spPr bwMode="auto">
          <a:xfrm>
            <a:off x="6130926" y="1603375"/>
            <a:ext cx="1089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1600">
                <a:solidFill>
                  <a:srgbClr val="000000"/>
                </a:solidFill>
                <a:latin typeface="Times New Roman" panose="02020603050405020304" pitchFamily="18" charset="0"/>
              </a:rPr>
              <a:t>Cambridge</a:t>
            </a:r>
          </a:p>
        </p:txBody>
      </p:sp>
      <p:grpSp>
        <p:nvGrpSpPr>
          <p:cNvPr id="20562" name="组合 108"/>
          <p:cNvGrpSpPr>
            <a:grpSpLocks/>
          </p:cNvGrpSpPr>
          <p:nvPr/>
        </p:nvGrpSpPr>
        <p:grpSpPr bwMode="auto">
          <a:xfrm>
            <a:off x="1524000" y="692151"/>
            <a:ext cx="9144000" cy="1048069"/>
            <a:chOff x="506411" y="836712"/>
            <a:chExt cx="9144001" cy="1047854"/>
          </a:xfrm>
        </p:grpSpPr>
        <p:sp>
          <p:nvSpPr>
            <p:cNvPr id="20563" name="Line 6"/>
            <p:cNvSpPr>
              <a:spLocks noChangeShapeType="1"/>
            </p:cNvSpPr>
            <p:nvPr/>
          </p:nvSpPr>
          <p:spPr bwMode="auto">
            <a:xfrm>
              <a:off x="966788" y="93345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64" name="Line 7"/>
            <p:cNvSpPr>
              <a:spLocks noChangeShapeType="1"/>
            </p:cNvSpPr>
            <p:nvPr/>
          </p:nvSpPr>
          <p:spPr bwMode="auto">
            <a:xfrm>
              <a:off x="7239000" y="9398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65" name="Text Box 8"/>
            <p:cNvSpPr txBox="1">
              <a:spLocks noChangeArrowheads="1"/>
            </p:cNvSpPr>
            <p:nvPr/>
          </p:nvSpPr>
          <p:spPr bwMode="auto">
            <a:xfrm>
              <a:off x="709613" y="101917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1850</a:t>
              </a:r>
            </a:p>
          </p:txBody>
        </p:sp>
        <p:sp>
          <p:nvSpPr>
            <p:cNvPr id="20566" name="Line 9"/>
            <p:cNvSpPr>
              <a:spLocks noChangeShapeType="1"/>
            </p:cNvSpPr>
            <p:nvPr/>
          </p:nvSpPr>
          <p:spPr bwMode="auto">
            <a:xfrm>
              <a:off x="3048000" y="9144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67" name="Text Box 10"/>
            <p:cNvSpPr txBox="1">
              <a:spLocks noChangeArrowheads="1"/>
            </p:cNvSpPr>
            <p:nvPr/>
          </p:nvSpPr>
          <p:spPr bwMode="auto">
            <a:xfrm>
              <a:off x="2819400" y="99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1900</a:t>
              </a:r>
            </a:p>
          </p:txBody>
        </p:sp>
        <p:sp>
          <p:nvSpPr>
            <p:cNvPr id="20568" name="Line 11"/>
            <p:cNvSpPr>
              <a:spLocks noChangeShapeType="1"/>
            </p:cNvSpPr>
            <p:nvPr/>
          </p:nvSpPr>
          <p:spPr bwMode="auto">
            <a:xfrm>
              <a:off x="5105400" y="914400"/>
              <a:ext cx="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69" name="Text Box 12"/>
            <p:cNvSpPr txBox="1">
              <a:spLocks noChangeArrowheads="1"/>
            </p:cNvSpPr>
            <p:nvPr/>
          </p:nvSpPr>
          <p:spPr bwMode="auto">
            <a:xfrm>
              <a:off x="4876800" y="99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1950</a:t>
              </a:r>
            </a:p>
          </p:txBody>
        </p:sp>
        <p:sp>
          <p:nvSpPr>
            <p:cNvPr id="20570" name="Text Box 13"/>
            <p:cNvSpPr txBox="1">
              <a:spLocks noChangeArrowheads="1"/>
            </p:cNvSpPr>
            <p:nvPr/>
          </p:nvSpPr>
          <p:spPr bwMode="auto">
            <a:xfrm>
              <a:off x="6997700" y="9779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2000</a:t>
              </a:r>
            </a:p>
          </p:txBody>
        </p:sp>
        <p:sp>
          <p:nvSpPr>
            <p:cNvPr id="20571" name="Line 14"/>
            <p:cNvSpPr>
              <a:spLocks noChangeShapeType="1"/>
            </p:cNvSpPr>
            <p:nvPr/>
          </p:nvSpPr>
          <p:spPr bwMode="auto">
            <a:xfrm>
              <a:off x="506411" y="989460"/>
              <a:ext cx="9144001"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0572" name="等腰三角形 118"/>
            <p:cNvSpPr>
              <a:spLocks noChangeArrowheads="1"/>
            </p:cNvSpPr>
            <p:nvPr/>
          </p:nvSpPr>
          <p:spPr bwMode="auto">
            <a:xfrm>
              <a:off x="914400" y="836712"/>
              <a:ext cx="138113"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20573" name="等腰三角形 119"/>
            <p:cNvSpPr>
              <a:spLocks noChangeArrowheads="1"/>
            </p:cNvSpPr>
            <p:nvPr/>
          </p:nvSpPr>
          <p:spPr bwMode="auto">
            <a:xfrm>
              <a:off x="3022874" y="836712"/>
              <a:ext cx="137840"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20574" name="等腰三角形 120"/>
            <p:cNvSpPr>
              <a:spLocks noChangeArrowheads="1"/>
            </p:cNvSpPr>
            <p:nvPr/>
          </p:nvSpPr>
          <p:spPr bwMode="auto">
            <a:xfrm>
              <a:off x="5039097" y="836712"/>
              <a:ext cx="180603"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sp>
          <p:nvSpPr>
            <p:cNvPr id="20575" name="等腰三角形 121"/>
            <p:cNvSpPr>
              <a:spLocks noChangeArrowheads="1"/>
            </p:cNvSpPr>
            <p:nvPr/>
          </p:nvSpPr>
          <p:spPr bwMode="auto">
            <a:xfrm>
              <a:off x="7226300" y="845423"/>
              <a:ext cx="114300" cy="1039143"/>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endParaRPr lang="zh-CN" altLang="en-US" sz="2800" b="1">
                <a:solidFill>
                  <a:srgbClr val="000000"/>
                </a:solidFill>
                <a:latin typeface="Times New Roman" panose="02020603050405020304" pitchFamily="18" charset="0"/>
              </a:endParaRPr>
            </a:p>
          </p:txBody>
        </p:sp>
      </p:grpSp>
      <p:pic>
        <p:nvPicPr>
          <p:cNvPr id="20576" name="Picture 2" descr="http://m.tiebaimg.com/timg?wapp&amp;quality=80&amp;size=b150_150&amp;subsize=20480&amp;cut_x=0&amp;cut_w=0&amp;cut_y=0&amp;cut_h=0&amp;sec=1369815402&amp;srctrace&amp;di=2cde4c43577ab34ec17fe7be454f1f2b&amp;wh_rate=null&amp;src=http%3A%2F%2Fimgsrc.baidu.com%2Fforum%2Fpic%2Fitem%2Fd1a20cf431adcbefc568f45fadaf2edda3cc9f0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176" y="795339"/>
            <a:ext cx="13938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7" name="Text Box 2"/>
          <p:cNvSpPr txBox="1">
            <a:spLocks noChangeArrowheads="1"/>
          </p:cNvSpPr>
          <p:nvPr/>
        </p:nvSpPr>
        <p:spPr bwMode="auto">
          <a:xfrm>
            <a:off x="1703389"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zh-CN" altLang="en-US" sz="3200" b="1">
                <a:solidFill>
                  <a:srgbClr val="FF0000"/>
                </a:solidFill>
                <a:latin typeface="黑体" panose="02010609060101010101" pitchFamily="49" charset="-122"/>
                <a:ea typeface="黑体" panose="02010609060101010101" pitchFamily="49" charset="-122"/>
              </a:rPr>
              <a:t>近</a:t>
            </a:r>
            <a:r>
              <a:rPr lang="en-US" altLang="zh-CN" sz="3200" b="1">
                <a:solidFill>
                  <a:srgbClr val="FF0000"/>
                </a:solidFill>
                <a:latin typeface="黑体" panose="02010609060101010101" pitchFamily="49" charset="-122"/>
                <a:ea typeface="黑体" panose="02010609060101010101" pitchFamily="49" charset="-122"/>
              </a:rPr>
              <a:t>100</a:t>
            </a:r>
            <a:r>
              <a:rPr lang="zh-CN" altLang="en-US" sz="3200" b="1">
                <a:solidFill>
                  <a:srgbClr val="FF0000"/>
                </a:solidFill>
                <a:latin typeface="黑体" panose="02010609060101010101" pitchFamily="49" charset="-122"/>
                <a:ea typeface="黑体" panose="02010609060101010101" pitchFamily="49" charset="-122"/>
              </a:rPr>
              <a:t>多年来与神经科学有关的诺贝尔奖获得者 </a:t>
            </a:r>
          </a:p>
        </p:txBody>
      </p:sp>
    </p:spTree>
    <p:extLst>
      <p:ext uri="{BB962C8B-B14F-4D97-AF65-F5344CB8AC3E}">
        <p14:creationId xmlns:p14="http://schemas.microsoft.com/office/powerpoint/2010/main" val="27603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Line 2"/>
          <p:cNvSpPr>
            <a:spLocks noChangeShapeType="1"/>
          </p:cNvSpPr>
          <p:nvPr/>
        </p:nvSpPr>
        <p:spPr bwMode="auto">
          <a:xfrm flipV="1">
            <a:off x="1728788" y="1160463"/>
            <a:ext cx="8616950" cy="63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06" name="Line 4"/>
          <p:cNvSpPr>
            <a:spLocks noChangeShapeType="1"/>
          </p:cNvSpPr>
          <p:nvPr/>
        </p:nvSpPr>
        <p:spPr bwMode="auto">
          <a:xfrm>
            <a:off x="1970088" y="1160464"/>
            <a:ext cx="0" cy="85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07" name="Line 5"/>
          <p:cNvSpPr>
            <a:spLocks noChangeShapeType="1"/>
          </p:cNvSpPr>
          <p:nvPr/>
        </p:nvSpPr>
        <p:spPr bwMode="auto">
          <a:xfrm>
            <a:off x="7407275" y="1160464"/>
            <a:ext cx="0" cy="85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08" name="Text Box 6"/>
          <p:cNvSpPr txBox="1">
            <a:spLocks noChangeArrowheads="1"/>
          </p:cNvSpPr>
          <p:nvPr/>
        </p:nvSpPr>
        <p:spPr bwMode="auto">
          <a:xfrm>
            <a:off x="1703388" y="12747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1850</a:t>
            </a:r>
          </a:p>
        </p:txBody>
      </p:sp>
      <p:sp>
        <p:nvSpPr>
          <p:cNvPr id="21509" name="Line 7"/>
          <p:cNvSpPr>
            <a:spLocks noChangeShapeType="1"/>
          </p:cNvSpPr>
          <p:nvPr/>
        </p:nvSpPr>
        <p:spPr bwMode="auto">
          <a:xfrm>
            <a:off x="3570288" y="1160464"/>
            <a:ext cx="0" cy="85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0" name="Text Box 8"/>
          <p:cNvSpPr txBox="1">
            <a:spLocks noChangeArrowheads="1"/>
          </p:cNvSpPr>
          <p:nvPr/>
        </p:nvSpPr>
        <p:spPr bwMode="auto">
          <a:xfrm>
            <a:off x="3341688" y="12366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1900</a:t>
            </a:r>
          </a:p>
        </p:txBody>
      </p:sp>
      <p:sp>
        <p:nvSpPr>
          <p:cNvPr id="21511" name="Line 9"/>
          <p:cNvSpPr>
            <a:spLocks noChangeShapeType="1"/>
          </p:cNvSpPr>
          <p:nvPr/>
        </p:nvSpPr>
        <p:spPr bwMode="auto">
          <a:xfrm>
            <a:off x="5135563" y="1150939"/>
            <a:ext cx="0" cy="85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2" name="Text Box 10"/>
          <p:cNvSpPr txBox="1">
            <a:spLocks noChangeArrowheads="1"/>
          </p:cNvSpPr>
          <p:nvPr/>
        </p:nvSpPr>
        <p:spPr bwMode="auto">
          <a:xfrm>
            <a:off x="4792663" y="12493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1950</a:t>
            </a:r>
          </a:p>
        </p:txBody>
      </p:sp>
      <p:sp>
        <p:nvSpPr>
          <p:cNvPr id="21513" name="Text Box 11"/>
          <p:cNvSpPr txBox="1">
            <a:spLocks noChangeArrowheads="1"/>
          </p:cNvSpPr>
          <p:nvPr/>
        </p:nvSpPr>
        <p:spPr bwMode="auto">
          <a:xfrm>
            <a:off x="7178675" y="12239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2000</a:t>
            </a:r>
          </a:p>
        </p:txBody>
      </p:sp>
      <p:sp>
        <p:nvSpPr>
          <p:cNvPr id="21514" name="Line 14"/>
          <p:cNvSpPr>
            <a:spLocks noChangeShapeType="1"/>
          </p:cNvSpPr>
          <p:nvPr/>
        </p:nvSpPr>
        <p:spPr bwMode="auto">
          <a:xfrm flipV="1">
            <a:off x="4121150" y="2193925"/>
            <a:ext cx="3778250"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5" name="Line 15"/>
          <p:cNvSpPr>
            <a:spLocks noChangeShapeType="1"/>
          </p:cNvSpPr>
          <p:nvPr/>
        </p:nvSpPr>
        <p:spPr bwMode="auto">
          <a:xfrm>
            <a:off x="4129088" y="173990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6" name="Line 16"/>
          <p:cNvSpPr>
            <a:spLocks noChangeShapeType="1"/>
          </p:cNvSpPr>
          <p:nvPr/>
        </p:nvSpPr>
        <p:spPr bwMode="auto">
          <a:xfrm flipV="1">
            <a:off x="4254500" y="2636838"/>
            <a:ext cx="3671888"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7" name="Line 17"/>
          <p:cNvSpPr>
            <a:spLocks noChangeShapeType="1"/>
          </p:cNvSpPr>
          <p:nvPr/>
        </p:nvSpPr>
        <p:spPr bwMode="auto">
          <a:xfrm>
            <a:off x="4256088" y="236220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8" name="Line 18"/>
          <p:cNvSpPr>
            <a:spLocks noChangeShapeType="1"/>
          </p:cNvSpPr>
          <p:nvPr/>
        </p:nvSpPr>
        <p:spPr bwMode="auto">
          <a:xfrm>
            <a:off x="7621588" y="1803400"/>
            <a:ext cx="0" cy="609600"/>
          </a:xfrm>
          <a:prstGeom prst="line">
            <a:avLst/>
          </a:prstGeom>
          <a:noFill/>
          <a:ln w="25400">
            <a:solidFill>
              <a:srgbClr val="FF3300"/>
            </a:solidFill>
            <a:round/>
            <a:headEnd type="diamond" w="med" len="me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19" name="Text Box 19"/>
          <p:cNvSpPr txBox="1">
            <a:spLocks noChangeArrowheads="1"/>
          </p:cNvSpPr>
          <p:nvPr/>
        </p:nvSpPr>
        <p:spPr bwMode="auto">
          <a:xfrm>
            <a:off x="3889375" y="2222501"/>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i="1">
                <a:solidFill>
                  <a:srgbClr val="000000"/>
                </a:solidFill>
                <a:latin typeface="Times New Roman" panose="02020603050405020304" pitchFamily="18" charset="0"/>
              </a:rPr>
              <a:t>2000</a:t>
            </a:r>
          </a:p>
        </p:txBody>
      </p:sp>
      <p:sp>
        <p:nvSpPr>
          <p:cNvPr id="21520" name="Text Box 20"/>
          <p:cNvSpPr txBox="1">
            <a:spLocks noChangeArrowheads="1"/>
          </p:cNvSpPr>
          <p:nvPr/>
        </p:nvSpPr>
        <p:spPr bwMode="auto">
          <a:xfrm>
            <a:off x="4573589" y="2198689"/>
            <a:ext cx="3152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P.Greengard (</a:t>
            </a:r>
            <a:r>
              <a:rPr lang="zh-CN" altLang="en-US" sz="1600">
                <a:solidFill>
                  <a:srgbClr val="000000"/>
                </a:solidFill>
                <a:latin typeface="Times New Roman" panose="02020603050405020304" pitchFamily="18" charset="0"/>
              </a:rPr>
              <a:t>格林加德</a:t>
            </a:r>
            <a:r>
              <a:rPr lang="zh-CN" altLang="en-US" b="1">
                <a:solidFill>
                  <a:srgbClr val="000000"/>
                </a:solidFill>
              </a:rPr>
              <a:t>，美</a:t>
            </a:r>
            <a:r>
              <a:rPr lang="en-US" altLang="zh-CN" b="1">
                <a:solidFill>
                  <a:srgbClr val="000000"/>
                </a:solidFill>
              </a:rPr>
              <a:t>)</a:t>
            </a:r>
          </a:p>
        </p:txBody>
      </p:sp>
      <p:sp>
        <p:nvSpPr>
          <p:cNvPr id="21521" name="Line 21"/>
          <p:cNvSpPr>
            <a:spLocks noChangeShapeType="1"/>
          </p:cNvSpPr>
          <p:nvPr/>
        </p:nvSpPr>
        <p:spPr bwMode="auto">
          <a:xfrm>
            <a:off x="4294188" y="2851150"/>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22" name="Text Box 23"/>
          <p:cNvSpPr txBox="1">
            <a:spLocks noChangeArrowheads="1"/>
          </p:cNvSpPr>
          <p:nvPr/>
        </p:nvSpPr>
        <p:spPr bwMode="auto">
          <a:xfrm>
            <a:off x="4954588" y="2711450"/>
            <a:ext cx="2444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E.Kandel (</a:t>
            </a:r>
            <a:r>
              <a:rPr lang="zh-CN" altLang="en-US" sz="1600">
                <a:solidFill>
                  <a:srgbClr val="000000"/>
                </a:solidFill>
                <a:latin typeface="Times New Roman" panose="02020603050405020304" pitchFamily="18" charset="0"/>
              </a:rPr>
              <a:t>坎德尔，</a:t>
            </a:r>
            <a:r>
              <a:rPr lang="zh-CN" altLang="en-US" b="1">
                <a:solidFill>
                  <a:srgbClr val="000000"/>
                </a:solidFill>
              </a:rPr>
              <a:t>美</a:t>
            </a:r>
            <a:r>
              <a:rPr lang="en-US" altLang="zh-CN" b="1">
                <a:solidFill>
                  <a:srgbClr val="000000"/>
                </a:solidFill>
              </a:rPr>
              <a:t>)</a:t>
            </a:r>
          </a:p>
        </p:txBody>
      </p:sp>
      <p:sp>
        <p:nvSpPr>
          <p:cNvPr id="21523" name="AutoShape 24"/>
          <p:cNvSpPr>
            <a:spLocks/>
          </p:cNvSpPr>
          <p:nvPr/>
        </p:nvSpPr>
        <p:spPr bwMode="auto">
          <a:xfrm>
            <a:off x="3863976" y="1790700"/>
            <a:ext cx="74613" cy="1295400"/>
          </a:xfrm>
          <a:prstGeom prst="leftBrace">
            <a:avLst>
              <a:gd name="adj1" fmla="val 144278"/>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1524" name="Text Box 25"/>
          <p:cNvSpPr txBox="1">
            <a:spLocks noChangeArrowheads="1"/>
          </p:cNvSpPr>
          <p:nvPr/>
        </p:nvSpPr>
        <p:spPr bwMode="auto">
          <a:xfrm>
            <a:off x="4656138" y="1814514"/>
            <a:ext cx="301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A.Carlsson (</a:t>
            </a:r>
            <a:r>
              <a:rPr lang="zh-CN" altLang="en-US" sz="1600">
                <a:solidFill>
                  <a:srgbClr val="000000"/>
                </a:solidFill>
                <a:latin typeface="Times New Roman" panose="02020603050405020304" pitchFamily="18" charset="0"/>
              </a:rPr>
              <a:t>卡尔森，</a:t>
            </a:r>
            <a:r>
              <a:rPr lang="zh-CN" altLang="en-US" b="1">
                <a:solidFill>
                  <a:srgbClr val="000000"/>
                </a:solidFill>
              </a:rPr>
              <a:t>瑞典</a:t>
            </a:r>
            <a:r>
              <a:rPr lang="en-US" altLang="zh-CN" b="1">
                <a:solidFill>
                  <a:srgbClr val="000000"/>
                </a:solidFill>
              </a:rPr>
              <a:t>)</a:t>
            </a:r>
          </a:p>
        </p:txBody>
      </p:sp>
      <p:sp>
        <p:nvSpPr>
          <p:cNvPr id="21525" name="Line 26"/>
          <p:cNvSpPr>
            <a:spLocks noChangeShapeType="1"/>
          </p:cNvSpPr>
          <p:nvPr/>
        </p:nvSpPr>
        <p:spPr bwMode="auto">
          <a:xfrm flipV="1">
            <a:off x="4292600" y="3051175"/>
            <a:ext cx="3595688"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26" name="Line 27"/>
          <p:cNvSpPr>
            <a:spLocks noChangeShapeType="1"/>
          </p:cNvSpPr>
          <p:nvPr/>
        </p:nvSpPr>
        <p:spPr bwMode="auto">
          <a:xfrm>
            <a:off x="7621588" y="2419350"/>
            <a:ext cx="0" cy="61595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27" name="Text Box 28"/>
          <p:cNvSpPr txBox="1">
            <a:spLocks noChangeArrowheads="1"/>
          </p:cNvSpPr>
          <p:nvPr/>
        </p:nvSpPr>
        <p:spPr bwMode="auto">
          <a:xfrm>
            <a:off x="7850188" y="2136775"/>
            <a:ext cx="13779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zh-CN" altLang="en-US" sz="1400">
                <a:solidFill>
                  <a:srgbClr val="FF0000"/>
                </a:solidFill>
                <a:latin typeface="宋体" panose="02010600030101010101" pitchFamily="2" charset="-122"/>
              </a:rPr>
              <a:t>神经系统中</a:t>
            </a:r>
          </a:p>
          <a:p>
            <a:pPr algn="just" fontAlgn="base">
              <a:spcBef>
                <a:spcPct val="50000"/>
              </a:spcBef>
              <a:spcAft>
                <a:spcPct val="0"/>
              </a:spcAft>
            </a:pPr>
            <a:r>
              <a:rPr lang="zh-CN" altLang="en-US" sz="1400">
                <a:solidFill>
                  <a:srgbClr val="FF0000"/>
                </a:solidFill>
                <a:latin typeface="宋体" panose="02010600030101010101" pitchFamily="2" charset="-122"/>
              </a:rPr>
              <a:t>的信号转导</a:t>
            </a:r>
          </a:p>
        </p:txBody>
      </p:sp>
      <p:sp>
        <p:nvSpPr>
          <p:cNvPr id="21528" name="Text Box 29"/>
          <p:cNvSpPr txBox="1">
            <a:spLocks noChangeArrowheads="1"/>
          </p:cNvSpPr>
          <p:nvPr/>
        </p:nvSpPr>
        <p:spPr bwMode="auto">
          <a:xfrm>
            <a:off x="2737188" y="1816101"/>
            <a:ext cx="1015663" cy="123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fontAlgn="base">
              <a:spcBef>
                <a:spcPct val="0"/>
              </a:spcBef>
              <a:spcAft>
                <a:spcPct val="0"/>
              </a:spcAft>
            </a:pPr>
            <a:r>
              <a:rPr lang="zh-CN" altLang="en-US" b="1">
                <a:solidFill>
                  <a:srgbClr val="000000"/>
                </a:solidFill>
                <a:latin typeface="Times New Roman" panose="02020603050405020304" pitchFamily="18" charset="0"/>
              </a:rPr>
              <a:t>蛋白磷酸化</a:t>
            </a:r>
          </a:p>
          <a:p>
            <a:pPr fontAlgn="base">
              <a:spcBef>
                <a:spcPct val="0"/>
              </a:spcBef>
              <a:spcAft>
                <a:spcPct val="0"/>
              </a:spcAft>
            </a:pPr>
            <a:r>
              <a:rPr lang="zh-CN" altLang="en-US" b="1">
                <a:solidFill>
                  <a:srgbClr val="000000"/>
                </a:solidFill>
                <a:latin typeface="Times New Roman" panose="02020603050405020304" pitchFamily="18" charset="0"/>
              </a:rPr>
              <a:t>慢突触传递</a:t>
            </a:r>
          </a:p>
          <a:p>
            <a:pPr fontAlgn="base">
              <a:spcBef>
                <a:spcPct val="0"/>
              </a:spcBef>
              <a:spcAft>
                <a:spcPct val="0"/>
              </a:spcAft>
            </a:pPr>
            <a:r>
              <a:rPr lang="zh-CN" altLang="en-US" b="1">
                <a:solidFill>
                  <a:srgbClr val="000000"/>
                </a:solidFill>
                <a:latin typeface="Times New Roman" panose="02020603050405020304" pitchFamily="18" charset="0"/>
              </a:rPr>
              <a:t>多巴胺</a:t>
            </a:r>
          </a:p>
        </p:txBody>
      </p:sp>
      <p:sp>
        <p:nvSpPr>
          <p:cNvPr id="21529" name="Rectangle 31"/>
          <p:cNvSpPr>
            <a:spLocks noChangeArrowheads="1"/>
          </p:cNvSpPr>
          <p:nvPr/>
        </p:nvSpPr>
        <p:spPr bwMode="auto">
          <a:xfrm>
            <a:off x="3122136" y="3429000"/>
            <a:ext cx="738664"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fontAlgn="base">
              <a:spcBef>
                <a:spcPct val="0"/>
              </a:spcBef>
              <a:spcAft>
                <a:spcPct val="0"/>
              </a:spcAft>
            </a:pPr>
            <a:r>
              <a:rPr lang="zh-CN" altLang="en-US" b="1">
                <a:solidFill>
                  <a:srgbClr val="000000"/>
                </a:solidFill>
                <a:latin typeface="Times New Roman" panose="02020603050405020304" pitchFamily="18" charset="0"/>
              </a:rPr>
              <a:t>核磁共振</a:t>
            </a:r>
          </a:p>
          <a:p>
            <a:pPr fontAlgn="base">
              <a:spcBef>
                <a:spcPct val="0"/>
              </a:spcBef>
              <a:spcAft>
                <a:spcPct val="0"/>
              </a:spcAft>
            </a:pPr>
            <a:r>
              <a:rPr lang="zh-CN" altLang="en-US" b="1">
                <a:solidFill>
                  <a:srgbClr val="000000"/>
                </a:solidFill>
                <a:latin typeface="Times New Roman" panose="02020603050405020304" pitchFamily="18" charset="0"/>
              </a:rPr>
              <a:t>成像技术</a:t>
            </a:r>
          </a:p>
        </p:txBody>
      </p:sp>
      <p:sp>
        <p:nvSpPr>
          <p:cNvPr id="21530" name="Rectangle 32"/>
          <p:cNvSpPr>
            <a:spLocks noChangeArrowheads="1"/>
          </p:cNvSpPr>
          <p:nvPr/>
        </p:nvSpPr>
        <p:spPr bwMode="auto">
          <a:xfrm>
            <a:off x="4086225" y="3467100"/>
            <a:ext cx="5011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2003   Paul C. Lauterbur </a:t>
            </a:r>
            <a:r>
              <a:rPr lang="zh-CN" altLang="en-US" b="1">
                <a:solidFill>
                  <a:srgbClr val="000000"/>
                </a:solidFill>
              </a:rPr>
              <a:t>（</a:t>
            </a:r>
            <a:r>
              <a:rPr lang="zh-CN" altLang="en-US" sz="1600">
                <a:solidFill>
                  <a:srgbClr val="000000"/>
                </a:solidFill>
                <a:latin typeface="Times New Roman" panose="02020603050405020304" pitchFamily="18" charset="0"/>
              </a:rPr>
              <a:t>保罗劳特布尔，</a:t>
            </a:r>
            <a:r>
              <a:rPr lang="zh-CN" altLang="en-US" b="1">
                <a:solidFill>
                  <a:srgbClr val="000000"/>
                </a:solidFill>
              </a:rPr>
              <a:t>美）</a:t>
            </a:r>
          </a:p>
        </p:txBody>
      </p:sp>
      <p:sp>
        <p:nvSpPr>
          <p:cNvPr id="21531" name="Line 34"/>
          <p:cNvSpPr>
            <a:spLocks noChangeShapeType="1"/>
          </p:cNvSpPr>
          <p:nvPr/>
        </p:nvSpPr>
        <p:spPr bwMode="auto">
          <a:xfrm>
            <a:off x="4189413" y="4371975"/>
            <a:ext cx="5059362"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32" name="Rectangle 36"/>
          <p:cNvSpPr>
            <a:spLocks noChangeArrowheads="1"/>
          </p:cNvSpPr>
          <p:nvPr/>
        </p:nvSpPr>
        <p:spPr bwMode="auto">
          <a:xfrm>
            <a:off x="4903789" y="3868739"/>
            <a:ext cx="417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b="1">
                <a:solidFill>
                  <a:srgbClr val="000000"/>
                </a:solidFill>
              </a:rPr>
              <a:t>Peter Mansfield</a:t>
            </a:r>
            <a:r>
              <a:rPr lang="zh-CN" altLang="en-US" b="1">
                <a:solidFill>
                  <a:srgbClr val="000000"/>
                </a:solidFill>
              </a:rPr>
              <a:t>（</a:t>
            </a:r>
            <a:r>
              <a:rPr lang="zh-CN" altLang="en-US" sz="1600">
                <a:solidFill>
                  <a:srgbClr val="000000"/>
                </a:solidFill>
                <a:latin typeface="Times New Roman" panose="02020603050405020304" pitchFamily="18" charset="0"/>
              </a:rPr>
              <a:t>彼得曼斯菲尔德</a:t>
            </a:r>
            <a:r>
              <a:rPr lang="zh-CN" altLang="en-US" sz="1600" b="1">
                <a:solidFill>
                  <a:srgbClr val="000000"/>
                </a:solidFill>
                <a:latin typeface="Times New Roman" panose="02020603050405020304" pitchFamily="18" charset="0"/>
              </a:rPr>
              <a:t>，英）</a:t>
            </a:r>
            <a:endParaRPr lang="en-US" altLang="zh-CN" sz="1600" b="1">
              <a:solidFill>
                <a:srgbClr val="000000"/>
              </a:solidFill>
              <a:latin typeface="Times New Roman" panose="02020603050405020304" pitchFamily="18" charset="0"/>
            </a:endParaRPr>
          </a:p>
        </p:txBody>
      </p:sp>
      <p:sp>
        <p:nvSpPr>
          <p:cNvPr id="21533" name="Line 38"/>
          <p:cNvSpPr>
            <a:spLocks noChangeShapeType="1"/>
          </p:cNvSpPr>
          <p:nvPr/>
        </p:nvSpPr>
        <p:spPr bwMode="auto">
          <a:xfrm>
            <a:off x="8289925" y="3749675"/>
            <a:ext cx="0" cy="61595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34" name="AutoShape 39"/>
          <p:cNvSpPr>
            <a:spLocks/>
          </p:cNvSpPr>
          <p:nvPr/>
        </p:nvSpPr>
        <p:spPr bwMode="auto">
          <a:xfrm>
            <a:off x="3924300" y="3462338"/>
            <a:ext cx="128588" cy="1079500"/>
          </a:xfrm>
          <a:prstGeom prst="leftBrace">
            <a:avLst>
              <a:gd name="adj1" fmla="val 62069"/>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1535" name="Text Box 11"/>
          <p:cNvSpPr txBox="1">
            <a:spLocks noChangeArrowheads="1"/>
          </p:cNvSpPr>
          <p:nvPr/>
        </p:nvSpPr>
        <p:spPr bwMode="auto">
          <a:xfrm>
            <a:off x="9010650" y="12493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400" b="1">
                <a:solidFill>
                  <a:srgbClr val="000000"/>
                </a:solidFill>
                <a:latin typeface="Times New Roman" panose="02020603050405020304" pitchFamily="18" charset="0"/>
              </a:rPr>
              <a:t>2017</a:t>
            </a:r>
          </a:p>
        </p:txBody>
      </p:sp>
      <p:sp>
        <p:nvSpPr>
          <p:cNvPr id="21536" name="Line 5"/>
          <p:cNvSpPr>
            <a:spLocks noChangeShapeType="1"/>
          </p:cNvSpPr>
          <p:nvPr/>
        </p:nvSpPr>
        <p:spPr bwMode="auto">
          <a:xfrm>
            <a:off x="9264650" y="1125539"/>
            <a:ext cx="0" cy="85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37" name="Rectangle 31"/>
          <p:cNvSpPr>
            <a:spLocks noChangeArrowheads="1"/>
          </p:cNvSpPr>
          <p:nvPr/>
        </p:nvSpPr>
        <p:spPr bwMode="auto">
          <a:xfrm>
            <a:off x="3291186" y="4668839"/>
            <a:ext cx="46166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fontAlgn="base">
              <a:spcBef>
                <a:spcPct val="0"/>
              </a:spcBef>
              <a:spcAft>
                <a:spcPct val="0"/>
              </a:spcAft>
            </a:pPr>
            <a:r>
              <a:rPr lang="zh-CN" altLang="en-US" b="1">
                <a:solidFill>
                  <a:srgbClr val="000000"/>
                </a:solidFill>
                <a:latin typeface="Times New Roman" panose="02020603050405020304" pitchFamily="18" charset="0"/>
              </a:rPr>
              <a:t>生理学</a:t>
            </a:r>
          </a:p>
        </p:txBody>
      </p:sp>
      <p:sp>
        <p:nvSpPr>
          <p:cNvPr id="21538" name="AutoShape 39"/>
          <p:cNvSpPr>
            <a:spLocks/>
          </p:cNvSpPr>
          <p:nvPr/>
        </p:nvSpPr>
        <p:spPr bwMode="auto">
          <a:xfrm>
            <a:off x="4065589" y="4627563"/>
            <a:ext cx="128587" cy="1079500"/>
          </a:xfrm>
          <a:prstGeom prst="leftBrace">
            <a:avLst>
              <a:gd name="adj1" fmla="val 62069"/>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fontAlgn="base">
              <a:spcBef>
                <a:spcPct val="50000"/>
              </a:spcBef>
              <a:spcAft>
                <a:spcPct val="0"/>
              </a:spcAft>
            </a:pPr>
            <a:endParaRPr lang="zh-CN" altLang="en-US" sz="3600" b="1">
              <a:solidFill>
                <a:srgbClr val="FFFFCC"/>
              </a:solidFill>
              <a:latin typeface="Times New Roman" panose="02020603050405020304" pitchFamily="18" charset="0"/>
              <a:ea typeface="隶书" panose="02010509060101010101" pitchFamily="49" charset="-122"/>
            </a:endParaRPr>
          </a:p>
        </p:txBody>
      </p:sp>
      <p:sp>
        <p:nvSpPr>
          <p:cNvPr id="21539" name="Line 34"/>
          <p:cNvSpPr>
            <a:spLocks noChangeShapeType="1"/>
          </p:cNvSpPr>
          <p:nvPr/>
        </p:nvSpPr>
        <p:spPr bwMode="auto">
          <a:xfrm>
            <a:off x="4294189" y="4910139"/>
            <a:ext cx="5126037" cy="7937"/>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40" name="矩形 2"/>
          <p:cNvSpPr>
            <a:spLocks noChangeArrowheads="1"/>
          </p:cNvSpPr>
          <p:nvPr/>
        </p:nvSpPr>
        <p:spPr bwMode="auto">
          <a:xfrm>
            <a:off x="4940301" y="4579939"/>
            <a:ext cx="3230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en-US" altLang="zh-CN" sz="1600" b="1">
                <a:solidFill>
                  <a:srgbClr val="000000"/>
                </a:solidFill>
                <a:latin typeface="Times New Roman" panose="02020603050405020304" pitchFamily="18" charset="0"/>
              </a:rPr>
              <a:t>John O Keefe(</a:t>
            </a:r>
            <a:r>
              <a:rPr lang="zh-CN" altLang="en-US" sz="1600">
                <a:solidFill>
                  <a:srgbClr val="000000"/>
                </a:solidFill>
                <a:latin typeface="Times New Roman" panose="02020603050405020304" pitchFamily="18" charset="0"/>
              </a:rPr>
              <a:t>约翰欧基夫</a:t>
            </a:r>
            <a:r>
              <a:rPr lang="zh-CN" altLang="en-US" sz="1600" b="1">
                <a:solidFill>
                  <a:srgbClr val="000000"/>
                </a:solidFill>
                <a:latin typeface="Times New Roman" panose="02020603050405020304" pitchFamily="18" charset="0"/>
              </a:rPr>
              <a:t>，美）</a:t>
            </a:r>
            <a:endParaRPr lang="zh-CN" altLang="en-US" sz="2800" b="1">
              <a:solidFill>
                <a:srgbClr val="FFFFCC"/>
              </a:solidFill>
              <a:latin typeface="Times New Roman" panose="02020603050405020304" pitchFamily="18" charset="0"/>
            </a:endParaRPr>
          </a:p>
        </p:txBody>
      </p:sp>
      <p:sp>
        <p:nvSpPr>
          <p:cNvPr id="21541" name="矩形 3"/>
          <p:cNvSpPr>
            <a:spLocks noChangeArrowheads="1"/>
          </p:cNvSpPr>
          <p:nvPr/>
        </p:nvSpPr>
        <p:spPr bwMode="auto">
          <a:xfrm>
            <a:off x="4903788" y="4983164"/>
            <a:ext cx="3319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en-US" altLang="zh-CN" sz="1600" b="1">
                <a:solidFill>
                  <a:srgbClr val="000000"/>
                </a:solidFill>
                <a:latin typeface="Times New Roman" panose="02020603050405020304" pitchFamily="18" charset="0"/>
              </a:rPr>
              <a:t>May Britt Moser(</a:t>
            </a:r>
            <a:r>
              <a:rPr lang="zh-CN" altLang="en-US" sz="1600">
                <a:solidFill>
                  <a:srgbClr val="000000"/>
                </a:solidFill>
                <a:latin typeface="Times New Roman" panose="02020603050405020304" pitchFamily="18" charset="0"/>
              </a:rPr>
              <a:t>梅布莱特</a:t>
            </a:r>
            <a:r>
              <a:rPr lang="zh-CN" altLang="en-US" sz="1600" b="1">
                <a:solidFill>
                  <a:srgbClr val="000000"/>
                </a:solidFill>
                <a:latin typeface="Times New Roman" panose="02020603050405020304" pitchFamily="18" charset="0"/>
              </a:rPr>
              <a:t>，挪威）</a:t>
            </a:r>
            <a:endParaRPr lang="zh-CN" altLang="en-US" sz="2800" b="1">
              <a:solidFill>
                <a:srgbClr val="FFFFCC"/>
              </a:solidFill>
              <a:latin typeface="Times New Roman" panose="02020603050405020304" pitchFamily="18" charset="0"/>
            </a:endParaRPr>
          </a:p>
        </p:txBody>
      </p:sp>
      <p:sp>
        <p:nvSpPr>
          <p:cNvPr id="21542" name="Line 34"/>
          <p:cNvSpPr>
            <a:spLocks noChangeShapeType="1"/>
          </p:cNvSpPr>
          <p:nvPr/>
        </p:nvSpPr>
        <p:spPr bwMode="auto">
          <a:xfrm>
            <a:off x="4433889" y="5364163"/>
            <a:ext cx="48926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43" name="Line 38"/>
          <p:cNvSpPr>
            <a:spLocks noChangeShapeType="1"/>
          </p:cNvSpPr>
          <p:nvPr/>
        </p:nvSpPr>
        <p:spPr bwMode="auto">
          <a:xfrm>
            <a:off x="9045575" y="5151438"/>
            <a:ext cx="0" cy="952500"/>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44" name="矩形 5"/>
          <p:cNvSpPr>
            <a:spLocks noChangeArrowheads="1"/>
          </p:cNvSpPr>
          <p:nvPr/>
        </p:nvSpPr>
        <p:spPr bwMode="auto">
          <a:xfrm>
            <a:off x="4873626" y="5386389"/>
            <a:ext cx="6107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en-US" altLang="zh-CN" sz="1600" b="1">
                <a:solidFill>
                  <a:srgbClr val="000000"/>
                </a:solidFill>
                <a:latin typeface="Times New Roman" panose="02020603050405020304" pitchFamily="18" charset="0"/>
              </a:rPr>
              <a:t>Edvand Moser(</a:t>
            </a:r>
            <a:r>
              <a:rPr lang="zh-CN" altLang="en-US" sz="1600">
                <a:solidFill>
                  <a:srgbClr val="000000"/>
                </a:solidFill>
                <a:latin typeface="Times New Roman" panose="02020603050405020304" pitchFamily="18" charset="0"/>
              </a:rPr>
              <a:t>爱德华莫索尔</a:t>
            </a:r>
            <a:r>
              <a:rPr lang="zh-CN" altLang="en-US" sz="1600" b="1">
                <a:solidFill>
                  <a:srgbClr val="000000"/>
                </a:solidFill>
                <a:latin typeface="Times New Roman" panose="02020603050405020304" pitchFamily="18" charset="0"/>
              </a:rPr>
              <a:t>，挪威）</a:t>
            </a:r>
          </a:p>
        </p:txBody>
      </p:sp>
      <p:sp>
        <p:nvSpPr>
          <p:cNvPr id="21545" name="Line 34"/>
          <p:cNvSpPr>
            <a:spLocks noChangeShapeType="1"/>
          </p:cNvSpPr>
          <p:nvPr/>
        </p:nvSpPr>
        <p:spPr bwMode="auto">
          <a:xfrm>
            <a:off x="4441826" y="5746750"/>
            <a:ext cx="48926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46" name="矩形 53"/>
          <p:cNvSpPr>
            <a:spLocks noChangeArrowheads="1"/>
          </p:cNvSpPr>
          <p:nvPr/>
        </p:nvSpPr>
        <p:spPr bwMode="auto">
          <a:xfrm>
            <a:off x="8910638" y="3722689"/>
            <a:ext cx="1668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zh-CN" altLang="en-US" sz="1400">
                <a:solidFill>
                  <a:srgbClr val="FF0000"/>
                </a:solidFill>
                <a:latin typeface="宋体" panose="02010600030101010101" pitchFamily="2" charset="-122"/>
              </a:rPr>
              <a:t>核磁共振成像技术</a:t>
            </a:r>
          </a:p>
        </p:txBody>
      </p:sp>
      <p:pic>
        <p:nvPicPr>
          <p:cNvPr id="21547" name="Picture 2" descr="http://m.tiebaimg.com/timg?wapp&amp;quality=80&amp;size=b150_150&amp;subsize=20480&amp;cut_x=0&amp;cut_w=0&amp;cut_y=0&amp;cut_h=0&amp;sec=1369815402&amp;srctrace&amp;di=2cde4c43577ab34ec17fe7be454f1f2b&amp;wh_rate=null&amp;src=http%3A%2F%2Fimgsrc.baidu.com%2Fforum%2Fpic%2Fitem%2Fd1a20cf431adcbefc568f45fadaf2edda3cc9f0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0" y="1611313"/>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8" name="Line 34"/>
          <p:cNvSpPr>
            <a:spLocks noChangeShapeType="1"/>
          </p:cNvSpPr>
          <p:nvPr/>
        </p:nvSpPr>
        <p:spPr bwMode="auto">
          <a:xfrm>
            <a:off x="4586289" y="6534150"/>
            <a:ext cx="5805487"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49" name="矩形 5"/>
          <p:cNvSpPr>
            <a:spLocks noChangeArrowheads="1"/>
          </p:cNvSpPr>
          <p:nvPr/>
        </p:nvSpPr>
        <p:spPr bwMode="auto">
          <a:xfrm>
            <a:off x="5900738" y="6235700"/>
            <a:ext cx="4386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en-US" altLang="zh-CN" sz="1600" b="1">
                <a:solidFill>
                  <a:srgbClr val="000000"/>
                </a:solidFill>
                <a:latin typeface="Times New Roman" panose="02020603050405020304" pitchFamily="18" charset="0"/>
              </a:rPr>
              <a:t>2017 </a:t>
            </a:r>
            <a:r>
              <a:rPr lang="zh-CN" altLang="en-US" sz="1600" b="1">
                <a:solidFill>
                  <a:srgbClr val="000000"/>
                </a:solidFill>
                <a:latin typeface="Times New Roman" panose="02020603050405020304" pitchFamily="18" charset="0"/>
              </a:rPr>
              <a:t> </a:t>
            </a:r>
            <a:r>
              <a:rPr lang="en-US" altLang="zh-CN" sz="1600" b="1">
                <a:solidFill>
                  <a:srgbClr val="000000"/>
                </a:solidFill>
                <a:latin typeface="Times New Roman" panose="02020603050405020304" pitchFamily="18" charset="0"/>
              </a:rPr>
              <a:t>Michael W Young </a:t>
            </a:r>
            <a:r>
              <a:rPr lang="zh-CN" altLang="en-US" sz="1600" b="1">
                <a:solidFill>
                  <a:srgbClr val="000000"/>
                </a:solidFill>
                <a:latin typeface="Times New Roman" panose="02020603050405020304" pitchFamily="18" charset="0"/>
              </a:rPr>
              <a:t>等（</a:t>
            </a:r>
            <a:r>
              <a:rPr lang="zh-CN" altLang="en-US" sz="1200" b="1">
                <a:solidFill>
                  <a:srgbClr val="000000"/>
                </a:solidFill>
                <a:latin typeface="Times New Roman" panose="02020603050405020304" pitchFamily="18" charset="0"/>
              </a:rPr>
              <a:t>美国生物钟调控分子机制）</a:t>
            </a:r>
          </a:p>
        </p:txBody>
      </p:sp>
      <p:sp>
        <p:nvSpPr>
          <p:cNvPr id="21550" name="Text Box 2"/>
          <p:cNvSpPr txBox="1">
            <a:spLocks noChangeArrowheads="1"/>
          </p:cNvSpPr>
          <p:nvPr/>
        </p:nvSpPr>
        <p:spPr bwMode="auto">
          <a:xfrm>
            <a:off x="1644651" y="288925"/>
            <a:ext cx="8785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zh-CN" altLang="en-US" sz="3200" b="1">
                <a:solidFill>
                  <a:srgbClr val="FF0000"/>
                </a:solidFill>
                <a:latin typeface="黑体" panose="02010609060101010101" pitchFamily="49" charset="-122"/>
              </a:rPr>
              <a:t>近</a:t>
            </a:r>
            <a:r>
              <a:rPr lang="en-US" altLang="zh-CN" sz="3200" b="1">
                <a:solidFill>
                  <a:srgbClr val="FF0000"/>
                </a:solidFill>
                <a:latin typeface="黑体" panose="02010609060101010101" pitchFamily="49" charset="-122"/>
              </a:rPr>
              <a:t>100</a:t>
            </a:r>
            <a:r>
              <a:rPr lang="zh-CN" altLang="en-US" sz="3200" b="1">
                <a:solidFill>
                  <a:srgbClr val="FF0000"/>
                </a:solidFill>
                <a:latin typeface="黑体" panose="02010609060101010101" pitchFamily="49" charset="-122"/>
              </a:rPr>
              <a:t>多年来与神经科学有关的诺贝尔奖获得者 </a:t>
            </a:r>
          </a:p>
        </p:txBody>
      </p:sp>
      <p:sp>
        <p:nvSpPr>
          <p:cNvPr id="21551" name="Line 34"/>
          <p:cNvSpPr>
            <a:spLocks noChangeShapeType="1"/>
          </p:cNvSpPr>
          <p:nvPr/>
        </p:nvSpPr>
        <p:spPr bwMode="auto">
          <a:xfrm>
            <a:off x="5041901" y="6162675"/>
            <a:ext cx="4892675"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52" name="矩形 5"/>
          <p:cNvSpPr>
            <a:spLocks noChangeArrowheads="1"/>
          </p:cNvSpPr>
          <p:nvPr/>
        </p:nvSpPr>
        <p:spPr bwMode="auto">
          <a:xfrm>
            <a:off x="5302251" y="5757864"/>
            <a:ext cx="6107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50000"/>
              </a:spcBef>
              <a:spcAft>
                <a:spcPct val="0"/>
              </a:spcAft>
            </a:pPr>
            <a:r>
              <a:rPr lang="en-US" altLang="zh-CN" sz="1400" b="1">
                <a:solidFill>
                  <a:srgbClr val="000000"/>
                </a:solidFill>
                <a:latin typeface="Times New Roman" panose="02020603050405020304" pitchFamily="18" charset="0"/>
              </a:rPr>
              <a:t> John O’Keefe(</a:t>
            </a:r>
            <a:r>
              <a:rPr lang="zh-CN" altLang="en-US" sz="1400" b="1">
                <a:solidFill>
                  <a:srgbClr val="000000"/>
                </a:solidFill>
                <a:latin typeface="Times New Roman" panose="02020603050405020304" pitchFamily="18" charset="0"/>
              </a:rPr>
              <a:t>约翰</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欧基夫，美国）等发现大脑定位系统细胞</a:t>
            </a:r>
          </a:p>
        </p:txBody>
      </p:sp>
      <p:sp>
        <p:nvSpPr>
          <p:cNvPr id="21553" name="Line 38"/>
          <p:cNvSpPr>
            <a:spLocks noChangeShapeType="1"/>
          </p:cNvSpPr>
          <p:nvPr/>
        </p:nvSpPr>
        <p:spPr bwMode="auto">
          <a:xfrm flipH="1">
            <a:off x="9326564" y="4910139"/>
            <a:ext cx="7937" cy="1597025"/>
          </a:xfrm>
          <a:prstGeom prst="line">
            <a:avLst/>
          </a:prstGeom>
          <a:noFill/>
          <a:ln w="25400">
            <a:solidFill>
              <a:srgbClr val="FF3300"/>
            </a:solidFill>
            <a:round/>
            <a:headEnd/>
            <a:tailEnd type="diamond"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CC"/>
              </a:solidFill>
              <a:latin typeface="Times New Roman" panose="02020603050405020304" pitchFamily="18" charset="0"/>
            </a:endParaRPr>
          </a:p>
        </p:txBody>
      </p:sp>
      <p:sp>
        <p:nvSpPr>
          <p:cNvPr id="21554" name="文本框 63"/>
          <p:cNvSpPr txBox="1">
            <a:spLocks noChangeArrowheads="1"/>
          </p:cNvSpPr>
          <p:nvPr/>
        </p:nvSpPr>
        <p:spPr bwMode="auto">
          <a:xfrm>
            <a:off x="4213225" y="4584700"/>
            <a:ext cx="4999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b="1">
                <a:solidFill>
                  <a:srgbClr val="000000"/>
                </a:solidFill>
              </a:rPr>
              <a:t>2014</a:t>
            </a:r>
            <a:endParaRPr lang="zh-CN" altLang="en-US" b="1">
              <a:solidFill>
                <a:srgbClr val="000000"/>
              </a:solidFill>
            </a:endParaRPr>
          </a:p>
        </p:txBody>
      </p:sp>
    </p:spTree>
    <p:extLst>
      <p:ext uri="{BB962C8B-B14F-4D97-AF65-F5344CB8AC3E}">
        <p14:creationId xmlns:p14="http://schemas.microsoft.com/office/powerpoint/2010/main" val="4374977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sy">
  <a:themeElements>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fontScheme name="Artsy">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kumimoji="0" 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kumimoji="0" 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667</Words>
  <Application>Microsoft Office PowerPoint</Application>
  <PresentationFormat>宽屏</PresentationFormat>
  <Paragraphs>174</Paragraphs>
  <Slides>6</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vt:i4>
      </vt:variant>
    </vt:vector>
  </HeadingPairs>
  <TitlesOfParts>
    <vt:vector size="19" baseType="lpstr">
      <vt:lpstr>黑体</vt:lpstr>
      <vt:lpstr>华文中宋</vt:lpstr>
      <vt:lpstr>楷体_GB2312</vt:lpstr>
      <vt:lpstr>隶书</vt:lpstr>
      <vt:lpstr>宋体</vt:lpstr>
      <vt:lpstr>微软雅黑</vt:lpstr>
      <vt:lpstr>Arial</vt:lpstr>
      <vt:lpstr>Calibri</vt:lpstr>
      <vt:lpstr>Calibri Light</vt:lpstr>
      <vt:lpstr>Times New Roman</vt:lpstr>
      <vt:lpstr>Wingdings</vt:lpstr>
      <vt:lpstr>Office 主题</vt:lpstr>
      <vt:lpstr>Artsy</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Evelyn</dc:creator>
  <cp:lastModifiedBy>Yang Evelyn</cp:lastModifiedBy>
  <cp:revision>1</cp:revision>
  <dcterms:created xsi:type="dcterms:W3CDTF">2020-10-26T03:35:20Z</dcterms:created>
  <dcterms:modified xsi:type="dcterms:W3CDTF">2020-10-26T03:36:49Z</dcterms:modified>
</cp:coreProperties>
</file>