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2" r:id="rId3"/>
    <p:sldId id="279" r:id="rId4"/>
    <p:sldId id="280" r:id="rId5"/>
    <p:sldId id="28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10954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893BC-1AA3-417C-9E6D-ED6E5A9DDAB3}"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386030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11298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3079004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727279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7893BC-1AA3-417C-9E6D-ED6E5A9DDAB3}" type="datetimeFigureOut">
              <a:rPr lang="en-IN" smtClean="0"/>
              <a:t>20-07-2021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161993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7893BC-1AA3-417C-9E6D-ED6E5A9DDAB3}" type="datetimeFigureOut">
              <a:rPr lang="en-IN" smtClean="0"/>
              <a:t>20-07-2021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4196264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381792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185206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149860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893BC-1AA3-417C-9E6D-ED6E5A9DDAB3}"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58577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893BC-1AA3-417C-9E6D-ED6E5A9DDAB3}"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23992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893BC-1AA3-417C-9E6D-ED6E5A9DDAB3}" type="datetimeFigureOut">
              <a:rPr lang="en-IN" smtClean="0"/>
              <a:t>20-07-2021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11934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893BC-1AA3-417C-9E6D-ED6E5A9DDAB3}" type="datetimeFigureOut">
              <a:rPr lang="en-IN" smtClean="0"/>
              <a:t>20-07-2021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41855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893BC-1AA3-417C-9E6D-ED6E5A9DDAB3}" type="datetimeFigureOut">
              <a:rPr lang="en-IN" smtClean="0"/>
              <a:t>20-07-2021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7532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893BC-1AA3-417C-9E6D-ED6E5A9DDAB3}"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78715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893BC-1AA3-417C-9E6D-ED6E5A9DDAB3}"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069C70-2B07-45DC-B9D8-3958053A30EB}" type="slidenum">
              <a:rPr lang="en-IN" smtClean="0"/>
              <a:t>‹#›</a:t>
            </a:fld>
            <a:endParaRPr lang="en-IN"/>
          </a:p>
        </p:txBody>
      </p:sp>
    </p:spTree>
    <p:extLst>
      <p:ext uri="{BB962C8B-B14F-4D97-AF65-F5344CB8AC3E}">
        <p14:creationId xmlns:p14="http://schemas.microsoft.com/office/powerpoint/2010/main" val="256901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7893BC-1AA3-417C-9E6D-ED6E5A9DDAB3}" type="datetimeFigureOut">
              <a:rPr lang="en-IN" smtClean="0"/>
              <a:t>20-07-2021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A069C70-2B07-45DC-B9D8-3958053A30EB}" type="slidenum">
              <a:rPr lang="en-IN" smtClean="0"/>
              <a:t>‹#›</a:t>
            </a:fld>
            <a:endParaRPr lang="en-IN"/>
          </a:p>
        </p:txBody>
      </p:sp>
    </p:spTree>
    <p:extLst>
      <p:ext uri="{BB962C8B-B14F-4D97-AF65-F5344CB8AC3E}">
        <p14:creationId xmlns:p14="http://schemas.microsoft.com/office/powerpoint/2010/main" val="31767196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BB52-D1BD-4D6F-B05C-A7042F40AFCA}"/>
              </a:ext>
            </a:extLst>
          </p:cNvPr>
          <p:cNvSpPr>
            <a:spLocks noGrp="1"/>
          </p:cNvSpPr>
          <p:nvPr>
            <p:ph type="ctrTitle"/>
          </p:nvPr>
        </p:nvSpPr>
        <p:spPr/>
        <p:txBody>
          <a:bodyPr/>
          <a:lstStyle/>
          <a:p>
            <a:r>
              <a:rPr lang="en-IN" b="1" dirty="0"/>
              <a:t>SQL INTERVIEW QUESTIONS</a:t>
            </a:r>
          </a:p>
        </p:txBody>
      </p:sp>
    </p:spTree>
    <p:extLst>
      <p:ext uri="{BB962C8B-B14F-4D97-AF65-F5344CB8AC3E}">
        <p14:creationId xmlns:p14="http://schemas.microsoft.com/office/powerpoint/2010/main" val="373171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5BFC-17EC-400B-AD83-E3B4D8AD5022}"/>
              </a:ext>
            </a:extLst>
          </p:cNvPr>
          <p:cNvSpPr>
            <a:spLocks noGrp="1"/>
          </p:cNvSpPr>
          <p:nvPr>
            <p:ph type="title"/>
          </p:nvPr>
        </p:nvSpPr>
        <p:spPr>
          <a:xfrm>
            <a:off x="1154954" y="973667"/>
            <a:ext cx="8761413" cy="897335"/>
          </a:xfrm>
        </p:spPr>
        <p:txBody>
          <a:bodyPr/>
          <a:lstStyle/>
          <a:p>
            <a:r>
              <a:rPr lang="en-IN" dirty="0"/>
              <a:t>4.How would you find the 2</a:t>
            </a:r>
            <a:r>
              <a:rPr lang="en-IN" baseline="30000" dirty="0"/>
              <a:t>nd</a:t>
            </a:r>
            <a:r>
              <a:rPr lang="en-IN" dirty="0"/>
              <a:t> highest salary from this table?</a:t>
            </a:r>
          </a:p>
        </p:txBody>
      </p:sp>
      <p:sp>
        <p:nvSpPr>
          <p:cNvPr id="3" name="Content Placeholder 2">
            <a:extLst>
              <a:ext uri="{FF2B5EF4-FFF2-40B4-BE49-F238E27FC236}">
                <a16:creationId xmlns:a16="http://schemas.microsoft.com/office/drawing/2014/main" id="{A4E5794C-80D6-426C-A508-270D57633E1A}"/>
              </a:ext>
            </a:extLst>
          </p:cNvPr>
          <p:cNvSpPr>
            <a:spLocks noGrp="1"/>
          </p:cNvSpPr>
          <p:nvPr>
            <p:ph idx="1"/>
          </p:nvPr>
        </p:nvSpPr>
        <p:spPr>
          <a:xfrm>
            <a:off x="520506" y="2447778"/>
            <a:ext cx="11057206" cy="4051496"/>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SELECT * FROM employee;</a:t>
            </a:r>
          </a:p>
          <a:p>
            <a:pPr marL="0" indent="0">
              <a:buNone/>
            </a:pPr>
            <a:r>
              <a:rPr lang="en-IN" sz="2000" dirty="0">
                <a:latin typeface="Times New Roman" panose="02020603050405020304" pitchFamily="18" charset="0"/>
                <a:cs typeface="Times New Roman" panose="02020603050405020304" pitchFamily="18" charset="0"/>
              </a:rPr>
              <a:t>SELECT MAX (</a:t>
            </a:r>
            <a:r>
              <a:rPr lang="en-IN" sz="2000" dirty="0" err="1">
                <a:latin typeface="Times New Roman" panose="02020603050405020304" pitchFamily="18" charset="0"/>
                <a:cs typeface="Times New Roman" panose="02020603050405020304" pitchFamily="18" charset="0"/>
              </a:rPr>
              <a:t>e_salary</a:t>
            </a:r>
            <a:r>
              <a:rPr lang="en-IN" sz="2000" dirty="0">
                <a:latin typeface="Times New Roman" panose="02020603050405020304" pitchFamily="18" charset="0"/>
                <a:cs typeface="Times New Roman" panose="02020603050405020304" pitchFamily="18" charset="0"/>
              </a:rPr>
              <a:t>)from employee WHERE </a:t>
            </a:r>
            <a:r>
              <a:rPr lang="en-IN" sz="2000" dirty="0" err="1">
                <a:latin typeface="Times New Roman" panose="02020603050405020304" pitchFamily="18" charset="0"/>
                <a:cs typeface="Times New Roman" panose="02020603050405020304" pitchFamily="18" charset="0"/>
              </a:rPr>
              <a:t>e_salary</a:t>
            </a:r>
            <a:r>
              <a:rPr lang="en-IN" sz="2000" dirty="0">
                <a:latin typeface="Times New Roman" panose="02020603050405020304" pitchFamily="18" charset="0"/>
                <a:cs typeface="Times New Roman" panose="02020603050405020304" pitchFamily="18" charset="0"/>
              </a:rPr>
              <a:t> NOT IN (SELECT MAX(</a:t>
            </a:r>
            <a:r>
              <a:rPr lang="en-IN" sz="2000" dirty="0" err="1">
                <a:latin typeface="Times New Roman" panose="02020603050405020304" pitchFamily="18" charset="0"/>
                <a:cs typeface="Times New Roman" panose="02020603050405020304" pitchFamily="18" charset="0"/>
              </a:rPr>
              <a:t>e_salary</a:t>
            </a:r>
            <a:r>
              <a:rPr lang="en-IN" sz="2000" dirty="0">
                <a:latin typeface="Times New Roman" panose="02020603050405020304" pitchFamily="18" charset="0"/>
                <a:cs typeface="Times New Roman" panose="02020603050405020304" pitchFamily="18" charset="0"/>
              </a:rPr>
              <a:t>)from employee);</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O/P:</a:t>
            </a:r>
          </a:p>
          <a:p>
            <a:pPr marL="0" indent="0">
              <a:buNone/>
            </a:pPr>
            <a:r>
              <a:rPr lang="en-IN" sz="2000" dirty="0">
                <a:latin typeface="Times New Roman" panose="02020603050405020304" pitchFamily="18" charset="0"/>
                <a:cs typeface="Times New Roman" panose="02020603050405020304" pitchFamily="18" charset="0"/>
              </a:rPr>
              <a:t>1,25,000</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513CF5A-5243-4A10-B0B9-3329ACFB95DC}"/>
              </a:ext>
            </a:extLst>
          </p:cNvPr>
          <p:cNvGraphicFramePr>
            <a:graphicFrameLocks noGrp="1"/>
          </p:cNvGraphicFramePr>
          <p:nvPr>
            <p:extLst>
              <p:ext uri="{D42A27DB-BD31-4B8C-83A1-F6EECF244321}">
                <p14:modId xmlns:p14="http://schemas.microsoft.com/office/powerpoint/2010/main" val="2886416680"/>
              </p:ext>
            </p:extLst>
          </p:nvPr>
        </p:nvGraphicFramePr>
        <p:xfrm>
          <a:off x="2687709" y="4165796"/>
          <a:ext cx="7244082" cy="1900473"/>
        </p:xfrm>
        <a:graphic>
          <a:graphicData uri="http://schemas.openxmlformats.org/drawingml/2006/table">
            <a:tbl>
              <a:tblPr firstRow="1" bandRow="1">
                <a:tableStyleId>{21E4AEA4-8DFA-4A89-87EB-49C32662AFE0}</a:tableStyleId>
              </a:tblPr>
              <a:tblGrid>
                <a:gridCol w="991619">
                  <a:extLst>
                    <a:ext uri="{9D8B030D-6E8A-4147-A177-3AD203B41FA5}">
                      <a16:colId xmlns:a16="http://schemas.microsoft.com/office/drawing/2014/main" val="3377431962"/>
                    </a:ext>
                  </a:extLst>
                </a:gridCol>
                <a:gridCol w="1202161">
                  <a:extLst>
                    <a:ext uri="{9D8B030D-6E8A-4147-A177-3AD203B41FA5}">
                      <a16:colId xmlns:a16="http://schemas.microsoft.com/office/drawing/2014/main" val="3275433077"/>
                    </a:ext>
                  </a:extLst>
                </a:gridCol>
                <a:gridCol w="1167619">
                  <a:extLst>
                    <a:ext uri="{9D8B030D-6E8A-4147-A177-3AD203B41FA5}">
                      <a16:colId xmlns:a16="http://schemas.microsoft.com/office/drawing/2014/main" val="3139415535"/>
                    </a:ext>
                  </a:extLst>
                </a:gridCol>
                <a:gridCol w="1268953">
                  <a:extLst>
                    <a:ext uri="{9D8B030D-6E8A-4147-A177-3AD203B41FA5}">
                      <a16:colId xmlns:a16="http://schemas.microsoft.com/office/drawing/2014/main" val="3064039684"/>
                    </a:ext>
                  </a:extLst>
                </a:gridCol>
                <a:gridCol w="1510978">
                  <a:extLst>
                    <a:ext uri="{9D8B030D-6E8A-4147-A177-3AD203B41FA5}">
                      <a16:colId xmlns:a16="http://schemas.microsoft.com/office/drawing/2014/main" val="3317448834"/>
                    </a:ext>
                  </a:extLst>
                </a:gridCol>
                <a:gridCol w="1102752">
                  <a:extLst>
                    <a:ext uri="{9D8B030D-6E8A-4147-A177-3AD203B41FA5}">
                      <a16:colId xmlns:a16="http://schemas.microsoft.com/office/drawing/2014/main" val="828277575"/>
                    </a:ext>
                  </a:extLst>
                </a:gridCol>
              </a:tblGrid>
              <a:tr h="511571">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511571">
                <a:tc>
                  <a:txBody>
                    <a:bodyPr/>
                    <a:lstStyle/>
                    <a:p>
                      <a:r>
                        <a:rPr lang="en-IN" dirty="0"/>
                        <a:t>1</a:t>
                      </a:r>
                    </a:p>
                  </a:txBody>
                  <a:tcPr/>
                </a:tc>
                <a:tc>
                  <a:txBody>
                    <a:bodyPr/>
                    <a:lstStyle/>
                    <a:p>
                      <a:r>
                        <a:rPr lang="en-IN" dirty="0"/>
                        <a:t>Sam</a:t>
                      </a:r>
                    </a:p>
                  </a:txBody>
                  <a:tcPr/>
                </a:tc>
                <a:tc>
                  <a:txBody>
                    <a:bodyPr/>
                    <a:lstStyle/>
                    <a:p>
                      <a:r>
                        <a:rPr lang="en-IN" dirty="0"/>
                        <a:t>8500</a:t>
                      </a:r>
                    </a:p>
                  </a:txBody>
                  <a:tcPr/>
                </a:tc>
                <a:tc>
                  <a:txBody>
                    <a:bodyPr/>
                    <a:lstStyle/>
                    <a:p>
                      <a:r>
                        <a:rPr lang="en-IN" dirty="0"/>
                        <a:t>Male</a:t>
                      </a:r>
                    </a:p>
                  </a:txBody>
                  <a:tcPr/>
                </a:tc>
                <a:tc>
                  <a:txBody>
                    <a:bodyPr/>
                    <a:lstStyle/>
                    <a:p>
                      <a:r>
                        <a:rPr lang="en-IN" dirty="0"/>
                        <a:t>Analytics</a:t>
                      </a:r>
                    </a:p>
                  </a:txBody>
                  <a:tcPr/>
                </a:tc>
                <a:tc>
                  <a:txBody>
                    <a:bodyPr/>
                    <a:lstStyle/>
                    <a:p>
                      <a:r>
                        <a:rPr lang="en-IN" dirty="0"/>
                        <a:t>45</a:t>
                      </a:r>
                    </a:p>
                  </a:txBody>
                  <a:tcPr/>
                </a:tc>
                <a:extLst>
                  <a:ext uri="{0D108BD9-81ED-4DB2-BD59-A6C34878D82A}">
                    <a16:rowId xmlns:a16="http://schemas.microsoft.com/office/drawing/2014/main" val="2099442020"/>
                  </a:ext>
                </a:extLst>
              </a:tr>
              <a:tr h="511571">
                <a:tc>
                  <a:txBody>
                    <a:bodyPr/>
                    <a:lstStyle/>
                    <a:p>
                      <a:r>
                        <a:rPr lang="en-IN" dirty="0"/>
                        <a:t>2</a:t>
                      </a:r>
                    </a:p>
                  </a:txBody>
                  <a:tcPr/>
                </a:tc>
                <a:tc>
                  <a:txBody>
                    <a:bodyPr/>
                    <a:lstStyle/>
                    <a:p>
                      <a:r>
                        <a:rPr lang="en-IN" dirty="0"/>
                        <a:t>Anne</a:t>
                      </a:r>
                    </a:p>
                  </a:txBody>
                  <a:tcPr/>
                </a:tc>
                <a:tc>
                  <a:txBody>
                    <a:bodyPr/>
                    <a:lstStyle/>
                    <a:p>
                      <a:r>
                        <a:rPr lang="en-IN" dirty="0"/>
                        <a:t>1,25,000</a:t>
                      </a:r>
                    </a:p>
                  </a:txBody>
                  <a:tcPr/>
                </a:tc>
                <a:tc>
                  <a:txBody>
                    <a:bodyPr/>
                    <a:lstStyle/>
                    <a:p>
                      <a:r>
                        <a:rPr lang="en-IN" dirty="0"/>
                        <a:t>Female</a:t>
                      </a:r>
                    </a:p>
                  </a:txBody>
                  <a:tcPr/>
                </a:tc>
                <a:tc>
                  <a:txBody>
                    <a:bodyPr/>
                    <a:lstStyle/>
                    <a:p>
                      <a:r>
                        <a:rPr lang="en-IN" dirty="0"/>
                        <a:t>Operations</a:t>
                      </a:r>
                    </a:p>
                  </a:txBody>
                  <a:tcPr/>
                </a:tc>
                <a:tc>
                  <a:txBody>
                    <a:bodyPr/>
                    <a:lstStyle/>
                    <a:p>
                      <a:r>
                        <a:rPr lang="en-IN" dirty="0"/>
                        <a:t>21</a:t>
                      </a:r>
                    </a:p>
                  </a:txBody>
                  <a:tcPr/>
                </a:tc>
                <a:extLst>
                  <a:ext uri="{0D108BD9-81ED-4DB2-BD59-A6C34878D82A}">
                    <a16:rowId xmlns:a16="http://schemas.microsoft.com/office/drawing/2014/main" val="488063267"/>
                  </a:ext>
                </a:extLst>
              </a:tr>
              <a:tr h="292327">
                <a:tc>
                  <a:txBody>
                    <a:bodyPr/>
                    <a:lstStyle/>
                    <a:p>
                      <a:r>
                        <a:rPr lang="en-IN" dirty="0"/>
                        <a:t>3</a:t>
                      </a:r>
                    </a:p>
                  </a:txBody>
                  <a:tcPr/>
                </a:tc>
                <a:tc>
                  <a:txBody>
                    <a:bodyPr/>
                    <a:lstStyle/>
                    <a:p>
                      <a:r>
                        <a:rPr lang="en-IN" dirty="0"/>
                        <a:t>John</a:t>
                      </a:r>
                    </a:p>
                  </a:txBody>
                  <a:tcPr/>
                </a:tc>
                <a:tc>
                  <a:txBody>
                    <a:bodyPr/>
                    <a:lstStyle/>
                    <a:p>
                      <a:r>
                        <a:rPr lang="en-IN" dirty="0"/>
                        <a:t>3,50,000</a:t>
                      </a:r>
                    </a:p>
                  </a:txBody>
                  <a:tcPr/>
                </a:tc>
                <a:tc>
                  <a:txBody>
                    <a:bodyPr/>
                    <a:lstStyle/>
                    <a:p>
                      <a:r>
                        <a:rPr lang="en-IN" dirty="0"/>
                        <a:t>Male</a:t>
                      </a:r>
                    </a:p>
                  </a:txBody>
                  <a:tcPr/>
                </a:tc>
                <a:tc>
                  <a:txBody>
                    <a:bodyPr/>
                    <a:lstStyle/>
                    <a:p>
                      <a:r>
                        <a:rPr lang="en-IN" dirty="0"/>
                        <a:t>Sales</a:t>
                      </a:r>
                    </a:p>
                  </a:txBody>
                  <a:tcPr/>
                </a:tc>
                <a:tc>
                  <a:txBody>
                    <a:bodyPr/>
                    <a:lstStyle/>
                    <a:p>
                      <a:r>
                        <a:rPr lang="en-IN" dirty="0"/>
                        <a:t>25</a:t>
                      </a:r>
                    </a:p>
                  </a:txBody>
                  <a:tcPr/>
                </a:tc>
                <a:extLst>
                  <a:ext uri="{0D108BD9-81ED-4DB2-BD59-A6C34878D82A}">
                    <a16:rowId xmlns:a16="http://schemas.microsoft.com/office/drawing/2014/main" val="481244391"/>
                  </a:ext>
                </a:extLst>
              </a:tr>
            </a:tbl>
          </a:graphicData>
        </a:graphic>
      </p:graphicFrame>
    </p:spTree>
    <p:extLst>
      <p:ext uri="{BB962C8B-B14F-4D97-AF65-F5344CB8AC3E}">
        <p14:creationId xmlns:p14="http://schemas.microsoft.com/office/powerpoint/2010/main" val="154481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AC11-1CB0-4C97-B452-FC5974FC8739}"/>
              </a:ext>
            </a:extLst>
          </p:cNvPr>
          <p:cNvSpPr>
            <a:spLocks noGrp="1"/>
          </p:cNvSpPr>
          <p:nvPr>
            <p:ph type="title"/>
          </p:nvPr>
        </p:nvSpPr>
        <p:spPr>
          <a:xfrm>
            <a:off x="1154954" y="973667"/>
            <a:ext cx="8761413" cy="911403"/>
          </a:xfrm>
        </p:spPr>
        <p:txBody>
          <a:bodyPr/>
          <a:lstStyle/>
          <a:p>
            <a:r>
              <a:rPr lang="en-IN" dirty="0"/>
              <a:t>5.What do you understand by Normalization and De-normalization?</a:t>
            </a:r>
          </a:p>
        </p:txBody>
      </p:sp>
      <p:sp>
        <p:nvSpPr>
          <p:cNvPr id="3" name="Content Placeholder 2">
            <a:extLst>
              <a:ext uri="{FF2B5EF4-FFF2-40B4-BE49-F238E27FC236}">
                <a16:creationId xmlns:a16="http://schemas.microsoft.com/office/drawing/2014/main" id="{02F6B0D8-F1B2-4A4F-B0E7-37B045FD79E5}"/>
              </a:ext>
            </a:extLst>
          </p:cNvPr>
          <p:cNvSpPr>
            <a:spLocks noGrp="1"/>
          </p:cNvSpPr>
          <p:nvPr>
            <p:ph idx="1"/>
          </p:nvPr>
        </p:nvSpPr>
        <p:spPr>
          <a:xfrm>
            <a:off x="309490" y="2729132"/>
            <a:ext cx="11422966" cy="2715066"/>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Normalization is the process of reducing data redundancy by organizing fields and tables of a database.</a:t>
            </a:r>
          </a:p>
          <a:p>
            <a:pPr>
              <a:lnSpc>
                <a:spcPct val="150000"/>
              </a:lnSpc>
            </a:pPr>
            <a:r>
              <a:rPr lang="en-IN" sz="2000" dirty="0">
                <a:latin typeface="Times New Roman" panose="02020603050405020304" pitchFamily="18" charset="0"/>
                <a:cs typeface="Times New Roman" panose="02020603050405020304" pitchFamily="18" charset="0"/>
              </a:rPr>
              <a:t>Denormalization is the process of adding redundant data to speed up complex queries, involving multiple table joins.</a:t>
            </a:r>
          </a:p>
        </p:txBody>
      </p:sp>
    </p:spTree>
    <p:extLst>
      <p:ext uri="{BB962C8B-B14F-4D97-AF65-F5344CB8AC3E}">
        <p14:creationId xmlns:p14="http://schemas.microsoft.com/office/powerpoint/2010/main" val="259075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C945-48FA-44BF-9291-72C2ADF6934A}"/>
              </a:ext>
            </a:extLst>
          </p:cNvPr>
          <p:cNvSpPr>
            <a:spLocks noGrp="1"/>
          </p:cNvSpPr>
          <p:nvPr>
            <p:ph type="title"/>
          </p:nvPr>
        </p:nvSpPr>
        <p:spPr/>
        <p:txBody>
          <a:bodyPr/>
          <a:lstStyle/>
          <a:p>
            <a:r>
              <a:rPr lang="en-IN" dirty="0"/>
              <a:t>6.What is wrong with this SQL Query?</a:t>
            </a:r>
          </a:p>
        </p:txBody>
      </p:sp>
      <p:sp>
        <p:nvSpPr>
          <p:cNvPr id="3" name="Content Placeholder 2">
            <a:extLst>
              <a:ext uri="{FF2B5EF4-FFF2-40B4-BE49-F238E27FC236}">
                <a16:creationId xmlns:a16="http://schemas.microsoft.com/office/drawing/2014/main" id="{36938AB2-DE5C-42F3-B82B-39E0E52159C0}"/>
              </a:ext>
            </a:extLst>
          </p:cNvPr>
          <p:cNvSpPr>
            <a:spLocks noGrp="1"/>
          </p:cNvSpPr>
          <p:nvPr>
            <p:ph idx="1"/>
          </p:nvPr>
        </p:nvSpPr>
        <p:spPr>
          <a:xfrm>
            <a:off x="492369" y="2603499"/>
            <a:ext cx="11226019" cy="3839503"/>
          </a:xfrm>
        </p:spPr>
        <p:txBody>
          <a:bodyPr>
            <a:norm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Question:</a:t>
            </a:r>
          </a:p>
          <a:p>
            <a:pPr marL="0" indent="0">
              <a:lnSpc>
                <a:spcPct val="150000"/>
              </a:lnSpc>
              <a:buNone/>
            </a:pPr>
            <a:r>
              <a:rPr lang="en-IN" sz="2000" dirty="0">
                <a:latin typeface="Times New Roman" panose="02020603050405020304" pitchFamily="18" charset="0"/>
                <a:cs typeface="Times New Roman" panose="02020603050405020304" pitchFamily="18" charset="0"/>
              </a:rPr>
              <a:t>SELECT gender , AVG(age) FROM employee WHERE AVG(age) &gt;30 GROUP BY gender;</a:t>
            </a:r>
          </a:p>
          <a:p>
            <a:pPr marL="0" indent="0">
              <a:lnSpc>
                <a:spcPct val="150000"/>
              </a:lnSpc>
              <a:buNone/>
            </a:pPr>
            <a:r>
              <a:rPr lang="en-IN" sz="2000" b="1" dirty="0">
                <a:latin typeface="Times New Roman" panose="02020603050405020304" pitchFamily="18" charset="0"/>
                <a:cs typeface="Times New Roman" panose="02020603050405020304" pitchFamily="18" charset="0"/>
              </a:rPr>
              <a:t>Answer:</a:t>
            </a:r>
          </a:p>
          <a:p>
            <a:pPr marL="0" indent="0">
              <a:lnSpc>
                <a:spcPct val="150000"/>
              </a:lnSpc>
              <a:buNone/>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e_gender</a:t>
            </a:r>
            <a:r>
              <a:rPr lang="en-IN" sz="2000" dirty="0">
                <a:latin typeface="Times New Roman" panose="02020603050405020304" pitchFamily="18" charset="0"/>
                <a:cs typeface="Times New Roman" panose="02020603050405020304" pitchFamily="18" charset="0"/>
              </a:rPr>
              <a:t> , AVG(</a:t>
            </a:r>
            <a:r>
              <a:rPr lang="en-IN" sz="2000" dirty="0" err="1">
                <a:latin typeface="Times New Roman" panose="02020603050405020304" pitchFamily="18" charset="0"/>
                <a:cs typeface="Times New Roman" panose="02020603050405020304" pitchFamily="18" charset="0"/>
              </a:rPr>
              <a:t>e_age</a:t>
            </a:r>
            <a:r>
              <a:rPr lang="en-IN" sz="2000" dirty="0">
                <a:latin typeface="Times New Roman" panose="02020603050405020304" pitchFamily="18" charset="0"/>
                <a:cs typeface="Times New Roman" panose="02020603050405020304" pitchFamily="18" charset="0"/>
              </a:rPr>
              <a:t>)FROM employee GROUP BY </a:t>
            </a:r>
            <a:r>
              <a:rPr lang="en-IN" sz="2000" dirty="0" err="1">
                <a:latin typeface="Times New Roman" panose="02020603050405020304" pitchFamily="18" charset="0"/>
                <a:cs typeface="Times New Roman" panose="02020603050405020304" pitchFamily="18" charset="0"/>
              </a:rPr>
              <a:t>e_gender</a:t>
            </a:r>
            <a:r>
              <a:rPr lang="en-IN" sz="2000" dirty="0">
                <a:latin typeface="Times New Roman" panose="02020603050405020304" pitchFamily="18" charset="0"/>
                <a:cs typeface="Times New Roman" panose="02020603050405020304" pitchFamily="18" charset="0"/>
              </a:rPr>
              <a:t> HAVING AVG(</a:t>
            </a:r>
            <a:r>
              <a:rPr lang="en-IN" sz="2000" dirty="0" err="1">
                <a:latin typeface="Times New Roman" panose="02020603050405020304" pitchFamily="18" charset="0"/>
                <a:cs typeface="Times New Roman" panose="02020603050405020304" pitchFamily="18" charset="0"/>
              </a:rPr>
              <a:t>e_age</a:t>
            </a:r>
            <a:r>
              <a:rPr lang="en-IN" sz="2000" dirty="0">
                <a:latin typeface="Times New Roman" panose="02020603050405020304" pitchFamily="18" charset="0"/>
                <a:cs typeface="Times New Roman" panose="02020603050405020304" pitchFamily="18" charset="0"/>
              </a:rPr>
              <a:t>)&gt;30;</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53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F06A-77BD-4DFE-96A4-550A09398476}"/>
              </a:ext>
            </a:extLst>
          </p:cNvPr>
          <p:cNvSpPr>
            <a:spLocks noGrp="1"/>
          </p:cNvSpPr>
          <p:nvPr>
            <p:ph type="title"/>
          </p:nvPr>
        </p:nvSpPr>
        <p:spPr>
          <a:xfrm>
            <a:off x="1154954" y="973667"/>
            <a:ext cx="8761413" cy="883267"/>
          </a:xfrm>
        </p:spPr>
        <p:txBody>
          <a:bodyPr/>
          <a:lstStyle/>
          <a:p>
            <a:r>
              <a:rPr lang="en-IN" dirty="0"/>
              <a:t>7.What do you know about stuff() function? </a:t>
            </a:r>
          </a:p>
        </p:txBody>
      </p:sp>
      <p:sp>
        <p:nvSpPr>
          <p:cNvPr id="3" name="Content Placeholder 2">
            <a:extLst>
              <a:ext uri="{FF2B5EF4-FFF2-40B4-BE49-F238E27FC236}">
                <a16:creationId xmlns:a16="http://schemas.microsoft.com/office/drawing/2014/main" id="{1E467C4D-82F7-4481-83FF-855EC4805EB4}"/>
              </a:ext>
            </a:extLst>
          </p:cNvPr>
          <p:cNvSpPr>
            <a:spLocks noGrp="1"/>
          </p:cNvSpPr>
          <p:nvPr>
            <p:ph idx="1"/>
          </p:nvPr>
        </p:nvSpPr>
        <p:spPr>
          <a:xfrm>
            <a:off x="506437" y="2447779"/>
            <a:ext cx="11338559" cy="4192172"/>
          </a:xfrm>
        </p:spPr>
        <p:txBody>
          <a:bodyPr>
            <a:normAutofit fontScale="77500" lnSpcReduction="20000"/>
          </a:bodyPr>
          <a:lstStyle/>
          <a:p>
            <a:pPr>
              <a:lnSpc>
                <a:spcPct val="150000"/>
              </a:lnSpc>
            </a:pPr>
            <a:r>
              <a:rPr lang="en-IN" sz="2000" dirty="0">
                <a:latin typeface="Times New Roman" panose="02020603050405020304" pitchFamily="18" charset="0"/>
                <a:cs typeface="Times New Roman" panose="02020603050405020304" pitchFamily="18" charset="0"/>
              </a:rPr>
              <a:t>  stuff() function delete part of the string and then inserts another part into the string starting at a specified position .</a:t>
            </a:r>
          </a:p>
          <a:p>
            <a:pPr marL="0" indent="0">
              <a:lnSpc>
                <a:spcPct val="150000"/>
              </a:lnSpc>
              <a:buNone/>
            </a:pPr>
            <a:r>
              <a:rPr lang="en-IN" sz="2000" b="1" dirty="0">
                <a:latin typeface="Times New Roman" panose="02020603050405020304" pitchFamily="18" charset="0"/>
                <a:cs typeface="Times New Roman" panose="02020603050405020304" pitchFamily="18" charset="0"/>
              </a:rPr>
              <a:t>SYNTAX</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STUFF (String1 , Position , Length , String2)</a:t>
            </a:r>
          </a:p>
          <a:p>
            <a:pPr marL="0" indent="0">
              <a:lnSpc>
                <a:spcPct val="150000"/>
              </a:lnSpc>
              <a:buNone/>
            </a:pPr>
            <a:r>
              <a:rPr lang="en-IN" sz="2000" dirty="0">
                <a:latin typeface="Times New Roman" panose="02020603050405020304" pitchFamily="18" charset="0"/>
                <a:cs typeface="Times New Roman" panose="02020603050405020304" pitchFamily="18" charset="0"/>
              </a:rPr>
              <a:t>String1- That string which would be overwritten.</a:t>
            </a:r>
          </a:p>
          <a:p>
            <a:pPr marL="0" indent="0">
              <a:lnSpc>
                <a:spcPct val="150000"/>
              </a:lnSpc>
              <a:buNone/>
            </a:pPr>
            <a:r>
              <a:rPr lang="en-IN" sz="2000" dirty="0">
                <a:latin typeface="Times New Roman" panose="02020603050405020304" pitchFamily="18" charset="0"/>
                <a:cs typeface="Times New Roman" panose="02020603050405020304" pitchFamily="18" charset="0"/>
              </a:rPr>
              <a:t>Position- indicate the starting location for overwriting the string.</a:t>
            </a:r>
          </a:p>
          <a:p>
            <a:pPr marL="0" indent="0">
              <a:lnSpc>
                <a:spcPct val="150000"/>
              </a:lnSpc>
              <a:buNone/>
            </a:pPr>
            <a:r>
              <a:rPr lang="en-IN" sz="2000" dirty="0">
                <a:latin typeface="Times New Roman" panose="02020603050405020304" pitchFamily="18" charset="0"/>
                <a:cs typeface="Times New Roman" panose="02020603050405020304" pitchFamily="18" charset="0"/>
              </a:rPr>
              <a:t>Length – length of the substitute string .</a:t>
            </a:r>
          </a:p>
          <a:p>
            <a:pPr marL="0" indent="0">
              <a:lnSpc>
                <a:spcPct val="150000"/>
              </a:lnSpc>
              <a:buNone/>
            </a:pPr>
            <a:r>
              <a:rPr lang="en-IN" sz="2000" dirty="0">
                <a:latin typeface="Times New Roman" panose="02020603050405020304" pitchFamily="18" charset="0"/>
                <a:cs typeface="Times New Roman" panose="02020603050405020304" pitchFamily="18" charset="0"/>
              </a:rPr>
              <a:t>String2 – That which would overwrite this string .</a:t>
            </a:r>
          </a:p>
          <a:p>
            <a:pPr marL="0" indent="0">
              <a:lnSpc>
                <a:spcPct val="150000"/>
              </a:lnSpc>
              <a:buNone/>
            </a:pPr>
            <a:r>
              <a:rPr lang="en-IN" sz="2000" b="1" dirty="0">
                <a:latin typeface="Times New Roman" panose="02020603050405020304" pitchFamily="18" charset="0"/>
                <a:cs typeface="Times New Roman" panose="02020603050405020304" pitchFamily="18" charset="0"/>
              </a:rPr>
              <a:t> EG:                        </a:t>
            </a:r>
            <a:r>
              <a:rPr lang="en-IN" sz="2000" dirty="0">
                <a:latin typeface="Times New Roman" panose="02020603050405020304" pitchFamily="18" charset="0"/>
                <a:cs typeface="Times New Roman" panose="02020603050405020304" pitchFamily="18" charset="0"/>
              </a:rPr>
              <a:t>SELECT stuff  (‘SQL Tutorial’,1,3,’python’);</a:t>
            </a:r>
          </a:p>
          <a:p>
            <a:pPr marL="0" indent="0">
              <a:lnSpc>
                <a:spcPct val="150000"/>
              </a:lnSpc>
              <a:buNone/>
            </a:pPr>
            <a:r>
              <a:rPr lang="en-IN" sz="2000" b="1" dirty="0">
                <a:latin typeface="Times New Roman" panose="02020603050405020304" pitchFamily="18" charset="0"/>
                <a:cs typeface="Times New Roman" panose="02020603050405020304" pitchFamily="18" charset="0"/>
              </a:rPr>
              <a:t>O/P:</a:t>
            </a:r>
          </a:p>
          <a:p>
            <a:pPr marL="0" indent="0">
              <a:lnSpc>
                <a:spcPct val="150000"/>
              </a:lnSpc>
              <a:buNone/>
            </a:pPr>
            <a:r>
              <a:rPr lang="en-IN" sz="2000" dirty="0">
                <a:latin typeface="Times New Roman" panose="02020603050405020304" pitchFamily="18" charset="0"/>
                <a:cs typeface="Times New Roman" panose="02020603050405020304" pitchFamily="18" charset="0"/>
              </a:rPr>
              <a:t>Python Tutorial</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79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FD6E-DCD6-4892-A7AB-A75CD1B043A6}"/>
              </a:ext>
            </a:extLst>
          </p:cNvPr>
          <p:cNvSpPr>
            <a:spLocks noGrp="1"/>
          </p:cNvSpPr>
          <p:nvPr>
            <p:ph type="title"/>
          </p:nvPr>
        </p:nvSpPr>
        <p:spPr/>
        <p:txBody>
          <a:bodyPr/>
          <a:lstStyle/>
          <a:p>
            <a:r>
              <a:rPr lang="en-IN" dirty="0"/>
              <a:t>8.What is view? Give an example.</a:t>
            </a:r>
          </a:p>
        </p:txBody>
      </p:sp>
      <p:sp>
        <p:nvSpPr>
          <p:cNvPr id="3" name="Content Placeholder 2">
            <a:extLst>
              <a:ext uri="{FF2B5EF4-FFF2-40B4-BE49-F238E27FC236}">
                <a16:creationId xmlns:a16="http://schemas.microsoft.com/office/drawing/2014/main" id="{5FFB7F35-02D6-4738-8540-D38F206BCE03}"/>
              </a:ext>
            </a:extLst>
          </p:cNvPr>
          <p:cNvSpPr>
            <a:spLocks noGrp="1"/>
          </p:cNvSpPr>
          <p:nvPr>
            <p:ph idx="1"/>
          </p:nvPr>
        </p:nvSpPr>
        <p:spPr>
          <a:xfrm>
            <a:off x="604911" y="2307103"/>
            <a:ext cx="11486270" cy="4514894"/>
          </a:xfrm>
        </p:spPr>
        <p:txBody>
          <a:bodyPr>
            <a:normAutofit/>
          </a:bodyPr>
          <a:lstStyle/>
          <a:p>
            <a:r>
              <a:rPr lang="en-IN" sz="2000" dirty="0">
                <a:latin typeface="Times New Roman" panose="02020603050405020304" pitchFamily="18" charset="0"/>
                <a:cs typeface="Times New Roman" panose="02020603050405020304" pitchFamily="18" charset="0"/>
              </a:rPr>
              <a:t>A view is a virtual table based on the result-set of a SQL statement, it takes less space to store.</a:t>
            </a:r>
          </a:p>
          <a:p>
            <a:pPr marL="0" indent="0">
              <a:buNone/>
            </a:pPr>
            <a:r>
              <a:rPr lang="en-IN" sz="2000" dirty="0">
                <a:latin typeface="Times New Roman" panose="02020603050405020304" pitchFamily="18" charset="0"/>
                <a:cs typeface="Times New Roman" panose="02020603050405020304" pitchFamily="18" charset="0"/>
              </a:rPr>
              <a:t> CREATE VIEW </a:t>
            </a:r>
            <a:r>
              <a:rPr lang="en-IN" sz="2000" dirty="0" err="1">
                <a:latin typeface="Times New Roman" panose="02020603050405020304" pitchFamily="18" charset="0"/>
                <a:cs typeface="Times New Roman" panose="02020603050405020304" pitchFamily="18" charset="0"/>
              </a:rPr>
              <a:t>female_employee</a:t>
            </a:r>
            <a:r>
              <a:rPr lang="en-IN" sz="2000" dirty="0">
                <a:latin typeface="Times New Roman" panose="02020603050405020304" pitchFamily="18" charset="0"/>
                <a:cs typeface="Times New Roman" panose="02020603050405020304" pitchFamily="18" charset="0"/>
              </a:rPr>
              <a:t> as SELECT * FROM employee WHERE </a:t>
            </a:r>
            <a:r>
              <a:rPr lang="en-IN" sz="2000" dirty="0" err="1">
                <a:latin typeface="Times New Roman" panose="02020603050405020304" pitchFamily="18" charset="0"/>
                <a:cs typeface="Times New Roman" panose="02020603050405020304" pitchFamily="18" charset="0"/>
              </a:rPr>
              <a:t>e_gender</a:t>
            </a:r>
            <a:r>
              <a:rPr lang="en-IN" sz="2000" dirty="0">
                <a:latin typeface="Times New Roman" panose="02020603050405020304" pitchFamily="18" charset="0"/>
                <a:cs typeface="Times New Roman" panose="02020603050405020304" pitchFamily="18" charset="0"/>
              </a:rPr>
              <a:t>=‘Female’;</a:t>
            </a:r>
          </a:p>
          <a:p>
            <a:pPr marL="0" indent="0">
              <a:buNone/>
            </a:pPr>
            <a:r>
              <a:rPr lang="en-IN" sz="2000" dirty="0">
                <a:latin typeface="Times New Roman" panose="02020603050405020304" pitchFamily="18" charset="0"/>
                <a:cs typeface="Times New Roman" panose="02020603050405020304" pitchFamily="18" charset="0"/>
              </a:rPr>
              <a:t> CREATE VIEW age as SELECT *FROM employee WHERE </a:t>
            </a:r>
            <a:r>
              <a:rPr lang="en-IN" sz="2000" dirty="0" err="1">
                <a:latin typeface="Times New Roman" panose="02020603050405020304" pitchFamily="18" charset="0"/>
                <a:cs typeface="Times New Roman" panose="02020603050405020304" pitchFamily="18" charset="0"/>
              </a:rPr>
              <a:t>e_age</a:t>
            </a:r>
            <a:r>
              <a:rPr lang="en-IN" sz="2000" dirty="0">
                <a:latin typeface="Times New Roman" panose="02020603050405020304" pitchFamily="18" charset="0"/>
                <a:cs typeface="Times New Roman" panose="02020603050405020304" pitchFamily="18" charset="0"/>
              </a:rPr>
              <a:t>&gt;40;</a:t>
            </a:r>
          </a:p>
          <a:p>
            <a:pPr marL="0" indent="0">
              <a:buNone/>
            </a:pPr>
            <a:r>
              <a:rPr lang="en-IN" sz="2000" dirty="0">
                <a:latin typeface="Times New Roman" panose="02020603050405020304" pitchFamily="18" charset="0"/>
                <a:cs typeface="Times New Roman" panose="02020603050405020304" pitchFamily="18" charset="0"/>
              </a:rPr>
              <a:t>  SELECT * FROM age;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B4761C7-61BF-42C5-A838-69A8AF800983}"/>
              </a:ext>
            </a:extLst>
          </p:cNvPr>
          <p:cNvGraphicFramePr>
            <a:graphicFrameLocks noGrp="1"/>
          </p:cNvGraphicFramePr>
          <p:nvPr>
            <p:extLst>
              <p:ext uri="{D42A27DB-BD31-4B8C-83A1-F6EECF244321}">
                <p14:modId xmlns:p14="http://schemas.microsoft.com/office/powerpoint/2010/main" val="2700406569"/>
              </p:ext>
            </p:extLst>
          </p:nvPr>
        </p:nvGraphicFramePr>
        <p:xfrm>
          <a:off x="3364523" y="4034801"/>
          <a:ext cx="8427330" cy="1507868"/>
        </p:xfrm>
        <a:graphic>
          <a:graphicData uri="http://schemas.openxmlformats.org/drawingml/2006/table">
            <a:tbl>
              <a:tblPr firstRow="1" bandRow="1">
                <a:tableStyleId>{21E4AEA4-8DFA-4A89-87EB-49C32662AFE0}</a:tableStyleId>
              </a:tblPr>
              <a:tblGrid>
                <a:gridCol w="1153591">
                  <a:extLst>
                    <a:ext uri="{9D8B030D-6E8A-4147-A177-3AD203B41FA5}">
                      <a16:colId xmlns:a16="http://schemas.microsoft.com/office/drawing/2014/main" val="3377431962"/>
                    </a:ext>
                  </a:extLst>
                </a:gridCol>
                <a:gridCol w="1398521">
                  <a:extLst>
                    <a:ext uri="{9D8B030D-6E8A-4147-A177-3AD203B41FA5}">
                      <a16:colId xmlns:a16="http://schemas.microsoft.com/office/drawing/2014/main" val="3275433077"/>
                    </a:ext>
                  </a:extLst>
                </a:gridCol>
                <a:gridCol w="1358337">
                  <a:extLst>
                    <a:ext uri="{9D8B030D-6E8A-4147-A177-3AD203B41FA5}">
                      <a16:colId xmlns:a16="http://schemas.microsoft.com/office/drawing/2014/main" val="3139415535"/>
                    </a:ext>
                  </a:extLst>
                </a:gridCol>
                <a:gridCol w="1476224">
                  <a:extLst>
                    <a:ext uri="{9D8B030D-6E8A-4147-A177-3AD203B41FA5}">
                      <a16:colId xmlns:a16="http://schemas.microsoft.com/office/drawing/2014/main" val="3064039684"/>
                    </a:ext>
                  </a:extLst>
                </a:gridCol>
                <a:gridCol w="1757781">
                  <a:extLst>
                    <a:ext uri="{9D8B030D-6E8A-4147-A177-3AD203B41FA5}">
                      <a16:colId xmlns:a16="http://schemas.microsoft.com/office/drawing/2014/main" val="3317448834"/>
                    </a:ext>
                  </a:extLst>
                </a:gridCol>
                <a:gridCol w="1282876">
                  <a:extLst>
                    <a:ext uri="{9D8B030D-6E8A-4147-A177-3AD203B41FA5}">
                      <a16:colId xmlns:a16="http://schemas.microsoft.com/office/drawing/2014/main" val="828277575"/>
                    </a:ext>
                  </a:extLst>
                </a:gridCol>
              </a:tblGrid>
              <a:tr h="376967">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376967">
                <a:tc>
                  <a:txBody>
                    <a:bodyPr/>
                    <a:lstStyle/>
                    <a:p>
                      <a:r>
                        <a:rPr lang="en-IN" dirty="0"/>
                        <a:t>1</a:t>
                      </a:r>
                    </a:p>
                  </a:txBody>
                  <a:tcPr/>
                </a:tc>
                <a:tc>
                  <a:txBody>
                    <a:bodyPr/>
                    <a:lstStyle/>
                    <a:p>
                      <a:r>
                        <a:rPr lang="en-IN" dirty="0"/>
                        <a:t>Sam</a:t>
                      </a:r>
                    </a:p>
                  </a:txBody>
                  <a:tcPr/>
                </a:tc>
                <a:tc>
                  <a:txBody>
                    <a:bodyPr/>
                    <a:lstStyle/>
                    <a:p>
                      <a:r>
                        <a:rPr lang="en-IN" dirty="0"/>
                        <a:t>8500</a:t>
                      </a:r>
                    </a:p>
                  </a:txBody>
                  <a:tcPr/>
                </a:tc>
                <a:tc>
                  <a:txBody>
                    <a:bodyPr/>
                    <a:lstStyle/>
                    <a:p>
                      <a:r>
                        <a:rPr lang="en-IN" dirty="0"/>
                        <a:t>Male</a:t>
                      </a:r>
                    </a:p>
                  </a:txBody>
                  <a:tcPr/>
                </a:tc>
                <a:tc>
                  <a:txBody>
                    <a:bodyPr/>
                    <a:lstStyle/>
                    <a:p>
                      <a:r>
                        <a:rPr lang="en-IN" dirty="0"/>
                        <a:t>Analytics</a:t>
                      </a:r>
                    </a:p>
                  </a:txBody>
                  <a:tcPr/>
                </a:tc>
                <a:tc>
                  <a:txBody>
                    <a:bodyPr/>
                    <a:lstStyle/>
                    <a:p>
                      <a:r>
                        <a:rPr lang="en-IN" dirty="0"/>
                        <a:t>45</a:t>
                      </a:r>
                    </a:p>
                  </a:txBody>
                  <a:tcPr/>
                </a:tc>
                <a:extLst>
                  <a:ext uri="{0D108BD9-81ED-4DB2-BD59-A6C34878D82A}">
                    <a16:rowId xmlns:a16="http://schemas.microsoft.com/office/drawing/2014/main" val="2099442020"/>
                  </a:ext>
                </a:extLst>
              </a:tr>
              <a:tr h="376967">
                <a:tc>
                  <a:txBody>
                    <a:bodyPr/>
                    <a:lstStyle/>
                    <a:p>
                      <a:r>
                        <a:rPr lang="en-IN" dirty="0"/>
                        <a:t>2</a:t>
                      </a:r>
                    </a:p>
                  </a:txBody>
                  <a:tcPr/>
                </a:tc>
                <a:tc>
                  <a:txBody>
                    <a:bodyPr/>
                    <a:lstStyle/>
                    <a:p>
                      <a:r>
                        <a:rPr lang="en-IN" dirty="0"/>
                        <a:t>Anne</a:t>
                      </a:r>
                    </a:p>
                  </a:txBody>
                  <a:tcPr/>
                </a:tc>
                <a:tc>
                  <a:txBody>
                    <a:bodyPr/>
                    <a:lstStyle/>
                    <a:p>
                      <a:r>
                        <a:rPr lang="en-IN" dirty="0"/>
                        <a:t>1,25,000</a:t>
                      </a:r>
                    </a:p>
                  </a:txBody>
                  <a:tcPr/>
                </a:tc>
                <a:tc>
                  <a:txBody>
                    <a:bodyPr/>
                    <a:lstStyle/>
                    <a:p>
                      <a:r>
                        <a:rPr lang="en-IN" dirty="0"/>
                        <a:t>Female</a:t>
                      </a:r>
                    </a:p>
                  </a:txBody>
                  <a:tcPr/>
                </a:tc>
                <a:tc>
                  <a:txBody>
                    <a:bodyPr/>
                    <a:lstStyle/>
                    <a:p>
                      <a:r>
                        <a:rPr lang="en-IN" dirty="0"/>
                        <a:t>Operations</a:t>
                      </a:r>
                    </a:p>
                  </a:txBody>
                  <a:tcPr/>
                </a:tc>
                <a:tc>
                  <a:txBody>
                    <a:bodyPr/>
                    <a:lstStyle/>
                    <a:p>
                      <a:r>
                        <a:rPr lang="en-IN" dirty="0"/>
                        <a:t>21</a:t>
                      </a:r>
                    </a:p>
                  </a:txBody>
                  <a:tcPr/>
                </a:tc>
                <a:extLst>
                  <a:ext uri="{0D108BD9-81ED-4DB2-BD59-A6C34878D82A}">
                    <a16:rowId xmlns:a16="http://schemas.microsoft.com/office/drawing/2014/main" val="488063267"/>
                  </a:ext>
                </a:extLst>
              </a:tr>
              <a:tr h="376967">
                <a:tc>
                  <a:txBody>
                    <a:bodyPr/>
                    <a:lstStyle/>
                    <a:p>
                      <a:r>
                        <a:rPr lang="en-IN" dirty="0"/>
                        <a:t>3</a:t>
                      </a:r>
                    </a:p>
                  </a:txBody>
                  <a:tcPr/>
                </a:tc>
                <a:tc>
                  <a:txBody>
                    <a:bodyPr/>
                    <a:lstStyle/>
                    <a:p>
                      <a:r>
                        <a:rPr lang="en-IN" dirty="0"/>
                        <a:t>John</a:t>
                      </a:r>
                    </a:p>
                  </a:txBody>
                  <a:tcPr/>
                </a:tc>
                <a:tc>
                  <a:txBody>
                    <a:bodyPr/>
                    <a:lstStyle/>
                    <a:p>
                      <a:r>
                        <a:rPr lang="en-IN" dirty="0"/>
                        <a:t>3,50,000</a:t>
                      </a:r>
                    </a:p>
                  </a:txBody>
                  <a:tcPr/>
                </a:tc>
                <a:tc>
                  <a:txBody>
                    <a:bodyPr/>
                    <a:lstStyle/>
                    <a:p>
                      <a:r>
                        <a:rPr lang="en-IN" dirty="0"/>
                        <a:t>Male</a:t>
                      </a:r>
                    </a:p>
                  </a:txBody>
                  <a:tcPr/>
                </a:tc>
                <a:tc>
                  <a:txBody>
                    <a:bodyPr/>
                    <a:lstStyle/>
                    <a:p>
                      <a:r>
                        <a:rPr lang="en-IN" dirty="0"/>
                        <a:t>Sales</a:t>
                      </a:r>
                    </a:p>
                  </a:txBody>
                  <a:tcPr/>
                </a:tc>
                <a:tc>
                  <a:txBody>
                    <a:bodyPr/>
                    <a:lstStyle/>
                    <a:p>
                      <a:r>
                        <a:rPr lang="en-IN" dirty="0"/>
                        <a:t>25</a:t>
                      </a:r>
                    </a:p>
                  </a:txBody>
                  <a:tcPr/>
                </a:tc>
                <a:extLst>
                  <a:ext uri="{0D108BD9-81ED-4DB2-BD59-A6C34878D82A}">
                    <a16:rowId xmlns:a16="http://schemas.microsoft.com/office/drawing/2014/main" val="481244391"/>
                  </a:ext>
                </a:extLst>
              </a:tr>
            </a:tbl>
          </a:graphicData>
        </a:graphic>
      </p:graphicFrame>
      <p:graphicFrame>
        <p:nvGraphicFramePr>
          <p:cNvPr id="5" name="Table 5">
            <a:extLst>
              <a:ext uri="{FF2B5EF4-FFF2-40B4-BE49-F238E27FC236}">
                <a16:creationId xmlns:a16="http://schemas.microsoft.com/office/drawing/2014/main" id="{4DC4A8D9-95C6-47AA-98FF-2B9506F5635F}"/>
              </a:ext>
            </a:extLst>
          </p:cNvPr>
          <p:cNvGraphicFramePr>
            <a:graphicFrameLocks noGrp="1"/>
          </p:cNvGraphicFramePr>
          <p:nvPr>
            <p:extLst>
              <p:ext uri="{D42A27DB-BD31-4B8C-83A1-F6EECF244321}">
                <p14:modId xmlns:p14="http://schemas.microsoft.com/office/powerpoint/2010/main" val="4071353222"/>
              </p:ext>
            </p:extLst>
          </p:nvPr>
        </p:nvGraphicFramePr>
        <p:xfrm>
          <a:off x="3364522" y="5816156"/>
          <a:ext cx="8427330" cy="1005840"/>
        </p:xfrm>
        <a:graphic>
          <a:graphicData uri="http://schemas.openxmlformats.org/drawingml/2006/table">
            <a:tbl>
              <a:tblPr firstRow="1" bandRow="1">
                <a:tableStyleId>{7DF18680-E054-41AD-8BC1-D1AEF772440D}</a:tableStyleId>
              </a:tblPr>
              <a:tblGrid>
                <a:gridCol w="1203904">
                  <a:extLst>
                    <a:ext uri="{9D8B030D-6E8A-4147-A177-3AD203B41FA5}">
                      <a16:colId xmlns:a16="http://schemas.microsoft.com/office/drawing/2014/main" val="1607227678"/>
                    </a:ext>
                  </a:extLst>
                </a:gridCol>
                <a:gridCol w="1203904">
                  <a:extLst>
                    <a:ext uri="{9D8B030D-6E8A-4147-A177-3AD203B41FA5}">
                      <a16:colId xmlns:a16="http://schemas.microsoft.com/office/drawing/2014/main" val="1001200444"/>
                    </a:ext>
                  </a:extLst>
                </a:gridCol>
                <a:gridCol w="1203904">
                  <a:extLst>
                    <a:ext uri="{9D8B030D-6E8A-4147-A177-3AD203B41FA5}">
                      <a16:colId xmlns:a16="http://schemas.microsoft.com/office/drawing/2014/main" val="3927374224"/>
                    </a:ext>
                  </a:extLst>
                </a:gridCol>
                <a:gridCol w="1203904">
                  <a:extLst>
                    <a:ext uri="{9D8B030D-6E8A-4147-A177-3AD203B41FA5}">
                      <a16:colId xmlns:a16="http://schemas.microsoft.com/office/drawing/2014/main" val="1585217338"/>
                    </a:ext>
                  </a:extLst>
                </a:gridCol>
                <a:gridCol w="1449779">
                  <a:extLst>
                    <a:ext uri="{9D8B030D-6E8A-4147-A177-3AD203B41FA5}">
                      <a16:colId xmlns:a16="http://schemas.microsoft.com/office/drawing/2014/main" val="181935982"/>
                    </a:ext>
                  </a:extLst>
                </a:gridCol>
                <a:gridCol w="1244409">
                  <a:extLst>
                    <a:ext uri="{9D8B030D-6E8A-4147-A177-3AD203B41FA5}">
                      <a16:colId xmlns:a16="http://schemas.microsoft.com/office/drawing/2014/main" val="222886339"/>
                    </a:ext>
                  </a:extLst>
                </a:gridCol>
                <a:gridCol w="917526">
                  <a:extLst>
                    <a:ext uri="{9D8B030D-6E8A-4147-A177-3AD203B41FA5}">
                      <a16:colId xmlns:a16="http://schemas.microsoft.com/office/drawing/2014/main" val="1083894054"/>
                    </a:ext>
                  </a:extLst>
                </a:gridCol>
              </a:tblGrid>
              <a:tr h="343968">
                <a:tc>
                  <a:txBody>
                    <a:bodyPr/>
                    <a:lstStyle/>
                    <a:p>
                      <a:endParaRPr lang="en-IN" dirty="0"/>
                    </a:p>
                  </a:txBody>
                  <a:tcPr/>
                </a:tc>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297772304"/>
                  </a:ext>
                </a:extLst>
              </a:tr>
              <a:tr h="593697">
                <a:tc>
                  <a:txBody>
                    <a:bodyPr/>
                    <a:lstStyle/>
                    <a:p>
                      <a:r>
                        <a:rPr lang="en-IN" dirty="0"/>
                        <a:t>1</a:t>
                      </a:r>
                    </a:p>
                  </a:txBody>
                  <a:tcPr/>
                </a:tc>
                <a:tc>
                  <a:txBody>
                    <a:bodyPr/>
                    <a:lstStyle/>
                    <a:p>
                      <a:r>
                        <a:rPr lang="en-IN" dirty="0"/>
                        <a:t>1</a:t>
                      </a:r>
                    </a:p>
                  </a:txBody>
                  <a:tcPr/>
                </a:tc>
                <a:tc>
                  <a:txBody>
                    <a:bodyPr/>
                    <a:lstStyle/>
                    <a:p>
                      <a:r>
                        <a:rPr lang="en-IN" dirty="0"/>
                        <a:t>Sam</a:t>
                      </a:r>
                    </a:p>
                  </a:txBody>
                  <a:tcPr/>
                </a:tc>
                <a:tc>
                  <a:txBody>
                    <a:bodyPr/>
                    <a:lstStyle/>
                    <a:p>
                      <a:r>
                        <a:rPr lang="en-IN" dirty="0"/>
                        <a:t>8500</a:t>
                      </a:r>
                    </a:p>
                  </a:txBody>
                  <a:tcPr/>
                </a:tc>
                <a:tc>
                  <a:txBody>
                    <a:bodyPr/>
                    <a:lstStyle/>
                    <a:p>
                      <a:r>
                        <a:rPr lang="en-IN" dirty="0"/>
                        <a:t>Male</a:t>
                      </a:r>
                    </a:p>
                  </a:txBody>
                  <a:tcPr/>
                </a:tc>
                <a:tc>
                  <a:txBody>
                    <a:bodyPr/>
                    <a:lstStyle/>
                    <a:p>
                      <a:r>
                        <a:rPr lang="en-IN" dirty="0"/>
                        <a:t>Operations</a:t>
                      </a:r>
                    </a:p>
                  </a:txBody>
                  <a:tcPr/>
                </a:tc>
                <a:tc>
                  <a:txBody>
                    <a:bodyPr/>
                    <a:lstStyle/>
                    <a:p>
                      <a:r>
                        <a:rPr lang="en-IN" dirty="0"/>
                        <a:t>45</a:t>
                      </a:r>
                    </a:p>
                  </a:txBody>
                  <a:tcPr/>
                </a:tc>
                <a:extLst>
                  <a:ext uri="{0D108BD9-81ED-4DB2-BD59-A6C34878D82A}">
                    <a16:rowId xmlns:a16="http://schemas.microsoft.com/office/drawing/2014/main" val="942355673"/>
                  </a:ext>
                </a:extLst>
              </a:tr>
            </a:tbl>
          </a:graphicData>
        </a:graphic>
      </p:graphicFrame>
      <p:sp>
        <p:nvSpPr>
          <p:cNvPr id="6" name="Rectangle 5">
            <a:extLst>
              <a:ext uri="{FF2B5EF4-FFF2-40B4-BE49-F238E27FC236}">
                <a16:creationId xmlns:a16="http://schemas.microsoft.com/office/drawing/2014/main" id="{9CC53B15-4142-40BA-896C-A82A14C49F16}"/>
              </a:ext>
            </a:extLst>
          </p:cNvPr>
          <p:cNvSpPr/>
          <p:nvPr/>
        </p:nvSpPr>
        <p:spPr>
          <a:xfrm>
            <a:off x="583810" y="4834551"/>
            <a:ext cx="2468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 Table</a:t>
            </a:r>
          </a:p>
        </p:txBody>
      </p:sp>
      <p:sp>
        <p:nvSpPr>
          <p:cNvPr id="7" name="Rectangle 6">
            <a:extLst>
              <a:ext uri="{FF2B5EF4-FFF2-40B4-BE49-F238E27FC236}">
                <a16:creationId xmlns:a16="http://schemas.microsoft.com/office/drawing/2014/main" id="{4AC6A0E1-2863-4FF5-9543-9C85360E54C2}"/>
              </a:ext>
            </a:extLst>
          </p:cNvPr>
          <p:cNvSpPr/>
          <p:nvPr/>
        </p:nvSpPr>
        <p:spPr>
          <a:xfrm>
            <a:off x="504093" y="6175716"/>
            <a:ext cx="2548597"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female_employee</a:t>
            </a:r>
            <a:r>
              <a:rPr lang="en-IN" dirty="0"/>
              <a:t> </a:t>
            </a:r>
          </a:p>
        </p:txBody>
      </p:sp>
      <p:sp>
        <p:nvSpPr>
          <p:cNvPr id="8" name="Rectangle 7">
            <a:extLst>
              <a:ext uri="{FF2B5EF4-FFF2-40B4-BE49-F238E27FC236}">
                <a16:creationId xmlns:a16="http://schemas.microsoft.com/office/drawing/2014/main" id="{1469ED70-89AA-4420-A27F-4238713818C5}"/>
              </a:ext>
            </a:extLst>
          </p:cNvPr>
          <p:cNvSpPr/>
          <p:nvPr/>
        </p:nvSpPr>
        <p:spPr>
          <a:xfrm>
            <a:off x="1463040" y="5697415"/>
            <a:ext cx="886265"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a:t>
            </a:r>
          </a:p>
        </p:txBody>
      </p:sp>
    </p:spTree>
    <p:extLst>
      <p:ext uri="{BB962C8B-B14F-4D97-AF65-F5344CB8AC3E}">
        <p14:creationId xmlns:p14="http://schemas.microsoft.com/office/powerpoint/2010/main" val="182126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E326-94E6-4D05-BE9D-7A985B5060F3}"/>
              </a:ext>
            </a:extLst>
          </p:cNvPr>
          <p:cNvSpPr>
            <a:spLocks noGrp="1"/>
          </p:cNvSpPr>
          <p:nvPr>
            <p:ph type="title"/>
          </p:nvPr>
        </p:nvSpPr>
        <p:spPr>
          <a:xfrm>
            <a:off x="1154954" y="973667"/>
            <a:ext cx="8761413" cy="981741"/>
          </a:xfrm>
        </p:spPr>
        <p:txBody>
          <a:bodyPr/>
          <a:lstStyle/>
          <a:p>
            <a:r>
              <a:rPr lang="en-IN" dirty="0"/>
              <a:t>9.What is stored procedure? Give an example.</a:t>
            </a:r>
          </a:p>
        </p:txBody>
      </p:sp>
      <p:sp>
        <p:nvSpPr>
          <p:cNvPr id="3" name="Content Placeholder 2">
            <a:extLst>
              <a:ext uri="{FF2B5EF4-FFF2-40B4-BE49-F238E27FC236}">
                <a16:creationId xmlns:a16="http://schemas.microsoft.com/office/drawing/2014/main" id="{19E64F5D-7946-4C38-8B0A-E91BA868E228}"/>
              </a:ext>
            </a:extLst>
          </p:cNvPr>
          <p:cNvSpPr>
            <a:spLocks noGrp="1"/>
          </p:cNvSpPr>
          <p:nvPr>
            <p:ph idx="1"/>
          </p:nvPr>
        </p:nvSpPr>
        <p:spPr>
          <a:xfrm>
            <a:off x="436098" y="2335238"/>
            <a:ext cx="11380764" cy="4332848"/>
          </a:xfrm>
        </p:spPr>
        <p:txBody>
          <a:bodyPr>
            <a:normAutofit/>
          </a:bodyPr>
          <a:lstStyle/>
          <a:p>
            <a:r>
              <a:rPr lang="en-IN" dirty="0">
                <a:latin typeface="Times New Roman" panose="02020603050405020304" pitchFamily="18" charset="0"/>
                <a:cs typeface="Times New Roman" panose="02020603050405020304" pitchFamily="18" charset="0"/>
              </a:rPr>
              <a:t>A stored procedure is a prepared SQL code which can be saved and reused.</a:t>
            </a:r>
          </a:p>
          <a:p>
            <a:r>
              <a:rPr lang="en-IN" dirty="0">
                <a:latin typeface="Times New Roman" panose="02020603050405020304" pitchFamily="18" charset="0"/>
                <a:cs typeface="Times New Roman" panose="02020603050405020304" pitchFamily="18" charset="0"/>
              </a:rPr>
              <a:t>You consider a stored procedure to be a function consisting of many SQL statements to access the database system.</a:t>
            </a:r>
          </a:p>
          <a:p>
            <a:r>
              <a:rPr lang="en-IN" dirty="0">
                <a:latin typeface="Times New Roman" panose="02020603050405020304" pitchFamily="18" charset="0"/>
                <a:cs typeface="Times New Roman" panose="02020603050405020304" pitchFamily="18" charset="0"/>
              </a:rPr>
              <a:t>We can consolidate several SQL statements into a stored procedure and execute them whenever and wherever required.</a:t>
            </a:r>
          </a:p>
          <a:p>
            <a:r>
              <a:rPr lang="en-IN" dirty="0">
                <a:latin typeface="Times New Roman" panose="02020603050405020304" pitchFamily="18" charset="0"/>
                <a:cs typeface="Times New Roman" panose="02020603050405020304" pitchFamily="18" charset="0"/>
              </a:rPr>
              <a:t>Stored procedure can be used as a mean of modular  programming that is you can create a stored procedure once store and call for several times whenever required .</a:t>
            </a:r>
          </a:p>
          <a:p>
            <a:r>
              <a:rPr lang="en-IN" dirty="0">
                <a:latin typeface="Times New Roman" panose="02020603050405020304" pitchFamily="18" charset="0"/>
                <a:cs typeface="Times New Roman" panose="02020603050405020304" pitchFamily="18" charset="0"/>
              </a:rPr>
              <a:t>So this supports faster execution when compared to executing multiple queries.</a:t>
            </a:r>
          </a:p>
          <a:p>
            <a:pPr marL="0" indent="0">
              <a:buNone/>
            </a:pPr>
            <a:r>
              <a:rPr lang="en-IN" dirty="0">
                <a:latin typeface="Times New Roman" panose="02020603050405020304" pitchFamily="18" charset="0"/>
                <a:cs typeface="Times New Roman" panose="02020603050405020304" pitchFamily="18" charset="0"/>
              </a:rPr>
              <a:t>                          CREATE PROCEDURE </a:t>
            </a:r>
            <a:r>
              <a:rPr lang="en-IN" dirty="0" err="1">
                <a:latin typeface="Times New Roman" panose="02020603050405020304" pitchFamily="18" charset="0"/>
                <a:cs typeface="Times New Roman" panose="02020603050405020304" pitchFamily="18" charset="0"/>
              </a:rPr>
              <a:t>procedure_name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sql_statement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GO;                                                                      </a:t>
            </a:r>
          </a:p>
        </p:txBody>
      </p:sp>
      <p:sp>
        <p:nvSpPr>
          <p:cNvPr id="4" name="Rectangle 3">
            <a:extLst>
              <a:ext uri="{FF2B5EF4-FFF2-40B4-BE49-F238E27FC236}">
                <a16:creationId xmlns:a16="http://schemas.microsoft.com/office/drawing/2014/main" id="{A0795EBE-9C94-4BB0-BD35-B448199D0C16}"/>
              </a:ext>
            </a:extLst>
          </p:cNvPr>
          <p:cNvSpPr/>
          <p:nvPr/>
        </p:nvSpPr>
        <p:spPr>
          <a:xfrm>
            <a:off x="1364568" y="6492239"/>
            <a:ext cx="3137095" cy="365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EXEC </a:t>
            </a:r>
            <a:r>
              <a:rPr lang="en-IN" dirty="0" err="1">
                <a:latin typeface="Times New Roman" panose="02020603050405020304" pitchFamily="18" charset="0"/>
                <a:cs typeface="Times New Roman" panose="02020603050405020304" pitchFamily="18" charset="0"/>
              </a:rPr>
              <a:t>procedure_name</a:t>
            </a:r>
            <a:r>
              <a:rPr lang="en-IN"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52516B1E-04CE-4470-9A39-D8E7402D8D6E}"/>
              </a:ext>
            </a:extLst>
          </p:cNvPr>
          <p:cNvSpPr/>
          <p:nvPr/>
        </p:nvSpPr>
        <p:spPr>
          <a:xfrm>
            <a:off x="436098" y="5458265"/>
            <a:ext cx="1111348" cy="426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SYNTAX</a:t>
            </a:r>
          </a:p>
        </p:txBody>
      </p:sp>
    </p:spTree>
    <p:extLst>
      <p:ext uri="{BB962C8B-B14F-4D97-AF65-F5344CB8AC3E}">
        <p14:creationId xmlns:p14="http://schemas.microsoft.com/office/powerpoint/2010/main" val="3688955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514D-B997-4F23-84D9-4054AE3AB81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3143AF9-0B99-426B-B3B0-23001B233580}"/>
              </a:ext>
            </a:extLst>
          </p:cNvPr>
          <p:cNvSpPr>
            <a:spLocks noGrp="1"/>
          </p:cNvSpPr>
          <p:nvPr>
            <p:ph idx="1"/>
          </p:nvPr>
        </p:nvSpPr>
        <p:spPr>
          <a:xfrm>
            <a:off x="520505" y="2532185"/>
            <a:ext cx="10986867" cy="3953021"/>
          </a:xfrm>
        </p:spPr>
        <p:txBody>
          <a:bodyPr/>
          <a:lstStyle/>
          <a:p>
            <a:pPr marL="0" indent="0">
              <a:buNone/>
            </a:pPr>
            <a:r>
              <a:rPr lang="en-IN" sz="2000" dirty="0"/>
              <a:t> </a:t>
            </a:r>
            <a:r>
              <a:rPr lang="en-IN" sz="2000" b="1" dirty="0">
                <a:latin typeface="Times New Roman" panose="02020603050405020304" pitchFamily="18" charset="0"/>
                <a:cs typeface="Times New Roman" panose="02020603050405020304" pitchFamily="18" charset="0"/>
              </a:rPr>
              <a:t>Create Stored Procedure:                                                                            O/P:</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SELECT procedure </a:t>
            </a:r>
            <a:r>
              <a:rPr lang="en-IN" sz="2000" dirty="0" err="1">
                <a:latin typeface="Times New Roman" panose="02020603050405020304" pitchFamily="18" charset="0"/>
                <a:cs typeface="Times New Roman" panose="02020603050405020304" pitchFamily="18" charset="0"/>
              </a:rPr>
              <a:t>employee_age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AS</a:t>
            </a:r>
          </a:p>
          <a:p>
            <a:pPr marL="0" indent="0">
              <a:buNone/>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e_age</a:t>
            </a:r>
            <a:r>
              <a:rPr lang="en-IN" sz="2000" dirty="0">
                <a:latin typeface="Times New Roman" panose="02020603050405020304" pitchFamily="18" charset="0"/>
                <a:cs typeface="Times New Roman" panose="02020603050405020304" pitchFamily="18" charset="0"/>
              </a:rPr>
              <a:t> FROM employee</a:t>
            </a:r>
          </a:p>
          <a:p>
            <a:pPr marL="0" indent="0">
              <a:buNone/>
            </a:pPr>
            <a:r>
              <a:rPr lang="en-IN" sz="2000" dirty="0">
                <a:latin typeface="Times New Roman" panose="02020603050405020304" pitchFamily="18" charset="0"/>
                <a:cs typeface="Times New Roman" panose="02020603050405020304" pitchFamily="18" charset="0"/>
              </a:rPr>
              <a:t>GO;</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Execute the procedure which you have created:</a:t>
            </a:r>
          </a:p>
          <a:p>
            <a:pPr marL="0" indent="0">
              <a:buNone/>
            </a:pPr>
            <a:r>
              <a:rPr lang="en-IN" sz="2000" dirty="0">
                <a:latin typeface="Times New Roman" panose="02020603050405020304" pitchFamily="18" charset="0"/>
                <a:cs typeface="Times New Roman" panose="02020603050405020304" pitchFamily="18" charset="0"/>
              </a:rPr>
              <a:t>EXEC </a:t>
            </a:r>
            <a:r>
              <a:rPr lang="en-IN" sz="2000" dirty="0" err="1">
                <a:latin typeface="Times New Roman" panose="02020603050405020304" pitchFamily="18" charset="0"/>
                <a:cs typeface="Times New Roman" panose="02020603050405020304" pitchFamily="18" charset="0"/>
              </a:rPr>
              <a:t>employee_age</a:t>
            </a:r>
            <a:r>
              <a:rPr lang="en-IN" sz="2000" dirty="0">
                <a:latin typeface="Times New Roman" panose="02020603050405020304" pitchFamily="18" charset="0"/>
                <a:cs typeface="Times New Roman" panose="02020603050405020304" pitchFamily="18" charset="0"/>
              </a:rPr>
              <a:t>;</a:t>
            </a:r>
            <a:endParaRPr lang="en-IN" dirty="0"/>
          </a:p>
        </p:txBody>
      </p:sp>
      <p:graphicFrame>
        <p:nvGraphicFramePr>
          <p:cNvPr id="4" name="Table 4">
            <a:extLst>
              <a:ext uri="{FF2B5EF4-FFF2-40B4-BE49-F238E27FC236}">
                <a16:creationId xmlns:a16="http://schemas.microsoft.com/office/drawing/2014/main" id="{CE400944-877C-455C-99E6-3CE565839DBC}"/>
              </a:ext>
            </a:extLst>
          </p:cNvPr>
          <p:cNvGraphicFramePr>
            <a:graphicFrameLocks noGrp="1"/>
          </p:cNvGraphicFramePr>
          <p:nvPr>
            <p:extLst>
              <p:ext uri="{D42A27DB-BD31-4B8C-83A1-F6EECF244321}">
                <p14:modId xmlns:p14="http://schemas.microsoft.com/office/powerpoint/2010/main" val="1020690565"/>
              </p:ext>
            </p:extLst>
          </p:nvPr>
        </p:nvGraphicFramePr>
        <p:xfrm>
          <a:off x="7588738" y="3083039"/>
          <a:ext cx="2061698" cy="2136076"/>
        </p:xfrm>
        <a:graphic>
          <a:graphicData uri="http://schemas.openxmlformats.org/drawingml/2006/table">
            <a:tbl>
              <a:tblPr firstRow="1" bandRow="1">
                <a:tableStyleId>{5C22544A-7EE6-4342-B048-85BDC9FD1C3A}</a:tableStyleId>
              </a:tblPr>
              <a:tblGrid>
                <a:gridCol w="1030849">
                  <a:extLst>
                    <a:ext uri="{9D8B030D-6E8A-4147-A177-3AD203B41FA5}">
                      <a16:colId xmlns:a16="http://schemas.microsoft.com/office/drawing/2014/main" val="2057432626"/>
                    </a:ext>
                  </a:extLst>
                </a:gridCol>
                <a:gridCol w="1030849">
                  <a:extLst>
                    <a:ext uri="{9D8B030D-6E8A-4147-A177-3AD203B41FA5}">
                      <a16:colId xmlns:a16="http://schemas.microsoft.com/office/drawing/2014/main" val="945263822"/>
                    </a:ext>
                  </a:extLst>
                </a:gridCol>
              </a:tblGrid>
              <a:tr h="534019">
                <a:tc>
                  <a:txBody>
                    <a:bodyPr/>
                    <a:lstStyle/>
                    <a:p>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1043536034"/>
                  </a:ext>
                </a:extLst>
              </a:tr>
              <a:tr h="534019">
                <a:tc>
                  <a:txBody>
                    <a:bodyPr/>
                    <a:lstStyle/>
                    <a:p>
                      <a:r>
                        <a:rPr lang="en-IN" dirty="0"/>
                        <a:t>1</a:t>
                      </a:r>
                    </a:p>
                  </a:txBody>
                  <a:tcPr/>
                </a:tc>
                <a:tc>
                  <a:txBody>
                    <a:bodyPr/>
                    <a:lstStyle/>
                    <a:p>
                      <a:r>
                        <a:rPr lang="en-IN" dirty="0"/>
                        <a:t>45</a:t>
                      </a:r>
                    </a:p>
                  </a:txBody>
                  <a:tcPr/>
                </a:tc>
                <a:extLst>
                  <a:ext uri="{0D108BD9-81ED-4DB2-BD59-A6C34878D82A}">
                    <a16:rowId xmlns:a16="http://schemas.microsoft.com/office/drawing/2014/main" val="3916692289"/>
                  </a:ext>
                </a:extLst>
              </a:tr>
              <a:tr h="534019">
                <a:tc>
                  <a:txBody>
                    <a:bodyPr/>
                    <a:lstStyle/>
                    <a:p>
                      <a:r>
                        <a:rPr lang="en-IN" dirty="0"/>
                        <a:t>2</a:t>
                      </a:r>
                    </a:p>
                  </a:txBody>
                  <a:tcPr/>
                </a:tc>
                <a:tc>
                  <a:txBody>
                    <a:bodyPr/>
                    <a:lstStyle/>
                    <a:p>
                      <a:r>
                        <a:rPr lang="en-IN" dirty="0"/>
                        <a:t>21</a:t>
                      </a:r>
                    </a:p>
                  </a:txBody>
                  <a:tcPr/>
                </a:tc>
                <a:extLst>
                  <a:ext uri="{0D108BD9-81ED-4DB2-BD59-A6C34878D82A}">
                    <a16:rowId xmlns:a16="http://schemas.microsoft.com/office/drawing/2014/main" val="2147960443"/>
                  </a:ext>
                </a:extLst>
              </a:tr>
              <a:tr h="534019">
                <a:tc>
                  <a:txBody>
                    <a:bodyPr/>
                    <a:lstStyle/>
                    <a:p>
                      <a:r>
                        <a:rPr lang="en-IN" dirty="0"/>
                        <a:t>3</a:t>
                      </a:r>
                    </a:p>
                  </a:txBody>
                  <a:tcPr/>
                </a:tc>
                <a:tc>
                  <a:txBody>
                    <a:bodyPr/>
                    <a:lstStyle/>
                    <a:p>
                      <a:r>
                        <a:rPr lang="en-IN" dirty="0"/>
                        <a:t>25</a:t>
                      </a:r>
                    </a:p>
                  </a:txBody>
                  <a:tcPr/>
                </a:tc>
                <a:extLst>
                  <a:ext uri="{0D108BD9-81ED-4DB2-BD59-A6C34878D82A}">
                    <a16:rowId xmlns:a16="http://schemas.microsoft.com/office/drawing/2014/main" val="489974955"/>
                  </a:ext>
                </a:extLst>
              </a:tr>
            </a:tbl>
          </a:graphicData>
        </a:graphic>
      </p:graphicFrame>
    </p:spTree>
    <p:extLst>
      <p:ext uri="{BB962C8B-B14F-4D97-AF65-F5344CB8AC3E}">
        <p14:creationId xmlns:p14="http://schemas.microsoft.com/office/powerpoint/2010/main" val="333531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7B23-40E3-44B5-A980-239BB6380AAE}"/>
              </a:ext>
            </a:extLst>
          </p:cNvPr>
          <p:cNvSpPr>
            <a:spLocks noGrp="1"/>
          </p:cNvSpPr>
          <p:nvPr>
            <p:ph type="title"/>
          </p:nvPr>
        </p:nvSpPr>
        <p:spPr>
          <a:xfrm>
            <a:off x="1154954" y="973667"/>
            <a:ext cx="8761413" cy="1066147"/>
          </a:xfrm>
        </p:spPr>
        <p:txBody>
          <a:bodyPr/>
          <a:lstStyle/>
          <a:p>
            <a:r>
              <a:rPr lang="en-IN" dirty="0"/>
              <a:t>10.What do you understand about JOIN ? Explain about different joins</a:t>
            </a:r>
          </a:p>
        </p:txBody>
      </p:sp>
      <p:sp>
        <p:nvSpPr>
          <p:cNvPr id="3" name="Content Placeholder 2">
            <a:extLst>
              <a:ext uri="{FF2B5EF4-FFF2-40B4-BE49-F238E27FC236}">
                <a16:creationId xmlns:a16="http://schemas.microsoft.com/office/drawing/2014/main" id="{F672F03D-DEA6-4B21-A7C5-9954E73FC1B7}"/>
              </a:ext>
            </a:extLst>
          </p:cNvPr>
          <p:cNvSpPr>
            <a:spLocks noGrp="1"/>
          </p:cNvSpPr>
          <p:nvPr>
            <p:ph idx="1"/>
          </p:nvPr>
        </p:nvSpPr>
        <p:spPr>
          <a:xfrm>
            <a:off x="436098" y="2603499"/>
            <a:ext cx="11282290" cy="3937977"/>
          </a:xfrm>
        </p:spPr>
        <p:txBody>
          <a:bodyPr>
            <a:normAutofit/>
          </a:bodyPr>
          <a:lstStyle/>
          <a:p>
            <a:r>
              <a:rPr lang="en-IN" sz="2000" dirty="0">
                <a:latin typeface="Times New Roman" panose="02020603050405020304" pitchFamily="18" charset="0"/>
                <a:cs typeface="Times New Roman" panose="02020603050405020304" pitchFamily="18" charset="0"/>
              </a:rPr>
              <a:t>A JOIN clause is used to combine records from two or more tables in a database.</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Different JOINS:</a:t>
            </a:r>
          </a:p>
          <a:p>
            <a:pPr marL="457200" indent="-457200">
              <a:buFont typeface="+mj-lt"/>
              <a:buAutoNum type="arabicPeriod"/>
            </a:pPr>
            <a:r>
              <a:rPr lang="en-IN" sz="2000" b="1" dirty="0">
                <a:solidFill>
                  <a:schemeClr val="accent1">
                    <a:lumMod val="60000"/>
                    <a:lumOff val="40000"/>
                  </a:schemeClr>
                </a:solidFill>
                <a:latin typeface="Times New Roman" panose="02020603050405020304" pitchFamily="18" charset="0"/>
                <a:cs typeface="Times New Roman" panose="02020603050405020304" pitchFamily="18" charset="0"/>
              </a:rPr>
              <a:t>INNER JOIN      </a:t>
            </a:r>
            <a:r>
              <a:rPr lang="en-IN" sz="2000" dirty="0">
                <a:latin typeface="Times New Roman" panose="02020603050405020304" pitchFamily="18" charset="0"/>
                <a:cs typeface="Times New Roman" panose="02020603050405020304" pitchFamily="18" charset="0"/>
              </a:rPr>
              <a:t>(It returns matching values common into both tables).</a:t>
            </a:r>
          </a:p>
          <a:p>
            <a:pPr marL="457200" indent="-457200">
              <a:buFont typeface="+mj-lt"/>
              <a:buAutoNum type="arabicPeriod"/>
            </a:pPr>
            <a:r>
              <a:rPr lang="en-IN" sz="2000" b="1" dirty="0">
                <a:solidFill>
                  <a:schemeClr val="accent1">
                    <a:lumMod val="60000"/>
                    <a:lumOff val="40000"/>
                  </a:schemeClr>
                </a:solidFill>
                <a:latin typeface="Times New Roman" panose="02020603050405020304" pitchFamily="18" charset="0"/>
                <a:cs typeface="Times New Roman" panose="02020603050405020304" pitchFamily="18" charset="0"/>
              </a:rPr>
              <a:t>LEFT JOIN        </a:t>
            </a:r>
            <a:r>
              <a:rPr lang="en-IN" sz="2000" dirty="0">
                <a:latin typeface="Times New Roman" panose="02020603050405020304" pitchFamily="18" charset="0"/>
                <a:cs typeface="Times New Roman" panose="02020603050405020304" pitchFamily="18" charset="0"/>
              </a:rPr>
              <a:t>(It returns the rows, which are common between the tables &amp; all rules of the left hand side table, that is it returns all the rows from the left hand side table , even though there are no matches in right hand side table).</a:t>
            </a:r>
          </a:p>
          <a:p>
            <a:pPr marL="457200" indent="-457200">
              <a:buFont typeface="+mj-lt"/>
              <a:buAutoNum type="arabicPeriod"/>
            </a:pPr>
            <a:r>
              <a:rPr lang="en-IN" sz="2000" b="1" dirty="0">
                <a:solidFill>
                  <a:schemeClr val="accent1">
                    <a:lumMod val="60000"/>
                    <a:lumOff val="40000"/>
                  </a:schemeClr>
                </a:solidFill>
                <a:latin typeface="Times New Roman" panose="02020603050405020304" pitchFamily="18" charset="0"/>
                <a:cs typeface="Times New Roman" panose="02020603050405020304" pitchFamily="18" charset="0"/>
              </a:rPr>
              <a:t>RIGHT JOIN    </a:t>
            </a:r>
            <a:r>
              <a:rPr lang="en-IN" sz="2000" dirty="0">
                <a:latin typeface="Times New Roman" panose="02020603050405020304" pitchFamily="18" charset="0"/>
                <a:cs typeface="Times New Roman" panose="02020603050405020304" pitchFamily="18" charset="0"/>
              </a:rPr>
              <a:t>(It returns, which are common between the tables and all rules of the right hand side table , that is it returns all the rows from the right hand side table , even though there are no matches in the left hand side of the table).</a:t>
            </a:r>
          </a:p>
          <a:p>
            <a:pPr marL="457200" indent="-457200">
              <a:buFont typeface="+mj-lt"/>
              <a:buAutoNum type="arabicPeriod"/>
            </a:pPr>
            <a:r>
              <a:rPr lang="en-IN" sz="2000" b="1" dirty="0">
                <a:solidFill>
                  <a:schemeClr val="accent1">
                    <a:lumMod val="60000"/>
                    <a:lumOff val="40000"/>
                  </a:schemeClr>
                </a:solidFill>
                <a:latin typeface="Times New Roman" panose="02020603050405020304" pitchFamily="18" charset="0"/>
                <a:cs typeface="Times New Roman" panose="02020603050405020304" pitchFamily="18" charset="0"/>
              </a:rPr>
              <a:t>FULL JOIN      </a:t>
            </a:r>
            <a:r>
              <a:rPr lang="en-IN" sz="2000" dirty="0">
                <a:latin typeface="Times New Roman" panose="02020603050405020304" pitchFamily="18" charset="0"/>
                <a:cs typeface="Times New Roman" panose="02020603050405020304" pitchFamily="18" charset="0"/>
              </a:rPr>
              <a:t>( It returns all rows from the left hand side table and  right hand side table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64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BED1-6570-443B-96DB-8003FCC65576}"/>
              </a:ext>
            </a:extLst>
          </p:cNvPr>
          <p:cNvSpPr>
            <a:spLocks noGrp="1"/>
          </p:cNvSpPr>
          <p:nvPr>
            <p:ph type="title"/>
          </p:nvPr>
        </p:nvSpPr>
        <p:spPr/>
        <p:txBody>
          <a:bodyPr/>
          <a:lstStyle/>
          <a:p>
            <a:r>
              <a:rPr lang="en-IN" dirty="0"/>
              <a:t>INNER JOIN</a:t>
            </a:r>
          </a:p>
        </p:txBody>
      </p:sp>
      <p:sp>
        <p:nvSpPr>
          <p:cNvPr id="3" name="Content Placeholder 2">
            <a:extLst>
              <a:ext uri="{FF2B5EF4-FFF2-40B4-BE49-F238E27FC236}">
                <a16:creationId xmlns:a16="http://schemas.microsoft.com/office/drawing/2014/main" id="{47AF9343-EF1B-4AB0-9636-E7D2BA63BF24}"/>
              </a:ext>
            </a:extLst>
          </p:cNvPr>
          <p:cNvSpPr>
            <a:spLocks noGrp="1"/>
          </p:cNvSpPr>
          <p:nvPr>
            <p:ph idx="1"/>
          </p:nvPr>
        </p:nvSpPr>
        <p:spPr>
          <a:xfrm>
            <a:off x="506438" y="2321169"/>
            <a:ext cx="11141612" cy="4318781"/>
          </a:xfrm>
        </p:spPr>
        <p:txBody>
          <a:bodyPr/>
          <a:lstStyle/>
          <a:p>
            <a:pPr marL="0" indent="0">
              <a:buNone/>
            </a:pPr>
            <a:r>
              <a:rPr lang="en-IN" sz="2400" b="1" dirty="0">
                <a:latin typeface="Times New Roman" panose="02020603050405020304" pitchFamily="18" charset="0"/>
                <a:cs typeface="Times New Roman" panose="02020603050405020304" pitchFamily="18" charset="0"/>
              </a:rPr>
              <a:t>SYNTAX:</a:t>
            </a:r>
          </a:p>
          <a:p>
            <a:pPr marL="0" indent="0">
              <a:buNone/>
            </a:pPr>
            <a:r>
              <a:rPr lang="en-IN" sz="2000" dirty="0">
                <a:latin typeface="Times New Roman" panose="02020603050405020304" pitchFamily="18" charset="0"/>
                <a:cs typeface="Times New Roman" panose="02020603050405020304" pitchFamily="18" charset="0"/>
              </a:rPr>
              <a:t>SELECT columns</a:t>
            </a:r>
          </a:p>
          <a:p>
            <a:pPr marL="0" indent="0">
              <a:buNone/>
            </a:pPr>
            <a:r>
              <a:rPr lang="en-IN" sz="2000" dirty="0">
                <a:latin typeface="Times New Roman" panose="02020603050405020304" pitchFamily="18" charset="0"/>
                <a:cs typeface="Times New Roman" panose="02020603050405020304" pitchFamily="18" charset="0"/>
              </a:rPr>
              <a:t>FROM table1</a:t>
            </a:r>
          </a:p>
          <a:p>
            <a:pPr marL="0" indent="0">
              <a:buNone/>
            </a:pPr>
            <a:r>
              <a:rPr lang="en-IN" sz="2000" dirty="0">
                <a:latin typeface="Times New Roman" panose="02020603050405020304" pitchFamily="18" charset="0"/>
                <a:cs typeface="Times New Roman" panose="02020603050405020304" pitchFamily="18" charset="0"/>
              </a:rPr>
              <a:t>INNER JOIN table2</a:t>
            </a:r>
          </a:p>
          <a:p>
            <a:pPr marL="0" indent="0">
              <a:buNone/>
            </a:pPr>
            <a:r>
              <a:rPr lang="en-IN" sz="2000" dirty="0">
                <a:latin typeface="Times New Roman" panose="02020603050405020304" pitchFamily="18" charset="0"/>
                <a:cs typeface="Times New Roman" panose="02020603050405020304" pitchFamily="18" charset="0"/>
              </a:rPr>
              <a:t>ON table1.column_x = table2.column_y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SELECT *FROM employee;</a:t>
            </a:r>
          </a:p>
          <a:p>
            <a:pPr marL="0" indent="0">
              <a:buNone/>
            </a:pPr>
            <a:r>
              <a:rPr lang="en-IN" sz="2000" dirty="0">
                <a:latin typeface="Times New Roman" panose="02020603050405020304" pitchFamily="18" charset="0"/>
                <a:cs typeface="Times New Roman" panose="02020603050405020304" pitchFamily="18" charset="0"/>
              </a:rPr>
              <a:t>SELECT *FROM department;</a:t>
            </a:r>
          </a:p>
          <a:p>
            <a:pPr marL="0" indent="0">
              <a:buNone/>
            </a:pPr>
            <a:endParaRPr lang="en-IN" dirty="0"/>
          </a:p>
        </p:txBody>
      </p:sp>
      <p:graphicFrame>
        <p:nvGraphicFramePr>
          <p:cNvPr id="7" name="Table 6">
            <a:extLst>
              <a:ext uri="{FF2B5EF4-FFF2-40B4-BE49-F238E27FC236}">
                <a16:creationId xmlns:a16="http://schemas.microsoft.com/office/drawing/2014/main" id="{509DC5A5-84F5-460B-9942-7C16564855C0}"/>
              </a:ext>
            </a:extLst>
          </p:cNvPr>
          <p:cNvGraphicFramePr>
            <a:graphicFrameLocks noGrp="1"/>
          </p:cNvGraphicFramePr>
          <p:nvPr>
            <p:extLst>
              <p:ext uri="{D42A27DB-BD31-4B8C-83A1-F6EECF244321}">
                <p14:modId xmlns:p14="http://schemas.microsoft.com/office/powerpoint/2010/main" val="760536947"/>
              </p:ext>
            </p:extLst>
          </p:nvPr>
        </p:nvGraphicFramePr>
        <p:xfrm>
          <a:off x="4023360" y="2697480"/>
          <a:ext cx="7624690" cy="1463040"/>
        </p:xfrm>
        <a:graphic>
          <a:graphicData uri="http://schemas.openxmlformats.org/drawingml/2006/table">
            <a:tbl>
              <a:tblPr firstRow="1" bandRow="1">
                <a:tableStyleId>{21E4AEA4-8DFA-4A89-87EB-49C32662AFE0}</a:tableStyleId>
              </a:tblPr>
              <a:tblGrid>
                <a:gridCol w="1043720">
                  <a:extLst>
                    <a:ext uri="{9D8B030D-6E8A-4147-A177-3AD203B41FA5}">
                      <a16:colId xmlns:a16="http://schemas.microsoft.com/office/drawing/2014/main" val="3377431962"/>
                    </a:ext>
                  </a:extLst>
                </a:gridCol>
                <a:gridCol w="1265322">
                  <a:extLst>
                    <a:ext uri="{9D8B030D-6E8A-4147-A177-3AD203B41FA5}">
                      <a16:colId xmlns:a16="http://schemas.microsoft.com/office/drawing/2014/main" val="3275433077"/>
                    </a:ext>
                  </a:extLst>
                </a:gridCol>
                <a:gridCol w="1228965">
                  <a:extLst>
                    <a:ext uri="{9D8B030D-6E8A-4147-A177-3AD203B41FA5}">
                      <a16:colId xmlns:a16="http://schemas.microsoft.com/office/drawing/2014/main" val="3139415535"/>
                    </a:ext>
                  </a:extLst>
                </a:gridCol>
                <a:gridCol w="1335625">
                  <a:extLst>
                    <a:ext uri="{9D8B030D-6E8A-4147-A177-3AD203B41FA5}">
                      <a16:colId xmlns:a16="http://schemas.microsoft.com/office/drawing/2014/main" val="3064039684"/>
                    </a:ext>
                  </a:extLst>
                </a:gridCol>
                <a:gridCol w="1590366">
                  <a:extLst>
                    <a:ext uri="{9D8B030D-6E8A-4147-A177-3AD203B41FA5}">
                      <a16:colId xmlns:a16="http://schemas.microsoft.com/office/drawing/2014/main" val="3317448834"/>
                    </a:ext>
                  </a:extLst>
                </a:gridCol>
                <a:gridCol w="1160692">
                  <a:extLst>
                    <a:ext uri="{9D8B030D-6E8A-4147-A177-3AD203B41FA5}">
                      <a16:colId xmlns:a16="http://schemas.microsoft.com/office/drawing/2014/main" val="828277575"/>
                    </a:ext>
                  </a:extLst>
                </a:gridCol>
              </a:tblGrid>
              <a:tr h="320919">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320919">
                <a:tc>
                  <a:txBody>
                    <a:bodyPr/>
                    <a:lstStyle/>
                    <a:p>
                      <a:r>
                        <a:rPr lang="en-IN" dirty="0"/>
                        <a:t>1</a:t>
                      </a:r>
                    </a:p>
                  </a:txBody>
                  <a:tcPr/>
                </a:tc>
                <a:tc>
                  <a:txBody>
                    <a:bodyPr/>
                    <a:lstStyle/>
                    <a:p>
                      <a:r>
                        <a:rPr lang="en-IN" dirty="0"/>
                        <a:t>Sam</a:t>
                      </a:r>
                    </a:p>
                  </a:txBody>
                  <a:tcPr/>
                </a:tc>
                <a:tc>
                  <a:txBody>
                    <a:bodyPr/>
                    <a:lstStyle/>
                    <a:p>
                      <a:r>
                        <a:rPr lang="en-IN" dirty="0"/>
                        <a:t>8500</a:t>
                      </a:r>
                    </a:p>
                  </a:txBody>
                  <a:tcPr/>
                </a:tc>
                <a:tc>
                  <a:txBody>
                    <a:bodyPr/>
                    <a:lstStyle/>
                    <a:p>
                      <a:r>
                        <a:rPr lang="en-IN" dirty="0"/>
                        <a:t>Male</a:t>
                      </a:r>
                    </a:p>
                  </a:txBody>
                  <a:tcPr/>
                </a:tc>
                <a:tc>
                  <a:txBody>
                    <a:bodyPr/>
                    <a:lstStyle/>
                    <a:p>
                      <a:r>
                        <a:rPr lang="en-IN" dirty="0"/>
                        <a:t>Analytics</a:t>
                      </a:r>
                    </a:p>
                  </a:txBody>
                  <a:tcPr/>
                </a:tc>
                <a:tc>
                  <a:txBody>
                    <a:bodyPr/>
                    <a:lstStyle/>
                    <a:p>
                      <a:r>
                        <a:rPr lang="en-IN" dirty="0"/>
                        <a:t>45</a:t>
                      </a:r>
                    </a:p>
                  </a:txBody>
                  <a:tcPr/>
                </a:tc>
                <a:extLst>
                  <a:ext uri="{0D108BD9-81ED-4DB2-BD59-A6C34878D82A}">
                    <a16:rowId xmlns:a16="http://schemas.microsoft.com/office/drawing/2014/main" val="2099442020"/>
                  </a:ext>
                </a:extLst>
              </a:tr>
              <a:tr h="320919">
                <a:tc>
                  <a:txBody>
                    <a:bodyPr/>
                    <a:lstStyle/>
                    <a:p>
                      <a:r>
                        <a:rPr lang="en-IN" dirty="0"/>
                        <a:t>2</a:t>
                      </a:r>
                    </a:p>
                  </a:txBody>
                  <a:tcPr/>
                </a:tc>
                <a:tc>
                  <a:txBody>
                    <a:bodyPr/>
                    <a:lstStyle/>
                    <a:p>
                      <a:r>
                        <a:rPr lang="en-IN" dirty="0"/>
                        <a:t>Anne</a:t>
                      </a:r>
                    </a:p>
                  </a:txBody>
                  <a:tcPr/>
                </a:tc>
                <a:tc>
                  <a:txBody>
                    <a:bodyPr/>
                    <a:lstStyle/>
                    <a:p>
                      <a:r>
                        <a:rPr lang="en-IN" dirty="0"/>
                        <a:t>1,25,000</a:t>
                      </a:r>
                    </a:p>
                  </a:txBody>
                  <a:tcPr/>
                </a:tc>
                <a:tc>
                  <a:txBody>
                    <a:bodyPr/>
                    <a:lstStyle/>
                    <a:p>
                      <a:r>
                        <a:rPr lang="en-IN" dirty="0"/>
                        <a:t>Female</a:t>
                      </a:r>
                    </a:p>
                  </a:txBody>
                  <a:tcPr/>
                </a:tc>
                <a:tc>
                  <a:txBody>
                    <a:bodyPr/>
                    <a:lstStyle/>
                    <a:p>
                      <a:r>
                        <a:rPr lang="en-IN" dirty="0"/>
                        <a:t>Operations</a:t>
                      </a:r>
                    </a:p>
                  </a:txBody>
                  <a:tcPr/>
                </a:tc>
                <a:tc>
                  <a:txBody>
                    <a:bodyPr/>
                    <a:lstStyle/>
                    <a:p>
                      <a:r>
                        <a:rPr lang="en-IN" dirty="0"/>
                        <a:t>21</a:t>
                      </a:r>
                    </a:p>
                  </a:txBody>
                  <a:tcPr/>
                </a:tc>
                <a:extLst>
                  <a:ext uri="{0D108BD9-81ED-4DB2-BD59-A6C34878D82A}">
                    <a16:rowId xmlns:a16="http://schemas.microsoft.com/office/drawing/2014/main" val="488063267"/>
                  </a:ext>
                </a:extLst>
              </a:tr>
              <a:tr h="320919">
                <a:tc>
                  <a:txBody>
                    <a:bodyPr/>
                    <a:lstStyle/>
                    <a:p>
                      <a:r>
                        <a:rPr lang="en-IN" dirty="0"/>
                        <a:t>3</a:t>
                      </a:r>
                    </a:p>
                  </a:txBody>
                  <a:tcPr/>
                </a:tc>
                <a:tc>
                  <a:txBody>
                    <a:bodyPr/>
                    <a:lstStyle/>
                    <a:p>
                      <a:r>
                        <a:rPr lang="en-IN" dirty="0"/>
                        <a:t>John</a:t>
                      </a:r>
                    </a:p>
                  </a:txBody>
                  <a:tcPr/>
                </a:tc>
                <a:tc>
                  <a:txBody>
                    <a:bodyPr/>
                    <a:lstStyle/>
                    <a:p>
                      <a:r>
                        <a:rPr lang="en-IN" dirty="0"/>
                        <a:t>3,50,000</a:t>
                      </a:r>
                    </a:p>
                  </a:txBody>
                  <a:tcPr/>
                </a:tc>
                <a:tc>
                  <a:txBody>
                    <a:bodyPr/>
                    <a:lstStyle/>
                    <a:p>
                      <a:r>
                        <a:rPr lang="en-IN" dirty="0"/>
                        <a:t>Male</a:t>
                      </a:r>
                    </a:p>
                  </a:txBody>
                  <a:tcPr/>
                </a:tc>
                <a:tc>
                  <a:txBody>
                    <a:bodyPr/>
                    <a:lstStyle/>
                    <a:p>
                      <a:r>
                        <a:rPr lang="en-IN" dirty="0"/>
                        <a:t>Sales</a:t>
                      </a:r>
                    </a:p>
                  </a:txBody>
                  <a:tcPr/>
                </a:tc>
                <a:tc>
                  <a:txBody>
                    <a:bodyPr/>
                    <a:lstStyle/>
                    <a:p>
                      <a:r>
                        <a:rPr lang="en-IN" dirty="0"/>
                        <a:t>25</a:t>
                      </a:r>
                    </a:p>
                  </a:txBody>
                  <a:tcPr/>
                </a:tc>
                <a:extLst>
                  <a:ext uri="{0D108BD9-81ED-4DB2-BD59-A6C34878D82A}">
                    <a16:rowId xmlns:a16="http://schemas.microsoft.com/office/drawing/2014/main" val="481244391"/>
                  </a:ext>
                </a:extLst>
              </a:tr>
            </a:tbl>
          </a:graphicData>
        </a:graphic>
      </p:graphicFrame>
      <p:graphicFrame>
        <p:nvGraphicFramePr>
          <p:cNvPr id="8" name="Table 8">
            <a:extLst>
              <a:ext uri="{FF2B5EF4-FFF2-40B4-BE49-F238E27FC236}">
                <a16:creationId xmlns:a16="http://schemas.microsoft.com/office/drawing/2014/main" id="{5052C0DD-8F58-4041-B30E-F4FECE96F6AE}"/>
              </a:ext>
            </a:extLst>
          </p:cNvPr>
          <p:cNvGraphicFramePr>
            <a:graphicFrameLocks noGrp="1"/>
          </p:cNvGraphicFramePr>
          <p:nvPr>
            <p:extLst>
              <p:ext uri="{D42A27DB-BD31-4B8C-83A1-F6EECF244321}">
                <p14:modId xmlns:p14="http://schemas.microsoft.com/office/powerpoint/2010/main" val="3061273447"/>
              </p:ext>
            </p:extLst>
          </p:nvPr>
        </p:nvGraphicFramePr>
        <p:xfrm>
          <a:off x="6096000" y="4913599"/>
          <a:ext cx="4145281" cy="1463040"/>
        </p:xfrm>
        <a:graphic>
          <a:graphicData uri="http://schemas.openxmlformats.org/drawingml/2006/table">
            <a:tbl>
              <a:tblPr firstRow="1" bandRow="1">
                <a:tableStyleId>{5C22544A-7EE6-4342-B048-85BDC9FD1C3A}</a:tableStyleId>
              </a:tblPr>
              <a:tblGrid>
                <a:gridCol w="1028836">
                  <a:extLst>
                    <a:ext uri="{9D8B030D-6E8A-4147-A177-3AD203B41FA5}">
                      <a16:colId xmlns:a16="http://schemas.microsoft.com/office/drawing/2014/main" val="2284571084"/>
                    </a:ext>
                  </a:extLst>
                </a:gridCol>
                <a:gridCol w="1390972">
                  <a:extLst>
                    <a:ext uri="{9D8B030D-6E8A-4147-A177-3AD203B41FA5}">
                      <a16:colId xmlns:a16="http://schemas.microsoft.com/office/drawing/2014/main" val="3158101694"/>
                    </a:ext>
                  </a:extLst>
                </a:gridCol>
                <a:gridCol w="1725473">
                  <a:extLst>
                    <a:ext uri="{9D8B030D-6E8A-4147-A177-3AD203B41FA5}">
                      <a16:colId xmlns:a16="http://schemas.microsoft.com/office/drawing/2014/main" val="631122021"/>
                    </a:ext>
                  </a:extLst>
                </a:gridCol>
              </a:tblGrid>
              <a:tr h="311248">
                <a:tc>
                  <a:txBody>
                    <a:bodyPr/>
                    <a:lstStyle/>
                    <a:p>
                      <a:r>
                        <a:rPr lang="en-IN" dirty="0" err="1"/>
                        <a:t>d_id</a:t>
                      </a:r>
                      <a:endParaRPr lang="en-IN" dirty="0"/>
                    </a:p>
                  </a:txBody>
                  <a:tcPr/>
                </a:tc>
                <a:tc>
                  <a:txBody>
                    <a:bodyPr/>
                    <a:lstStyle/>
                    <a:p>
                      <a:r>
                        <a:rPr lang="en-IN" dirty="0" err="1"/>
                        <a:t>d_name</a:t>
                      </a:r>
                      <a:endParaRPr lang="en-IN" dirty="0"/>
                    </a:p>
                  </a:txBody>
                  <a:tcPr/>
                </a:tc>
                <a:tc>
                  <a:txBody>
                    <a:bodyPr/>
                    <a:lstStyle/>
                    <a:p>
                      <a:r>
                        <a:rPr lang="en-IN" dirty="0" err="1"/>
                        <a:t>d_location</a:t>
                      </a:r>
                      <a:endParaRPr lang="en-IN" dirty="0"/>
                    </a:p>
                  </a:txBody>
                  <a:tcPr/>
                </a:tc>
                <a:extLst>
                  <a:ext uri="{0D108BD9-81ED-4DB2-BD59-A6C34878D82A}">
                    <a16:rowId xmlns:a16="http://schemas.microsoft.com/office/drawing/2014/main" val="3656572228"/>
                  </a:ext>
                </a:extLst>
              </a:tr>
              <a:tr h="311248">
                <a:tc>
                  <a:txBody>
                    <a:bodyPr/>
                    <a:lstStyle/>
                    <a:p>
                      <a:r>
                        <a:rPr lang="en-IN" dirty="0"/>
                        <a:t>1</a:t>
                      </a:r>
                    </a:p>
                  </a:txBody>
                  <a:tcPr/>
                </a:tc>
                <a:tc>
                  <a:txBody>
                    <a:bodyPr/>
                    <a:lstStyle/>
                    <a:p>
                      <a:r>
                        <a:rPr lang="en-IN" dirty="0"/>
                        <a:t>Sales</a:t>
                      </a:r>
                    </a:p>
                  </a:txBody>
                  <a:tcPr/>
                </a:tc>
                <a:tc>
                  <a:txBody>
                    <a:bodyPr/>
                    <a:lstStyle/>
                    <a:p>
                      <a:r>
                        <a:rPr lang="en-IN" dirty="0"/>
                        <a:t>Chicago</a:t>
                      </a:r>
                    </a:p>
                  </a:txBody>
                  <a:tcPr/>
                </a:tc>
                <a:extLst>
                  <a:ext uri="{0D108BD9-81ED-4DB2-BD59-A6C34878D82A}">
                    <a16:rowId xmlns:a16="http://schemas.microsoft.com/office/drawing/2014/main" val="618426130"/>
                  </a:ext>
                </a:extLst>
              </a:tr>
              <a:tr h="311248">
                <a:tc>
                  <a:txBody>
                    <a:bodyPr/>
                    <a:lstStyle/>
                    <a:p>
                      <a:r>
                        <a:rPr lang="en-IN" dirty="0"/>
                        <a:t>2</a:t>
                      </a:r>
                    </a:p>
                  </a:txBody>
                  <a:tcPr/>
                </a:tc>
                <a:tc>
                  <a:txBody>
                    <a:bodyPr/>
                    <a:lstStyle/>
                    <a:p>
                      <a:r>
                        <a:rPr lang="en-IN" dirty="0"/>
                        <a:t>Analytics</a:t>
                      </a:r>
                    </a:p>
                  </a:txBody>
                  <a:tcPr/>
                </a:tc>
                <a:tc>
                  <a:txBody>
                    <a:bodyPr/>
                    <a:lstStyle/>
                    <a:p>
                      <a:r>
                        <a:rPr lang="en-IN" dirty="0"/>
                        <a:t>New </a:t>
                      </a:r>
                      <a:r>
                        <a:rPr lang="en-IN" dirty="0" err="1"/>
                        <a:t>york</a:t>
                      </a:r>
                      <a:endParaRPr lang="en-IN" dirty="0"/>
                    </a:p>
                  </a:txBody>
                  <a:tcPr/>
                </a:tc>
                <a:extLst>
                  <a:ext uri="{0D108BD9-81ED-4DB2-BD59-A6C34878D82A}">
                    <a16:rowId xmlns:a16="http://schemas.microsoft.com/office/drawing/2014/main" val="2563406816"/>
                  </a:ext>
                </a:extLst>
              </a:tr>
              <a:tr h="311248">
                <a:tc>
                  <a:txBody>
                    <a:bodyPr/>
                    <a:lstStyle/>
                    <a:p>
                      <a:r>
                        <a:rPr lang="en-IN" dirty="0"/>
                        <a:t>3</a:t>
                      </a:r>
                    </a:p>
                  </a:txBody>
                  <a:tcPr/>
                </a:tc>
                <a:tc>
                  <a:txBody>
                    <a:bodyPr/>
                    <a:lstStyle/>
                    <a:p>
                      <a:r>
                        <a:rPr lang="en-IN" dirty="0"/>
                        <a:t>HR</a:t>
                      </a:r>
                    </a:p>
                  </a:txBody>
                  <a:tcPr/>
                </a:tc>
                <a:tc>
                  <a:txBody>
                    <a:bodyPr/>
                    <a:lstStyle/>
                    <a:p>
                      <a:r>
                        <a:rPr lang="en-IN" dirty="0"/>
                        <a:t>Europe</a:t>
                      </a:r>
                    </a:p>
                  </a:txBody>
                  <a:tcPr/>
                </a:tc>
                <a:extLst>
                  <a:ext uri="{0D108BD9-81ED-4DB2-BD59-A6C34878D82A}">
                    <a16:rowId xmlns:a16="http://schemas.microsoft.com/office/drawing/2014/main" val="3494883385"/>
                  </a:ext>
                </a:extLst>
              </a:tr>
            </a:tbl>
          </a:graphicData>
        </a:graphic>
      </p:graphicFrame>
      <p:cxnSp>
        <p:nvCxnSpPr>
          <p:cNvPr id="10" name="Straight Arrow Connector 9">
            <a:extLst>
              <a:ext uri="{FF2B5EF4-FFF2-40B4-BE49-F238E27FC236}">
                <a16:creationId xmlns:a16="http://schemas.microsoft.com/office/drawing/2014/main" id="{F3A80B3C-19FA-4E61-B25B-6501C2980339}"/>
              </a:ext>
            </a:extLst>
          </p:cNvPr>
          <p:cNvCxnSpPr/>
          <p:nvPr/>
        </p:nvCxnSpPr>
        <p:spPr>
          <a:xfrm>
            <a:off x="4023360" y="5757661"/>
            <a:ext cx="1512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0F56925-8AF4-446C-8D50-CA607A6A11CD}"/>
              </a:ext>
            </a:extLst>
          </p:cNvPr>
          <p:cNvSpPr/>
          <p:nvPr/>
        </p:nvSpPr>
        <p:spPr>
          <a:xfrm>
            <a:off x="4642338" y="2321169"/>
            <a:ext cx="1702191" cy="267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12" name="Rectangle 11">
            <a:extLst>
              <a:ext uri="{FF2B5EF4-FFF2-40B4-BE49-F238E27FC236}">
                <a16:creationId xmlns:a16="http://schemas.microsoft.com/office/drawing/2014/main" id="{C986284F-97A3-4247-A986-242A0EA992A7}"/>
              </a:ext>
            </a:extLst>
          </p:cNvPr>
          <p:cNvSpPr/>
          <p:nvPr/>
        </p:nvSpPr>
        <p:spPr>
          <a:xfrm>
            <a:off x="6096000" y="4457343"/>
            <a:ext cx="1702191" cy="267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Tree>
    <p:extLst>
      <p:ext uri="{BB962C8B-B14F-4D97-AF65-F5344CB8AC3E}">
        <p14:creationId xmlns:p14="http://schemas.microsoft.com/office/powerpoint/2010/main" val="334159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D9CA-35F6-4240-B941-02905524F539}"/>
              </a:ext>
            </a:extLst>
          </p:cNvPr>
          <p:cNvSpPr>
            <a:spLocks noGrp="1"/>
          </p:cNvSpPr>
          <p:nvPr>
            <p:ph type="title"/>
          </p:nvPr>
        </p:nvSpPr>
        <p:spPr/>
        <p:txBody>
          <a:bodyPr/>
          <a:lstStyle/>
          <a:p>
            <a:r>
              <a:rPr lang="en-IN" dirty="0"/>
              <a:t>EXAMPLE (INNER JOIN )</a:t>
            </a:r>
          </a:p>
        </p:txBody>
      </p:sp>
      <p:sp>
        <p:nvSpPr>
          <p:cNvPr id="3" name="Content Placeholder 2">
            <a:extLst>
              <a:ext uri="{FF2B5EF4-FFF2-40B4-BE49-F238E27FC236}">
                <a16:creationId xmlns:a16="http://schemas.microsoft.com/office/drawing/2014/main" id="{1BCB7031-0AFE-46D5-9EA3-323E756297B0}"/>
              </a:ext>
            </a:extLst>
          </p:cNvPr>
          <p:cNvSpPr>
            <a:spLocks noGrp="1"/>
          </p:cNvSpPr>
          <p:nvPr>
            <p:ph idx="1"/>
          </p:nvPr>
        </p:nvSpPr>
        <p:spPr>
          <a:xfrm>
            <a:off x="393896" y="2532185"/>
            <a:ext cx="11282290" cy="400929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SELECT employee.e_name,employee.e_dept,department.d_name,department.d_location</a:t>
            </a:r>
          </a:p>
          <a:p>
            <a:pPr marL="0" indent="0">
              <a:buNone/>
            </a:pPr>
            <a:r>
              <a:rPr lang="en-IN" sz="2000" dirty="0">
                <a:latin typeface="Times New Roman" panose="02020603050405020304" pitchFamily="18" charset="0"/>
                <a:cs typeface="Times New Roman" panose="02020603050405020304" pitchFamily="18" charset="0"/>
              </a:rPr>
              <a:t>FROM employee INNER JOIN department</a:t>
            </a:r>
          </a:p>
          <a:p>
            <a:pPr marL="0" indent="0">
              <a:buNone/>
            </a:pPr>
            <a:r>
              <a:rPr lang="en-IN" sz="2000" dirty="0">
                <a:latin typeface="Times New Roman" panose="02020603050405020304" pitchFamily="18" charset="0"/>
                <a:cs typeface="Times New Roman" panose="02020603050405020304" pitchFamily="18" charset="0"/>
              </a:rPr>
              <a:t>ON</a:t>
            </a:r>
          </a:p>
          <a:p>
            <a:pPr marL="0" indent="0">
              <a:buNone/>
            </a:pPr>
            <a:r>
              <a:rPr lang="en-IN" sz="2000" dirty="0" err="1">
                <a:latin typeface="Times New Roman" panose="02020603050405020304" pitchFamily="18" charset="0"/>
                <a:cs typeface="Times New Roman" panose="02020603050405020304" pitchFamily="18" charset="0"/>
              </a:rPr>
              <a:t>employee.e_dept</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department.d_name</a:t>
            </a:r>
            <a:r>
              <a:rPr lang="en-IN" sz="2000" dirty="0">
                <a:latin typeface="Times New Roman" panose="02020603050405020304" pitchFamily="18" charset="0"/>
                <a:cs typeface="Times New Roman" panose="02020603050405020304" pitchFamily="18" charset="0"/>
              </a:rPr>
              <a:t>;</a:t>
            </a:r>
          </a:p>
        </p:txBody>
      </p:sp>
      <p:graphicFrame>
        <p:nvGraphicFramePr>
          <p:cNvPr id="4" name="Table 4">
            <a:extLst>
              <a:ext uri="{FF2B5EF4-FFF2-40B4-BE49-F238E27FC236}">
                <a16:creationId xmlns:a16="http://schemas.microsoft.com/office/drawing/2014/main" id="{B75EF29D-D51C-458C-99BF-79F5CE1DF3FB}"/>
              </a:ext>
            </a:extLst>
          </p:cNvPr>
          <p:cNvGraphicFramePr>
            <a:graphicFrameLocks noGrp="1"/>
          </p:cNvGraphicFramePr>
          <p:nvPr>
            <p:extLst>
              <p:ext uri="{D42A27DB-BD31-4B8C-83A1-F6EECF244321}">
                <p14:modId xmlns:p14="http://schemas.microsoft.com/office/powerpoint/2010/main" val="574032480"/>
              </p:ext>
            </p:extLst>
          </p:nvPr>
        </p:nvGraphicFramePr>
        <p:xfrm>
          <a:off x="2496233" y="5080650"/>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41379506"/>
                    </a:ext>
                  </a:extLst>
                </a:gridCol>
                <a:gridCol w="1625600">
                  <a:extLst>
                    <a:ext uri="{9D8B030D-6E8A-4147-A177-3AD203B41FA5}">
                      <a16:colId xmlns:a16="http://schemas.microsoft.com/office/drawing/2014/main" val="456888359"/>
                    </a:ext>
                  </a:extLst>
                </a:gridCol>
                <a:gridCol w="1625600">
                  <a:extLst>
                    <a:ext uri="{9D8B030D-6E8A-4147-A177-3AD203B41FA5}">
                      <a16:colId xmlns:a16="http://schemas.microsoft.com/office/drawing/2014/main" val="984932174"/>
                    </a:ext>
                  </a:extLst>
                </a:gridCol>
                <a:gridCol w="1625600">
                  <a:extLst>
                    <a:ext uri="{9D8B030D-6E8A-4147-A177-3AD203B41FA5}">
                      <a16:colId xmlns:a16="http://schemas.microsoft.com/office/drawing/2014/main" val="250597201"/>
                    </a:ext>
                  </a:extLst>
                </a:gridCol>
                <a:gridCol w="1625600">
                  <a:extLst>
                    <a:ext uri="{9D8B030D-6E8A-4147-A177-3AD203B41FA5}">
                      <a16:colId xmlns:a16="http://schemas.microsoft.com/office/drawing/2014/main" val="591393041"/>
                    </a:ext>
                  </a:extLst>
                </a:gridCol>
              </a:tblGrid>
              <a:tr h="370840">
                <a:tc>
                  <a:txBody>
                    <a:bodyPr/>
                    <a:lstStyle/>
                    <a:p>
                      <a:endParaRPr lang="en-IN"/>
                    </a:p>
                  </a:txBody>
                  <a:tcPr/>
                </a:tc>
                <a:tc>
                  <a:txBody>
                    <a:bodyPr/>
                    <a:lstStyle/>
                    <a:p>
                      <a:r>
                        <a:rPr lang="en-IN" dirty="0" err="1"/>
                        <a:t>e_name</a:t>
                      </a:r>
                      <a:endParaRPr lang="en-IN" dirty="0"/>
                    </a:p>
                  </a:txBody>
                  <a:tcPr/>
                </a:tc>
                <a:tc>
                  <a:txBody>
                    <a:bodyPr/>
                    <a:lstStyle/>
                    <a:p>
                      <a:r>
                        <a:rPr lang="en-IN" dirty="0" err="1"/>
                        <a:t>e_dept</a:t>
                      </a:r>
                      <a:endParaRPr lang="en-IN" dirty="0"/>
                    </a:p>
                  </a:txBody>
                  <a:tcPr/>
                </a:tc>
                <a:tc>
                  <a:txBody>
                    <a:bodyPr/>
                    <a:lstStyle/>
                    <a:p>
                      <a:r>
                        <a:rPr lang="en-IN" dirty="0" err="1"/>
                        <a:t>d_name</a:t>
                      </a:r>
                      <a:endParaRPr lang="en-IN" dirty="0"/>
                    </a:p>
                  </a:txBody>
                  <a:tcPr/>
                </a:tc>
                <a:tc>
                  <a:txBody>
                    <a:bodyPr/>
                    <a:lstStyle/>
                    <a:p>
                      <a:r>
                        <a:rPr lang="en-IN" dirty="0" err="1"/>
                        <a:t>d_location</a:t>
                      </a:r>
                      <a:endParaRPr lang="en-IN" dirty="0"/>
                    </a:p>
                  </a:txBody>
                  <a:tcPr/>
                </a:tc>
                <a:extLst>
                  <a:ext uri="{0D108BD9-81ED-4DB2-BD59-A6C34878D82A}">
                    <a16:rowId xmlns:a16="http://schemas.microsoft.com/office/drawing/2014/main" val="2068101302"/>
                  </a:ext>
                </a:extLst>
              </a:tr>
              <a:tr h="215836">
                <a:tc>
                  <a:txBody>
                    <a:bodyPr/>
                    <a:lstStyle/>
                    <a:p>
                      <a:r>
                        <a:rPr lang="en-IN" dirty="0"/>
                        <a:t>1</a:t>
                      </a:r>
                    </a:p>
                  </a:txBody>
                  <a:tcPr/>
                </a:tc>
                <a:tc>
                  <a:txBody>
                    <a:bodyPr/>
                    <a:lstStyle/>
                    <a:p>
                      <a:r>
                        <a:rPr lang="en-IN" dirty="0"/>
                        <a:t>Sam</a:t>
                      </a:r>
                    </a:p>
                  </a:txBody>
                  <a:tcPr/>
                </a:tc>
                <a:tc>
                  <a:txBody>
                    <a:bodyPr/>
                    <a:lstStyle/>
                    <a:p>
                      <a:r>
                        <a:rPr lang="en-IN" dirty="0"/>
                        <a:t>Analytics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Analytics</a:t>
                      </a:r>
                    </a:p>
                    <a:p>
                      <a:endParaRPr lang="en-IN" dirty="0"/>
                    </a:p>
                  </a:txBody>
                  <a:tcPr/>
                </a:tc>
                <a:tc>
                  <a:txBody>
                    <a:bodyPr/>
                    <a:lstStyle/>
                    <a:p>
                      <a:r>
                        <a:rPr lang="en-IN" dirty="0"/>
                        <a:t>Chicago</a:t>
                      </a:r>
                    </a:p>
                  </a:txBody>
                  <a:tcPr/>
                </a:tc>
                <a:extLst>
                  <a:ext uri="{0D108BD9-81ED-4DB2-BD59-A6C34878D82A}">
                    <a16:rowId xmlns:a16="http://schemas.microsoft.com/office/drawing/2014/main" val="1347407951"/>
                  </a:ext>
                </a:extLst>
              </a:tr>
              <a:tr h="370840">
                <a:tc>
                  <a:txBody>
                    <a:bodyPr/>
                    <a:lstStyle/>
                    <a:p>
                      <a:r>
                        <a:rPr lang="en-IN" dirty="0"/>
                        <a:t>2</a:t>
                      </a:r>
                    </a:p>
                  </a:txBody>
                  <a:tcPr/>
                </a:tc>
                <a:tc>
                  <a:txBody>
                    <a:bodyPr/>
                    <a:lstStyle/>
                    <a:p>
                      <a:r>
                        <a:rPr lang="en-IN" dirty="0"/>
                        <a:t>John</a:t>
                      </a:r>
                    </a:p>
                  </a:txBody>
                  <a:tcPr/>
                </a:tc>
                <a:tc>
                  <a:txBody>
                    <a:bodyPr/>
                    <a:lstStyle/>
                    <a:p>
                      <a:r>
                        <a:rPr lang="en-IN" dirty="0"/>
                        <a:t>Sales</a:t>
                      </a:r>
                    </a:p>
                  </a:txBody>
                  <a:tcPr/>
                </a:tc>
                <a:tc>
                  <a:txBody>
                    <a:bodyPr/>
                    <a:lstStyle/>
                    <a:p>
                      <a:r>
                        <a:rPr lang="en-IN" dirty="0"/>
                        <a:t>Sales</a:t>
                      </a:r>
                    </a:p>
                  </a:txBody>
                  <a:tcPr/>
                </a:tc>
                <a:tc>
                  <a:txBody>
                    <a:bodyPr/>
                    <a:lstStyle/>
                    <a:p>
                      <a:r>
                        <a:rPr lang="en-IN" dirty="0"/>
                        <a:t>New </a:t>
                      </a:r>
                      <a:r>
                        <a:rPr lang="en-IN" dirty="0" err="1"/>
                        <a:t>york</a:t>
                      </a:r>
                      <a:endParaRPr lang="en-IN" dirty="0"/>
                    </a:p>
                  </a:txBody>
                  <a:tcPr/>
                </a:tc>
                <a:extLst>
                  <a:ext uri="{0D108BD9-81ED-4DB2-BD59-A6C34878D82A}">
                    <a16:rowId xmlns:a16="http://schemas.microsoft.com/office/drawing/2014/main" val="461944219"/>
                  </a:ext>
                </a:extLst>
              </a:tr>
            </a:tbl>
          </a:graphicData>
        </a:graphic>
      </p:graphicFrame>
      <p:sp>
        <p:nvSpPr>
          <p:cNvPr id="5" name="Rectangle 4">
            <a:extLst>
              <a:ext uri="{FF2B5EF4-FFF2-40B4-BE49-F238E27FC236}">
                <a16:creationId xmlns:a16="http://schemas.microsoft.com/office/drawing/2014/main" id="{EDAAFB3A-F0CD-40F1-B5CD-561A563DA0DE}"/>
              </a:ext>
            </a:extLst>
          </p:cNvPr>
          <p:cNvSpPr/>
          <p:nvPr/>
        </p:nvSpPr>
        <p:spPr>
          <a:xfrm>
            <a:off x="3530993" y="4487595"/>
            <a:ext cx="1406768" cy="28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267843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83BB-1297-4270-9C00-7499DC197E5B}"/>
              </a:ext>
            </a:extLst>
          </p:cNvPr>
          <p:cNvSpPr>
            <a:spLocks noGrp="1"/>
          </p:cNvSpPr>
          <p:nvPr>
            <p:ph type="title"/>
          </p:nvPr>
        </p:nvSpPr>
        <p:spPr>
          <a:xfrm>
            <a:off x="1154954" y="973667"/>
            <a:ext cx="8761413" cy="5300523"/>
          </a:xfrm>
        </p:spPr>
        <p:txBody>
          <a:bodyPr/>
          <a:lstStyle/>
          <a:p>
            <a:r>
              <a:rPr lang="en-IN" sz="6000" b="1" dirty="0">
                <a:solidFill>
                  <a:schemeClr val="accent1"/>
                </a:solidFill>
                <a:latin typeface="Elephant" panose="02020904090505020303" pitchFamily="18" charset="0"/>
              </a:rPr>
              <a:t>QUESTIONS</a:t>
            </a:r>
          </a:p>
        </p:txBody>
      </p:sp>
    </p:spTree>
    <p:extLst>
      <p:ext uri="{BB962C8B-B14F-4D97-AF65-F5344CB8AC3E}">
        <p14:creationId xmlns:p14="http://schemas.microsoft.com/office/powerpoint/2010/main" val="1048957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76C7-BBC0-4458-88A8-D914DC3259EE}"/>
              </a:ext>
            </a:extLst>
          </p:cNvPr>
          <p:cNvSpPr>
            <a:spLocks noGrp="1"/>
          </p:cNvSpPr>
          <p:nvPr>
            <p:ph type="title"/>
          </p:nvPr>
        </p:nvSpPr>
        <p:spPr>
          <a:xfrm>
            <a:off x="1154954" y="973667"/>
            <a:ext cx="8761413" cy="1009877"/>
          </a:xfrm>
        </p:spPr>
        <p:txBody>
          <a:bodyPr/>
          <a:lstStyle/>
          <a:p>
            <a:r>
              <a:rPr lang="en-IN" sz="2800" dirty="0"/>
              <a:t>11.What do you understand about temporary table? Write a query to create temporary table.</a:t>
            </a:r>
          </a:p>
        </p:txBody>
      </p:sp>
      <p:sp>
        <p:nvSpPr>
          <p:cNvPr id="3" name="Content Placeholder 2">
            <a:extLst>
              <a:ext uri="{FF2B5EF4-FFF2-40B4-BE49-F238E27FC236}">
                <a16:creationId xmlns:a16="http://schemas.microsoft.com/office/drawing/2014/main" id="{37FDB781-EDFF-4591-9C1E-4E3CCAFA5956}"/>
              </a:ext>
            </a:extLst>
          </p:cNvPr>
          <p:cNvSpPr>
            <a:spLocks noGrp="1"/>
          </p:cNvSpPr>
          <p:nvPr>
            <p:ph idx="1"/>
          </p:nvPr>
        </p:nvSpPr>
        <p:spPr>
          <a:xfrm>
            <a:off x="520506" y="2546253"/>
            <a:ext cx="11183814" cy="4009292"/>
          </a:xfrm>
        </p:spPr>
        <p:txBody>
          <a:bodyPr>
            <a:normAutofit/>
          </a:bodyPr>
          <a:lstStyle/>
          <a:p>
            <a:r>
              <a:rPr lang="en-IN" sz="2000" dirty="0">
                <a:latin typeface="Times New Roman" panose="02020603050405020304" pitchFamily="18" charset="0"/>
                <a:cs typeface="Times New Roman" panose="02020603050405020304" pitchFamily="18" charset="0"/>
              </a:rPr>
              <a:t>Temporary tables are created in </a:t>
            </a:r>
            <a:r>
              <a:rPr lang="en-IN" sz="2000" dirty="0" err="1">
                <a:latin typeface="Times New Roman" panose="02020603050405020304" pitchFamily="18" charset="0"/>
                <a:cs typeface="Times New Roman" panose="02020603050405020304" pitchFamily="18" charset="0"/>
              </a:rPr>
              <a:t>tempDB</a:t>
            </a:r>
            <a:r>
              <a:rPr lang="en-IN" sz="2000" dirty="0">
                <a:latin typeface="Times New Roman" panose="02020603050405020304" pitchFamily="18" charset="0"/>
                <a:cs typeface="Times New Roman" panose="02020603050405020304" pitchFamily="18" charset="0"/>
              </a:rPr>
              <a:t> and deleted as soon as the session is terminated.</a:t>
            </a:r>
          </a:p>
          <a:p>
            <a:r>
              <a:rPr lang="en-IN" sz="2000" dirty="0">
                <a:latin typeface="Times New Roman" panose="02020603050405020304" pitchFamily="18" charset="0"/>
                <a:cs typeface="Times New Roman" panose="02020603050405020304" pitchFamily="18" charset="0"/>
              </a:rPr>
              <a:t>It help us to store and process the intermediate results.</a:t>
            </a:r>
          </a:p>
          <a:p>
            <a:r>
              <a:rPr lang="en-IN" sz="2000" dirty="0">
                <a:latin typeface="Times New Roman" panose="02020603050405020304" pitchFamily="18" charset="0"/>
                <a:cs typeface="Times New Roman" panose="02020603050405020304" pitchFamily="18" charset="0"/>
              </a:rPr>
              <a:t>It will automatically deleted when no longer used.</a:t>
            </a:r>
          </a:p>
          <a:p>
            <a:r>
              <a:rPr lang="en-IN" sz="2000" dirty="0">
                <a:latin typeface="Times New Roman" panose="02020603050405020304" pitchFamily="18" charset="0"/>
                <a:cs typeface="Times New Roman" panose="02020603050405020304" pitchFamily="18" charset="0"/>
              </a:rPr>
              <a:t>Temporary table could be very useful in cases where we need to store temporary data.</a:t>
            </a:r>
          </a:p>
          <a:p>
            <a:pPr marL="0" indent="0">
              <a:buNone/>
            </a:pPr>
            <a:r>
              <a:rPr lang="en-IN" sz="2000" b="1" dirty="0">
                <a:latin typeface="Times New Roman" panose="02020603050405020304" pitchFamily="18" charset="0"/>
                <a:cs typeface="Times New Roman" panose="02020603050405020304" pitchFamily="18" charset="0"/>
              </a:rPr>
              <a:t>SYNTAX:</a:t>
            </a:r>
          </a:p>
          <a:p>
            <a:pPr marL="0" indent="0">
              <a:buNone/>
            </a:pPr>
            <a:r>
              <a:rPr lang="en-IN" sz="2000" dirty="0">
                <a:latin typeface="Times New Roman" panose="02020603050405020304" pitchFamily="18" charset="0"/>
                <a:cs typeface="Times New Roman" panose="02020603050405020304" pitchFamily="18" charset="0"/>
              </a:rPr>
              <a:t>CREATE TABLE #table _name();</a:t>
            </a:r>
          </a:p>
          <a:p>
            <a:pPr marL="0" indent="0">
              <a:buNone/>
            </a:pPr>
            <a:r>
              <a:rPr lang="en-IN" sz="2000" b="1" dirty="0">
                <a:latin typeface="Times New Roman" panose="02020603050405020304" pitchFamily="18" charset="0"/>
                <a:cs typeface="Times New Roman" panose="02020603050405020304" pitchFamily="18" charset="0"/>
              </a:rPr>
              <a:t>EG:  </a:t>
            </a:r>
            <a:r>
              <a:rPr lang="en-IN" sz="2000" dirty="0">
                <a:latin typeface="Times New Roman" panose="02020603050405020304" pitchFamily="18" charset="0"/>
                <a:cs typeface="Times New Roman" panose="02020603050405020304" pitchFamily="18" charset="0"/>
              </a:rPr>
              <a:t>CREATE TABLE #book (</a:t>
            </a:r>
            <a:r>
              <a:rPr lang="en-IN" sz="2000" dirty="0" err="1">
                <a:latin typeface="Times New Roman" panose="02020603050405020304" pitchFamily="18" charset="0"/>
                <a:cs typeface="Times New Roman" panose="02020603050405020304" pitchFamily="18" charset="0"/>
              </a:rPr>
              <a:t>b_id</a:t>
            </a:r>
            <a:r>
              <a:rPr lang="en-IN" sz="2000" dirty="0">
                <a:latin typeface="Times New Roman" panose="02020603050405020304" pitchFamily="18" charset="0"/>
                <a:cs typeface="Times New Roman" panose="02020603050405020304" pitchFamily="18" charset="0"/>
              </a:rPr>
              <a:t> int , </a:t>
            </a:r>
            <a:r>
              <a:rPr lang="en-IN" sz="2000" dirty="0" err="1">
                <a:latin typeface="Times New Roman" panose="02020603050405020304" pitchFamily="18" charset="0"/>
                <a:cs typeface="Times New Roman" panose="02020603050405020304" pitchFamily="18" charset="0"/>
              </a:rPr>
              <a:t>b_cost</a:t>
            </a:r>
            <a:r>
              <a:rPr lang="en-IN" sz="2000" dirty="0">
                <a:latin typeface="Times New Roman" panose="02020603050405020304" pitchFamily="18" charset="0"/>
                <a:cs typeface="Times New Roman" panose="02020603050405020304" pitchFamily="18" charset="0"/>
              </a:rPr>
              <a:t> int);</a:t>
            </a:r>
          </a:p>
          <a:p>
            <a:pPr marL="0" indent="0">
              <a:buNone/>
            </a:pPr>
            <a:r>
              <a:rPr lang="en-IN" sz="2000" dirty="0">
                <a:latin typeface="Times New Roman" panose="02020603050405020304" pitchFamily="18" charset="0"/>
                <a:cs typeface="Times New Roman" panose="02020603050405020304" pitchFamily="18" charset="0"/>
              </a:rPr>
              <a:t>SELECT *FROM #book;</a:t>
            </a:r>
          </a:p>
          <a:p>
            <a:pPr marL="0" indent="0">
              <a:buNone/>
            </a:pPr>
            <a:r>
              <a:rPr lang="en-IN" sz="2000" dirty="0">
                <a:latin typeface="Times New Roman" panose="02020603050405020304" pitchFamily="18" charset="0"/>
                <a:cs typeface="Times New Roman" panose="02020603050405020304" pitchFamily="18" charset="0"/>
              </a:rPr>
              <a:t>INSERT INTO #book VALUES (1,100);</a:t>
            </a:r>
          </a:p>
        </p:txBody>
      </p:sp>
    </p:spTree>
    <p:extLst>
      <p:ext uri="{BB962C8B-B14F-4D97-AF65-F5344CB8AC3E}">
        <p14:creationId xmlns:p14="http://schemas.microsoft.com/office/powerpoint/2010/main" val="136383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251-4763-44F4-AFB2-BD86339AC0B0}"/>
              </a:ext>
            </a:extLst>
          </p:cNvPr>
          <p:cNvSpPr>
            <a:spLocks noGrp="1"/>
          </p:cNvSpPr>
          <p:nvPr>
            <p:ph type="title"/>
          </p:nvPr>
        </p:nvSpPr>
        <p:spPr>
          <a:xfrm>
            <a:off x="1154954" y="973667"/>
            <a:ext cx="8761413" cy="911403"/>
          </a:xfrm>
        </p:spPr>
        <p:txBody>
          <a:bodyPr/>
          <a:lstStyle/>
          <a:p>
            <a:r>
              <a:rPr lang="en-IN" dirty="0"/>
              <a:t>12.Explain the difference between OLTP and OLAP</a:t>
            </a:r>
          </a:p>
        </p:txBody>
      </p:sp>
      <p:sp>
        <p:nvSpPr>
          <p:cNvPr id="3" name="Content Placeholder 2">
            <a:extLst>
              <a:ext uri="{FF2B5EF4-FFF2-40B4-BE49-F238E27FC236}">
                <a16:creationId xmlns:a16="http://schemas.microsoft.com/office/drawing/2014/main" id="{592146AD-7598-4790-A3D3-8FFF7E683E09}"/>
              </a:ext>
            </a:extLst>
          </p:cNvPr>
          <p:cNvSpPr>
            <a:spLocks noGrp="1"/>
          </p:cNvSpPr>
          <p:nvPr>
            <p:ph idx="1"/>
          </p:nvPr>
        </p:nvSpPr>
        <p:spPr>
          <a:xfrm>
            <a:off x="492370" y="2603499"/>
            <a:ext cx="11282288" cy="3923909"/>
          </a:xfrm>
        </p:spPr>
        <p:txBody>
          <a:bodyPr>
            <a:normAutofit/>
          </a:bodyPr>
          <a:lstStyle/>
          <a:p>
            <a:r>
              <a:rPr lang="en-IN" sz="2000" b="1" dirty="0">
                <a:latin typeface="Times New Roman" panose="02020603050405020304" pitchFamily="18" charset="0"/>
                <a:cs typeface="Times New Roman" panose="02020603050405020304" pitchFamily="18" charset="0"/>
              </a:rPr>
              <a:t>OLTP- Online Transaction Processing, </a:t>
            </a:r>
            <a:r>
              <a:rPr lang="en-IN" sz="2000" dirty="0">
                <a:latin typeface="Times New Roman" panose="02020603050405020304" pitchFamily="18" charset="0"/>
                <a:cs typeface="Times New Roman" panose="02020603050405020304" pitchFamily="18" charset="0"/>
              </a:rPr>
              <a:t>considering it to be your class of software applications capable of supporting transaction oriented programs . Important attribute of an OLTP  it’s an ability to maintain concurrency .It follows decentralized architecture to avoid single points of failure and these system are generally designed for a large audience of end users who conduct short transactions and queries involved in such databases are generally simple need fast response times and return relatively few records . So the numbers of transaction per second acts as an effective measure for that systems .</a:t>
            </a:r>
          </a:p>
          <a:p>
            <a:r>
              <a:rPr lang="en-IN" sz="2000" b="1" dirty="0">
                <a:latin typeface="Times New Roman" panose="02020603050405020304" pitchFamily="18" charset="0"/>
                <a:cs typeface="Times New Roman" panose="02020603050405020304" pitchFamily="18" charset="0"/>
              </a:rPr>
              <a:t>OLAP-Online Analytical Processing, </a:t>
            </a:r>
            <a:r>
              <a:rPr lang="en-IN" sz="2000" dirty="0">
                <a:latin typeface="Times New Roman" panose="02020603050405020304" pitchFamily="18" charset="0"/>
                <a:cs typeface="Times New Roman" panose="02020603050405020304" pitchFamily="18" charset="0"/>
              </a:rPr>
              <a:t> it is a class of software programs which are characterized by relatively low frequency of online transaction , So queries are often too complex and involve a bunch od aggregations and for OLAP systems the effectiveness measure relies highly on response time ,So such systems are widely used for data mining or maintaining aggregated historical data and this is usually used in multi-dimensional schemas .</a:t>
            </a:r>
          </a:p>
        </p:txBody>
      </p:sp>
    </p:spTree>
    <p:extLst>
      <p:ext uri="{BB962C8B-B14F-4D97-AF65-F5344CB8AC3E}">
        <p14:creationId xmlns:p14="http://schemas.microsoft.com/office/powerpoint/2010/main" val="2242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4E63-8635-4612-9BD9-113CA954ECD0}"/>
              </a:ext>
            </a:extLst>
          </p:cNvPr>
          <p:cNvSpPr>
            <a:spLocks noGrp="1"/>
          </p:cNvSpPr>
          <p:nvPr>
            <p:ph type="title"/>
          </p:nvPr>
        </p:nvSpPr>
        <p:spPr>
          <a:xfrm>
            <a:off x="1154954" y="973667"/>
            <a:ext cx="8761413" cy="981741"/>
          </a:xfrm>
        </p:spPr>
        <p:txBody>
          <a:bodyPr/>
          <a:lstStyle/>
          <a:p>
            <a:r>
              <a:rPr lang="en-IN" dirty="0"/>
              <a:t>13. What is the difference between DELETE and TRUNCATE ?</a:t>
            </a:r>
          </a:p>
        </p:txBody>
      </p:sp>
      <p:sp>
        <p:nvSpPr>
          <p:cNvPr id="3" name="Content Placeholder 2">
            <a:extLst>
              <a:ext uri="{FF2B5EF4-FFF2-40B4-BE49-F238E27FC236}">
                <a16:creationId xmlns:a16="http://schemas.microsoft.com/office/drawing/2014/main" id="{031351EA-3F8F-40E2-A640-46C216A461A9}"/>
              </a:ext>
            </a:extLst>
          </p:cNvPr>
          <p:cNvSpPr>
            <a:spLocks noGrp="1"/>
          </p:cNvSpPr>
          <p:nvPr>
            <p:ph idx="1"/>
          </p:nvPr>
        </p:nvSpPr>
        <p:spPr>
          <a:xfrm>
            <a:off x="436098" y="2603500"/>
            <a:ext cx="11394831" cy="3994248"/>
          </a:xfrm>
        </p:spPr>
        <p:txBody>
          <a:bodyPr>
            <a:normAutofit/>
          </a:bodyPr>
          <a:lstStyle/>
          <a:p>
            <a:r>
              <a:rPr lang="en-IN" sz="2000" b="1" dirty="0">
                <a:latin typeface="Times New Roman" panose="02020603050405020304" pitchFamily="18" charset="0"/>
                <a:cs typeface="Times New Roman" panose="02020603050405020304" pitchFamily="18" charset="0"/>
              </a:rPr>
              <a:t>DELETE                         </a:t>
            </a:r>
            <a:r>
              <a:rPr lang="en-IN" sz="2000" b="1" dirty="0" err="1">
                <a:latin typeface="Times New Roman" panose="02020603050405020304" pitchFamily="18" charset="0"/>
                <a:cs typeface="Times New Roman" panose="02020603050405020304" pitchFamily="18" charset="0"/>
              </a:rPr>
              <a:t>DELETE</a:t>
            </a:r>
            <a:r>
              <a:rPr lang="en-IN" sz="2000" b="1" dirty="0">
                <a:latin typeface="Times New Roman" panose="02020603050405020304" pitchFamily="18" charset="0"/>
                <a:cs typeface="Times New Roman" panose="02020603050405020304" pitchFamily="18" charset="0"/>
              </a:rPr>
              <a:t>  FROM </a:t>
            </a:r>
            <a:r>
              <a:rPr lang="en-IN" sz="2000" b="1" dirty="0" err="1">
                <a:latin typeface="Times New Roman" panose="02020603050405020304" pitchFamily="18" charset="0"/>
                <a:cs typeface="Times New Roman" panose="02020603050405020304" pitchFamily="18" charset="0"/>
              </a:rPr>
              <a:t>table_name</a:t>
            </a:r>
            <a:r>
              <a:rPr lang="en-IN" sz="2000" b="1" dirty="0">
                <a:latin typeface="Times New Roman" panose="02020603050405020304" pitchFamily="18" charset="0"/>
                <a:cs typeface="Times New Roman" panose="02020603050405020304" pitchFamily="18" charset="0"/>
              </a:rPr>
              <a:t> [WHERE condition];</a:t>
            </a:r>
          </a:p>
          <a:p>
            <a:pPr marL="0" indent="0">
              <a:buNone/>
            </a:pPr>
            <a:r>
              <a:rPr lang="en-IN" sz="2000" dirty="0">
                <a:latin typeface="Times New Roman" panose="02020603050405020304" pitchFamily="18" charset="0"/>
                <a:cs typeface="Times New Roman" panose="02020603050405020304" pitchFamily="18" charset="0"/>
              </a:rPr>
              <a:t>Delete are remove one or more existing tables.(DML)</a:t>
            </a:r>
          </a:p>
          <a:p>
            <a:pPr marL="0" indent="0">
              <a:buNone/>
            </a:pPr>
            <a:r>
              <a:rPr lang="en-IN" sz="2000" dirty="0">
                <a:latin typeface="Times New Roman" panose="02020603050405020304" pitchFamily="18" charset="0"/>
                <a:cs typeface="Times New Roman" panose="02020603050405020304" pitchFamily="18" charset="0"/>
              </a:rPr>
              <a:t>We can accomplish a trigger , if you have a foreign key then you have to use delete .</a:t>
            </a:r>
          </a:p>
          <a:p>
            <a:pPr marL="0" indent="0">
              <a:buNone/>
            </a:pPr>
            <a:r>
              <a:rPr lang="en-IN" sz="2000" dirty="0">
                <a:latin typeface="Times New Roman" panose="02020603050405020304" pitchFamily="18" charset="0"/>
                <a:cs typeface="Times New Roman" panose="02020603050405020304" pitchFamily="18" charset="0"/>
              </a:rPr>
              <a:t>                                 DELETE FROM stu1  WHERE </a:t>
            </a:r>
            <a:r>
              <a:rPr lang="en-IN" sz="2000" dirty="0" err="1">
                <a:latin typeface="Times New Roman" panose="02020603050405020304" pitchFamily="18" charset="0"/>
                <a:cs typeface="Times New Roman" panose="02020603050405020304" pitchFamily="18" charset="0"/>
              </a:rPr>
              <a:t>s_name</a:t>
            </a:r>
            <a:r>
              <a:rPr lang="en-IN" sz="2000" dirty="0">
                <a:latin typeface="Times New Roman" panose="02020603050405020304" pitchFamily="18" charset="0"/>
                <a:cs typeface="Times New Roman" panose="02020603050405020304" pitchFamily="18" charset="0"/>
              </a:rPr>
              <a:t>=‘Sam’;</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TRUNCATE                   </a:t>
            </a:r>
            <a:r>
              <a:rPr lang="en-IN" sz="2000" b="1" dirty="0" err="1">
                <a:latin typeface="Times New Roman" panose="02020603050405020304" pitchFamily="18" charset="0"/>
                <a:cs typeface="Times New Roman" panose="02020603050405020304" pitchFamily="18" charset="0"/>
              </a:rPr>
              <a:t>TRUNCATE</a:t>
            </a:r>
            <a:r>
              <a:rPr lang="en-IN" sz="2000" b="1" dirty="0">
                <a:latin typeface="Times New Roman" panose="02020603050405020304" pitchFamily="18" charset="0"/>
                <a:cs typeface="Times New Roman" panose="02020603050405020304" pitchFamily="18" charset="0"/>
              </a:rPr>
              <a:t> TABLE </a:t>
            </a:r>
            <a:r>
              <a:rPr lang="en-IN" sz="2000" b="1" dirty="0" err="1">
                <a:latin typeface="Times New Roman" panose="02020603050405020304" pitchFamily="18" charset="0"/>
                <a:cs typeface="Times New Roman" panose="02020603050405020304" pitchFamily="18" charset="0"/>
              </a:rPr>
              <a:t>table_name</a:t>
            </a:r>
            <a:r>
              <a:rPr lang="en-IN" sz="2000" b="1"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Truncate statement deletes all of the data inside the table .(DDL)</a:t>
            </a:r>
          </a:p>
          <a:p>
            <a:pPr marL="0" indent="0">
              <a:buNone/>
            </a:pPr>
            <a:r>
              <a:rPr lang="en-IN" sz="2000" dirty="0">
                <a:latin typeface="Times New Roman" panose="02020603050405020304" pitchFamily="18" charset="0"/>
                <a:cs typeface="Times New Roman" panose="02020603050405020304" pitchFamily="18" charset="0"/>
              </a:rPr>
              <a:t>We cannot really execute a trigger in case of truncate</a:t>
            </a:r>
          </a:p>
          <a:p>
            <a:pPr marL="0" indent="0">
              <a:buNone/>
            </a:pPr>
            <a:r>
              <a:rPr lang="en-IN" sz="2000" dirty="0">
                <a:latin typeface="Times New Roman" panose="02020603050405020304" pitchFamily="18" charset="0"/>
                <a:cs typeface="Times New Roman" panose="02020603050405020304" pitchFamily="18" charset="0"/>
              </a:rPr>
              <a:t>                                TRUNCATE  TABLE stu2;</a:t>
            </a:r>
          </a:p>
        </p:txBody>
      </p:sp>
    </p:spTree>
    <p:extLst>
      <p:ext uri="{BB962C8B-B14F-4D97-AF65-F5344CB8AC3E}">
        <p14:creationId xmlns:p14="http://schemas.microsoft.com/office/powerpoint/2010/main" val="3995777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7E84-2242-4E3B-A3CE-BE4FCCE00DD7}"/>
              </a:ext>
            </a:extLst>
          </p:cNvPr>
          <p:cNvSpPr>
            <a:spLocks noGrp="1"/>
          </p:cNvSpPr>
          <p:nvPr>
            <p:ph type="title"/>
          </p:nvPr>
        </p:nvSpPr>
        <p:spPr>
          <a:xfrm>
            <a:off x="1154954" y="973668"/>
            <a:ext cx="8761413" cy="953606"/>
          </a:xfrm>
        </p:spPr>
        <p:txBody>
          <a:bodyPr/>
          <a:lstStyle/>
          <a:p>
            <a:r>
              <a:rPr lang="en-IN" dirty="0"/>
              <a:t>14.What is the difference between union and union all operators?</a:t>
            </a:r>
          </a:p>
        </p:txBody>
      </p:sp>
      <p:sp>
        <p:nvSpPr>
          <p:cNvPr id="3" name="Content Placeholder 2">
            <a:extLst>
              <a:ext uri="{FF2B5EF4-FFF2-40B4-BE49-F238E27FC236}">
                <a16:creationId xmlns:a16="http://schemas.microsoft.com/office/drawing/2014/main" id="{39A0020E-0576-44D9-A5EE-1468D763393A}"/>
              </a:ext>
            </a:extLst>
          </p:cNvPr>
          <p:cNvSpPr>
            <a:spLocks noGrp="1"/>
          </p:cNvSpPr>
          <p:nvPr>
            <p:ph idx="1"/>
          </p:nvPr>
        </p:nvSpPr>
        <p:spPr>
          <a:xfrm>
            <a:off x="440787" y="2419643"/>
            <a:ext cx="11310425" cy="4304715"/>
          </a:xfrm>
        </p:spPr>
        <p:txBody>
          <a:bodyPr>
            <a:normAutofit/>
          </a:bodyPr>
          <a:lstStyle/>
          <a:p>
            <a:r>
              <a:rPr lang="en-IN" sz="2000" dirty="0">
                <a:latin typeface="Times New Roman" panose="02020603050405020304" pitchFamily="18" charset="0"/>
                <a:cs typeface="Times New Roman" panose="02020603050405020304" pitchFamily="18" charset="0"/>
              </a:rPr>
              <a:t>Union operator is used to combine the results set of two or more  SELECT statement.</a:t>
            </a:r>
          </a:p>
          <a:p>
            <a:pPr marL="0" indent="0">
              <a:buNone/>
            </a:pPr>
            <a:r>
              <a:rPr lang="en-IN" sz="2000" b="1" dirty="0">
                <a:latin typeface="Times New Roman" panose="02020603050405020304" pitchFamily="18" charset="0"/>
                <a:cs typeface="Times New Roman" panose="02020603050405020304" pitchFamily="18" charset="0"/>
              </a:rPr>
              <a:t>SYNTAX:</a:t>
            </a:r>
          </a:p>
          <a:p>
            <a:pPr marL="0" indent="0">
              <a:buNone/>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column_list</a:t>
            </a:r>
            <a:r>
              <a:rPr lang="en-IN" sz="2000" dirty="0">
                <a:latin typeface="Times New Roman" panose="02020603050405020304" pitchFamily="18" charset="0"/>
                <a:cs typeface="Times New Roman" panose="02020603050405020304" pitchFamily="18" charset="0"/>
              </a:rPr>
              <a:t> FROM table1</a:t>
            </a:r>
          </a:p>
          <a:p>
            <a:pPr marL="0" indent="0">
              <a:buNone/>
            </a:pPr>
            <a:r>
              <a:rPr lang="en-IN" sz="2000" dirty="0">
                <a:latin typeface="Times New Roman" panose="02020603050405020304" pitchFamily="18" charset="0"/>
                <a:cs typeface="Times New Roman" panose="02020603050405020304" pitchFamily="18" charset="0"/>
              </a:rPr>
              <a:t>UNION</a:t>
            </a:r>
          </a:p>
          <a:p>
            <a:pPr marL="0" indent="0">
              <a:buNone/>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column_list</a:t>
            </a:r>
            <a:r>
              <a:rPr lang="en-IN" sz="2000" dirty="0">
                <a:latin typeface="Times New Roman" panose="02020603050405020304" pitchFamily="18" charset="0"/>
                <a:cs typeface="Times New Roman" panose="02020603050405020304" pitchFamily="18" charset="0"/>
              </a:rPr>
              <a:t> FROM table2 ;</a:t>
            </a:r>
          </a:p>
          <a:p>
            <a:pPr marL="0" indent="0">
              <a:buNone/>
            </a:pPr>
            <a:r>
              <a:rPr lang="en-IN" sz="2000" b="1" dirty="0">
                <a:latin typeface="Times New Roman" panose="02020603050405020304" pitchFamily="18" charset="0"/>
                <a:cs typeface="Times New Roman" panose="02020603050405020304" pitchFamily="18" charset="0"/>
              </a:rPr>
              <a:t>EG:   </a:t>
            </a:r>
            <a:r>
              <a:rPr lang="en-IN" sz="2000" dirty="0">
                <a:latin typeface="Times New Roman" panose="02020603050405020304" pitchFamily="18" charset="0"/>
                <a:cs typeface="Times New Roman" panose="02020603050405020304" pitchFamily="18" charset="0"/>
              </a:rPr>
              <a:t>SELECT *FROM student_details1</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UNION</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SELECT *FROM student_details2;</a:t>
            </a:r>
          </a:p>
          <a:p>
            <a:pPr marL="0" indent="0">
              <a:buNone/>
            </a:pPr>
            <a:r>
              <a:rPr lang="en-IN" sz="2000" dirty="0">
                <a:latin typeface="Times New Roman" panose="02020603050405020304" pitchFamily="18" charset="0"/>
                <a:cs typeface="Times New Roman" panose="02020603050405020304" pitchFamily="18" charset="0"/>
              </a:rPr>
              <a:t>SELECT *FROM student_details1;</a:t>
            </a:r>
          </a:p>
          <a:p>
            <a:pPr marL="0" indent="0">
              <a:buNone/>
            </a:pPr>
            <a:r>
              <a:rPr lang="en-IN" sz="2000" dirty="0">
                <a:latin typeface="Times New Roman" panose="02020603050405020304" pitchFamily="18" charset="0"/>
                <a:cs typeface="Times New Roman" panose="02020603050405020304" pitchFamily="18" charset="0"/>
              </a:rPr>
              <a:t>SELECT *FROM student_details1;</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0878089-0017-416B-BAD4-FA358C4733AE}"/>
              </a:ext>
            </a:extLst>
          </p:cNvPr>
          <p:cNvGraphicFramePr>
            <a:graphicFrameLocks noGrp="1"/>
          </p:cNvGraphicFramePr>
          <p:nvPr>
            <p:extLst>
              <p:ext uri="{D42A27DB-BD31-4B8C-83A1-F6EECF244321}">
                <p14:modId xmlns:p14="http://schemas.microsoft.com/office/powerpoint/2010/main" val="451789574"/>
              </p:ext>
            </p:extLst>
          </p:nvPr>
        </p:nvGraphicFramePr>
        <p:xfrm>
          <a:off x="5169096" y="3104628"/>
          <a:ext cx="3552873" cy="1878785"/>
        </p:xfrm>
        <a:graphic>
          <a:graphicData uri="http://schemas.openxmlformats.org/drawingml/2006/table">
            <a:tbl>
              <a:tblPr firstRow="1" bandRow="1">
                <a:tableStyleId>{5C22544A-7EE6-4342-B048-85BDC9FD1C3A}</a:tableStyleId>
              </a:tblPr>
              <a:tblGrid>
                <a:gridCol w="1184291">
                  <a:extLst>
                    <a:ext uri="{9D8B030D-6E8A-4147-A177-3AD203B41FA5}">
                      <a16:colId xmlns:a16="http://schemas.microsoft.com/office/drawing/2014/main" val="1738861152"/>
                    </a:ext>
                  </a:extLst>
                </a:gridCol>
                <a:gridCol w="1184291">
                  <a:extLst>
                    <a:ext uri="{9D8B030D-6E8A-4147-A177-3AD203B41FA5}">
                      <a16:colId xmlns:a16="http://schemas.microsoft.com/office/drawing/2014/main" val="3881157936"/>
                    </a:ext>
                  </a:extLst>
                </a:gridCol>
                <a:gridCol w="1184291">
                  <a:extLst>
                    <a:ext uri="{9D8B030D-6E8A-4147-A177-3AD203B41FA5}">
                      <a16:colId xmlns:a16="http://schemas.microsoft.com/office/drawing/2014/main" val="1743859550"/>
                    </a:ext>
                  </a:extLst>
                </a:gridCol>
              </a:tblGrid>
              <a:tr h="375757">
                <a:tc>
                  <a:txBody>
                    <a:bodyPr/>
                    <a:lstStyle/>
                    <a:p>
                      <a:r>
                        <a:rPr lang="en-IN" dirty="0" err="1"/>
                        <a:t>s_id</a:t>
                      </a:r>
                      <a:endParaRPr lang="en-IN" dirty="0"/>
                    </a:p>
                  </a:txBody>
                  <a:tcPr/>
                </a:tc>
                <a:tc>
                  <a:txBody>
                    <a:bodyPr/>
                    <a:lstStyle/>
                    <a:p>
                      <a:r>
                        <a:rPr lang="en-IN" dirty="0" err="1"/>
                        <a:t>s_name</a:t>
                      </a:r>
                      <a:endParaRPr lang="en-IN" dirty="0"/>
                    </a:p>
                  </a:txBody>
                  <a:tcPr/>
                </a:tc>
                <a:tc>
                  <a:txBody>
                    <a:bodyPr/>
                    <a:lstStyle/>
                    <a:p>
                      <a:r>
                        <a:rPr lang="en-IN" dirty="0" err="1"/>
                        <a:t>s_marks</a:t>
                      </a:r>
                      <a:endParaRPr lang="en-IN" dirty="0"/>
                    </a:p>
                  </a:txBody>
                  <a:tcPr/>
                </a:tc>
                <a:extLst>
                  <a:ext uri="{0D108BD9-81ED-4DB2-BD59-A6C34878D82A}">
                    <a16:rowId xmlns:a16="http://schemas.microsoft.com/office/drawing/2014/main" val="3075306328"/>
                  </a:ext>
                </a:extLst>
              </a:tr>
              <a:tr h="375757">
                <a:tc>
                  <a:txBody>
                    <a:bodyPr/>
                    <a:lstStyle/>
                    <a:p>
                      <a:r>
                        <a:rPr lang="en-IN" dirty="0"/>
                        <a:t>1</a:t>
                      </a:r>
                    </a:p>
                  </a:txBody>
                  <a:tcPr/>
                </a:tc>
                <a:tc>
                  <a:txBody>
                    <a:bodyPr/>
                    <a:lstStyle/>
                    <a:p>
                      <a:r>
                        <a:rPr lang="en-IN" dirty="0"/>
                        <a:t>Sam</a:t>
                      </a:r>
                    </a:p>
                  </a:txBody>
                  <a:tcPr/>
                </a:tc>
                <a:tc>
                  <a:txBody>
                    <a:bodyPr/>
                    <a:lstStyle/>
                    <a:p>
                      <a:r>
                        <a:rPr lang="en-IN" dirty="0"/>
                        <a:t>45</a:t>
                      </a:r>
                    </a:p>
                  </a:txBody>
                  <a:tcPr/>
                </a:tc>
                <a:extLst>
                  <a:ext uri="{0D108BD9-81ED-4DB2-BD59-A6C34878D82A}">
                    <a16:rowId xmlns:a16="http://schemas.microsoft.com/office/drawing/2014/main" val="1213165954"/>
                  </a:ext>
                </a:extLst>
              </a:tr>
              <a:tr h="375757">
                <a:tc>
                  <a:txBody>
                    <a:bodyPr/>
                    <a:lstStyle/>
                    <a:p>
                      <a:r>
                        <a:rPr lang="en-IN" dirty="0"/>
                        <a:t>2</a:t>
                      </a:r>
                    </a:p>
                  </a:txBody>
                  <a:tcPr/>
                </a:tc>
                <a:tc>
                  <a:txBody>
                    <a:bodyPr/>
                    <a:lstStyle/>
                    <a:p>
                      <a:r>
                        <a:rPr lang="en-IN" dirty="0"/>
                        <a:t>Bob</a:t>
                      </a:r>
                    </a:p>
                  </a:txBody>
                  <a:tcPr/>
                </a:tc>
                <a:tc>
                  <a:txBody>
                    <a:bodyPr/>
                    <a:lstStyle/>
                    <a:p>
                      <a:r>
                        <a:rPr lang="en-IN" dirty="0"/>
                        <a:t>87</a:t>
                      </a:r>
                    </a:p>
                  </a:txBody>
                  <a:tcPr/>
                </a:tc>
                <a:extLst>
                  <a:ext uri="{0D108BD9-81ED-4DB2-BD59-A6C34878D82A}">
                    <a16:rowId xmlns:a16="http://schemas.microsoft.com/office/drawing/2014/main" val="51157459"/>
                  </a:ext>
                </a:extLst>
              </a:tr>
              <a:tr h="375757">
                <a:tc>
                  <a:txBody>
                    <a:bodyPr/>
                    <a:lstStyle/>
                    <a:p>
                      <a:r>
                        <a:rPr lang="en-IN" dirty="0"/>
                        <a:t>3</a:t>
                      </a:r>
                    </a:p>
                  </a:txBody>
                  <a:tcPr/>
                </a:tc>
                <a:tc>
                  <a:txBody>
                    <a:bodyPr/>
                    <a:lstStyle/>
                    <a:p>
                      <a:r>
                        <a:rPr lang="en-IN" dirty="0"/>
                        <a:t>Anne</a:t>
                      </a:r>
                    </a:p>
                  </a:txBody>
                  <a:tcPr/>
                </a:tc>
                <a:tc>
                  <a:txBody>
                    <a:bodyPr/>
                    <a:lstStyle/>
                    <a:p>
                      <a:r>
                        <a:rPr lang="en-IN" dirty="0"/>
                        <a:t>73</a:t>
                      </a:r>
                    </a:p>
                  </a:txBody>
                  <a:tcPr/>
                </a:tc>
                <a:extLst>
                  <a:ext uri="{0D108BD9-81ED-4DB2-BD59-A6C34878D82A}">
                    <a16:rowId xmlns:a16="http://schemas.microsoft.com/office/drawing/2014/main" val="1457884999"/>
                  </a:ext>
                </a:extLst>
              </a:tr>
              <a:tr h="375757">
                <a:tc>
                  <a:txBody>
                    <a:bodyPr/>
                    <a:lstStyle/>
                    <a:p>
                      <a:r>
                        <a:rPr lang="en-IN" dirty="0"/>
                        <a:t>4</a:t>
                      </a:r>
                    </a:p>
                  </a:txBody>
                  <a:tcPr/>
                </a:tc>
                <a:tc>
                  <a:txBody>
                    <a:bodyPr/>
                    <a:lstStyle/>
                    <a:p>
                      <a:r>
                        <a:rPr lang="en-IN" dirty="0"/>
                        <a:t>John</a:t>
                      </a:r>
                    </a:p>
                  </a:txBody>
                  <a:tcPr/>
                </a:tc>
                <a:tc>
                  <a:txBody>
                    <a:bodyPr/>
                    <a:lstStyle/>
                    <a:p>
                      <a:r>
                        <a:rPr lang="en-IN" dirty="0"/>
                        <a:t>92</a:t>
                      </a:r>
                    </a:p>
                  </a:txBody>
                  <a:tcPr/>
                </a:tc>
                <a:extLst>
                  <a:ext uri="{0D108BD9-81ED-4DB2-BD59-A6C34878D82A}">
                    <a16:rowId xmlns:a16="http://schemas.microsoft.com/office/drawing/2014/main" val="3476000386"/>
                  </a:ext>
                </a:extLst>
              </a:tr>
            </a:tbl>
          </a:graphicData>
        </a:graphic>
      </p:graphicFrame>
      <p:graphicFrame>
        <p:nvGraphicFramePr>
          <p:cNvPr id="5" name="Table 5">
            <a:extLst>
              <a:ext uri="{FF2B5EF4-FFF2-40B4-BE49-F238E27FC236}">
                <a16:creationId xmlns:a16="http://schemas.microsoft.com/office/drawing/2014/main" id="{12CE5FFE-24AD-4E3E-9BC1-FD5A123ED7B5}"/>
              </a:ext>
            </a:extLst>
          </p:cNvPr>
          <p:cNvGraphicFramePr>
            <a:graphicFrameLocks noGrp="1"/>
          </p:cNvGraphicFramePr>
          <p:nvPr>
            <p:extLst>
              <p:ext uri="{D42A27DB-BD31-4B8C-83A1-F6EECF244321}">
                <p14:modId xmlns:p14="http://schemas.microsoft.com/office/powerpoint/2010/main" val="3078361582"/>
              </p:ext>
            </p:extLst>
          </p:nvPr>
        </p:nvGraphicFramePr>
        <p:xfrm>
          <a:off x="5169096" y="5150370"/>
          <a:ext cx="3552873" cy="1463040"/>
        </p:xfrm>
        <a:graphic>
          <a:graphicData uri="http://schemas.openxmlformats.org/drawingml/2006/table">
            <a:tbl>
              <a:tblPr firstRow="1" bandRow="1">
                <a:tableStyleId>{5C22544A-7EE6-4342-B048-85BDC9FD1C3A}</a:tableStyleId>
              </a:tblPr>
              <a:tblGrid>
                <a:gridCol w="1184291">
                  <a:extLst>
                    <a:ext uri="{9D8B030D-6E8A-4147-A177-3AD203B41FA5}">
                      <a16:colId xmlns:a16="http://schemas.microsoft.com/office/drawing/2014/main" val="4057968258"/>
                    </a:ext>
                  </a:extLst>
                </a:gridCol>
                <a:gridCol w="1184291">
                  <a:extLst>
                    <a:ext uri="{9D8B030D-6E8A-4147-A177-3AD203B41FA5}">
                      <a16:colId xmlns:a16="http://schemas.microsoft.com/office/drawing/2014/main" val="1502687285"/>
                    </a:ext>
                  </a:extLst>
                </a:gridCol>
                <a:gridCol w="1184291">
                  <a:extLst>
                    <a:ext uri="{9D8B030D-6E8A-4147-A177-3AD203B41FA5}">
                      <a16:colId xmlns:a16="http://schemas.microsoft.com/office/drawing/2014/main" val="557927574"/>
                    </a:ext>
                  </a:extLst>
                </a:gridCol>
              </a:tblGrid>
              <a:tr h="365361">
                <a:tc>
                  <a:txBody>
                    <a:bodyPr/>
                    <a:lstStyle/>
                    <a:p>
                      <a:r>
                        <a:rPr lang="en-IN" dirty="0" err="1"/>
                        <a:t>s_id</a:t>
                      </a:r>
                      <a:endParaRPr lang="en-IN" dirty="0"/>
                    </a:p>
                  </a:txBody>
                  <a:tcPr/>
                </a:tc>
                <a:tc>
                  <a:txBody>
                    <a:bodyPr/>
                    <a:lstStyle/>
                    <a:p>
                      <a:r>
                        <a:rPr lang="en-IN" dirty="0" err="1"/>
                        <a:t>s_name</a:t>
                      </a:r>
                      <a:endParaRPr lang="en-IN" dirty="0"/>
                    </a:p>
                  </a:txBody>
                  <a:tcPr/>
                </a:tc>
                <a:tc>
                  <a:txBody>
                    <a:bodyPr/>
                    <a:lstStyle/>
                    <a:p>
                      <a:r>
                        <a:rPr lang="en-IN" dirty="0" err="1"/>
                        <a:t>s_marks</a:t>
                      </a:r>
                      <a:endParaRPr lang="en-IN" dirty="0"/>
                    </a:p>
                  </a:txBody>
                  <a:tcPr/>
                </a:tc>
                <a:extLst>
                  <a:ext uri="{0D108BD9-81ED-4DB2-BD59-A6C34878D82A}">
                    <a16:rowId xmlns:a16="http://schemas.microsoft.com/office/drawing/2014/main" val="2177331030"/>
                  </a:ext>
                </a:extLst>
              </a:tr>
              <a:tr h="365361">
                <a:tc>
                  <a:txBody>
                    <a:bodyPr/>
                    <a:lstStyle/>
                    <a:p>
                      <a:r>
                        <a:rPr lang="en-IN" dirty="0"/>
                        <a:t>3</a:t>
                      </a:r>
                    </a:p>
                  </a:txBody>
                  <a:tcPr/>
                </a:tc>
                <a:tc>
                  <a:txBody>
                    <a:bodyPr/>
                    <a:lstStyle/>
                    <a:p>
                      <a:r>
                        <a:rPr lang="en-IN" dirty="0"/>
                        <a:t>Anne</a:t>
                      </a:r>
                    </a:p>
                  </a:txBody>
                  <a:tcPr/>
                </a:tc>
                <a:tc>
                  <a:txBody>
                    <a:bodyPr/>
                    <a:lstStyle/>
                    <a:p>
                      <a:r>
                        <a:rPr lang="en-IN" dirty="0"/>
                        <a:t>73</a:t>
                      </a:r>
                    </a:p>
                  </a:txBody>
                  <a:tcPr/>
                </a:tc>
                <a:extLst>
                  <a:ext uri="{0D108BD9-81ED-4DB2-BD59-A6C34878D82A}">
                    <a16:rowId xmlns:a16="http://schemas.microsoft.com/office/drawing/2014/main" val="3872065775"/>
                  </a:ext>
                </a:extLst>
              </a:tr>
              <a:tr h="365361">
                <a:tc>
                  <a:txBody>
                    <a:bodyPr/>
                    <a:lstStyle/>
                    <a:p>
                      <a:r>
                        <a:rPr lang="en-IN" dirty="0"/>
                        <a:t>4</a:t>
                      </a:r>
                    </a:p>
                  </a:txBody>
                  <a:tcPr/>
                </a:tc>
                <a:tc>
                  <a:txBody>
                    <a:bodyPr/>
                    <a:lstStyle/>
                    <a:p>
                      <a:r>
                        <a:rPr lang="en-IN" dirty="0"/>
                        <a:t>John</a:t>
                      </a:r>
                    </a:p>
                  </a:txBody>
                  <a:tcPr/>
                </a:tc>
                <a:tc>
                  <a:txBody>
                    <a:bodyPr/>
                    <a:lstStyle/>
                    <a:p>
                      <a:r>
                        <a:rPr lang="en-IN" dirty="0"/>
                        <a:t>92</a:t>
                      </a:r>
                    </a:p>
                  </a:txBody>
                  <a:tcPr/>
                </a:tc>
                <a:extLst>
                  <a:ext uri="{0D108BD9-81ED-4DB2-BD59-A6C34878D82A}">
                    <a16:rowId xmlns:a16="http://schemas.microsoft.com/office/drawing/2014/main" val="1911385732"/>
                  </a:ext>
                </a:extLst>
              </a:tr>
              <a:tr h="365361">
                <a:tc>
                  <a:txBody>
                    <a:bodyPr/>
                    <a:lstStyle/>
                    <a:p>
                      <a:r>
                        <a:rPr lang="en-IN" dirty="0"/>
                        <a:t>5</a:t>
                      </a:r>
                    </a:p>
                  </a:txBody>
                  <a:tcPr/>
                </a:tc>
                <a:tc>
                  <a:txBody>
                    <a:bodyPr/>
                    <a:lstStyle/>
                    <a:p>
                      <a:r>
                        <a:rPr lang="en-IN" dirty="0"/>
                        <a:t>Madhan</a:t>
                      </a:r>
                    </a:p>
                  </a:txBody>
                  <a:tcPr/>
                </a:tc>
                <a:tc>
                  <a:txBody>
                    <a:bodyPr/>
                    <a:lstStyle/>
                    <a:p>
                      <a:r>
                        <a:rPr lang="en-IN" dirty="0"/>
                        <a:t>65</a:t>
                      </a:r>
                    </a:p>
                  </a:txBody>
                  <a:tcPr/>
                </a:tc>
                <a:extLst>
                  <a:ext uri="{0D108BD9-81ED-4DB2-BD59-A6C34878D82A}">
                    <a16:rowId xmlns:a16="http://schemas.microsoft.com/office/drawing/2014/main" val="601852483"/>
                  </a:ext>
                </a:extLst>
              </a:tr>
            </a:tbl>
          </a:graphicData>
        </a:graphic>
      </p:graphicFrame>
      <p:sp>
        <p:nvSpPr>
          <p:cNvPr id="6" name="Rectangle 5">
            <a:extLst>
              <a:ext uri="{FF2B5EF4-FFF2-40B4-BE49-F238E27FC236}">
                <a16:creationId xmlns:a16="http://schemas.microsoft.com/office/drawing/2014/main" id="{2F5A8F0D-5971-4089-AFFE-FEBAA6EFFDBB}"/>
              </a:ext>
            </a:extLst>
          </p:cNvPr>
          <p:cNvSpPr/>
          <p:nvPr/>
        </p:nvSpPr>
        <p:spPr>
          <a:xfrm>
            <a:off x="9601200" y="3607921"/>
            <a:ext cx="2150012" cy="31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student_details1</a:t>
            </a:r>
          </a:p>
        </p:txBody>
      </p:sp>
      <p:sp>
        <p:nvSpPr>
          <p:cNvPr id="7" name="Rectangle 6">
            <a:extLst>
              <a:ext uri="{FF2B5EF4-FFF2-40B4-BE49-F238E27FC236}">
                <a16:creationId xmlns:a16="http://schemas.microsoft.com/office/drawing/2014/main" id="{E3B824BA-9FE4-4BC9-873A-9848796B7E61}"/>
              </a:ext>
            </a:extLst>
          </p:cNvPr>
          <p:cNvSpPr/>
          <p:nvPr/>
        </p:nvSpPr>
        <p:spPr>
          <a:xfrm>
            <a:off x="9466382" y="5723408"/>
            <a:ext cx="2150011" cy="297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student_details2</a:t>
            </a:r>
          </a:p>
        </p:txBody>
      </p:sp>
      <p:cxnSp>
        <p:nvCxnSpPr>
          <p:cNvPr id="9" name="Straight Arrow Connector 8">
            <a:extLst>
              <a:ext uri="{FF2B5EF4-FFF2-40B4-BE49-F238E27FC236}">
                <a16:creationId xmlns:a16="http://schemas.microsoft.com/office/drawing/2014/main" id="{ADB807C4-12B9-41A0-9191-70BB46318B81}"/>
              </a:ext>
            </a:extLst>
          </p:cNvPr>
          <p:cNvCxnSpPr/>
          <p:nvPr/>
        </p:nvCxnSpPr>
        <p:spPr>
          <a:xfrm>
            <a:off x="8904849" y="3766404"/>
            <a:ext cx="464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05E2BE-419F-4AB9-A221-898E506BD6B3}"/>
              </a:ext>
            </a:extLst>
          </p:cNvPr>
          <p:cNvCxnSpPr/>
          <p:nvPr/>
        </p:nvCxnSpPr>
        <p:spPr>
          <a:xfrm>
            <a:off x="8918917" y="5881890"/>
            <a:ext cx="464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149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7081-00D3-4049-A9B7-EA22D14DC9A9}"/>
              </a:ext>
            </a:extLst>
          </p:cNvPr>
          <p:cNvSpPr>
            <a:spLocks noGrp="1"/>
          </p:cNvSpPr>
          <p:nvPr>
            <p:ph type="title"/>
          </p:nvPr>
        </p:nvSpPr>
        <p:spPr/>
        <p:txBody>
          <a:bodyPr/>
          <a:lstStyle/>
          <a:p>
            <a:r>
              <a:rPr lang="en-IN" dirty="0"/>
              <a:t>UNION ALL</a:t>
            </a:r>
          </a:p>
        </p:txBody>
      </p:sp>
      <p:sp>
        <p:nvSpPr>
          <p:cNvPr id="3" name="Content Placeholder 2">
            <a:extLst>
              <a:ext uri="{FF2B5EF4-FFF2-40B4-BE49-F238E27FC236}">
                <a16:creationId xmlns:a16="http://schemas.microsoft.com/office/drawing/2014/main" id="{02252808-4F75-444B-9798-3379A43CDA78}"/>
              </a:ext>
            </a:extLst>
          </p:cNvPr>
          <p:cNvSpPr>
            <a:spLocks noGrp="1"/>
          </p:cNvSpPr>
          <p:nvPr>
            <p:ph idx="1"/>
          </p:nvPr>
        </p:nvSpPr>
        <p:spPr>
          <a:xfrm>
            <a:off x="464234" y="2603500"/>
            <a:ext cx="11352628" cy="3909842"/>
          </a:xfrm>
        </p:spPr>
        <p:txBody>
          <a:bodyPr>
            <a:normAutofit/>
          </a:bodyPr>
          <a:lstStyle/>
          <a:p>
            <a:r>
              <a:rPr lang="en-IN" sz="2000" dirty="0">
                <a:latin typeface="Times New Roman" panose="02020603050405020304" pitchFamily="18" charset="0"/>
                <a:cs typeface="Times New Roman" panose="02020603050405020304" pitchFamily="18" charset="0"/>
              </a:rPr>
              <a:t>Union All operator gives all rows from both tables including the duplicates.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EG:</a:t>
            </a:r>
          </a:p>
          <a:p>
            <a:pPr marL="0" indent="0">
              <a:buNone/>
            </a:pPr>
            <a:r>
              <a:rPr lang="en-IN" sz="2000" dirty="0">
                <a:latin typeface="Times New Roman" panose="02020603050405020304" pitchFamily="18" charset="0"/>
                <a:cs typeface="Times New Roman" panose="02020603050405020304" pitchFamily="18" charset="0"/>
              </a:rPr>
              <a:t>         SELECT *FROM student_details1</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UNION ALL</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SELECT *FROM student_details2;</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0BFD7E5-41B5-4BF6-BD8D-A073B5201CE5}"/>
              </a:ext>
            </a:extLst>
          </p:cNvPr>
          <p:cNvGraphicFramePr>
            <a:graphicFrameLocks noGrp="1"/>
          </p:cNvGraphicFramePr>
          <p:nvPr>
            <p:extLst>
              <p:ext uri="{D42A27DB-BD31-4B8C-83A1-F6EECF244321}">
                <p14:modId xmlns:p14="http://schemas.microsoft.com/office/powerpoint/2010/main" val="3611886386"/>
              </p:ext>
            </p:extLst>
          </p:nvPr>
        </p:nvGraphicFramePr>
        <p:xfrm>
          <a:off x="5535660" y="3654083"/>
          <a:ext cx="4453206" cy="2980136"/>
        </p:xfrm>
        <a:graphic>
          <a:graphicData uri="http://schemas.openxmlformats.org/drawingml/2006/table">
            <a:tbl>
              <a:tblPr firstRow="1" bandRow="1">
                <a:tableStyleId>{5C22544A-7EE6-4342-B048-85BDC9FD1C3A}</a:tableStyleId>
              </a:tblPr>
              <a:tblGrid>
                <a:gridCol w="1484402">
                  <a:extLst>
                    <a:ext uri="{9D8B030D-6E8A-4147-A177-3AD203B41FA5}">
                      <a16:colId xmlns:a16="http://schemas.microsoft.com/office/drawing/2014/main" val="1267654112"/>
                    </a:ext>
                  </a:extLst>
                </a:gridCol>
                <a:gridCol w="1484402">
                  <a:extLst>
                    <a:ext uri="{9D8B030D-6E8A-4147-A177-3AD203B41FA5}">
                      <a16:colId xmlns:a16="http://schemas.microsoft.com/office/drawing/2014/main" val="4211422694"/>
                    </a:ext>
                  </a:extLst>
                </a:gridCol>
                <a:gridCol w="1484402">
                  <a:extLst>
                    <a:ext uri="{9D8B030D-6E8A-4147-A177-3AD203B41FA5}">
                      <a16:colId xmlns:a16="http://schemas.microsoft.com/office/drawing/2014/main" val="900736931"/>
                    </a:ext>
                  </a:extLst>
                </a:gridCol>
              </a:tblGrid>
              <a:tr h="372517">
                <a:tc>
                  <a:txBody>
                    <a:bodyPr/>
                    <a:lstStyle/>
                    <a:p>
                      <a:r>
                        <a:rPr lang="en-IN" dirty="0" err="1"/>
                        <a:t>s_id</a:t>
                      </a:r>
                      <a:endParaRPr lang="en-IN" dirty="0"/>
                    </a:p>
                  </a:txBody>
                  <a:tcPr/>
                </a:tc>
                <a:tc>
                  <a:txBody>
                    <a:bodyPr/>
                    <a:lstStyle/>
                    <a:p>
                      <a:r>
                        <a:rPr lang="en-IN" dirty="0" err="1"/>
                        <a:t>s_name</a:t>
                      </a:r>
                      <a:endParaRPr lang="en-IN" dirty="0"/>
                    </a:p>
                  </a:txBody>
                  <a:tcPr/>
                </a:tc>
                <a:tc>
                  <a:txBody>
                    <a:bodyPr/>
                    <a:lstStyle/>
                    <a:p>
                      <a:r>
                        <a:rPr lang="en-IN" dirty="0" err="1"/>
                        <a:t>s_marks</a:t>
                      </a:r>
                      <a:endParaRPr lang="en-IN" dirty="0"/>
                    </a:p>
                  </a:txBody>
                  <a:tcPr/>
                </a:tc>
                <a:extLst>
                  <a:ext uri="{0D108BD9-81ED-4DB2-BD59-A6C34878D82A}">
                    <a16:rowId xmlns:a16="http://schemas.microsoft.com/office/drawing/2014/main" val="1348906123"/>
                  </a:ext>
                </a:extLst>
              </a:tr>
              <a:tr h="372517">
                <a:tc>
                  <a:txBody>
                    <a:bodyPr/>
                    <a:lstStyle/>
                    <a:p>
                      <a:r>
                        <a:rPr lang="en-IN" dirty="0"/>
                        <a:t>1</a:t>
                      </a:r>
                    </a:p>
                  </a:txBody>
                  <a:tcPr/>
                </a:tc>
                <a:tc>
                  <a:txBody>
                    <a:bodyPr/>
                    <a:lstStyle/>
                    <a:p>
                      <a:r>
                        <a:rPr lang="en-IN" dirty="0"/>
                        <a:t>Sam</a:t>
                      </a:r>
                    </a:p>
                  </a:txBody>
                  <a:tcPr/>
                </a:tc>
                <a:tc>
                  <a:txBody>
                    <a:bodyPr/>
                    <a:lstStyle/>
                    <a:p>
                      <a:r>
                        <a:rPr lang="en-IN" dirty="0"/>
                        <a:t>45</a:t>
                      </a:r>
                    </a:p>
                  </a:txBody>
                  <a:tcPr/>
                </a:tc>
                <a:extLst>
                  <a:ext uri="{0D108BD9-81ED-4DB2-BD59-A6C34878D82A}">
                    <a16:rowId xmlns:a16="http://schemas.microsoft.com/office/drawing/2014/main" val="4204913297"/>
                  </a:ext>
                </a:extLst>
              </a:tr>
              <a:tr h="372517">
                <a:tc>
                  <a:txBody>
                    <a:bodyPr/>
                    <a:lstStyle/>
                    <a:p>
                      <a:r>
                        <a:rPr lang="en-IN" dirty="0"/>
                        <a:t>2</a:t>
                      </a:r>
                    </a:p>
                  </a:txBody>
                  <a:tcPr/>
                </a:tc>
                <a:tc>
                  <a:txBody>
                    <a:bodyPr/>
                    <a:lstStyle/>
                    <a:p>
                      <a:r>
                        <a:rPr lang="en-IN" dirty="0"/>
                        <a:t>Bob</a:t>
                      </a:r>
                    </a:p>
                  </a:txBody>
                  <a:tcPr/>
                </a:tc>
                <a:tc>
                  <a:txBody>
                    <a:bodyPr/>
                    <a:lstStyle/>
                    <a:p>
                      <a:r>
                        <a:rPr lang="en-IN" dirty="0"/>
                        <a:t>87</a:t>
                      </a:r>
                    </a:p>
                  </a:txBody>
                  <a:tcPr/>
                </a:tc>
                <a:extLst>
                  <a:ext uri="{0D108BD9-81ED-4DB2-BD59-A6C34878D82A}">
                    <a16:rowId xmlns:a16="http://schemas.microsoft.com/office/drawing/2014/main" val="3640153774"/>
                  </a:ext>
                </a:extLst>
              </a:tr>
              <a:tr h="372517">
                <a:tc>
                  <a:txBody>
                    <a:bodyPr/>
                    <a:lstStyle/>
                    <a:p>
                      <a:r>
                        <a:rPr lang="en-IN" dirty="0"/>
                        <a:t>3</a:t>
                      </a:r>
                    </a:p>
                  </a:txBody>
                  <a:tcPr/>
                </a:tc>
                <a:tc>
                  <a:txBody>
                    <a:bodyPr/>
                    <a:lstStyle/>
                    <a:p>
                      <a:r>
                        <a:rPr lang="en-IN" dirty="0"/>
                        <a:t>Anne</a:t>
                      </a:r>
                    </a:p>
                  </a:txBody>
                  <a:tcPr/>
                </a:tc>
                <a:tc>
                  <a:txBody>
                    <a:bodyPr/>
                    <a:lstStyle/>
                    <a:p>
                      <a:r>
                        <a:rPr lang="en-IN" dirty="0"/>
                        <a:t>73</a:t>
                      </a:r>
                    </a:p>
                  </a:txBody>
                  <a:tcPr/>
                </a:tc>
                <a:extLst>
                  <a:ext uri="{0D108BD9-81ED-4DB2-BD59-A6C34878D82A}">
                    <a16:rowId xmlns:a16="http://schemas.microsoft.com/office/drawing/2014/main" val="4148208850"/>
                  </a:ext>
                </a:extLst>
              </a:tr>
              <a:tr h="372517">
                <a:tc>
                  <a:txBody>
                    <a:bodyPr/>
                    <a:lstStyle/>
                    <a:p>
                      <a:r>
                        <a:rPr lang="en-IN" dirty="0"/>
                        <a:t>4</a:t>
                      </a:r>
                    </a:p>
                  </a:txBody>
                  <a:tcPr/>
                </a:tc>
                <a:tc>
                  <a:txBody>
                    <a:bodyPr/>
                    <a:lstStyle/>
                    <a:p>
                      <a:r>
                        <a:rPr lang="en-IN" dirty="0"/>
                        <a:t>John</a:t>
                      </a:r>
                    </a:p>
                  </a:txBody>
                  <a:tcPr/>
                </a:tc>
                <a:tc>
                  <a:txBody>
                    <a:bodyPr/>
                    <a:lstStyle/>
                    <a:p>
                      <a:r>
                        <a:rPr lang="en-IN" dirty="0"/>
                        <a:t>92</a:t>
                      </a:r>
                    </a:p>
                  </a:txBody>
                  <a:tcPr/>
                </a:tc>
                <a:extLst>
                  <a:ext uri="{0D108BD9-81ED-4DB2-BD59-A6C34878D82A}">
                    <a16:rowId xmlns:a16="http://schemas.microsoft.com/office/drawing/2014/main" val="3388965678"/>
                  </a:ext>
                </a:extLst>
              </a:tr>
              <a:tr h="372517">
                <a:tc>
                  <a:txBody>
                    <a:bodyPr/>
                    <a:lstStyle/>
                    <a:p>
                      <a:r>
                        <a:rPr lang="en-IN" dirty="0"/>
                        <a:t>3</a:t>
                      </a:r>
                    </a:p>
                  </a:txBody>
                  <a:tcPr/>
                </a:tc>
                <a:tc>
                  <a:txBody>
                    <a:bodyPr/>
                    <a:lstStyle/>
                    <a:p>
                      <a:r>
                        <a:rPr lang="en-IN" dirty="0"/>
                        <a:t>Anne</a:t>
                      </a:r>
                    </a:p>
                  </a:txBody>
                  <a:tcPr/>
                </a:tc>
                <a:tc>
                  <a:txBody>
                    <a:bodyPr/>
                    <a:lstStyle/>
                    <a:p>
                      <a:r>
                        <a:rPr lang="en-IN" dirty="0"/>
                        <a:t>73</a:t>
                      </a:r>
                    </a:p>
                  </a:txBody>
                  <a:tcPr/>
                </a:tc>
                <a:extLst>
                  <a:ext uri="{0D108BD9-81ED-4DB2-BD59-A6C34878D82A}">
                    <a16:rowId xmlns:a16="http://schemas.microsoft.com/office/drawing/2014/main" val="3492248837"/>
                  </a:ext>
                </a:extLst>
              </a:tr>
              <a:tr h="372517">
                <a:tc>
                  <a:txBody>
                    <a:bodyPr/>
                    <a:lstStyle/>
                    <a:p>
                      <a:r>
                        <a:rPr lang="en-IN" dirty="0"/>
                        <a:t>4</a:t>
                      </a:r>
                    </a:p>
                  </a:txBody>
                  <a:tcPr/>
                </a:tc>
                <a:tc>
                  <a:txBody>
                    <a:bodyPr/>
                    <a:lstStyle/>
                    <a:p>
                      <a:r>
                        <a:rPr lang="en-IN" dirty="0"/>
                        <a:t>John</a:t>
                      </a:r>
                    </a:p>
                  </a:txBody>
                  <a:tcPr/>
                </a:tc>
                <a:tc>
                  <a:txBody>
                    <a:bodyPr/>
                    <a:lstStyle/>
                    <a:p>
                      <a:r>
                        <a:rPr lang="en-IN" dirty="0"/>
                        <a:t>92</a:t>
                      </a:r>
                    </a:p>
                  </a:txBody>
                  <a:tcPr/>
                </a:tc>
                <a:extLst>
                  <a:ext uri="{0D108BD9-81ED-4DB2-BD59-A6C34878D82A}">
                    <a16:rowId xmlns:a16="http://schemas.microsoft.com/office/drawing/2014/main" val="10146589"/>
                  </a:ext>
                </a:extLst>
              </a:tr>
              <a:tr h="372517">
                <a:tc>
                  <a:txBody>
                    <a:bodyPr/>
                    <a:lstStyle/>
                    <a:p>
                      <a:r>
                        <a:rPr lang="en-IN" dirty="0"/>
                        <a:t>5</a:t>
                      </a:r>
                    </a:p>
                  </a:txBody>
                  <a:tcPr/>
                </a:tc>
                <a:tc>
                  <a:txBody>
                    <a:bodyPr/>
                    <a:lstStyle/>
                    <a:p>
                      <a:r>
                        <a:rPr lang="en-IN" dirty="0"/>
                        <a:t>Madhan</a:t>
                      </a:r>
                    </a:p>
                  </a:txBody>
                  <a:tcPr/>
                </a:tc>
                <a:tc>
                  <a:txBody>
                    <a:bodyPr/>
                    <a:lstStyle/>
                    <a:p>
                      <a:r>
                        <a:rPr lang="en-IN" dirty="0"/>
                        <a:t>65</a:t>
                      </a:r>
                    </a:p>
                  </a:txBody>
                  <a:tcPr/>
                </a:tc>
                <a:extLst>
                  <a:ext uri="{0D108BD9-81ED-4DB2-BD59-A6C34878D82A}">
                    <a16:rowId xmlns:a16="http://schemas.microsoft.com/office/drawing/2014/main" val="3076046918"/>
                  </a:ext>
                </a:extLst>
              </a:tr>
            </a:tbl>
          </a:graphicData>
        </a:graphic>
      </p:graphicFrame>
      <p:sp>
        <p:nvSpPr>
          <p:cNvPr id="5" name="Rectangle 4">
            <a:extLst>
              <a:ext uri="{FF2B5EF4-FFF2-40B4-BE49-F238E27FC236}">
                <a16:creationId xmlns:a16="http://schemas.microsoft.com/office/drawing/2014/main" id="{02455FCD-744B-49D2-9619-0F95BE6EC45C}"/>
              </a:ext>
            </a:extLst>
          </p:cNvPr>
          <p:cNvSpPr/>
          <p:nvPr/>
        </p:nvSpPr>
        <p:spPr>
          <a:xfrm>
            <a:off x="6977574" y="3083040"/>
            <a:ext cx="1477109" cy="345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spTree>
    <p:extLst>
      <p:ext uri="{BB962C8B-B14F-4D97-AF65-F5344CB8AC3E}">
        <p14:creationId xmlns:p14="http://schemas.microsoft.com/office/powerpoint/2010/main" val="86496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B019-039E-4A55-9513-50E16D996BF4}"/>
              </a:ext>
            </a:extLst>
          </p:cNvPr>
          <p:cNvSpPr>
            <a:spLocks noGrp="1"/>
          </p:cNvSpPr>
          <p:nvPr>
            <p:ph type="title"/>
          </p:nvPr>
        </p:nvSpPr>
        <p:spPr>
          <a:xfrm>
            <a:off x="1154954" y="973668"/>
            <a:ext cx="8761413" cy="841064"/>
          </a:xfrm>
        </p:spPr>
        <p:txBody>
          <a:bodyPr/>
          <a:lstStyle/>
          <a:p>
            <a:r>
              <a:rPr lang="en-IN" dirty="0"/>
              <a:t>15.What is the use of Intersect operator?</a:t>
            </a:r>
          </a:p>
        </p:txBody>
      </p:sp>
      <p:sp>
        <p:nvSpPr>
          <p:cNvPr id="3" name="Content Placeholder 2">
            <a:extLst>
              <a:ext uri="{FF2B5EF4-FFF2-40B4-BE49-F238E27FC236}">
                <a16:creationId xmlns:a16="http://schemas.microsoft.com/office/drawing/2014/main" id="{4A7D3434-DBC6-40E3-96D4-C359D37D8E83}"/>
              </a:ext>
            </a:extLst>
          </p:cNvPr>
          <p:cNvSpPr>
            <a:spLocks noGrp="1"/>
          </p:cNvSpPr>
          <p:nvPr>
            <p:ph idx="1"/>
          </p:nvPr>
        </p:nvSpPr>
        <p:spPr>
          <a:xfrm>
            <a:off x="450166" y="2518117"/>
            <a:ext cx="11408899" cy="4107765"/>
          </a:xfrm>
        </p:spPr>
        <p:txBody>
          <a:bodyPr/>
          <a:lstStyle/>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EG:</a:t>
            </a:r>
            <a:r>
              <a:rPr lang="en-IN" sz="1800"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SELECT *FROM student_details1</a:t>
            </a:r>
          </a:p>
          <a:p>
            <a:pPr marL="0" indent="0">
              <a:buNone/>
            </a:pP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INTERSECT</a:t>
            </a:r>
          </a:p>
          <a:p>
            <a:pPr marL="0" indent="0">
              <a:buNone/>
            </a:pP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SELECT *FROM student_details2;</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dirty="0"/>
              <a:t>  </a:t>
            </a:r>
            <a:r>
              <a:rPr lang="en-IN" b="1" dirty="0"/>
              <a:t>OUTPUT:</a:t>
            </a:r>
            <a:endParaRPr lang="en-IN" dirty="0"/>
          </a:p>
        </p:txBody>
      </p:sp>
      <p:graphicFrame>
        <p:nvGraphicFramePr>
          <p:cNvPr id="4" name="Table 4">
            <a:extLst>
              <a:ext uri="{FF2B5EF4-FFF2-40B4-BE49-F238E27FC236}">
                <a16:creationId xmlns:a16="http://schemas.microsoft.com/office/drawing/2014/main" id="{FA8CA2A8-91E0-47DE-9769-12271F418416}"/>
              </a:ext>
            </a:extLst>
          </p:cNvPr>
          <p:cNvGraphicFramePr>
            <a:graphicFrameLocks noGrp="1"/>
          </p:cNvGraphicFramePr>
          <p:nvPr>
            <p:extLst>
              <p:ext uri="{D42A27DB-BD31-4B8C-83A1-F6EECF244321}">
                <p14:modId xmlns:p14="http://schemas.microsoft.com/office/powerpoint/2010/main" val="769745159"/>
              </p:ext>
            </p:extLst>
          </p:nvPr>
        </p:nvGraphicFramePr>
        <p:xfrm>
          <a:off x="3058942" y="5024380"/>
          <a:ext cx="5156592" cy="1097280"/>
        </p:xfrm>
        <a:graphic>
          <a:graphicData uri="http://schemas.openxmlformats.org/drawingml/2006/table">
            <a:tbl>
              <a:tblPr firstRow="1" bandRow="1">
                <a:tableStyleId>{5C22544A-7EE6-4342-B048-85BDC9FD1C3A}</a:tableStyleId>
              </a:tblPr>
              <a:tblGrid>
                <a:gridCol w="1718864">
                  <a:extLst>
                    <a:ext uri="{9D8B030D-6E8A-4147-A177-3AD203B41FA5}">
                      <a16:colId xmlns:a16="http://schemas.microsoft.com/office/drawing/2014/main" val="2500343389"/>
                    </a:ext>
                  </a:extLst>
                </a:gridCol>
                <a:gridCol w="1718864">
                  <a:extLst>
                    <a:ext uri="{9D8B030D-6E8A-4147-A177-3AD203B41FA5}">
                      <a16:colId xmlns:a16="http://schemas.microsoft.com/office/drawing/2014/main" val="582771979"/>
                    </a:ext>
                  </a:extLst>
                </a:gridCol>
                <a:gridCol w="1718864">
                  <a:extLst>
                    <a:ext uri="{9D8B030D-6E8A-4147-A177-3AD203B41FA5}">
                      <a16:colId xmlns:a16="http://schemas.microsoft.com/office/drawing/2014/main" val="1640472826"/>
                    </a:ext>
                  </a:extLst>
                </a:gridCol>
              </a:tblGrid>
              <a:tr h="313441">
                <a:tc>
                  <a:txBody>
                    <a:bodyPr/>
                    <a:lstStyle/>
                    <a:p>
                      <a:r>
                        <a:rPr lang="en-IN" dirty="0" err="1"/>
                        <a:t>s_id</a:t>
                      </a:r>
                      <a:endParaRPr lang="en-IN" dirty="0"/>
                    </a:p>
                  </a:txBody>
                  <a:tcPr/>
                </a:tc>
                <a:tc>
                  <a:txBody>
                    <a:bodyPr/>
                    <a:lstStyle/>
                    <a:p>
                      <a:r>
                        <a:rPr lang="en-IN" dirty="0" err="1"/>
                        <a:t>s_name</a:t>
                      </a:r>
                      <a:endParaRPr lang="en-IN" dirty="0"/>
                    </a:p>
                  </a:txBody>
                  <a:tcPr/>
                </a:tc>
                <a:tc>
                  <a:txBody>
                    <a:bodyPr/>
                    <a:lstStyle/>
                    <a:p>
                      <a:r>
                        <a:rPr lang="en-IN" dirty="0" err="1"/>
                        <a:t>s_marks</a:t>
                      </a:r>
                      <a:endParaRPr lang="en-IN" dirty="0"/>
                    </a:p>
                  </a:txBody>
                  <a:tcPr/>
                </a:tc>
                <a:extLst>
                  <a:ext uri="{0D108BD9-81ED-4DB2-BD59-A6C34878D82A}">
                    <a16:rowId xmlns:a16="http://schemas.microsoft.com/office/drawing/2014/main" val="1588102584"/>
                  </a:ext>
                </a:extLst>
              </a:tr>
              <a:tr h="313441">
                <a:tc>
                  <a:txBody>
                    <a:bodyPr/>
                    <a:lstStyle/>
                    <a:p>
                      <a:r>
                        <a:rPr lang="en-IN" dirty="0"/>
                        <a:t>3</a:t>
                      </a:r>
                    </a:p>
                  </a:txBody>
                  <a:tcPr/>
                </a:tc>
                <a:tc>
                  <a:txBody>
                    <a:bodyPr/>
                    <a:lstStyle/>
                    <a:p>
                      <a:r>
                        <a:rPr lang="en-IN" dirty="0"/>
                        <a:t>Anne</a:t>
                      </a:r>
                    </a:p>
                  </a:txBody>
                  <a:tcPr/>
                </a:tc>
                <a:tc>
                  <a:txBody>
                    <a:bodyPr/>
                    <a:lstStyle/>
                    <a:p>
                      <a:r>
                        <a:rPr lang="en-IN" dirty="0"/>
                        <a:t>73</a:t>
                      </a:r>
                    </a:p>
                  </a:txBody>
                  <a:tcPr/>
                </a:tc>
                <a:extLst>
                  <a:ext uri="{0D108BD9-81ED-4DB2-BD59-A6C34878D82A}">
                    <a16:rowId xmlns:a16="http://schemas.microsoft.com/office/drawing/2014/main" val="551418095"/>
                  </a:ext>
                </a:extLst>
              </a:tr>
              <a:tr h="313441">
                <a:tc>
                  <a:txBody>
                    <a:bodyPr/>
                    <a:lstStyle/>
                    <a:p>
                      <a:r>
                        <a:rPr lang="en-IN" dirty="0"/>
                        <a:t>4</a:t>
                      </a:r>
                    </a:p>
                  </a:txBody>
                  <a:tcPr/>
                </a:tc>
                <a:tc>
                  <a:txBody>
                    <a:bodyPr/>
                    <a:lstStyle/>
                    <a:p>
                      <a:r>
                        <a:rPr lang="en-IN" dirty="0"/>
                        <a:t>John</a:t>
                      </a:r>
                    </a:p>
                  </a:txBody>
                  <a:tcPr/>
                </a:tc>
                <a:tc>
                  <a:txBody>
                    <a:bodyPr/>
                    <a:lstStyle/>
                    <a:p>
                      <a:r>
                        <a:rPr lang="en-IN" dirty="0"/>
                        <a:t>92</a:t>
                      </a:r>
                    </a:p>
                  </a:txBody>
                  <a:tcPr/>
                </a:tc>
                <a:extLst>
                  <a:ext uri="{0D108BD9-81ED-4DB2-BD59-A6C34878D82A}">
                    <a16:rowId xmlns:a16="http://schemas.microsoft.com/office/drawing/2014/main" val="1444411283"/>
                  </a:ext>
                </a:extLst>
              </a:tr>
            </a:tbl>
          </a:graphicData>
        </a:graphic>
      </p:graphicFrame>
    </p:spTree>
    <p:extLst>
      <p:ext uri="{BB962C8B-B14F-4D97-AF65-F5344CB8AC3E}">
        <p14:creationId xmlns:p14="http://schemas.microsoft.com/office/powerpoint/2010/main" val="270633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ED8-9E19-49CC-8F61-4829F458B737}"/>
              </a:ext>
            </a:extLst>
          </p:cNvPr>
          <p:cNvSpPr>
            <a:spLocks noGrp="1"/>
          </p:cNvSpPr>
          <p:nvPr>
            <p:ph type="title"/>
          </p:nvPr>
        </p:nvSpPr>
        <p:spPr>
          <a:xfrm>
            <a:off x="1154954" y="973667"/>
            <a:ext cx="8761413" cy="911403"/>
          </a:xfrm>
        </p:spPr>
        <p:txBody>
          <a:bodyPr/>
          <a:lstStyle/>
          <a:p>
            <a:r>
              <a:rPr lang="en-IN" dirty="0"/>
              <a:t>16.How can copy data of one table into another table?</a:t>
            </a:r>
          </a:p>
        </p:txBody>
      </p:sp>
      <p:graphicFrame>
        <p:nvGraphicFramePr>
          <p:cNvPr id="4" name="Table 3">
            <a:extLst>
              <a:ext uri="{FF2B5EF4-FFF2-40B4-BE49-F238E27FC236}">
                <a16:creationId xmlns:a16="http://schemas.microsoft.com/office/drawing/2014/main" id="{9202305D-3B52-4ED8-85CB-1638BED6E22B}"/>
              </a:ext>
            </a:extLst>
          </p:cNvPr>
          <p:cNvGraphicFramePr>
            <a:graphicFrameLocks noGrp="1"/>
          </p:cNvGraphicFramePr>
          <p:nvPr>
            <p:extLst>
              <p:ext uri="{D42A27DB-BD31-4B8C-83A1-F6EECF244321}">
                <p14:modId xmlns:p14="http://schemas.microsoft.com/office/powerpoint/2010/main" val="108926017"/>
              </p:ext>
            </p:extLst>
          </p:nvPr>
        </p:nvGraphicFramePr>
        <p:xfrm>
          <a:off x="722384" y="2885896"/>
          <a:ext cx="7624690" cy="1463040"/>
        </p:xfrm>
        <a:graphic>
          <a:graphicData uri="http://schemas.openxmlformats.org/drawingml/2006/table">
            <a:tbl>
              <a:tblPr firstRow="1" bandRow="1">
                <a:tableStyleId>{21E4AEA4-8DFA-4A89-87EB-49C32662AFE0}</a:tableStyleId>
              </a:tblPr>
              <a:tblGrid>
                <a:gridCol w="1043720">
                  <a:extLst>
                    <a:ext uri="{9D8B030D-6E8A-4147-A177-3AD203B41FA5}">
                      <a16:colId xmlns:a16="http://schemas.microsoft.com/office/drawing/2014/main" val="3377431962"/>
                    </a:ext>
                  </a:extLst>
                </a:gridCol>
                <a:gridCol w="1265322">
                  <a:extLst>
                    <a:ext uri="{9D8B030D-6E8A-4147-A177-3AD203B41FA5}">
                      <a16:colId xmlns:a16="http://schemas.microsoft.com/office/drawing/2014/main" val="3275433077"/>
                    </a:ext>
                  </a:extLst>
                </a:gridCol>
                <a:gridCol w="1228965">
                  <a:extLst>
                    <a:ext uri="{9D8B030D-6E8A-4147-A177-3AD203B41FA5}">
                      <a16:colId xmlns:a16="http://schemas.microsoft.com/office/drawing/2014/main" val="3139415535"/>
                    </a:ext>
                  </a:extLst>
                </a:gridCol>
                <a:gridCol w="1335625">
                  <a:extLst>
                    <a:ext uri="{9D8B030D-6E8A-4147-A177-3AD203B41FA5}">
                      <a16:colId xmlns:a16="http://schemas.microsoft.com/office/drawing/2014/main" val="3064039684"/>
                    </a:ext>
                  </a:extLst>
                </a:gridCol>
                <a:gridCol w="1590366">
                  <a:extLst>
                    <a:ext uri="{9D8B030D-6E8A-4147-A177-3AD203B41FA5}">
                      <a16:colId xmlns:a16="http://schemas.microsoft.com/office/drawing/2014/main" val="3317448834"/>
                    </a:ext>
                  </a:extLst>
                </a:gridCol>
                <a:gridCol w="1160692">
                  <a:extLst>
                    <a:ext uri="{9D8B030D-6E8A-4147-A177-3AD203B41FA5}">
                      <a16:colId xmlns:a16="http://schemas.microsoft.com/office/drawing/2014/main" val="828277575"/>
                    </a:ext>
                  </a:extLst>
                </a:gridCol>
              </a:tblGrid>
              <a:tr h="320919">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320919">
                <a:tc>
                  <a:txBody>
                    <a:bodyPr/>
                    <a:lstStyle/>
                    <a:p>
                      <a:r>
                        <a:rPr lang="en-IN" dirty="0"/>
                        <a:t>1</a:t>
                      </a:r>
                    </a:p>
                  </a:txBody>
                  <a:tcPr/>
                </a:tc>
                <a:tc>
                  <a:txBody>
                    <a:bodyPr/>
                    <a:lstStyle/>
                    <a:p>
                      <a:r>
                        <a:rPr lang="en-IN" dirty="0"/>
                        <a:t>Sam</a:t>
                      </a:r>
                    </a:p>
                  </a:txBody>
                  <a:tcPr/>
                </a:tc>
                <a:tc>
                  <a:txBody>
                    <a:bodyPr/>
                    <a:lstStyle/>
                    <a:p>
                      <a:r>
                        <a:rPr lang="en-IN" dirty="0"/>
                        <a:t>8500</a:t>
                      </a:r>
                    </a:p>
                  </a:txBody>
                  <a:tcPr/>
                </a:tc>
                <a:tc>
                  <a:txBody>
                    <a:bodyPr/>
                    <a:lstStyle/>
                    <a:p>
                      <a:r>
                        <a:rPr lang="en-IN" dirty="0"/>
                        <a:t>Male</a:t>
                      </a:r>
                    </a:p>
                  </a:txBody>
                  <a:tcPr/>
                </a:tc>
                <a:tc>
                  <a:txBody>
                    <a:bodyPr/>
                    <a:lstStyle/>
                    <a:p>
                      <a:r>
                        <a:rPr lang="en-IN" dirty="0"/>
                        <a:t>Analytics</a:t>
                      </a:r>
                    </a:p>
                  </a:txBody>
                  <a:tcPr/>
                </a:tc>
                <a:tc>
                  <a:txBody>
                    <a:bodyPr/>
                    <a:lstStyle/>
                    <a:p>
                      <a:r>
                        <a:rPr lang="en-IN" dirty="0"/>
                        <a:t>45</a:t>
                      </a:r>
                    </a:p>
                  </a:txBody>
                  <a:tcPr/>
                </a:tc>
                <a:extLst>
                  <a:ext uri="{0D108BD9-81ED-4DB2-BD59-A6C34878D82A}">
                    <a16:rowId xmlns:a16="http://schemas.microsoft.com/office/drawing/2014/main" val="2099442020"/>
                  </a:ext>
                </a:extLst>
              </a:tr>
              <a:tr h="320919">
                <a:tc>
                  <a:txBody>
                    <a:bodyPr/>
                    <a:lstStyle/>
                    <a:p>
                      <a:r>
                        <a:rPr lang="en-IN" dirty="0"/>
                        <a:t>2</a:t>
                      </a:r>
                    </a:p>
                  </a:txBody>
                  <a:tcPr/>
                </a:tc>
                <a:tc>
                  <a:txBody>
                    <a:bodyPr/>
                    <a:lstStyle/>
                    <a:p>
                      <a:r>
                        <a:rPr lang="en-IN" dirty="0"/>
                        <a:t>Anne</a:t>
                      </a:r>
                    </a:p>
                  </a:txBody>
                  <a:tcPr/>
                </a:tc>
                <a:tc>
                  <a:txBody>
                    <a:bodyPr/>
                    <a:lstStyle/>
                    <a:p>
                      <a:r>
                        <a:rPr lang="en-IN" dirty="0"/>
                        <a:t>1,25,000</a:t>
                      </a:r>
                    </a:p>
                  </a:txBody>
                  <a:tcPr/>
                </a:tc>
                <a:tc>
                  <a:txBody>
                    <a:bodyPr/>
                    <a:lstStyle/>
                    <a:p>
                      <a:r>
                        <a:rPr lang="en-IN" dirty="0"/>
                        <a:t>Female</a:t>
                      </a:r>
                    </a:p>
                  </a:txBody>
                  <a:tcPr/>
                </a:tc>
                <a:tc>
                  <a:txBody>
                    <a:bodyPr/>
                    <a:lstStyle/>
                    <a:p>
                      <a:r>
                        <a:rPr lang="en-IN" dirty="0"/>
                        <a:t>Operations</a:t>
                      </a:r>
                    </a:p>
                  </a:txBody>
                  <a:tcPr/>
                </a:tc>
                <a:tc>
                  <a:txBody>
                    <a:bodyPr/>
                    <a:lstStyle/>
                    <a:p>
                      <a:r>
                        <a:rPr lang="en-IN" dirty="0"/>
                        <a:t>21</a:t>
                      </a:r>
                    </a:p>
                  </a:txBody>
                  <a:tcPr/>
                </a:tc>
                <a:extLst>
                  <a:ext uri="{0D108BD9-81ED-4DB2-BD59-A6C34878D82A}">
                    <a16:rowId xmlns:a16="http://schemas.microsoft.com/office/drawing/2014/main" val="488063267"/>
                  </a:ext>
                </a:extLst>
              </a:tr>
              <a:tr h="320919">
                <a:tc>
                  <a:txBody>
                    <a:bodyPr/>
                    <a:lstStyle/>
                    <a:p>
                      <a:r>
                        <a:rPr lang="en-IN" dirty="0"/>
                        <a:t>3</a:t>
                      </a:r>
                    </a:p>
                  </a:txBody>
                  <a:tcPr/>
                </a:tc>
                <a:tc>
                  <a:txBody>
                    <a:bodyPr/>
                    <a:lstStyle/>
                    <a:p>
                      <a:r>
                        <a:rPr lang="en-IN" dirty="0"/>
                        <a:t>John</a:t>
                      </a:r>
                    </a:p>
                  </a:txBody>
                  <a:tcPr/>
                </a:tc>
                <a:tc>
                  <a:txBody>
                    <a:bodyPr/>
                    <a:lstStyle/>
                    <a:p>
                      <a:r>
                        <a:rPr lang="en-IN" dirty="0"/>
                        <a:t>3,50,000</a:t>
                      </a:r>
                    </a:p>
                  </a:txBody>
                  <a:tcPr/>
                </a:tc>
                <a:tc>
                  <a:txBody>
                    <a:bodyPr/>
                    <a:lstStyle/>
                    <a:p>
                      <a:r>
                        <a:rPr lang="en-IN" dirty="0"/>
                        <a:t>Male</a:t>
                      </a:r>
                    </a:p>
                  </a:txBody>
                  <a:tcPr/>
                </a:tc>
                <a:tc>
                  <a:txBody>
                    <a:bodyPr/>
                    <a:lstStyle/>
                    <a:p>
                      <a:r>
                        <a:rPr lang="en-IN" dirty="0"/>
                        <a:t>Sales</a:t>
                      </a:r>
                    </a:p>
                  </a:txBody>
                  <a:tcPr/>
                </a:tc>
                <a:tc>
                  <a:txBody>
                    <a:bodyPr/>
                    <a:lstStyle/>
                    <a:p>
                      <a:r>
                        <a:rPr lang="en-IN" dirty="0"/>
                        <a:t>25</a:t>
                      </a:r>
                    </a:p>
                  </a:txBody>
                  <a:tcPr/>
                </a:tc>
                <a:extLst>
                  <a:ext uri="{0D108BD9-81ED-4DB2-BD59-A6C34878D82A}">
                    <a16:rowId xmlns:a16="http://schemas.microsoft.com/office/drawing/2014/main" val="481244391"/>
                  </a:ext>
                </a:extLst>
              </a:tr>
            </a:tbl>
          </a:graphicData>
        </a:graphic>
      </p:graphicFrame>
      <p:sp>
        <p:nvSpPr>
          <p:cNvPr id="5" name="Content Placeholder 4">
            <a:extLst>
              <a:ext uri="{FF2B5EF4-FFF2-40B4-BE49-F238E27FC236}">
                <a16:creationId xmlns:a16="http://schemas.microsoft.com/office/drawing/2014/main" id="{84BD2983-FDEA-4F28-9E29-F36C696E0452}"/>
              </a:ext>
            </a:extLst>
          </p:cNvPr>
          <p:cNvSpPr>
            <a:spLocks noGrp="1"/>
          </p:cNvSpPr>
          <p:nvPr>
            <p:ph idx="1"/>
          </p:nvPr>
        </p:nvSpPr>
        <p:spPr>
          <a:xfrm>
            <a:off x="2743198" y="2381736"/>
            <a:ext cx="1791531" cy="344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IN" dirty="0"/>
              <a:t>employee</a:t>
            </a:r>
          </a:p>
        </p:txBody>
      </p:sp>
      <p:graphicFrame>
        <p:nvGraphicFramePr>
          <p:cNvPr id="7" name="Table 6">
            <a:extLst>
              <a:ext uri="{FF2B5EF4-FFF2-40B4-BE49-F238E27FC236}">
                <a16:creationId xmlns:a16="http://schemas.microsoft.com/office/drawing/2014/main" id="{33AE3EAC-F6CB-43F3-B5DD-A276F33D29CC}"/>
              </a:ext>
            </a:extLst>
          </p:cNvPr>
          <p:cNvGraphicFramePr>
            <a:graphicFrameLocks noGrp="1"/>
          </p:cNvGraphicFramePr>
          <p:nvPr>
            <p:extLst>
              <p:ext uri="{D42A27DB-BD31-4B8C-83A1-F6EECF244321}">
                <p14:modId xmlns:p14="http://schemas.microsoft.com/office/powerpoint/2010/main" val="4197467765"/>
              </p:ext>
            </p:extLst>
          </p:nvPr>
        </p:nvGraphicFramePr>
        <p:xfrm>
          <a:off x="3892182" y="5518573"/>
          <a:ext cx="7624690" cy="731520"/>
        </p:xfrm>
        <a:graphic>
          <a:graphicData uri="http://schemas.openxmlformats.org/drawingml/2006/table">
            <a:tbl>
              <a:tblPr firstRow="1" bandRow="1">
                <a:tableStyleId>{21E4AEA4-8DFA-4A89-87EB-49C32662AFE0}</a:tableStyleId>
              </a:tblPr>
              <a:tblGrid>
                <a:gridCol w="1043720">
                  <a:extLst>
                    <a:ext uri="{9D8B030D-6E8A-4147-A177-3AD203B41FA5}">
                      <a16:colId xmlns:a16="http://schemas.microsoft.com/office/drawing/2014/main" val="3377431962"/>
                    </a:ext>
                  </a:extLst>
                </a:gridCol>
                <a:gridCol w="1265322">
                  <a:extLst>
                    <a:ext uri="{9D8B030D-6E8A-4147-A177-3AD203B41FA5}">
                      <a16:colId xmlns:a16="http://schemas.microsoft.com/office/drawing/2014/main" val="3275433077"/>
                    </a:ext>
                  </a:extLst>
                </a:gridCol>
                <a:gridCol w="1228965">
                  <a:extLst>
                    <a:ext uri="{9D8B030D-6E8A-4147-A177-3AD203B41FA5}">
                      <a16:colId xmlns:a16="http://schemas.microsoft.com/office/drawing/2014/main" val="3139415535"/>
                    </a:ext>
                  </a:extLst>
                </a:gridCol>
                <a:gridCol w="1335625">
                  <a:extLst>
                    <a:ext uri="{9D8B030D-6E8A-4147-A177-3AD203B41FA5}">
                      <a16:colId xmlns:a16="http://schemas.microsoft.com/office/drawing/2014/main" val="3064039684"/>
                    </a:ext>
                  </a:extLst>
                </a:gridCol>
                <a:gridCol w="1590366">
                  <a:extLst>
                    <a:ext uri="{9D8B030D-6E8A-4147-A177-3AD203B41FA5}">
                      <a16:colId xmlns:a16="http://schemas.microsoft.com/office/drawing/2014/main" val="3317448834"/>
                    </a:ext>
                  </a:extLst>
                </a:gridCol>
                <a:gridCol w="1160692">
                  <a:extLst>
                    <a:ext uri="{9D8B030D-6E8A-4147-A177-3AD203B41FA5}">
                      <a16:colId xmlns:a16="http://schemas.microsoft.com/office/drawing/2014/main" val="828277575"/>
                    </a:ext>
                  </a:extLst>
                </a:gridCol>
              </a:tblGrid>
              <a:tr h="320919">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320919">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99442020"/>
                  </a:ext>
                </a:extLst>
              </a:tr>
            </a:tbl>
          </a:graphicData>
        </a:graphic>
      </p:graphicFrame>
      <p:sp>
        <p:nvSpPr>
          <p:cNvPr id="8" name="Content Placeholder 4">
            <a:extLst>
              <a:ext uri="{FF2B5EF4-FFF2-40B4-BE49-F238E27FC236}">
                <a16:creationId xmlns:a16="http://schemas.microsoft.com/office/drawing/2014/main" id="{8956CE22-64AA-45A5-A02F-364C3F197871}"/>
              </a:ext>
            </a:extLst>
          </p:cNvPr>
          <p:cNvSpPr txBox="1">
            <a:spLocks/>
          </p:cNvSpPr>
          <p:nvPr/>
        </p:nvSpPr>
        <p:spPr>
          <a:xfrm>
            <a:off x="6378659" y="4772467"/>
            <a:ext cx="2314112" cy="400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IN" dirty="0" err="1"/>
              <a:t>employee_duplicate</a:t>
            </a:r>
            <a:endParaRPr lang="en-IN" dirty="0"/>
          </a:p>
        </p:txBody>
      </p:sp>
    </p:spTree>
    <p:extLst>
      <p:ext uri="{BB962C8B-B14F-4D97-AF65-F5344CB8AC3E}">
        <p14:creationId xmlns:p14="http://schemas.microsoft.com/office/powerpoint/2010/main" val="70196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D248-7BAB-4D69-B382-64F18EBB9CD6}"/>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8C92B1F-8005-4B61-A15E-BE8D758F5B1A}"/>
              </a:ext>
            </a:extLst>
          </p:cNvPr>
          <p:cNvSpPr>
            <a:spLocks noGrp="1"/>
          </p:cNvSpPr>
          <p:nvPr>
            <p:ph idx="1"/>
          </p:nvPr>
        </p:nvSpPr>
        <p:spPr>
          <a:xfrm>
            <a:off x="422032" y="2603500"/>
            <a:ext cx="11282288" cy="390984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INSERT  INTO </a:t>
            </a:r>
            <a:r>
              <a:rPr lang="en-IN" sz="2000" dirty="0" err="1">
                <a:latin typeface="Times New Roman" panose="02020603050405020304" pitchFamily="18" charset="0"/>
                <a:cs typeface="Times New Roman" panose="02020603050405020304" pitchFamily="18" charset="0"/>
              </a:rPr>
              <a:t>employee_duplicate</a:t>
            </a:r>
            <a:r>
              <a:rPr lang="en-IN" sz="2000" dirty="0">
                <a:latin typeface="Times New Roman" panose="02020603050405020304" pitchFamily="18" charset="0"/>
                <a:cs typeface="Times New Roman" panose="02020603050405020304" pitchFamily="18" charset="0"/>
              </a:rPr>
              <a:t>  SELECT * FROM  employee ;</a:t>
            </a:r>
          </a:p>
          <a:p>
            <a:pPr marL="0" indent="0">
              <a:buNone/>
            </a:pPr>
            <a:r>
              <a:rPr lang="en-IN" sz="2000" dirty="0">
                <a:latin typeface="Times New Roman" panose="02020603050405020304" pitchFamily="18" charset="0"/>
                <a:cs typeface="Times New Roman" panose="02020603050405020304" pitchFamily="18" charset="0"/>
              </a:rPr>
              <a:t>SELECT * FROM </a:t>
            </a:r>
            <a:r>
              <a:rPr lang="en-IN" sz="2000" dirty="0" err="1">
                <a:latin typeface="Times New Roman" panose="02020603050405020304" pitchFamily="18" charset="0"/>
                <a:cs typeface="Times New Roman" panose="02020603050405020304" pitchFamily="18" charset="0"/>
              </a:rPr>
              <a:t>employee_duplicate</a:t>
            </a: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OUTPUT:</a:t>
            </a:r>
          </a:p>
        </p:txBody>
      </p:sp>
      <p:graphicFrame>
        <p:nvGraphicFramePr>
          <p:cNvPr id="4" name="Table 3">
            <a:extLst>
              <a:ext uri="{FF2B5EF4-FFF2-40B4-BE49-F238E27FC236}">
                <a16:creationId xmlns:a16="http://schemas.microsoft.com/office/drawing/2014/main" id="{2854357B-C4F7-425D-9E67-596F536F64AC}"/>
              </a:ext>
            </a:extLst>
          </p:cNvPr>
          <p:cNvGraphicFramePr>
            <a:graphicFrameLocks noGrp="1"/>
          </p:cNvGraphicFramePr>
          <p:nvPr>
            <p:extLst>
              <p:ext uri="{D42A27DB-BD31-4B8C-83A1-F6EECF244321}">
                <p14:modId xmlns:p14="http://schemas.microsoft.com/office/powerpoint/2010/main" val="3777492673"/>
              </p:ext>
            </p:extLst>
          </p:nvPr>
        </p:nvGraphicFramePr>
        <p:xfrm>
          <a:off x="1918138" y="4728763"/>
          <a:ext cx="7624690" cy="1463040"/>
        </p:xfrm>
        <a:graphic>
          <a:graphicData uri="http://schemas.openxmlformats.org/drawingml/2006/table">
            <a:tbl>
              <a:tblPr firstRow="1" bandRow="1">
                <a:tableStyleId>{21E4AEA4-8DFA-4A89-87EB-49C32662AFE0}</a:tableStyleId>
              </a:tblPr>
              <a:tblGrid>
                <a:gridCol w="1043720">
                  <a:extLst>
                    <a:ext uri="{9D8B030D-6E8A-4147-A177-3AD203B41FA5}">
                      <a16:colId xmlns:a16="http://schemas.microsoft.com/office/drawing/2014/main" val="3377431962"/>
                    </a:ext>
                  </a:extLst>
                </a:gridCol>
                <a:gridCol w="1265322">
                  <a:extLst>
                    <a:ext uri="{9D8B030D-6E8A-4147-A177-3AD203B41FA5}">
                      <a16:colId xmlns:a16="http://schemas.microsoft.com/office/drawing/2014/main" val="3275433077"/>
                    </a:ext>
                  </a:extLst>
                </a:gridCol>
                <a:gridCol w="1228965">
                  <a:extLst>
                    <a:ext uri="{9D8B030D-6E8A-4147-A177-3AD203B41FA5}">
                      <a16:colId xmlns:a16="http://schemas.microsoft.com/office/drawing/2014/main" val="3139415535"/>
                    </a:ext>
                  </a:extLst>
                </a:gridCol>
                <a:gridCol w="1335625">
                  <a:extLst>
                    <a:ext uri="{9D8B030D-6E8A-4147-A177-3AD203B41FA5}">
                      <a16:colId xmlns:a16="http://schemas.microsoft.com/office/drawing/2014/main" val="3064039684"/>
                    </a:ext>
                  </a:extLst>
                </a:gridCol>
                <a:gridCol w="1590366">
                  <a:extLst>
                    <a:ext uri="{9D8B030D-6E8A-4147-A177-3AD203B41FA5}">
                      <a16:colId xmlns:a16="http://schemas.microsoft.com/office/drawing/2014/main" val="3317448834"/>
                    </a:ext>
                  </a:extLst>
                </a:gridCol>
                <a:gridCol w="1160692">
                  <a:extLst>
                    <a:ext uri="{9D8B030D-6E8A-4147-A177-3AD203B41FA5}">
                      <a16:colId xmlns:a16="http://schemas.microsoft.com/office/drawing/2014/main" val="828277575"/>
                    </a:ext>
                  </a:extLst>
                </a:gridCol>
              </a:tblGrid>
              <a:tr h="320919">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320919">
                <a:tc>
                  <a:txBody>
                    <a:bodyPr/>
                    <a:lstStyle/>
                    <a:p>
                      <a:r>
                        <a:rPr lang="en-IN" dirty="0"/>
                        <a:t>1</a:t>
                      </a:r>
                    </a:p>
                  </a:txBody>
                  <a:tcPr/>
                </a:tc>
                <a:tc>
                  <a:txBody>
                    <a:bodyPr/>
                    <a:lstStyle/>
                    <a:p>
                      <a:r>
                        <a:rPr lang="en-IN" dirty="0"/>
                        <a:t>Sam</a:t>
                      </a:r>
                    </a:p>
                  </a:txBody>
                  <a:tcPr/>
                </a:tc>
                <a:tc>
                  <a:txBody>
                    <a:bodyPr/>
                    <a:lstStyle/>
                    <a:p>
                      <a:r>
                        <a:rPr lang="en-IN" dirty="0"/>
                        <a:t>8500</a:t>
                      </a:r>
                    </a:p>
                  </a:txBody>
                  <a:tcPr/>
                </a:tc>
                <a:tc>
                  <a:txBody>
                    <a:bodyPr/>
                    <a:lstStyle/>
                    <a:p>
                      <a:r>
                        <a:rPr lang="en-IN" dirty="0"/>
                        <a:t>Male</a:t>
                      </a:r>
                    </a:p>
                  </a:txBody>
                  <a:tcPr/>
                </a:tc>
                <a:tc>
                  <a:txBody>
                    <a:bodyPr/>
                    <a:lstStyle/>
                    <a:p>
                      <a:r>
                        <a:rPr lang="en-IN" dirty="0"/>
                        <a:t>Analytics</a:t>
                      </a:r>
                    </a:p>
                  </a:txBody>
                  <a:tcPr/>
                </a:tc>
                <a:tc>
                  <a:txBody>
                    <a:bodyPr/>
                    <a:lstStyle/>
                    <a:p>
                      <a:r>
                        <a:rPr lang="en-IN" dirty="0"/>
                        <a:t>45</a:t>
                      </a:r>
                    </a:p>
                  </a:txBody>
                  <a:tcPr/>
                </a:tc>
                <a:extLst>
                  <a:ext uri="{0D108BD9-81ED-4DB2-BD59-A6C34878D82A}">
                    <a16:rowId xmlns:a16="http://schemas.microsoft.com/office/drawing/2014/main" val="2099442020"/>
                  </a:ext>
                </a:extLst>
              </a:tr>
              <a:tr h="320919">
                <a:tc>
                  <a:txBody>
                    <a:bodyPr/>
                    <a:lstStyle/>
                    <a:p>
                      <a:r>
                        <a:rPr lang="en-IN" dirty="0"/>
                        <a:t>2</a:t>
                      </a:r>
                    </a:p>
                  </a:txBody>
                  <a:tcPr/>
                </a:tc>
                <a:tc>
                  <a:txBody>
                    <a:bodyPr/>
                    <a:lstStyle/>
                    <a:p>
                      <a:r>
                        <a:rPr lang="en-IN" dirty="0"/>
                        <a:t>Anne</a:t>
                      </a:r>
                    </a:p>
                  </a:txBody>
                  <a:tcPr/>
                </a:tc>
                <a:tc>
                  <a:txBody>
                    <a:bodyPr/>
                    <a:lstStyle/>
                    <a:p>
                      <a:r>
                        <a:rPr lang="en-IN" dirty="0"/>
                        <a:t>1,25,000</a:t>
                      </a:r>
                    </a:p>
                  </a:txBody>
                  <a:tcPr/>
                </a:tc>
                <a:tc>
                  <a:txBody>
                    <a:bodyPr/>
                    <a:lstStyle/>
                    <a:p>
                      <a:r>
                        <a:rPr lang="en-IN" dirty="0"/>
                        <a:t>Female</a:t>
                      </a:r>
                    </a:p>
                  </a:txBody>
                  <a:tcPr/>
                </a:tc>
                <a:tc>
                  <a:txBody>
                    <a:bodyPr/>
                    <a:lstStyle/>
                    <a:p>
                      <a:r>
                        <a:rPr lang="en-IN" dirty="0"/>
                        <a:t>Operations</a:t>
                      </a:r>
                    </a:p>
                  </a:txBody>
                  <a:tcPr/>
                </a:tc>
                <a:tc>
                  <a:txBody>
                    <a:bodyPr/>
                    <a:lstStyle/>
                    <a:p>
                      <a:r>
                        <a:rPr lang="en-IN" dirty="0"/>
                        <a:t>21</a:t>
                      </a:r>
                    </a:p>
                  </a:txBody>
                  <a:tcPr/>
                </a:tc>
                <a:extLst>
                  <a:ext uri="{0D108BD9-81ED-4DB2-BD59-A6C34878D82A}">
                    <a16:rowId xmlns:a16="http://schemas.microsoft.com/office/drawing/2014/main" val="488063267"/>
                  </a:ext>
                </a:extLst>
              </a:tr>
              <a:tr h="320919">
                <a:tc>
                  <a:txBody>
                    <a:bodyPr/>
                    <a:lstStyle/>
                    <a:p>
                      <a:r>
                        <a:rPr lang="en-IN" dirty="0"/>
                        <a:t>3</a:t>
                      </a:r>
                    </a:p>
                  </a:txBody>
                  <a:tcPr/>
                </a:tc>
                <a:tc>
                  <a:txBody>
                    <a:bodyPr/>
                    <a:lstStyle/>
                    <a:p>
                      <a:r>
                        <a:rPr lang="en-IN" dirty="0"/>
                        <a:t>John</a:t>
                      </a:r>
                    </a:p>
                  </a:txBody>
                  <a:tcPr/>
                </a:tc>
                <a:tc>
                  <a:txBody>
                    <a:bodyPr/>
                    <a:lstStyle/>
                    <a:p>
                      <a:r>
                        <a:rPr lang="en-IN" dirty="0"/>
                        <a:t>3,50,000</a:t>
                      </a:r>
                    </a:p>
                  </a:txBody>
                  <a:tcPr/>
                </a:tc>
                <a:tc>
                  <a:txBody>
                    <a:bodyPr/>
                    <a:lstStyle/>
                    <a:p>
                      <a:r>
                        <a:rPr lang="en-IN" dirty="0"/>
                        <a:t>Male</a:t>
                      </a:r>
                    </a:p>
                  </a:txBody>
                  <a:tcPr/>
                </a:tc>
                <a:tc>
                  <a:txBody>
                    <a:bodyPr/>
                    <a:lstStyle/>
                    <a:p>
                      <a:r>
                        <a:rPr lang="en-IN" dirty="0"/>
                        <a:t>Sales</a:t>
                      </a:r>
                    </a:p>
                  </a:txBody>
                  <a:tcPr/>
                </a:tc>
                <a:tc>
                  <a:txBody>
                    <a:bodyPr/>
                    <a:lstStyle/>
                    <a:p>
                      <a:r>
                        <a:rPr lang="en-IN" dirty="0"/>
                        <a:t>25</a:t>
                      </a:r>
                    </a:p>
                  </a:txBody>
                  <a:tcPr/>
                </a:tc>
                <a:extLst>
                  <a:ext uri="{0D108BD9-81ED-4DB2-BD59-A6C34878D82A}">
                    <a16:rowId xmlns:a16="http://schemas.microsoft.com/office/drawing/2014/main" val="481244391"/>
                  </a:ext>
                </a:extLst>
              </a:tr>
            </a:tbl>
          </a:graphicData>
        </a:graphic>
      </p:graphicFrame>
      <p:sp>
        <p:nvSpPr>
          <p:cNvPr id="5" name="Content Placeholder 4">
            <a:extLst>
              <a:ext uri="{FF2B5EF4-FFF2-40B4-BE49-F238E27FC236}">
                <a16:creationId xmlns:a16="http://schemas.microsoft.com/office/drawing/2014/main" id="{BF4C8395-627C-4EE2-BD2C-F2178032D079}"/>
              </a:ext>
            </a:extLst>
          </p:cNvPr>
          <p:cNvSpPr txBox="1">
            <a:spLocks/>
          </p:cNvSpPr>
          <p:nvPr/>
        </p:nvSpPr>
        <p:spPr>
          <a:xfrm>
            <a:off x="4573427" y="4066865"/>
            <a:ext cx="2314112" cy="400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lt1"/>
                </a:solidFill>
                <a:latin typeface="+mn-lt"/>
                <a:ea typeface="+mn-ea"/>
                <a:cs typeface="+mn-cs"/>
              </a:defRPr>
            </a:lvl9pPr>
          </a:lstStyle>
          <a:p>
            <a:pPr marL="0" indent="0" algn="ctr">
              <a:buFont typeface="Wingdings 3" charset="2"/>
              <a:buNone/>
            </a:pPr>
            <a:r>
              <a:rPr lang="en-IN" dirty="0" err="1"/>
              <a:t>employee_duplicate</a:t>
            </a:r>
            <a:endParaRPr lang="en-IN" dirty="0"/>
          </a:p>
        </p:txBody>
      </p:sp>
    </p:spTree>
    <p:extLst>
      <p:ext uri="{BB962C8B-B14F-4D97-AF65-F5344CB8AC3E}">
        <p14:creationId xmlns:p14="http://schemas.microsoft.com/office/powerpoint/2010/main" val="2824307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BB6846-84B1-4416-8E29-826E56DD0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91" y="2532185"/>
            <a:ext cx="10705514" cy="4023361"/>
          </a:xfrm>
        </p:spPr>
      </p:pic>
    </p:spTree>
    <p:extLst>
      <p:ext uri="{BB962C8B-B14F-4D97-AF65-F5344CB8AC3E}">
        <p14:creationId xmlns:p14="http://schemas.microsoft.com/office/powerpoint/2010/main" val="296674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D8E14-7089-4496-9219-98759B2C8D4E}"/>
              </a:ext>
            </a:extLst>
          </p:cNvPr>
          <p:cNvSpPr>
            <a:spLocks noGrp="1"/>
          </p:cNvSpPr>
          <p:nvPr>
            <p:ph idx="1"/>
          </p:nvPr>
        </p:nvSpPr>
        <p:spPr>
          <a:xfrm>
            <a:off x="436098" y="2391507"/>
            <a:ext cx="11183816" cy="4332850"/>
          </a:xfrm>
        </p:spPr>
        <p:txBody>
          <a:bodyPr>
            <a:noAutofit/>
          </a:bodyPr>
          <a:lstStyle/>
          <a:p>
            <a:pPr>
              <a:buFont typeface="+mj-lt"/>
              <a:buAutoNum type="arabicPeriod"/>
            </a:pPr>
            <a:r>
              <a:rPr lang="en-IN" sz="2000" dirty="0">
                <a:latin typeface="Times New Roman" panose="02020603050405020304" pitchFamily="18" charset="0"/>
                <a:cs typeface="Times New Roman" panose="02020603050405020304" pitchFamily="18" charset="0"/>
              </a:rPr>
              <a:t>What  is SQL?</a:t>
            </a:r>
          </a:p>
          <a:p>
            <a:pPr>
              <a:buFont typeface="+mj-lt"/>
              <a:buAutoNum type="arabicPeriod"/>
            </a:pPr>
            <a:r>
              <a:rPr lang="en-IN" sz="2000" dirty="0">
                <a:latin typeface="Times New Roman" panose="02020603050405020304" pitchFamily="18" charset="0"/>
                <a:cs typeface="Times New Roman" panose="02020603050405020304" pitchFamily="18" charset="0"/>
              </a:rPr>
              <a:t>Explain about the different types of SQL Commands?</a:t>
            </a:r>
          </a:p>
          <a:p>
            <a:pPr>
              <a:buFont typeface="+mj-lt"/>
              <a:buAutoNum type="arabicPeriod"/>
            </a:pPr>
            <a:r>
              <a:rPr lang="en-IN" sz="2000" dirty="0">
                <a:latin typeface="Times New Roman" panose="02020603050405020304" pitchFamily="18" charset="0"/>
                <a:cs typeface="Times New Roman" panose="02020603050405020304" pitchFamily="18" charset="0"/>
              </a:rPr>
              <a:t>What are Constraints ? Default and unique constraint?</a:t>
            </a:r>
          </a:p>
          <a:p>
            <a:pPr>
              <a:buFont typeface="+mj-lt"/>
              <a:buAutoNum type="arabicPeriod"/>
            </a:pPr>
            <a:r>
              <a:rPr lang="en-IN" sz="2000" dirty="0">
                <a:latin typeface="Times New Roman" panose="02020603050405020304" pitchFamily="18" charset="0"/>
                <a:cs typeface="Times New Roman" panose="02020603050405020304" pitchFamily="18" charset="0"/>
              </a:rPr>
              <a:t>How would you find the 2</a:t>
            </a:r>
            <a:r>
              <a:rPr lang="en-IN" sz="2000" baseline="30000" dirty="0">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highest salary from this table?</a:t>
            </a:r>
          </a:p>
          <a:p>
            <a:pPr>
              <a:buFont typeface="+mj-lt"/>
              <a:buAutoNum type="arabicPeriod"/>
            </a:pPr>
            <a:r>
              <a:rPr lang="en-IN" sz="2000" dirty="0">
                <a:latin typeface="Times New Roman" panose="02020603050405020304" pitchFamily="18" charset="0"/>
                <a:cs typeface="Times New Roman" panose="02020603050405020304" pitchFamily="18" charset="0"/>
              </a:rPr>
              <a:t>What do you understand by Normalization and De-normalization?</a:t>
            </a:r>
          </a:p>
          <a:p>
            <a:pPr>
              <a:buFont typeface="+mj-lt"/>
              <a:buAutoNum type="arabicPeriod"/>
            </a:pPr>
            <a:r>
              <a:rPr lang="en-IN" sz="2000" dirty="0">
                <a:latin typeface="Times New Roman" panose="02020603050405020304" pitchFamily="18" charset="0"/>
                <a:cs typeface="Times New Roman" panose="02020603050405020304" pitchFamily="18" charset="0"/>
              </a:rPr>
              <a:t>What is wrong with this SQL Query?</a:t>
            </a:r>
          </a:p>
          <a:p>
            <a:pPr>
              <a:buFont typeface="+mj-lt"/>
              <a:buAutoNum type="arabicPeriod"/>
            </a:pPr>
            <a:r>
              <a:rPr lang="en-IN" sz="2000" dirty="0">
                <a:latin typeface="Times New Roman" panose="02020603050405020304" pitchFamily="18" charset="0"/>
                <a:cs typeface="Times New Roman" panose="02020603050405020304" pitchFamily="18" charset="0"/>
              </a:rPr>
              <a:t>What do you know about stuff() function?</a:t>
            </a:r>
          </a:p>
          <a:p>
            <a:pPr>
              <a:buFont typeface="+mj-lt"/>
              <a:buAutoNum type="arabicPeriod"/>
            </a:pPr>
            <a:r>
              <a:rPr lang="en-IN" sz="2000" dirty="0">
                <a:latin typeface="Times New Roman" panose="02020603050405020304" pitchFamily="18" charset="0"/>
                <a:cs typeface="Times New Roman" panose="02020603050405020304" pitchFamily="18" charset="0"/>
              </a:rPr>
              <a:t>What is view? Give an example.</a:t>
            </a:r>
          </a:p>
          <a:p>
            <a:pPr>
              <a:buFont typeface="+mj-lt"/>
              <a:buAutoNum type="arabicPeriod"/>
            </a:pPr>
            <a:r>
              <a:rPr lang="en-IN" sz="2000" dirty="0">
                <a:latin typeface="Times New Roman" panose="02020603050405020304" pitchFamily="18" charset="0"/>
                <a:cs typeface="Times New Roman" panose="02020603050405020304" pitchFamily="18" charset="0"/>
              </a:rPr>
              <a:t>What is stored procedure? Give an example.</a:t>
            </a:r>
          </a:p>
          <a:p>
            <a:pPr>
              <a:buFont typeface="+mj-lt"/>
              <a:buAutoNum type="arabicPeriod"/>
            </a:pPr>
            <a:r>
              <a:rPr lang="en-IN" sz="2000" dirty="0">
                <a:latin typeface="Times New Roman" panose="02020603050405020304" pitchFamily="18" charset="0"/>
                <a:cs typeface="Times New Roman" panose="02020603050405020304" pitchFamily="18" charset="0"/>
              </a:rPr>
              <a:t>What do you understand about JOIN ? Explain about different joins</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89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5F017-6492-433B-98F3-CB1EB80BD535}"/>
              </a:ext>
            </a:extLst>
          </p:cNvPr>
          <p:cNvSpPr>
            <a:spLocks noGrp="1"/>
          </p:cNvSpPr>
          <p:nvPr>
            <p:ph idx="1"/>
          </p:nvPr>
        </p:nvSpPr>
        <p:spPr>
          <a:xfrm>
            <a:off x="447821" y="2827606"/>
            <a:ext cx="11296357" cy="347472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11. What do you understand about temporary table? Write a query to create temporary table.</a:t>
            </a:r>
          </a:p>
          <a:p>
            <a:pPr marL="0" indent="0">
              <a:buNone/>
            </a:pPr>
            <a:r>
              <a:rPr lang="en-IN" sz="2000" dirty="0">
                <a:latin typeface="Times New Roman" panose="02020603050405020304" pitchFamily="18" charset="0"/>
                <a:cs typeface="Times New Roman" panose="02020603050405020304" pitchFamily="18" charset="0"/>
              </a:rPr>
              <a:t>12. Explain the difference between OLTP and OLAP?</a:t>
            </a:r>
          </a:p>
          <a:p>
            <a:pPr marL="0" indent="0">
              <a:buNone/>
            </a:pPr>
            <a:r>
              <a:rPr lang="en-IN" sz="2000" dirty="0">
                <a:latin typeface="Times New Roman" panose="02020603050405020304" pitchFamily="18" charset="0"/>
                <a:cs typeface="Times New Roman" panose="02020603050405020304" pitchFamily="18" charset="0"/>
              </a:rPr>
              <a:t>13. What is the difference between DELETE and TRUNCATE ?</a:t>
            </a:r>
          </a:p>
          <a:p>
            <a:pPr marL="0" indent="0">
              <a:buNone/>
            </a:pPr>
            <a:r>
              <a:rPr lang="en-IN" sz="2000" dirty="0">
                <a:latin typeface="Times New Roman" panose="02020603050405020304" pitchFamily="18" charset="0"/>
                <a:cs typeface="Times New Roman" panose="02020603050405020304" pitchFamily="18" charset="0"/>
              </a:rPr>
              <a:t>14. What is the difference between union and union all operators?</a:t>
            </a:r>
          </a:p>
          <a:p>
            <a:pPr marL="0" indent="0">
              <a:buNone/>
            </a:pPr>
            <a:r>
              <a:rPr lang="en-IN" sz="2000" dirty="0">
                <a:latin typeface="Times New Roman" panose="02020603050405020304" pitchFamily="18" charset="0"/>
                <a:cs typeface="Times New Roman" panose="02020603050405020304" pitchFamily="18" charset="0"/>
              </a:rPr>
              <a:t>15. What is the use of Intersect operator?</a:t>
            </a:r>
          </a:p>
          <a:p>
            <a:pPr marL="0" indent="0">
              <a:buNone/>
            </a:pPr>
            <a:r>
              <a:rPr lang="en-IN" sz="2000" dirty="0">
                <a:latin typeface="Times New Roman" panose="02020603050405020304" pitchFamily="18" charset="0"/>
                <a:cs typeface="Times New Roman" panose="02020603050405020304" pitchFamily="18" charset="0"/>
              </a:rPr>
              <a:t>16. How can copy data of one table into another table?</a:t>
            </a:r>
          </a:p>
        </p:txBody>
      </p:sp>
    </p:spTree>
    <p:extLst>
      <p:ext uri="{BB962C8B-B14F-4D97-AF65-F5344CB8AC3E}">
        <p14:creationId xmlns:p14="http://schemas.microsoft.com/office/powerpoint/2010/main" val="294982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2E5B-BB9E-46FD-BDD6-BD5FA8DAEA78}"/>
              </a:ext>
            </a:extLst>
          </p:cNvPr>
          <p:cNvSpPr>
            <a:spLocks noGrp="1"/>
          </p:cNvSpPr>
          <p:nvPr>
            <p:ph type="title"/>
          </p:nvPr>
        </p:nvSpPr>
        <p:spPr>
          <a:xfrm>
            <a:off x="1154954" y="973667"/>
            <a:ext cx="8761413" cy="5005101"/>
          </a:xfrm>
        </p:spPr>
        <p:txBody>
          <a:bodyPr/>
          <a:lstStyle/>
          <a:p>
            <a:r>
              <a:rPr lang="en-IN" sz="6000" b="1" dirty="0">
                <a:solidFill>
                  <a:schemeClr val="accent1"/>
                </a:solidFill>
                <a:latin typeface="Elephant" panose="02020904090505020303" pitchFamily="18" charset="0"/>
                <a:cs typeface="Times New Roman" panose="02020603050405020304" pitchFamily="18" charset="0"/>
              </a:rPr>
              <a:t>ANSWERS</a:t>
            </a:r>
          </a:p>
        </p:txBody>
      </p:sp>
    </p:spTree>
    <p:extLst>
      <p:ext uri="{BB962C8B-B14F-4D97-AF65-F5344CB8AC3E}">
        <p14:creationId xmlns:p14="http://schemas.microsoft.com/office/powerpoint/2010/main" val="133220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44C9-EBE8-4E92-93AC-F2632C2C3D5C}"/>
              </a:ext>
            </a:extLst>
          </p:cNvPr>
          <p:cNvSpPr>
            <a:spLocks noGrp="1"/>
          </p:cNvSpPr>
          <p:nvPr>
            <p:ph type="title"/>
          </p:nvPr>
        </p:nvSpPr>
        <p:spPr/>
        <p:txBody>
          <a:bodyPr/>
          <a:lstStyle/>
          <a:p>
            <a:r>
              <a:rPr lang="en-IN" dirty="0"/>
              <a:t>1.What is SQL?</a:t>
            </a:r>
          </a:p>
        </p:txBody>
      </p:sp>
      <p:sp>
        <p:nvSpPr>
          <p:cNvPr id="3" name="Content Placeholder 2">
            <a:extLst>
              <a:ext uri="{FF2B5EF4-FFF2-40B4-BE49-F238E27FC236}">
                <a16:creationId xmlns:a16="http://schemas.microsoft.com/office/drawing/2014/main" id="{A4873F13-727C-4A18-9573-6309ADCB1080}"/>
              </a:ext>
            </a:extLst>
          </p:cNvPr>
          <p:cNvSpPr>
            <a:spLocks noGrp="1"/>
          </p:cNvSpPr>
          <p:nvPr>
            <p:ph idx="1"/>
          </p:nvPr>
        </p:nvSpPr>
        <p:spPr>
          <a:xfrm>
            <a:off x="633046" y="2489983"/>
            <a:ext cx="10649243" cy="3953020"/>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SQL stands for structured Query Language and is used for communicating with the database.</a:t>
            </a:r>
          </a:p>
          <a:p>
            <a:pPr>
              <a:lnSpc>
                <a:spcPct val="150000"/>
              </a:lnSpc>
            </a:pPr>
            <a:r>
              <a:rPr lang="en-IN" sz="2000" dirty="0">
                <a:latin typeface="Times New Roman" panose="02020603050405020304" pitchFamily="18" charset="0"/>
                <a:cs typeface="Times New Roman" panose="02020603050405020304" pitchFamily="18" charset="0"/>
              </a:rPr>
              <a:t>It perform different operations of data manipulation on different types of data.</a:t>
            </a:r>
          </a:p>
          <a:p>
            <a:pPr>
              <a:lnSpc>
                <a:spcPct val="150000"/>
              </a:lnSpc>
            </a:pPr>
            <a:r>
              <a:rPr lang="en-IN" sz="2000" dirty="0">
                <a:latin typeface="Times New Roman" panose="02020603050405020304" pitchFamily="18" charset="0"/>
                <a:cs typeface="Times New Roman" panose="02020603050405020304" pitchFamily="18" charset="0"/>
              </a:rPr>
              <a:t>It is used for maintaining the relational database.</a:t>
            </a:r>
          </a:p>
          <a:p>
            <a:pPr>
              <a:lnSpc>
                <a:spcPct val="150000"/>
              </a:lnSpc>
            </a:pPr>
            <a:r>
              <a:rPr lang="en-IN" sz="2000" dirty="0">
                <a:latin typeface="Times New Roman" panose="02020603050405020304" pitchFamily="18" charset="0"/>
                <a:cs typeface="Times New Roman" panose="02020603050405020304" pitchFamily="18" charset="0"/>
              </a:rPr>
              <a:t>In 1986 SQL become the standard of American National Standards Institute.</a:t>
            </a:r>
          </a:p>
          <a:p>
            <a:pPr>
              <a:lnSpc>
                <a:spcPct val="150000"/>
              </a:lnSpc>
            </a:pPr>
            <a:r>
              <a:rPr lang="en-IN" sz="2000" dirty="0">
                <a:latin typeface="Times New Roman" panose="02020603050405020304" pitchFamily="18" charset="0"/>
                <a:cs typeface="Times New Roman" panose="02020603050405020304" pitchFamily="18" charset="0"/>
              </a:rPr>
              <a:t>Basically it is a database language which is used for creation and deletion of database.</a:t>
            </a:r>
          </a:p>
          <a:p>
            <a:pPr>
              <a:lnSpc>
                <a:spcPct val="150000"/>
              </a:lnSpc>
            </a:pPr>
            <a:r>
              <a:rPr lang="en-IN" sz="2000" dirty="0">
                <a:latin typeface="Times New Roman" panose="02020603050405020304" pitchFamily="18" charset="0"/>
                <a:cs typeface="Times New Roman" panose="02020603050405020304" pitchFamily="18" charset="0"/>
              </a:rPr>
              <a:t>It can be used to fetch and modify rows from the table and also to do multiple other things.</a:t>
            </a:r>
          </a:p>
        </p:txBody>
      </p:sp>
    </p:spTree>
    <p:extLst>
      <p:ext uri="{BB962C8B-B14F-4D97-AF65-F5344CB8AC3E}">
        <p14:creationId xmlns:p14="http://schemas.microsoft.com/office/powerpoint/2010/main" val="38626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FF3-B369-4613-8DBF-92BDB657E78D}"/>
              </a:ext>
            </a:extLst>
          </p:cNvPr>
          <p:cNvSpPr>
            <a:spLocks noGrp="1"/>
          </p:cNvSpPr>
          <p:nvPr>
            <p:ph type="title"/>
          </p:nvPr>
        </p:nvSpPr>
        <p:spPr>
          <a:xfrm>
            <a:off x="1154954" y="973668"/>
            <a:ext cx="8761413" cy="967674"/>
          </a:xfrm>
        </p:spPr>
        <p:txBody>
          <a:bodyPr/>
          <a:lstStyle/>
          <a:p>
            <a:r>
              <a:rPr lang="en-IN" dirty="0"/>
              <a:t>2. Explain about the different types of SQL Commands</a:t>
            </a:r>
          </a:p>
        </p:txBody>
      </p:sp>
      <p:sp>
        <p:nvSpPr>
          <p:cNvPr id="3" name="Content Placeholder 2">
            <a:extLst>
              <a:ext uri="{FF2B5EF4-FFF2-40B4-BE49-F238E27FC236}">
                <a16:creationId xmlns:a16="http://schemas.microsoft.com/office/drawing/2014/main" id="{3A573A2F-E305-4981-9151-FDD02B11B251}"/>
              </a:ext>
            </a:extLst>
          </p:cNvPr>
          <p:cNvSpPr>
            <a:spLocks noGrp="1"/>
          </p:cNvSpPr>
          <p:nvPr>
            <p:ph idx="1"/>
          </p:nvPr>
        </p:nvSpPr>
        <p:spPr>
          <a:xfrm>
            <a:off x="393895" y="2602523"/>
            <a:ext cx="11451102" cy="3770142"/>
          </a:xfrm>
        </p:spPr>
        <p:txBody>
          <a:bodyPr>
            <a:normAutofit lnSpcReduction="10000"/>
          </a:bodyPr>
          <a:lstStyle/>
          <a:p>
            <a:pPr marL="0" indent="0">
              <a:lnSpc>
                <a:spcPct val="150000"/>
              </a:lnSpc>
              <a:buNone/>
            </a:pPr>
            <a:r>
              <a:rPr lang="en-IN" sz="2400" b="1" dirty="0">
                <a:latin typeface="Times New Roman" panose="02020603050405020304" pitchFamily="18" charset="0"/>
                <a:cs typeface="Times New Roman" panose="02020603050405020304" pitchFamily="18" charset="0"/>
              </a:rPr>
              <a:t>SQL Commands are:</a:t>
            </a:r>
          </a:p>
          <a:p>
            <a:pPr>
              <a:lnSpc>
                <a:spcPct val="150000"/>
              </a:lnSpc>
            </a:pPr>
            <a:r>
              <a:rPr lang="en-IN" sz="2000" dirty="0">
                <a:latin typeface="Times New Roman" panose="02020603050405020304" pitchFamily="18" charset="0"/>
                <a:cs typeface="Times New Roman" panose="02020603050405020304" pitchFamily="18" charset="0"/>
              </a:rPr>
              <a:t>Data Query Language (DQL)                  -  Select.</a:t>
            </a:r>
          </a:p>
          <a:p>
            <a:pPr>
              <a:lnSpc>
                <a:spcPct val="150000"/>
              </a:lnSpc>
            </a:pPr>
            <a:r>
              <a:rPr lang="en-IN" sz="2000" dirty="0">
                <a:latin typeface="Times New Roman" panose="02020603050405020304" pitchFamily="18" charset="0"/>
                <a:cs typeface="Times New Roman" panose="02020603050405020304" pitchFamily="18" charset="0"/>
              </a:rPr>
              <a:t>Data Definition Language (DDL)           - Create Table, Alter Table, Drop Table (Structure of Db).</a:t>
            </a:r>
          </a:p>
          <a:p>
            <a:pPr>
              <a:lnSpc>
                <a:spcPct val="150000"/>
              </a:lnSpc>
            </a:pPr>
            <a:r>
              <a:rPr lang="en-IN" sz="2000" dirty="0">
                <a:latin typeface="Times New Roman" panose="02020603050405020304" pitchFamily="18" charset="0"/>
                <a:cs typeface="Times New Roman" panose="02020603050405020304" pitchFamily="18" charset="0"/>
              </a:rPr>
              <a:t>Data Manipulation Language (DML)     -  Insert, Update, Delete  (Existing data in Db, it helps the user to retrieve and manipulate the data).</a:t>
            </a:r>
          </a:p>
          <a:p>
            <a:pPr>
              <a:lnSpc>
                <a:spcPct val="150000"/>
              </a:lnSpc>
            </a:pPr>
            <a:r>
              <a:rPr lang="en-IN" sz="2000" dirty="0">
                <a:latin typeface="Times New Roman" panose="02020603050405020304" pitchFamily="18" charset="0"/>
                <a:cs typeface="Times New Roman" panose="02020603050405020304" pitchFamily="18" charset="0"/>
              </a:rPr>
              <a:t>Data Control Language (DCL)               -  Grant, Revoke (Control the distribution of Privileges among users).</a:t>
            </a:r>
          </a:p>
        </p:txBody>
      </p:sp>
    </p:spTree>
    <p:extLst>
      <p:ext uri="{BB962C8B-B14F-4D97-AF65-F5344CB8AC3E}">
        <p14:creationId xmlns:p14="http://schemas.microsoft.com/office/powerpoint/2010/main" val="412856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F4E2-86D7-403C-B1DC-F7D3320BF317}"/>
              </a:ext>
            </a:extLst>
          </p:cNvPr>
          <p:cNvSpPr>
            <a:spLocks noGrp="1"/>
          </p:cNvSpPr>
          <p:nvPr>
            <p:ph type="title"/>
          </p:nvPr>
        </p:nvSpPr>
        <p:spPr>
          <a:xfrm>
            <a:off x="1154954" y="973667"/>
            <a:ext cx="8761413" cy="981741"/>
          </a:xfrm>
        </p:spPr>
        <p:txBody>
          <a:bodyPr/>
          <a:lstStyle/>
          <a:p>
            <a:r>
              <a:rPr lang="en-IN" dirty="0"/>
              <a:t>3. What are Constraints ? Default and unique constraint.</a:t>
            </a:r>
          </a:p>
        </p:txBody>
      </p:sp>
      <p:sp>
        <p:nvSpPr>
          <p:cNvPr id="3" name="Content Placeholder 2">
            <a:extLst>
              <a:ext uri="{FF2B5EF4-FFF2-40B4-BE49-F238E27FC236}">
                <a16:creationId xmlns:a16="http://schemas.microsoft.com/office/drawing/2014/main" id="{B7626703-625E-4769-B7AC-BCA13979849D}"/>
              </a:ext>
            </a:extLst>
          </p:cNvPr>
          <p:cNvSpPr>
            <a:spLocks noGrp="1"/>
          </p:cNvSpPr>
          <p:nvPr>
            <p:ph idx="1"/>
          </p:nvPr>
        </p:nvSpPr>
        <p:spPr>
          <a:xfrm>
            <a:off x="363415" y="2603499"/>
            <a:ext cx="11465170" cy="4120857"/>
          </a:xfrm>
        </p:spPr>
        <p:txBody>
          <a:bodyPr>
            <a:normAutofit/>
          </a:bodyPr>
          <a:lstStyle/>
          <a:p>
            <a:r>
              <a:rPr lang="en-IN" sz="2000" dirty="0">
                <a:latin typeface="Times New Roman" panose="02020603050405020304" pitchFamily="18" charset="0"/>
                <a:cs typeface="Times New Roman" panose="02020603050405020304" pitchFamily="18" charset="0"/>
              </a:rPr>
              <a:t>Constraints are used to specify rules for data in table.</a:t>
            </a:r>
          </a:p>
          <a:p>
            <a:r>
              <a:rPr lang="en-IN" sz="2000" dirty="0">
                <a:latin typeface="Times New Roman" panose="02020603050405020304" pitchFamily="18" charset="0"/>
                <a:cs typeface="Times New Roman" panose="02020603050405020304" pitchFamily="18" charset="0"/>
              </a:rPr>
              <a:t>Default constraint sets a default value for a column when no value is specified.</a:t>
            </a:r>
          </a:p>
          <a:p>
            <a:pPr marL="0" indent="0">
              <a:buNone/>
            </a:pPr>
            <a:r>
              <a:rPr lang="en-IN" sz="2000" dirty="0">
                <a:latin typeface="Times New Roman" panose="02020603050405020304" pitchFamily="18" charset="0"/>
                <a:cs typeface="Times New Roman" panose="02020603050405020304" pitchFamily="18" charset="0"/>
              </a:rPr>
              <a:t>CREATE TABLE stu1(</a:t>
            </a:r>
            <a:r>
              <a:rPr lang="en-IN" sz="2000" dirty="0" err="1">
                <a:latin typeface="Times New Roman" panose="02020603050405020304" pitchFamily="18" charset="0"/>
                <a:cs typeface="Times New Roman" panose="02020603050405020304" pitchFamily="18" charset="0"/>
              </a:rPr>
              <a:t>s_id</a:t>
            </a:r>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s_name</a:t>
            </a:r>
            <a:r>
              <a:rPr lang="en-IN" sz="2000" dirty="0">
                <a:latin typeface="Times New Roman" panose="02020603050405020304" pitchFamily="18" charset="0"/>
                <a:cs typeface="Times New Roman" panose="02020603050405020304" pitchFamily="18" charset="0"/>
              </a:rPr>
              <a:t> varchar(29), </a:t>
            </a:r>
            <a:r>
              <a:rPr lang="en-IN" sz="2000" dirty="0" err="1">
                <a:latin typeface="Times New Roman" panose="02020603050405020304" pitchFamily="18" charset="0"/>
                <a:cs typeface="Times New Roman" panose="02020603050405020304" pitchFamily="18" charset="0"/>
              </a:rPr>
              <a:t>s_marks</a:t>
            </a:r>
            <a:r>
              <a:rPr lang="en-IN" sz="2000" dirty="0">
                <a:latin typeface="Times New Roman" panose="02020603050405020304" pitchFamily="18" charset="0"/>
                <a:cs typeface="Times New Roman" panose="02020603050405020304" pitchFamily="18" charset="0"/>
              </a:rPr>
              <a:t> int default 50);</a:t>
            </a:r>
          </a:p>
          <a:p>
            <a:pPr marL="0" indent="0">
              <a:buNone/>
            </a:pPr>
            <a:r>
              <a:rPr lang="en-IN" sz="2000" dirty="0">
                <a:latin typeface="Times New Roman" panose="02020603050405020304" pitchFamily="18" charset="0"/>
                <a:cs typeface="Times New Roman" panose="02020603050405020304" pitchFamily="18" charset="0"/>
              </a:rPr>
              <a:t>INSERT INTO stu1(</a:t>
            </a:r>
            <a:r>
              <a:rPr lang="en-IN" sz="2000" dirty="0" err="1">
                <a:latin typeface="Times New Roman" panose="02020603050405020304" pitchFamily="18" charset="0"/>
                <a:cs typeface="Times New Roman" panose="02020603050405020304" pitchFamily="18" charset="0"/>
              </a:rPr>
              <a:t>s_id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s_name</a:t>
            </a:r>
            <a:r>
              <a:rPr lang="en-IN" sz="2000" dirty="0">
                <a:latin typeface="Times New Roman" panose="02020603050405020304" pitchFamily="18" charset="0"/>
                <a:cs typeface="Times New Roman" panose="02020603050405020304" pitchFamily="18" charset="0"/>
              </a:rPr>
              <a:t>)VALUES(1,’Sam’);</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CDC2E38-2B46-42D3-B669-EAAF1881584A}"/>
              </a:ext>
            </a:extLst>
          </p:cNvPr>
          <p:cNvGraphicFramePr>
            <a:graphicFrameLocks noGrp="1"/>
          </p:cNvGraphicFramePr>
          <p:nvPr>
            <p:extLst>
              <p:ext uri="{D42A27DB-BD31-4B8C-83A1-F6EECF244321}">
                <p14:modId xmlns:p14="http://schemas.microsoft.com/office/powerpoint/2010/main" val="2608824362"/>
              </p:ext>
            </p:extLst>
          </p:nvPr>
        </p:nvGraphicFramePr>
        <p:xfrm>
          <a:off x="810603" y="4385331"/>
          <a:ext cx="7295923" cy="1665609"/>
        </p:xfrm>
        <a:graphic>
          <a:graphicData uri="http://schemas.openxmlformats.org/drawingml/2006/table">
            <a:tbl>
              <a:tblPr firstRow="1" bandRow="1">
                <a:tableStyleId>{21E4AEA4-8DFA-4A89-87EB-49C32662AFE0}</a:tableStyleId>
              </a:tblPr>
              <a:tblGrid>
                <a:gridCol w="1029270">
                  <a:extLst>
                    <a:ext uri="{9D8B030D-6E8A-4147-A177-3AD203B41FA5}">
                      <a16:colId xmlns:a16="http://schemas.microsoft.com/office/drawing/2014/main" val="3377431962"/>
                    </a:ext>
                  </a:extLst>
                </a:gridCol>
                <a:gridCol w="1190242">
                  <a:extLst>
                    <a:ext uri="{9D8B030D-6E8A-4147-A177-3AD203B41FA5}">
                      <a16:colId xmlns:a16="http://schemas.microsoft.com/office/drawing/2014/main" val="3275433077"/>
                    </a:ext>
                  </a:extLst>
                </a:gridCol>
                <a:gridCol w="1236877">
                  <a:extLst>
                    <a:ext uri="{9D8B030D-6E8A-4147-A177-3AD203B41FA5}">
                      <a16:colId xmlns:a16="http://schemas.microsoft.com/office/drawing/2014/main" val="3139415535"/>
                    </a:ext>
                  </a:extLst>
                </a:gridCol>
                <a:gridCol w="1391488">
                  <a:extLst>
                    <a:ext uri="{9D8B030D-6E8A-4147-A177-3AD203B41FA5}">
                      <a16:colId xmlns:a16="http://schemas.microsoft.com/office/drawing/2014/main" val="3064039684"/>
                    </a:ext>
                  </a:extLst>
                </a:gridCol>
                <a:gridCol w="1378901">
                  <a:extLst>
                    <a:ext uri="{9D8B030D-6E8A-4147-A177-3AD203B41FA5}">
                      <a16:colId xmlns:a16="http://schemas.microsoft.com/office/drawing/2014/main" val="3317448834"/>
                    </a:ext>
                  </a:extLst>
                </a:gridCol>
                <a:gridCol w="1069145">
                  <a:extLst>
                    <a:ext uri="{9D8B030D-6E8A-4147-A177-3AD203B41FA5}">
                      <a16:colId xmlns:a16="http://schemas.microsoft.com/office/drawing/2014/main" val="1930233389"/>
                    </a:ext>
                  </a:extLst>
                </a:gridCol>
              </a:tblGrid>
              <a:tr h="324760">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324760">
                <a:tc>
                  <a:txBody>
                    <a:bodyPr/>
                    <a:lstStyle/>
                    <a:p>
                      <a:r>
                        <a:rPr lang="en-IN" dirty="0"/>
                        <a:t>1</a:t>
                      </a:r>
                    </a:p>
                  </a:txBody>
                  <a:tcPr/>
                </a:tc>
                <a:tc>
                  <a:txBody>
                    <a:bodyPr/>
                    <a:lstStyle/>
                    <a:p>
                      <a:r>
                        <a:rPr lang="en-IN" dirty="0"/>
                        <a:t>Sam</a:t>
                      </a:r>
                    </a:p>
                  </a:txBody>
                  <a:tcPr/>
                </a:tc>
                <a:tc>
                  <a:txBody>
                    <a:bodyPr/>
                    <a:lstStyle/>
                    <a:p>
                      <a:r>
                        <a:rPr lang="en-IN" dirty="0"/>
                        <a:t>85000</a:t>
                      </a:r>
                    </a:p>
                  </a:txBody>
                  <a:tcPr/>
                </a:tc>
                <a:tc>
                  <a:txBody>
                    <a:bodyPr/>
                    <a:lstStyle/>
                    <a:p>
                      <a:r>
                        <a:rPr lang="en-IN" dirty="0"/>
                        <a:t>Male</a:t>
                      </a:r>
                    </a:p>
                  </a:txBody>
                  <a:tcPr/>
                </a:tc>
                <a:tc>
                  <a:txBody>
                    <a:bodyPr/>
                    <a:lstStyle/>
                    <a:p>
                      <a:r>
                        <a:rPr lang="en-IN" dirty="0"/>
                        <a:t>Analytics</a:t>
                      </a:r>
                    </a:p>
                  </a:txBody>
                  <a:tcPr/>
                </a:tc>
                <a:tc>
                  <a:txBody>
                    <a:bodyPr/>
                    <a:lstStyle/>
                    <a:p>
                      <a:r>
                        <a:rPr lang="en-IN" dirty="0"/>
                        <a:t>45</a:t>
                      </a:r>
                    </a:p>
                  </a:txBody>
                  <a:tcPr/>
                </a:tc>
                <a:extLst>
                  <a:ext uri="{0D108BD9-81ED-4DB2-BD59-A6C34878D82A}">
                    <a16:rowId xmlns:a16="http://schemas.microsoft.com/office/drawing/2014/main" val="2099442020"/>
                  </a:ext>
                </a:extLst>
              </a:tr>
              <a:tr h="324760">
                <a:tc>
                  <a:txBody>
                    <a:bodyPr/>
                    <a:lstStyle/>
                    <a:p>
                      <a:r>
                        <a:rPr lang="en-IN" dirty="0"/>
                        <a:t>2</a:t>
                      </a:r>
                    </a:p>
                  </a:txBody>
                  <a:tcPr/>
                </a:tc>
                <a:tc>
                  <a:txBody>
                    <a:bodyPr/>
                    <a:lstStyle/>
                    <a:p>
                      <a:r>
                        <a:rPr lang="en-IN" dirty="0"/>
                        <a:t>Anne</a:t>
                      </a:r>
                    </a:p>
                  </a:txBody>
                  <a:tcPr/>
                </a:tc>
                <a:tc>
                  <a:txBody>
                    <a:bodyPr/>
                    <a:lstStyle/>
                    <a:p>
                      <a:r>
                        <a:rPr lang="en-IN" dirty="0"/>
                        <a:t>1,15000</a:t>
                      </a:r>
                    </a:p>
                  </a:txBody>
                  <a:tcPr/>
                </a:tc>
                <a:tc>
                  <a:txBody>
                    <a:bodyPr/>
                    <a:lstStyle/>
                    <a:p>
                      <a:r>
                        <a:rPr lang="en-IN" dirty="0"/>
                        <a:t>Female</a:t>
                      </a:r>
                    </a:p>
                  </a:txBody>
                  <a:tcPr/>
                </a:tc>
                <a:tc>
                  <a:txBody>
                    <a:bodyPr/>
                    <a:lstStyle/>
                    <a:p>
                      <a:r>
                        <a:rPr lang="en-IN" dirty="0"/>
                        <a:t>Analytics</a:t>
                      </a:r>
                    </a:p>
                  </a:txBody>
                  <a:tcPr/>
                </a:tc>
                <a:tc>
                  <a:txBody>
                    <a:bodyPr/>
                    <a:lstStyle/>
                    <a:p>
                      <a:r>
                        <a:rPr lang="en-IN" dirty="0"/>
                        <a:t>21</a:t>
                      </a:r>
                    </a:p>
                  </a:txBody>
                  <a:tcPr/>
                </a:tc>
                <a:extLst>
                  <a:ext uri="{0D108BD9-81ED-4DB2-BD59-A6C34878D82A}">
                    <a16:rowId xmlns:a16="http://schemas.microsoft.com/office/drawing/2014/main" val="488063267"/>
                  </a:ext>
                </a:extLst>
              </a:tr>
              <a:tr h="568329">
                <a:tc>
                  <a:txBody>
                    <a:bodyPr/>
                    <a:lstStyle/>
                    <a:p>
                      <a:r>
                        <a:rPr lang="en-IN" dirty="0"/>
                        <a:t>3</a:t>
                      </a:r>
                    </a:p>
                  </a:txBody>
                  <a:tcPr/>
                </a:tc>
                <a:tc>
                  <a:txBody>
                    <a:bodyPr/>
                    <a:lstStyle/>
                    <a:p>
                      <a:r>
                        <a:rPr lang="en-IN" dirty="0"/>
                        <a:t>John</a:t>
                      </a:r>
                    </a:p>
                  </a:txBody>
                  <a:tcPr/>
                </a:tc>
                <a:tc>
                  <a:txBody>
                    <a:bodyPr/>
                    <a:lstStyle/>
                    <a:p>
                      <a:r>
                        <a:rPr lang="en-IN" dirty="0"/>
                        <a:t>55000</a:t>
                      </a:r>
                    </a:p>
                  </a:txBody>
                  <a:tcPr/>
                </a:tc>
                <a:tc>
                  <a:txBody>
                    <a:bodyPr/>
                    <a:lstStyle/>
                    <a:p>
                      <a:r>
                        <a:rPr lang="en-IN" dirty="0"/>
                        <a:t>Male</a:t>
                      </a:r>
                    </a:p>
                  </a:txBody>
                  <a:tcPr/>
                </a:tc>
                <a:tc>
                  <a:txBody>
                    <a:bodyPr/>
                    <a:lstStyle/>
                    <a:p>
                      <a:r>
                        <a:rPr lang="en-IN" dirty="0"/>
                        <a:t>Analytics</a:t>
                      </a:r>
                    </a:p>
                  </a:txBody>
                  <a:tcPr/>
                </a:tc>
                <a:tc>
                  <a:txBody>
                    <a:bodyPr/>
                    <a:lstStyle/>
                    <a:p>
                      <a:r>
                        <a:rPr lang="en-IN" dirty="0"/>
                        <a:t>25</a:t>
                      </a:r>
                    </a:p>
                  </a:txBody>
                  <a:tcPr/>
                </a:tc>
                <a:extLst>
                  <a:ext uri="{0D108BD9-81ED-4DB2-BD59-A6C34878D82A}">
                    <a16:rowId xmlns:a16="http://schemas.microsoft.com/office/drawing/2014/main" val="481244391"/>
                  </a:ext>
                </a:extLst>
              </a:tr>
            </a:tbl>
          </a:graphicData>
        </a:graphic>
      </p:graphicFrame>
      <p:cxnSp>
        <p:nvCxnSpPr>
          <p:cNvPr id="6" name="Straight Arrow Connector 5">
            <a:extLst>
              <a:ext uri="{FF2B5EF4-FFF2-40B4-BE49-F238E27FC236}">
                <a16:creationId xmlns:a16="http://schemas.microsoft.com/office/drawing/2014/main" id="{B42AB36B-C415-40E3-B83C-1C45116039B6}"/>
              </a:ext>
            </a:extLst>
          </p:cNvPr>
          <p:cNvCxnSpPr/>
          <p:nvPr/>
        </p:nvCxnSpPr>
        <p:spPr>
          <a:xfrm>
            <a:off x="5844341" y="5910262"/>
            <a:ext cx="0" cy="341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3C3AF54-5F21-49C7-90EA-670879A6B15D}"/>
              </a:ext>
            </a:extLst>
          </p:cNvPr>
          <p:cNvCxnSpPr/>
          <p:nvPr/>
        </p:nvCxnSpPr>
        <p:spPr>
          <a:xfrm>
            <a:off x="7329267" y="5910262"/>
            <a:ext cx="0" cy="25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23EBC7F-C78E-4F6A-980B-52A3B24EE37F}"/>
              </a:ext>
            </a:extLst>
          </p:cNvPr>
          <p:cNvSpPr/>
          <p:nvPr/>
        </p:nvSpPr>
        <p:spPr>
          <a:xfrm>
            <a:off x="4331976" y="6317244"/>
            <a:ext cx="1849863" cy="341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Default values</a:t>
            </a:r>
          </a:p>
        </p:txBody>
      </p:sp>
      <p:sp>
        <p:nvSpPr>
          <p:cNvPr id="10" name="Rectangle 9">
            <a:extLst>
              <a:ext uri="{FF2B5EF4-FFF2-40B4-BE49-F238E27FC236}">
                <a16:creationId xmlns:a16="http://schemas.microsoft.com/office/drawing/2014/main" id="{1A84D1A3-E819-4397-A39D-80A66150A0D6}"/>
              </a:ext>
            </a:extLst>
          </p:cNvPr>
          <p:cNvSpPr/>
          <p:nvPr/>
        </p:nvSpPr>
        <p:spPr>
          <a:xfrm>
            <a:off x="6601283" y="6304026"/>
            <a:ext cx="1849863" cy="341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Default values</a:t>
            </a:r>
          </a:p>
        </p:txBody>
      </p:sp>
      <p:graphicFrame>
        <p:nvGraphicFramePr>
          <p:cNvPr id="11" name="Table 11">
            <a:extLst>
              <a:ext uri="{FF2B5EF4-FFF2-40B4-BE49-F238E27FC236}">
                <a16:creationId xmlns:a16="http://schemas.microsoft.com/office/drawing/2014/main" id="{2DCD8D5E-A4BE-4444-ADC3-F96328222A62}"/>
              </a:ext>
            </a:extLst>
          </p:cNvPr>
          <p:cNvGraphicFramePr>
            <a:graphicFrameLocks noGrp="1"/>
          </p:cNvGraphicFramePr>
          <p:nvPr>
            <p:extLst>
              <p:ext uri="{D42A27DB-BD31-4B8C-83A1-F6EECF244321}">
                <p14:modId xmlns:p14="http://schemas.microsoft.com/office/powerpoint/2010/main" val="2072246382"/>
              </p:ext>
            </p:extLst>
          </p:nvPr>
        </p:nvGraphicFramePr>
        <p:xfrm>
          <a:off x="8469625" y="4652659"/>
          <a:ext cx="3319101" cy="981742"/>
        </p:xfrm>
        <a:graphic>
          <a:graphicData uri="http://schemas.openxmlformats.org/drawingml/2006/table">
            <a:tbl>
              <a:tblPr firstRow="1" bandRow="1">
                <a:tableStyleId>{5C22544A-7EE6-4342-B048-85BDC9FD1C3A}</a:tableStyleId>
              </a:tblPr>
              <a:tblGrid>
                <a:gridCol w="998620">
                  <a:extLst>
                    <a:ext uri="{9D8B030D-6E8A-4147-A177-3AD203B41FA5}">
                      <a16:colId xmlns:a16="http://schemas.microsoft.com/office/drawing/2014/main" val="586641505"/>
                    </a:ext>
                  </a:extLst>
                </a:gridCol>
                <a:gridCol w="1181315">
                  <a:extLst>
                    <a:ext uri="{9D8B030D-6E8A-4147-A177-3AD203B41FA5}">
                      <a16:colId xmlns:a16="http://schemas.microsoft.com/office/drawing/2014/main" val="1023227478"/>
                    </a:ext>
                  </a:extLst>
                </a:gridCol>
                <a:gridCol w="1139166">
                  <a:extLst>
                    <a:ext uri="{9D8B030D-6E8A-4147-A177-3AD203B41FA5}">
                      <a16:colId xmlns:a16="http://schemas.microsoft.com/office/drawing/2014/main" val="2565501813"/>
                    </a:ext>
                  </a:extLst>
                </a:gridCol>
              </a:tblGrid>
              <a:tr h="490871">
                <a:tc>
                  <a:txBody>
                    <a:bodyPr/>
                    <a:lstStyle/>
                    <a:p>
                      <a:r>
                        <a:rPr lang="en-IN" dirty="0" err="1"/>
                        <a:t>S_id</a:t>
                      </a:r>
                      <a:endParaRPr lang="en-IN" dirty="0"/>
                    </a:p>
                  </a:txBody>
                  <a:tcPr/>
                </a:tc>
                <a:tc>
                  <a:txBody>
                    <a:bodyPr/>
                    <a:lstStyle/>
                    <a:p>
                      <a:r>
                        <a:rPr lang="en-IN" dirty="0" err="1"/>
                        <a:t>S_name</a:t>
                      </a:r>
                      <a:endParaRPr lang="en-IN" dirty="0"/>
                    </a:p>
                  </a:txBody>
                  <a:tcPr/>
                </a:tc>
                <a:tc>
                  <a:txBody>
                    <a:bodyPr/>
                    <a:lstStyle/>
                    <a:p>
                      <a:r>
                        <a:rPr lang="en-IN" dirty="0" err="1"/>
                        <a:t>S_marks</a:t>
                      </a:r>
                      <a:endParaRPr lang="en-IN" dirty="0"/>
                    </a:p>
                  </a:txBody>
                  <a:tcPr/>
                </a:tc>
                <a:extLst>
                  <a:ext uri="{0D108BD9-81ED-4DB2-BD59-A6C34878D82A}">
                    <a16:rowId xmlns:a16="http://schemas.microsoft.com/office/drawing/2014/main" val="1548072610"/>
                  </a:ext>
                </a:extLst>
              </a:tr>
              <a:tr h="490871">
                <a:tc>
                  <a:txBody>
                    <a:bodyPr/>
                    <a:lstStyle/>
                    <a:p>
                      <a:r>
                        <a:rPr lang="en-IN" dirty="0"/>
                        <a:t>1</a:t>
                      </a:r>
                    </a:p>
                  </a:txBody>
                  <a:tcPr/>
                </a:tc>
                <a:tc>
                  <a:txBody>
                    <a:bodyPr/>
                    <a:lstStyle/>
                    <a:p>
                      <a:r>
                        <a:rPr lang="en-IN" dirty="0"/>
                        <a:t>Sam</a:t>
                      </a:r>
                    </a:p>
                  </a:txBody>
                  <a:tcPr/>
                </a:tc>
                <a:tc>
                  <a:txBody>
                    <a:bodyPr/>
                    <a:lstStyle/>
                    <a:p>
                      <a:r>
                        <a:rPr lang="en-IN" dirty="0"/>
                        <a:t>50</a:t>
                      </a:r>
                    </a:p>
                  </a:txBody>
                  <a:tcPr/>
                </a:tc>
                <a:extLst>
                  <a:ext uri="{0D108BD9-81ED-4DB2-BD59-A6C34878D82A}">
                    <a16:rowId xmlns:a16="http://schemas.microsoft.com/office/drawing/2014/main" val="459653454"/>
                  </a:ext>
                </a:extLst>
              </a:tr>
            </a:tbl>
          </a:graphicData>
        </a:graphic>
      </p:graphicFrame>
      <p:sp>
        <p:nvSpPr>
          <p:cNvPr id="12" name="Rectangle 11">
            <a:extLst>
              <a:ext uri="{FF2B5EF4-FFF2-40B4-BE49-F238E27FC236}">
                <a16:creationId xmlns:a16="http://schemas.microsoft.com/office/drawing/2014/main" id="{D42F7276-B882-4448-BAE9-9E2AE44E0B45}"/>
              </a:ext>
            </a:extLst>
          </p:cNvPr>
          <p:cNvSpPr/>
          <p:nvPr/>
        </p:nvSpPr>
        <p:spPr>
          <a:xfrm>
            <a:off x="9570003" y="4068536"/>
            <a:ext cx="966699" cy="341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stu1</a:t>
            </a:r>
          </a:p>
        </p:txBody>
      </p:sp>
      <p:sp>
        <p:nvSpPr>
          <p:cNvPr id="13" name="Rectangle 12">
            <a:extLst>
              <a:ext uri="{FF2B5EF4-FFF2-40B4-BE49-F238E27FC236}">
                <a16:creationId xmlns:a16="http://schemas.microsoft.com/office/drawing/2014/main" id="{3EEE385C-2060-4EB5-ACC7-04771E231F0F}"/>
              </a:ext>
            </a:extLst>
          </p:cNvPr>
          <p:cNvSpPr/>
          <p:nvPr/>
        </p:nvSpPr>
        <p:spPr>
          <a:xfrm>
            <a:off x="10240517" y="6029777"/>
            <a:ext cx="1548209" cy="61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Default values</a:t>
            </a:r>
          </a:p>
        </p:txBody>
      </p:sp>
      <p:cxnSp>
        <p:nvCxnSpPr>
          <p:cNvPr id="14" name="Straight Arrow Connector 13">
            <a:extLst>
              <a:ext uri="{FF2B5EF4-FFF2-40B4-BE49-F238E27FC236}">
                <a16:creationId xmlns:a16="http://schemas.microsoft.com/office/drawing/2014/main" id="{84DDBFF8-80A5-42F1-9F63-F9C1BC9170A5}"/>
              </a:ext>
            </a:extLst>
          </p:cNvPr>
          <p:cNvCxnSpPr>
            <a:cxnSpLocks/>
          </p:cNvCxnSpPr>
          <p:nvPr/>
        </p:nvCxnSpPr>
        <p:spPr>
          <a:xfrm>
            <a:off x="11040794" y="5594713"/>
            <a:ext cx="0" cy="435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63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075C-90B8-49C8-BDE1-A4AE0F67351D}"/>
              </a:ext>
            </a:extLst>
          </p:cNvPr>
          <p:cNvSpPr>
            <a:spLocks noGrp="1"/>
          </p:cNvSpPr>
          <p:nvPr>
            <p:ph type="title"/>
          </p:nvPr>
        </p:nvSpPr>
        <p:spPr/>
        <p:txBody>
          <a:bodyPr/>
          <a:lstStyle/>
          <a:p>
            <a:r>
              <a:rPr lang="en-IN" dirty="0"/>
              <a:t>Unique Constraint</a:t>
            </a:r>
          </a:p>
        </p:txBody>
      </p:sp>
      <p:sp>
        <p:nvSpPr>
          <p:cNvPr id="3" name="Content Placeholder 2">
            <a:extLst>
              <a:ext uri="{FF2B5EF4-FFF2-40B4-BE49-F238E27FC236}">
                <a16:creationId xmlns:a16="http://schemas.microsoft.com/office/drawing/2014/main" id="{67363F01-211F-4AE3-B47B-84E9A68F8521}"/>
              </a:ext>
            </a:extLst>
          </p:cNvPr>
          <p:cNvSpPr>
            <a:spLocks noGrp="1"/>
          </p:cNvSpPr>
          <p:nvPr>
            <p:ph idx="1"/>
          </p:nvPr>
        </p:nvSpPr>
        <p:spPr>
          <a:xfrm>
            <a:off x="337623" y="2395240"/>
            <a:ext cx="11560324" cy="4216575"/>
          </a:xfrm>
        </p:spPr>
        <p:txBody>
          <a:bodyPr>
            <a:normAutofit/>
          </a:bodyPr>
          <a:lstStyle/>
          <a:p>
            <a:r>
              <a:rPr lang="en-IN" sz="2000" dirty="0">
                <a:latin typeface="Times New Roman" panose="02020603050405020304" pitchFamily="18" charset="0"/>
                <a:cs typeface="Times New Roman" panose="02020603050405020304" pitchFamily="18" charset="0"/>
              </a:rPr>
              <a:t>Unique Constraints ensures that all values in a column are different.</a:t>
            </a:r>
          </a:p>
          <a:p>
            <a:pPr marL="0" indent="0">
              <a:buNone/>
            </a:pPr>
            <a:r>
              <a:rPr lang="en-IN" sz="2000" dirty="0">
                <a:latin typeface="Times New Roman" panose="02020603050405020304" pitchFamily="18" charset="0"/>
                <a:cs typeface="Times New Roman" panose="02020603050405020304" pitchFamily="18" charset="0"/>
              </a:rPr>
              <a:t>CREATE TABLE stu2(</a:t>
            </a:r>
            <a:r>
              <a:rPr lang="en-IN" sz="2000" dirty="0" err="1">
                <a:latin typeface="Times New Roman" panose="02020603050405020304" pitchFamily="18" charset="0"/>
                <a:cs typeface="Times New Roman" panose="02020603050405020304" pitchFamily="18" charset="0"/>
              </a:rPr>
              <a:t>s_id</a:t>
            </a:r>
            <a:r>
              <a:rPr lang="en-IN" sz="2000" dirty="0">
                <a:latin typeface="Times New Roman" panose="02020603050405020304" pitchFamily="18" charset="0"/>
                <a:cs typeface="Times New Roman" panose="02020603050405020304" pitchFamily="18" charset="0"/>
              </a:rPr>
              <a:t> int unique, </a:t>
            </a:r>
            <a:r>
              <a:rPr lang="en-IN" sz="2000" dirty="0" err="1">
                <a:latin typeface="Times New Roman" panose="02020603050405020304" pitchFamily="18" charset="0"/>
                <a:cs typeface="Times New Roman" panose="02020603050405020304" pitchFamily="18" charset="0"/>
              </a:rPr>
              <a:t>s_name</a:t>
            </a:r>
            <a:r>
              <a:rPr lang="en-IN" sz="2000" dirty="0">
                <a:latin typeface="Times New Roman" panose="02020603050405020304" pitchFamily="18" charset="0"/>
                <a:cs typeface="Times New Roman" panose="02020603050405020304" pitchFamily="18" charset="0"/>
              </a:rPr>
              <a:t> varchar(20));</a:t>
            </a:r>
          </a:p>
          <a:p>
            <a:pPr marL="0" indent="0">
              <a:buNone/>
            </a:pPr>
            <a:r>
              <a:rPr lang="en-IN" sz="2000" dirty="0">
                <a:latin typeface="Times New Roman" panose="02020603050405020304" pitchFamily="18" charset="0"/>
                <a:cs typeface="Times New Roman" panose="02020603050405020304" pitchFamily="18" charset="0"/>
              </a:rPr>
              <a:t>INSERT INTO stu2 VALUES (1,’John’);</a:t>
            </a:r>
          </a:p>
        </p:txBody>
      </p:sp>
      <p:graphicFrame>
        <p:nvGraphicFramePr>
          <p:cNvPr id="4" name="Table 4">
            <a:extLst>
              <a:ext uri="{FF2B5EF4-FFF2-40B4-BE49-F238E27FC236}">
                <a16:creationId xmlns:a16="http://schemas.microsoft.com/office/drawing/2014/main" id="{3E67C1BE-40B1-4250-B469-B6C8435C7F5E}"/>
              </a:ext>
            </a:extLst>
          </p:cNvPr>
          <p:cNvGraphicFramePr>
            <a:graphicFrameLocks noGrp="1"/>
          </p:cNvGraphicFramePr>
          <p:nvPr>
            <p:extLst>
              <p:ext uri="{D42A27DB-BD31-4B8C-83A1-F6EECF244321}">
                <p14:modId xmlns:p14="http://schemas.microsoft.com/office/powerpoint/2010/main" val="7512240"/>
              </p:ext>
            </p:extLst>
          </p:nvPr>
        </p:nvGraphicFramePr>
        <p:xfrm>
          <a:off x="2005035" y="4403188"/>
          <a:ext cx="8869290" cy="2011963"/>
        </p:xfrm>
        <a:graphic>
          <a:graphicData uri="http://schemas.openxmlformats.org/drawingml/2006/table">
            <a:tbl>
              <a:tblPr firstRow="1" bandRow="1">
                <a:tableStyleId>{21E4AEA4-8DFA-4A89-87EB-49C32662AFE0}</a:tableStyleId>
              </a:tblPr>
              <a:tblGrid>
                <a:gridCol w="1214089">
                  <a:extLst>
                    <a:ext uri="{9D8B030D-6E8A-4147-A177-3AD203B41FA5}">
                      <a16:colId xmlns:a16="http://schemas.microsoft.com/office/drawing/2014/main" val="3377431962"/>
                    </a:ext>
                  </a:extLst>
                </a:gridCol>
                <a:gridCol w="1420194">
                  <a:extLst>
                    <a:ext uri="{9D8B030D-6E8A-4147-A177-3AD203B41FA5}">
                      <a16:colId xmlns:a16="http://schemas.microsoft.com/office/drawing/2014/main" val="3275433077"/>
                    </a:ext>
                  </a:extLst>
                </a:gridCol>
                <a:gridCol w="1319399">
                  <a:extLst>
                    <a:ext uri="{9D8B030D-6E8A-4147-A177-3AD203B41FA5}">
                      <a16:colId xmlns:a16="http://schemas.microsoft.com/office/drawing/2014/main" val="3139415535"/>
                    </a:ext>
                  </a:extLst>
                </a:gridCol>
                <a:gridCol w="1715487">
                  <a:extLst>
                    <a:ext uri="{9D8B030D-6E8A-4147-A177-3AD203B41FA5}">
                      <a16:colId xmlns:a16="http://schemas.microsoft.com/office/drawing/2014/main" val="3064039684"/>
                    </a:ext>
                  </a:extLst>
                </a:gridCol>
                <a:gridCol w="1849966">
                  <a:extLst>
                    <a:ext uri="{9D8B030D-6E8A-4147-A177-3AD203B41FA5}">
                      <a16:colId xmlns:a16="http://schemas.microsoft.com/office/drawing/2014/main" val="3317448834"/>
                    </a:ext>
                  </a:extLst>
                </a:gridCol>
                <a:gridCol w="1350155">
                  <a:extLst>
                    <a:ext uri="{9D8B030D-6E8A-4147-A177-3AD203B41FA5}">
                      <a16:colId xmlns:a16="http://schemas.microsoft.com/office/drawing/2014/main" val="828277575"/>
                    </a:ext>
                  </a:extLst>
                </a:gridCol>
              </a:tblGrid>
              <a:tr h="614959">
                <a:tc>
                  <a:txBody>
                    <a:bodyPr/>
                    <a:lstStyle/>
                    <a:p>
                      <a:r>
                        <a:rPr lang="en-IN" dirty="0" err="1"/>
                        <a:t>e_id</a:t>
                      </a:r>
                      <a:endParaRPr lang="en-IN" dirty="0"/>
                    </a:p>
                  </a:txBody>
                  <a:tcPr/>
                </a:tc>
                <a:tc>
                  <a:txBody>
                    <a:bodyPr/>
                    <a:lstStyle/>
                    <a:p>
                      <a:r>
                        <a:rPr lang="en-IN" dirty="0" err="1"/>
                        <a:t>e_name</a:t>
                      </a:r>
                      <a:endParaRPr lang="en-IN" dirty="0"/>
                    </a:p>
                  </a:txBody>
                  <a:tcPr/>
                </a:tc>
                <a:tc>
                  <a:txBody>
                    <a:bodyPr/>
                    <a:lstStyle/>
                    <a:p>
                      <a:r>
                        <a:rPr lang="en-IN" dirty="0" err="1"/>
                        <a:t>e_salary</a:t>
                      </a:r>
                      <a:endParaRPr lang="en-IN" dirty="0"/>
                    </a:p>
                  </a:txBody>
                  <a:tcPr/>
                </a:tc>
                <a:tc>
                  <a:txBody>
                    <a:bodyPr/>
                    <a:lstStyle/>
                    <a:p>
                      <a:r>
                        <a:rPr lang="en-IN" dirty="0" err="1"/>
                        <a:t>e_gender</a:t>
                      </a:r>
                      <a:endParaRPr lang="en-IN" dirty="0"/>
                    </a:p>
                  </a:txBody>
                  <a:tcPr/>
                </a:tc>
                <a:tc>
                  <a:txBody>
                    <a:bodyPr/>
                    <a:lstStyle/>
                    <a:p>
                      <a:r>
                        <a:rPr lang="en-IN" dirty="0" err="1"/>
                        <a:t>e_dept</a:t>
                      </a:r>
                      <a:endParaRPr lang="en-IN" dirty="0"/>
                    </a:p>
                  </a:txBody>
                  <a:tcPr/>
                </a:tc>
                <a:tc>
                  <a:txBody>
                    <a:bodyPr/>
                    <a:lstStyle/>
                    <a:p>
                      <a:r>
                        <a:rPr lang="en-IN" dirty="0" err="1"/>
                        <a:t>e_age</a:t>
                      </a:r>
                      <a:endParaRPr lang="en-IN" dirty="0"/>
                    </a:p>
                  </a:txBody>
                  <a:tcPr/>
                </a:tc>
                <a:extLst>
                  <a:ext uri="{0D108BD9-81ED-4DB2-BD59-A6C34878D82A}">
                    <a16:rowId xmlns:a16="http://schemas.microsoft.com/office/drawing/2014/main" val="3173741366"/>
                  </a:ext>
                </a:extLst>
              </a:tr>
              <a:tr h="416285">
                <a:tc>
                  <a:txBody>
                    <a:bodyPr/>
                    <a:lstStyle/>
                    <a:p>
                      <a:r>
                        <a:rPr lang="en-IN" dirty="0"/>
                        <a:t>1</a:t>
                      </a:r>
                    </a:p>
                  </a:txBody>
                  <a:tcPr/>
                </a:tc>
                <a:tc>
                  <a:txBody>
                    <a:bodyPr/>
                    <a:lstStyle/>
                    <a:p>
                      <a:r>
                        <a:rPr lang="en-IN" dirty="0"/>
                        <a:t>Sam</a:t>
                      </a:r>
                    </a:p>
                  </a:txBody>
                  <a:tcPr/>
                </a:tc>
                <a:tc>
                  <a:txBody>
                    <a:bodyPr/>
                    <a:lstStyle/>
                    <a:p>
                      <a:r>
                        <a:rPr lang="en-IN" dirty="0"/>
                        <a:t>85000</a:t>
                      </a:r>
                    </a:p>
                  </a:txBody>
                  <a:tcPr/>
                </a:tc>
                <a:tc>
                  <a:txBody>
                    <a:bodyPr/>
                    <a:lstStyle/>
                    <a:p>
                      <a:r>
                        <a:rPr lang="en-IN" dirty="0"/>
                        <a:t>Male</a:t>
                      </a:r>
                    </a:p>
                  </a:txBody>
                  <a:tcPr/>
                </a:tc>
                <a:tc>
                  <a:txBody>
                    <a:bodyPr/>
                    <a:lstStyle/>
                    <a:p>
                      <a:r>
                        <a:rPr lang="en-IN" dirty="0"/>
                        <a:t>Analytics</a:t>
                      </a:r>
                    </a:p>
                  </a:txBody>
                  <a:tcPr/>
                </a:tc>
                <a:tc>
                  <a:txBody>
                    <a:bodyPr/>
                    <a:lstStyle/>
                    <a:p>
                      <a:r>
                        <a:rPr lang="en-IN" dirty="0"/>
                        <a:t>45</a:t>
                      </a:r>
                    </a:p>
                  </a:txBody>
                  <a:tcPr/>
                </a:tc>
                <a:extLst>
                  <a:ext uri="{0D108BD9-81ED-4DB2-BD59-A6C34878D82A}">
                    <a16:rowId xmlns:a16="http://schemas.microsoft.com/office/drawing/2014/main" val="2099442020"/>
                  </a:ext>
                </a:extLst>
              </a:tr>
              <a:tr h="614959">
                <a:tc>
                  <a:txBody>
                    <a:bodyPr/>
                    <a:lstStyle/>
                    <a:p>
                      <a:r>
                        <a:rPr lang="en-IN" dirty="0"/>
                        <a:t>2</a:t>
                      </a:r>
                    </a:p>
                  </a:txBody>
                  <a:tcPr/>
                </a:tc>
                <a:tc>
                  <a:txBody>
                    <a:bodyPr/>
                    <a:lstStyle/>
                    <a:p>
                      <a:r>
                        <a:rPr lang="en-IN" dirty="0"/>
                        <a:t>Anne</a:t>
                      </a:r>
                    </a:p>
                  </a:txBody>
                  <a:tcPr/>
                </a:tc>
                <a:tc>
                  <a:txBody>
                    <a:bodyPr/>
                    <a:lstStyle/>
                    <a:p>
                      <a:r>
                        <a:rPr lang="en-IN" dirty="0"/>
                        <a:t>85000</a:t>
                      </a:r>
                    </a:p>
                  </a:txBody>
                  <a:tcPr/>
                </a:tc>
                <a:tc>
                  <a:txBody>
                    <a:bodyPr/>
                    <a:lstStyle/>
                    <a:p>
                      <a:r>
                        <a:rPr lang="en-IN" dirty="0"/>
                        <a:t>Female</a:t>
                      </a:r>
                    </a:p>
                  </a:txBody>
                  <a:tcPr/>
                </a:tc>
                <a:tc>
                  <a:txBody>
                    <a:bodyPr/>
                    <a:lstStyle/>
                    <a:p>
                      <a:r>
                        <a:rPr lang="en-IN" dirty="0"/>
                        <a:t>Operations</a:t>
                      </a:r>
                    </a:p>
                  </a:txBody>
                  <a:tcPr/>
                </a:tc>
                <a:tc>
                  <a:txBody>
                    <a:bodyPr/>
                    <a:lstStyle/>
                    <a:p>
                      <a:r>
                        <a:rPr lang="en-IN" dirty="0"/>
                        <a:t>21</a:t>
                      </a:r>
                    </a:p>
                  </a:txBody>
                  <a:tcPr/>
                </a:tc>
                <a:extLst>
                  <a:ext uri="{0D108BD9-81ED-4DB2-BD59-A6C34878D82A}">
                    <a16:rowId xmlns:a16="http://schemas.microsoft.com/office/drawing/2014/main" val="488063267"/>
                  </a:ext>
                </a:extLst>
              </a:tr>
              <a:tr h="351405">
                <a:tc>
                  <a:txBody>
                    <a:bodyPr/>
                    <a:lstStyle/>
                    <a:p>
                      <a:r>
                        <a:rPr lang="en-IN" dirty="0"/>
                        <a:t>3</a:t>
                      </a:r>
                    </a:p>
                  </a:txBody>
                  <a:tcPr/>
                </a:tc>
                <a:tc>
                  <a:txBody>
                    <a:bodyPr/>
                    <a:lstStyle/>
                    <a:p>
                      <a:r>
                        <a:rPr lang="en-IN" dirty="0"/>
                        <a:t>John</a:t>
                      </a:r>
                    </a:p>
                  </a:txBody>
                  <a:tcPr/>
                </a:tc>
                <a:tc>
                  <a:txBody>
                    <a:bodyPr/>
                    <a:lstStyle/>
                    <a:p>
                      <a:r>
                        <a:rPr lang="en-IN" dirty="0"/>
                        <a:t>85000</a:t>
                      </a:r>
                    </a:p>
                  </a:txBody>
                  <a:tcPr/>
                </a:tc>
                <a:tc>
                  <a:txBody>
                    <a:bodyPr/>
                    <a:lstStyle/>
                    <a:p>
                      <a:r>
                        <a:rPr lang="en-IN" dirty="0"/>
                        <a:t>Male</a:t>
                      </a:r>
                    </a:p>
                  </a:txBody>
                  <a:tcPr/>
                </a:tc>
                <a:tc>
                  <a:txBody>
                    <a:bodyPr/>
                    <a:lstStyle/>
                    <a:p>
                      <a:r>
                        <a:rPr lang="en-IN" dirty="0"/>
                        <a:t>Sales</a:t>
                      </a:r>
                    </a:p>
                  </a:txBody>
                  <a:tcPr/>
                </a:tc>
                <a:tc>
                  <a:txBody>
                    <a:bodyPr/>
                    <a:lstStyle/>
                    <a:p>
                      <a:r>
                        <a:rPr lang="en-IN" dirty="0"/>
                        <a:t>25</a:t>
                      </a:r>
                    </a:p>
                  </a:txBody>
                  <a:tcPr/>
                </a:tc>
                <a:extLst>
                  <a:ext uri="{0D108BD9-81ED-4DB2-BD59-A6C34878D82A}">
                    <a16:rowId xmlns:a16="http://schemas.microsoft.com/office/drawing/2014/main" val="481244391"/>
                  </a:ext>
                </a:extLst>
              </a:tr>
            </a:tbl>
          </a:graphicData>
        </a:graphic>
      </p:graphicFrame>
      <p:cxnSp>
        <p:nvCxnSpPr>
          <p:cNvPr id="6" name="Straight Arrow Connector 5">
            <a:extLst>
              <a:ext uri="{FF2B5EF4-FFF2-40B4-BE49-F238E27FC236}">
                <a16:creationId xmlns:a16="http://schemas.microsoft.com/office/drawing/2014/main" id="{4195A987-F89E-4847-B29F-25B133FA6EDE}"/>
              </a:ext>
            </a:extLst>
          </p:cNvPr>
          <p:cNvCxnSpPr/>
          <p:nvPr/>
        </p:nvCxnSpPr>
        <p:spPr>
          <a:xfrm>
            <a:off x="1427480" y="5458264"/>
            <a:ext cx="577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E49B65B-1823-4523-92BD-26E41566E692}"/>
              </a:ext>
            </a:extLst>
          </p:cNvPr>
          <p:cNvSpPr/>
          <p:nvPr/>
        </p:nvSpPr>
        <p:spPr>
          <a:xfrm>
            <a:off x="294053" y="5159541"/>
            <a:ext cx="1233269" cy="499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Unique values</a:t>
            </a:r>
          </a:p>
        </p:txBody>
      </p:sp>
      <p:graphicFrame>
        <p:nvGraphicFramePr>
          <p:cNvPr id="8" name="Table 8">
            <a:extLst>
              <a:ext uri="{FF2B5EF4-FFF2-40B4-BE49-F238E27FC236}">
                <a16:creationId xmlns:a16="http://schemas.microsoft.com/office/drawing/2014/main" id="{A1CDABE9-3E0B-4CC1-AF90-40239BFD75DB}"/>
              </a:ext>
            </a:extLst>
          </p:cNvPr>
          <p:cNvGraphicFramePr>
            <a:graphicFrameLocks noGrp="1"/>
          </p:cNvGraphicFramePr>
          <p:nvPr>
            <p:extLst>
              <p:ext uri="{D42A27DB-BD31-4B8C-83A1-F6EECF244321}">
                <p14:modId xmlns:p14="http://schemas.microsoft.com/office/powerpoint/2010/main" val="3749494587"/>
              </p:ext>
            </p:extLst>
          </p:nvPr>
        </p:nvGraphicFramePr>
        <p:xfrm>
          <a:off x="8531273" y="2874031"/>
          <a:ext cx="2343052" cy="1109938"/>
        </p:xfrm>
        <a:graphic>
          <a:graphicData uri="http://schemas.openxmlformats.org/drawingml/2006/table">
            <a:tbl>
              <a:tblPr firstRow="1" bandRow="1">
                <a:tableStyleId>{5C22544A-7EE6-4342-B048-85BDC9FD1C3A}</a:tableStyleId>
              </a:tblPr>
              <a:tblGrid>
                <a:gridCol w="1037883">
                  <a:extLst>
                    <a:ext uri="{9D8B030D-6E8A-4147-A177-3AD203B41FA5}">
                      <a16:colId xmlns:a16="http://schemas.microsoft.com/office/drawing/2014/main" val="4234247168"/>
                    </a:ext>
                  </a:extLst>
                </a:gridCol>
                <a:gridCol w="1305169">
                  <a:extLst>
                    <a:ext uri="{9D8B030D-6E8A-4147-A177-3AD203B41FA5}">
                      <a16:colId xmlns:a16="http://schemas.microsoft.com/office/drawing/2014/main" val="525670057"/>
                    </a:ext>
                  </a:extLst>
                </a:gridCol>
              </a:tblGrid>
              <a:tr h="554969">
                <a:tc>
                  <a:txBody>
                    <a:bodyPr/>
                    <a:lstStyle/>
                    <a:p>
                      <a:r>
                        <a:rPr lang="en-IN" dirty="0" err="1"/>
                        <a:t>s_id</a:t>
                      </a:r>
                      <a:endParaRPr lang="en-IN" dirty="0"/>
                    </a:p>
                  </a:txBody>
                  <a:tcPr/>
                </a:tc>
                <a:tc>
                  <a:txBody>
                    <a:bodyPr/>
                    <a:lstStyle/>
                    <a:p>
                      <a:r>
                        <a:rPr lang="en-IN" dirty="0" err="1"/>
                        <a:t>s_name</a:t>
                      </a:r>
                      <a:endParaRPr lang="en-IN" dirty="0"/>
                    </a:p>
                  </a:txBody>
                  <a:tcPr/>
                </a:tc>
                <a:extLst>
                  <a:ext uri="{0D108BD9-81ED-4DB2-BD59-A6C34878D82A}">
                    <a16:rowId xmlns:a16="http://schemas.microsoft.com/office/drawing/2014/main" val="3916421762"/>
                  </a:ext>
                </a:extLst>
              </a:tr>
              <a:tr h="554969">
                <a:tc>
                  <a:txBody>
                    <a:bodyPr/>
                    <a:lstStyle/>
                    <a:p>
                      <a:r>
                        <a:rPr lang="en-IN" dirty="0"/>
                        <a:t>1</a:t>
                      </a:r>
                    </a:p>
                  </a:txBody>
                  <a:tcPr/>
                </a:tc>
                <a:tc>
                  <a:txBody>
                    <a:bodyPr/>
                    <a:lstStyle/>
                    <a:p>
                      <a:r>
                        <a:rPr lang="en-IN" dirty="0"/>
                        <a:t>John</a:t>
                      </a:r>
                    </a:p>
                  </a:txBody>
                  <a:tcPr/>
                </a:tc>
                <a:extLst>
                  <a:ext uri="{0D108BD9-81ED-4DB2-BD59-A6C34878D82A}">
                    <a16:rowId xmlns:a16="http://schemas.microsoft.com/office/drawing/2014/main" val="2179343761"/>
                  </a:ext>
                </a:extLst>
              </a:tr>
            </a:tbl>
          </a:graphicData>
        </a:graphic>
      </p:graphicFrame>
      <p:sp>
        <p:nvSpPr>
          <p:cNvPr id="9" name="Rectangle 8">
            <a:extLst>
              <a:ext uri="{FF2B5EF4-FFF2-40B4-BE49-F238E27FC236}">
                <a16:creationId xmlns:a16="http://schemas.microsoft.com/office/drawing/2014/main" id="{8F8B06E8-767A-4B4B-8472-3BBCCD2E2C9C}"/>
              </a:ext>
            </a:extLst>
          </p:cNvPr>
          <p:cNvSpPr/>
          <p:nvPr/>
        </p:nvSpPr>
        <p:spPr>
          <a:xfrm>
            <a:off x="9097888" y="2395240"/>
            <a:ext cx="1209822" cy="288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stu2</a:t>
            </a:r>
          </a:p>
        </p:txBody>
      </p:sp>
    </p:spTree>
    <p:extLst>
      <p:ext uri="{BB962C8B-B14F-4D97-AF65-F5344CB8AC3E}">
        <p14:creationId xmlns:p14="http://schemas.microsoft.com/office/powerpoint/2010/main" val="364610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508</TotalTime>
  <Words>2253</Words>
  <Application>Microsoft Office PowerPoint</Application>
  <PresentationFormat>Widescreen</PresentationFormat>
  <Paragraphs>483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Elephant</vt:lpstr>
      <vt:lpstr>Times New Roman</vt:lpstr>
      <vt:lpstr>Wingdings 3</vt:lpstr>
      <vt:lpstr>Ion Boardroom</vt:lpstr>
      <vt:lpstr>SQL INTERVIEW QUESTIONS</vt:lpstr>
      <vt:lpstr>QUESTIONS</vt:lpstr>
      <vt:lpstr>PowerPoint Presentation</vt:lpstr>
      <vt:lpstr>PowerPoint Presentation</vt:lpstr>
      <vt:lpstr>ANSWERS</vt:lpstr>
      <vt:lpstr>1.What is SQL?</vt:lpstr>
      <vt:lpstr>2. Explain about the different types of SQL Commands</vt:lpstr>
      <vt:lpstr>3. What are Constraints ? Default and unique constraint.</vt:lpstr>
      <vt:lpstr>Unique Constraint</vt:lpstr>
      <vt:lpstr>4.How would you find the 2nd highest salary from this table?</vt:lpstr>
      <vt:lpstr>5.What do you understand by Normalization and De-normalization?</vt:lpstr>
      <vt:lpstr>6.What is wrong with this SQL Query?</vt:lpstr>
      <vt:lpstr>7.What do you know about stuff() function? </vt:lpstr>
      <vt:lpstr>8.What is view? Give an example.</vt:lpstr>
      <vt:lpstr>9.What is stored procedure? Give an example.</vt:lpstr>
      <vt:lpstr>EXAMPLE</vt:lpstr>
      <vt:lpstr>10.What do you understand about JOIN ? Explain about different joins</vt:lpstr>
      <vt:lpstr>INNER JOIN</vt:lpstr>
      <vt:lpstr>EXAMPLE (INNER JOIN )</vt:lpstr>
      <vt:lpstr>11.What do you understand about temporary table? Write a query to create temporary table.</vt:lpstr>
      <vt:lpstr>12.Explain the difference between OLTP and OLAP</vt:lpstr>
      <vt:lpstr>13. What is the difference between DELETE and TRUNCATE ?</vt:lpstr>
      <vt:lpstr>14.What is the difference between union and union all operators?</vt:lpstr>
      <vt:lpstr>UNION ALL</vt:lpstr>
      <vt:lpstr>15.What is the use of Intersect operator?</vt:lpstr>
      <vt:lpstr>16.How can copy data of one table into another table?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INTERVIEW QUESTIONS</dc:title>
  <dc:creator>HEMALATHA M</dc:creator>
  <cp:lastModifiedBy>HEMALATHA M</cp:lastModifiedBy>
  <cp:revision>52</cp:revision>
  <dcterms:created xsi:type="dcterms:W3CDTF">2021-07-21T05:56:31Z</dcterms:created>
  <dcterms:modified xsi:type="dcterms:W3CDTF">2021-07-21T14:25:15Z</dcterms:modified>
</cp:coreProperties>
</file>