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73" r:id="rId4"/>
    <p:sldId id="258" r:id="rId5"/>
    <p:sldId id="259" r:id="rId6"/>
    <p:sldId id="260" r:id="rId7"/>
    <p:sldId id="261" r:id="rId8"/>
    <p:sldId id="262" r:id="rId9"/>
    <p:sldId id="263" r:id="rId10"/>
    <p:sldId id="264" r:id="rId11"/>
    <p:sldId id="265" r:id="rId12"/>
    <p:sldId id="274" r:id="rId13"/>
    <p:sldId id="275" r:id="rId14"/>
    <p:sldId id="276" r:id="rId15"/>
    <p:sldId id="277" r:id="rId16"/>
    <p:sldId id="278" r:id="rId17"/>
    <p:sldId id="266"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267" r:id="rId43"/>
    <p:sldId id="268" r:id="rId44"/>
    <p:sldId id="269" r:id="rId45"/>
    <p:sldId id="270" r:id="rId46"/>
    <p:sldId id="27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8790" autoAdjust="0"/>
  </p:normalViewPr>
  <p:slideViewPr>
    <p:cSldViewPr>
      <p:cViewPr>
        <p:scale>
          <a:sx n="69" d="100"/>
          <a:sy n="69" d="100"/>
        </p:scale>
        <p:origin x="-1410" y="-204"/>
      </p:cViewPr>
      <p:guideLst>
        <p:guide orient="horz" pos="2160"/>
        <p:guide pos="2880"/>
      </p:guideLst>
    </p:cSldViewPr>
  </p:slideViewPr>
  <p:outlineViewPr>
    <p:cViewPr>
      <p:scale>
        <a:sx n="33" d="100"/>
        <a:sy n="33" d="100"/>
      </p:scale>
      <p:origin x="48" y="106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C04AC7A1-1204-4F12-9BCE-93D1708808C3}" type="datetimeFigureOut">
              <a:rPr lang="en-IN" smtClean="0"/>
              <a:t>22-02-2021</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0CCB2A0-77E3-4B20-B806-474EC9E9BE3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4AC7A1-1204-4F12-9BCE-93D1708808C3}"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CB2A0-77E3-4B20-B806-474EC9E9BE3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4AC7A1-1204-4F12-9BCE-93D1708808C3}"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CB2A0-77E3-4B20-B806-474EC9E9BE3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C04AC7A1-1204-4F12-9BCE-93D1708808C3}" type="datetimeFigureOut">
              <a:rPr lang="en-IN" smtClean="0"/>
              <a:t>22-02-2021</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00CCB2A0-77E3-4B20-B806-474EC9E9BE3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C04AC7A1-1204-4F12-9BCE-93D1708808C3}" type="datetimeFigureOut">
              <a:rPr lang="en-IN" smtClean="0"/>
              <a:t>22-02-2021</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00CCB2A0-77E3-4B20-B806-474EC9E9BE3D}"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C04AC7A1-1204-4F12-9BCE-93D1708808C3}" type="datetimeFigureOut">
              <a:rPr lang="en-IN" smtClean="0"/>
              <a:t>22-02-2021</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00CCB2A0-77E3-4B20-B806-474EC9E9BE3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C04AC7A1-1204-4F12-9BCE-93D1708808C3}" type="datetimeFigureOut">
              <a:rPr lang="en-IN" smtClean="0"/>
              <a:t>22-02-2021</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00CCB2A0-77E3-4B20-B806-474EC9E9BE3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04AC7A1-1204-4F12-9BCE-93D1708808C3}" type="datetimeFigureOut">
              <a:rPr lang="en-IN" smtClean="0"/>
              <a:t>22-02-2021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CB2A0-77E3-4B20-B806-474EC9E9BE3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C04AC7A1-1204-4F12-9BCE-93D1708808C3}" type="datetimeFigureOut">
              <a:rPr lang="en-IN" smtClean="0"/>
              <a:t>22-02-2021</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00CCB2A0-77E3-4B20-B806-474EC9E9BE3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C04AC7A1-1204-4F12-9BCE-93D1708808C3}" type="datetimeFigureOut">
              <a:rPr lang="en-IN" smtClean="0"/>
              <a:t>22-02-2021</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00CCB2A0-77E3-4B20-B806-474EC9E9BE3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C04AC7A1-1204-4F12-9BCE-93D1708808C3}" type="datetimeFigureOut">
              <a:rPr lang="en-IN" smtClean="0"/>
              <a:t>22-02-2021</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00CCB2A0-77E3-4B20-B806-474EC9E9BE3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04AC7A1-1204-4F12-9BCE-93D1708808C3}" type="datetimeFigureOut">
              <a:rPr lang="en-IN" smtClean="0"/>
              <a:t>22-02-2021</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0CCB2A0-77E3-4B20-B806-474EC9E9BE3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oprweb/test.jsp?filename=css-border-collapse-property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javatpoint.com/html-tutoria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javatpoint.com/browsers" TargetMode="External"/><Relationship Id="rId2" Type="http://schemas.openxmlformats.org/officeDocument/2006/relationships/hyperlink" Target="https://www.javatpoint.com/how-to-add-background-image-in-css" TargetMode="External"/><Relationship Id="rId1" Type="http://schemas.openxmlformats.org/officeDocument/2006/relationships/slideLayout" Target="../slideLayouts/slideLayout2.xml"/><Relationship Id="rId4" Type="http://schemas.openxmlformats.org/officeDocument/2006/relationships/hyperlink" Target="https://www.javatpoint.com/css-tutoria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javatpoint.com/oprweb/test.jsp?filename=CSScheckboxstyle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avatpoint.com/oprweb/test.jsp?filename=CSSNavigationbar5"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1">
                    <a:lumMod val="60000"/>
                    <a:lumOff val="40000"/>
                  </a:schemeClr>
                </a:solidFill>
                <a:latin typeface="Times New Roman" pitchFamily="18" charset="0"/>
                <a:cs typeface="Times New Roman" pitchFamily="18" charset="0"/>
              </a:rPr>
              <a:t>CSS (Cascading Style Sheets)</a:t>
            </a:r>
            <a:endParaRPr lang="en-IN" dirty="0">
              <a:solidFill>
                <a:schemeClr val="accent1">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IN" sz="4800" dirty="0" smtClean="0">
                <a:latin typeface="Times New Roman" pitchFamily="18" charset="0"/>
                <a:cs typeface="Times New Roman" pitchFamily="18" charset="0"/>
              </a:rPr>
              <a:t>by </a:t>
            </a:r>
          </a:p>
          <a:p>
            <a:r>
              <a:rPr lang="en-IN" sz="4800" dirty="0" err="1" smtClean="0">
                <a:latin typeface="Times New Roman" pitchFamily="18" charset="0"/>
                <a:cs typeface="Times New Roman" pitchFamily="18" charset="0"/>
              </a:rPr>
              <a:t>Sona</a:t>
            </a:r>
            <a:r>
              <a:rPr lang="en-IN" sz="4800" dirty="0" smtClean="0">
                <a:latin typeface="Times New Roman" pitchFamily="18" charset="0"/>
                <a:cs typeface="Times New Roman" pitchFamily="18" charset="0"/>
              </a:rPr>
              <a:t> College Of Technology </a:t>
            </a:r>
            <a:endParaRPr lang="en-IN" sz="4800" dirty="0">
              <a:latin typeface="Times New Roman" pitchFamily="18" charset="0"/>
              <a:cs typeface="Times New Roman" pitchFamily="18" charset="0"/>
            </a:endParaRPr>
          </a:p>
        </p:txBody>
      </p:sp>
    </p:spTree>
    <p:extLst>
      <p:ext uri="{BB962C8B-B14F-4D97-AF65-F5344CB8AC3E}">
        <p14:creationId xmlns:p14="http://schemas.microsoft.com/office/powerpoint/2010/main" val="995646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20688"/>
          </a:xfrm>
        </p:spPr>
        <p:txBody>
          <a:bodyPr>
            <a:noAutofit/>
          </a:bodyPr>
          <a:lstStyle/>
          <a:p>
            <a:r>
              <a:rPr lang="en-IN" sz="4000" b="0" dirty="0" smtClean="0">
                <a:solidFill>
                  <a:schemeClr val="accent1">
                    <a:lumMod val="40000"/>
                    <a:lumOff val="60000"/>
                  </a:schemeClr>
                </a:solidFill>
                <a:latin typeface="Times New Roman" pitchFamily="18" charset="0"/>
                <a:cs typeface="Times New Roman" pitchFamily="18" charset="0"/>
              </a:rPr>
              <a:t/>
            </a:r>
            <a:br>
              <a:rPr lang="en-IN" sz="4000" b="0" dirty="0" smtClean="0">
                <a:solidFill>
                  <a:schemeClr val="accent1">
                    <a:lumMod val="40000"/>
                    <a:lumOff val="60000"/>
                  </a:schemeClr>
                </a:solidFill>
                <a:latin typeface="Times New Roman" pitchFamily="18" charset="0"/>
                <a:cs typeface="Times New Roman" pitchFamily="18" charset="0"/>
              </a:rPr>
            </a:br>
            <a:r>
              <a:rPr lang="en-IN" sz="4000" b="0" dirty="0" smtClean="0">
                <a:solidFill>
                  <a:schemeClr val="accent1">
                    <a:lumMod val="40000"/>
                    <a:lumOff val="60000"/>
                  </a:schemeClr>
                </a:solidFill>
                <a:latin typeface="Times New Roman" pitchFamily="18" charset="0"/>
                <a:cs typeface="Times New Roman" pitchFamily="18" charset="0"/>
              </a:rPr>
              <a:t>Universal </a:t>
            </a:r>
            <a:r>
              <a:rPr lang="en-IN" sz="4000" b="0" dirty="0">
                <a:solidFill>
                  <a:schemeClr val="accent1">
                    <a:lumMod val="40000"/>
                    <a:lumOff val="60000"/>
                  </a:schemeClr>
                </a:solidFill>
                <a:latin typeface="Times New Roman" pitchFamily="18" charset="0"/>
                <a:cs typeface="Times New Roman" pitchFamily="18" charset="0"/>
              </a:rPr>
              <a:t>Selector</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692696"/>
            <a:ext cx="8640960" cy="6048672"/>
          </a:xfrm>
        </p:spPr>
        <p:txBody>
          <a:bodyPr>
            <a:noAutofit/>
          </a:bodyPr>
          <a:lstStyle/>
          <a:p>
            <a:pPr>
              <a:buFont typeface="Wingdings" pitchFamily="2" charset="2"/>
              <a:buChar char="Ø"/>
            </a:pPr>
            <a:r>
              <a:rPr lang="en-US" sz="2000" dirty="0">
                <a:latin typeface="Times New Roman" pitchFamily="18" charset="0"/>
                <a:cs typeface="Times New Roman" pitchFamily="18" charset="0"/>
              </a:rPr>
              <a:t>The universal selector (*) selects all HTML elements on the page</a:t>
            </a:r>
            <a:r>
              <a:rPr lang="en-US" sz="2000" dirty="0" smtClean="0">
                <a:latin typeface="Times New Roman" pitchFamily="18" charset="0"/>
                <a:cs typeface="Times New Roman" pitchFamily="18" charset="0"/>
              </a:rPr>
              <a:t>.</a:t>
            </a:r>
          </a:p>
          <a:p>
            <a:pPr marL="64008" indent="0">
              <a:buNone/>
            </a:pPr>
            <a:r>
              <a:rPr lang="en-IN" sz="2000" dirty="0" smtClean="0">
                <a:solidFill>
                  <a:srgbClr val="00B0F0"/>
                </a:solidFill>
                <a:latin typeface="Times New Roman" pitchFamily="18" charset="0"/>
                <a:cs typeface="Times New Roman" pitchFamily="18" charset="0"/>
              </a:rPr>
              <a:t>Example</a:t>
            </a:r>
          </a:p>
          <a:p>
            <a:pPr marL="0" indent="0">
              <a:buNone/>
            </a:pP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&lt;style&gt;</a:t>
            </a:r>
          </a:p>
          <a:p>
            <a:pPr marL="0" indent="0">
              <a:buNone/>
            </a:pPr>
            <a:r>
              <a:rPr lang="en-US" sz="2000" dirty="0" smtClean="0">
                <a:latin typeface="Times New Roman" pitchFamily="18" charset="0"/>
                <a:cs typeface="Times New Roman" pitchFamily="18" charset="0"/>
              </a:rPr>
              <a:t>	* {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text-align</a:t>
            </a:r>
            <a:r>
              <a:rPr lang="en-US" sz="2000" dirty="0">
                <a:latin typeface="Times New Roman" pitchFamily="18" charset="0"/>
                <a:cs typeface="Times New Roman" pitchFamily="18" charset="0"/>
              </a:rPr>
              <a:t>: center;</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color: blue;</a:t>
            </a:r>
          </a:p>
          <a:p>
            <a:pPr marL="0" indent="0">
              <a:buNone/>
            </a:pPr>
            <a:r>
              <a:rPr lang="en-US" sz="2000" dirty="0" smtClean="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&lt;/</a:t>
            </a:r>
            <a:r>
              <a:rPr lang="en-US" sz="2000" dirty="0">
                <a:latin typeface="Times New Roman" pitchFamily="18" charset="0"/>
                <a:cs typeface="Times New Roman" pitchFamily="18" charset="0"/>
              </a:rPr>
              <a:t>style</a:t>
            </a:r>
            <a:r>
              <a:rPr lang="en-US" sz="2000" dirty="0" smtClean="0">
                <a:latin typeface="Times New Roman" pitchFamily="18" charset="0"/>
                <a:cs typeface="Times New Roman" pitchFamily="18" charset="0"/>
              </a:rPr>
              <a:t>&gt;</a:t>
            </a:r>
          </a:p>
          <a:p>
            <a:pPr marL="64008" indent="0">
              <a:buNone/>
            </a:pPr>
            <a:r>
              <a:rPr lang="en-US" sz="2000" b="1" dirty="0" smtClean="0">
                <a:latin typeface="Times New Roman" panose="02020603050405020304" pitchFamily="18" charset="0"/>
                <a:cs typeface="Times New Roman" panose="02020603050405020304" pitchFamily="18" charset="0"/>
              </a:rPr>
              <a:t>            &lt;</a:t>
            </a:r>
            <a:r>
              <a:rPr lang="en-US" sz="2000" b="1" dirty="0">
                <a:latin typeface="Times New Roman" panose="02020603050405020304" pitchFamily="18" charset="0"/>
                <a:cs typeface="Times New Roman" panose="02020603050405020304" pitchFamily="18" charset="0"/>
              </a:rPr>
              <a:t>body&gt;</a:t>
            </a:r>
            <a:r>
              <a:rPr lang="en-US" sz="2000" dirty="0">
                <a:latin typeface="Times New Roman" panose="02020603050405020304" pitchFamily="18" charset="0"/>
                <a:cs typeface="Times New Roman" panose="02020603050405020304" pitchFamily="18" charset="0"/>
              </a:rPr>
              <a:t>  </a:t>
            </a:r>
          </a:p>
          <a:p>
            <a:pPr marL="64008" indent="0">
              <a:buNone/>
            </a:pPr>
            <a:r>
              <a:rPr lang="en-US" sz="2000" b="1" dirty="0" smtClean="0">
                <a:latin typeface="Times New Roman" panose="02020603050405020304" pitchFamily="18" charset="0"/>
                <a:cs typeface="Times New Roman" panose="02020603050405020304" pitchFamily="18" charset="0"/>
              </a:rPr>
              <a:t>           &lt;</a:t>
            </a:r>
            <a:r>
              <a:rPr lang="en-US" sz="2000" b="1" dirty="0">
                <a:latin typeface="Times New Roman" panose="02020603050405020304" pitchFamily="18" charset="0"/>
                <a:cs typeface="Times New Roman" panose="02020603050405020304" pitchFamily="18" charset="0"/>
              </a:rPr>
              <a:t>h2&gt;</a:t>
            </a:r>
            <a:r>
              <a:rPr lang="en-US" sz="2000" dirty="0">
                <a:latin typeface="Times New Roman" panose="02020603050405020304" pitchFamily="18" charset="0"/>
                <a:cs typeface="Times New Roman" panose="02020603050405020304" pitchFamily="18" charset="0"/>
              </a:rPr>
              <a:t>This is heading</a:t>
            </a:r>
            <a:r>
              <a:rPr lang="en-US" sz="2000" b="1" dirty="0">
                <a:latin typeface="Times New Roman" panose="02020603050405020304" pitchFamily="18" charset="0"/>
                <a:cs typeface="Times New Roman" panose="02020603050405020304" pitchFamily="18" charset="0"/>
              </a:rPr>
              <a:t>&lt;/h2&gt;</a:t>
            </a:r>
            <a:r>
              <a:rPr lang="en-US" sz="2000" dirty="0">
                <a:latin typeface="Times New Roman" panose="02020603050405020304" pitchFamily="18" charset="0"/>
                <a:cs typeface="Times New Roman" panose="02020603050405020304" pitchFamily="18" charset="0"/>
              </a:rPr>
              <a:t>  </a:t>
            </a:r>
          </a:p>
          <a:p>
            <a:pPr marL="64008" indent="0">
              <a:buNone/>
            </a:pPr>
            <a:r>
              <a:rPr lang="en-US" sz="2000" b="1" dirty="0" smtClean="0">
                <a:latin typeface="Times New Roman" panose="02020603050405020304" pitchFamily="18" charset="0"/>
                <a:cs typeface="Times New Roman" panose="02020603050405020304" pitchFamily="18" charset="0"/>
              </a:rPr>
              <a:t>           &lt;</a:t>
            </a:r>
            <a:r>
              <a:rPr lang="en-US" sz="2000" b="1" dirty="0">
                <a:latin typeface="Times New Roman" panose="02020603050405020304" pitchFamily="18" charset="0"/>
                <a:cs typeface="Times New Roman" panose="02020603050405020304" pitchFamily="18" charset="0"/>
              </a:rPr>
              <a:t>p&gt;</a:t>
            </a:r>
            <a:r>
              <a:rPr lang="en-US" sz="2000" dirty="0">
                <a:latin typeface="Times New Roman" panose="02020603050405020304" pitchFamily="18" charset="0"/>
                <a:cs typeface="Times New Roman" panose="02020603050405020304" pitchFamily="18" charset="0"/>
              </a:rPr>
              <a:t>This style will be applied on every paragraph.</a:t>
            </a:r>
            <a:r>
              <a:rPr lang="en-US" sz="2000" b="1" dirty="0">
                <a:latin typeface="Times New Roman" panose="02020603050405020304" pitchFamily="18" charset="0"/>
                <a:cs typeface="Times New Roman" panose="02020603050405020304" pitchFamily="18" charset="0"/>
              </a:rPr>
              <a:t>&lt;/p&gt;</a:t>
            </a:r>
            <a:r>
              <a:rPr lang="en-US" sz="2000" dirty="0">
                <a:latin typeface="Times New Roman" panose="02020603050405020304" pitchFamily="18" charset="0"/>
                <a:cs typeface="Times New Roman" panose="02020603050405020304" pitchFamily="18" charset="0"/>
              </a:rPr>
              <a:t>  </a:t>
            </a:r>
          </a:p>
          <a:p>
            <a:pPr marL="64008" indent="0">
              <a:buNone/>
            </a:pPr>
            <a:r>
              <a:rPr lang="en-US" sz="2000" b="1" dirty="0" smtClean="0">
                <a:latin typeface="Times New Roman" panose="02020603050405020304" pitchFamily="18" charset="0"/>
                <a:cs typeface="Times New Roman" panose="02020603050405020304" pitchFamily="18" charset="0"/>
              </a:rPr>
              <a:t>            &lt;</a:t>
            </a:r>
            <a:r>
              <a:rPr lang="en-US" sz="2000" b="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id="para1"</a:t>
            </a:r>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Me too!</a:t>
            </a:r>
            <a:r>
              <a:rPr lang="en-US" sz="2000" b="1" dirty="0">
                <a:latin typeface="Times New Roman" panose="02020603050405020304" pitchFamily="18" charset="0"/>
                <a:cs typeface="Times New Roman" panose="02020603050405020304" pitchFamily="18" charset="0"/>
              </a:rPr>
              <a:t>&lt;/p&gt;</a:t>
            </a:r>
            <a:r>
              <a:rPr lang="en-US" sz="2000" dirty="0">
                <a:latin typeface="Times New Roman" panose="02020603050405020304" pitchFamily="18" charset="0"/>
                <a:cs typeface="Times New Roman" panose="02020603050405020304" pitchFamily="18" charset="0"/>
              </a:rPr>
              <a:t>  </a:t>
            </a:r>
          </a:p>
          <a:p>
            <a:pPr marL="64008" indent="0">
              <a:buNone/>
            </a:pPr>
            <a:r>
              <a:rPr lang="en-US" sz="2000" b="1" dirty="0" smtClean="0">
                <a:latin typeface="Times New Roman" panose="02020603050405020304" pitchFamily="18" charset="0"/>
                <a:cs typeface="Times New Roman" panose="02020603050405020304" pitchFamily="18" charset="0"/>
              </a:rPr>
              <a:t>            &lt;</a:t>
            </a:r>
            <a:r>
              <a:rPr lang="en-US" sz="2000" b="1" dirty="0">
                <a:latin typeface="Times New Roman" panose="02020603050405020304" pitchFamily="18" charset="0"/>
                <a:cs typeface="Times New Roman" panose="02020603050405020304" pitchFamily="18" charset="0"/>
              </a:rPr>
              <a:t>p&gt;</a:t>
            </a:r>
            <a:r>
              <a:rPr lang="en-US" sz="2000" dirty="0">
                <a:latin typeface="Times New Roman" panose="02020603050405020304" pitchFamily="18" charset="0"/>
                <a:cs typeface="Times New Roman" panose="02020603050405020304" pitchFamily="18" charset="0"/>
              </a:rPr>
              <a:t>And me!</a:t>
            </a:r>
            <a:r>
              <a:rPr lang="en-US" sz="2000" b="1" dirty="0">
                <a:latin typeface="Times New Roman" panose="02020603050405020304" pitchFamily="18" charset="0"/>
                <a:cs typeface="Times New Roman" panose="02020603050405020304" pitchFamily="18" charset="0"/>
              </a:rPr>
              <a:t>&lt;/p&gt;</a:t>
            </a:r>
            <a:r>
              <a:rPr lang="en-US" sz="2000" dirty="0">
                <a:latin typeface="Times New Roman" panose="02020603050405020304" pitchFamily="18" charset="0"/>
                <a:cs typeface="Times New Roman" panose="02020603050405020304" pitchFamily="18" charset="0"/>
              </a:rPr>
              <a:t>  </a:t>
            </a:r>
          </a:p>
          <a:p>
            <a:pPr marL="64008" indent="0">
              <a:buNone/>
            </a:pPr>
            <a:r>
              <a:rPr lang="en-US" sz="2000" b="1" dirty="0" smtClean="0">
                <a:latin typeface="Times New Roman" panose="02020603050405020304" pitchFamily="18" charset="0"/>
                <a:cs typeface="Times New Roman" panose="02020603050405020304" pitchFamily="18" charset="0"/>
              </a:rPr>
              <a:t>             &lt;/</a:t>
            </a:r>
            <a:r>
              <a:rPr lang="en-US" sz="2000" b="1" dirty="0">
                <a:latin typeface="Times New Roman" panose="02020603050405020304" pitchFamily="18" charset="0"/>
                <a:cs typeface="Times New Roman" panose="02020603050405020304" pitchFamily="18" charset="0"/>
              </a:rPr>
              <a:t>body&gt;</a:t>
            </a:r>
            <a:r>
              <a:rPr lang="en-US" sz="2000" dirty="0">
                <a:latin typeface="Times New Roman" panose="02020603050405020304" pitchFamily="18" charset="0"/>
                <a:cs typeface="Times New Roman" panose="02020603050405020304" pitchFamily="18" charset="0"/>
              </a:rPr>
              <a:t>  </a:t>
            </a:r>
          </a:p>
          <a:p>
            <a:pPr marL="64008" indent="0">
              <a:buNone/>
            </a:pPr>
            <a:r>
              <a:rPr lang="en-US" sz="2000" b="1" dirty="0" smtClean="0">
                <a:latin typeface="Times New Roman" panose="02020603050405020304" pitchFamily="18" charset="0"/>
                <a:cs typeface="Times New Roman" panose="02020603050405020304" pitchFamily="18" charset="0"/>
              </a:rPr>
              <a:t>             &lt;/</a:t>
            </a:r>
            <a:r>
              <a:rPr lang="en-US" sz="2000" b="1" dirty="0">
                <a:latin typeface="Times New Roman" panose="02020603050405020304" pitchFamily="18" charset="0"/>
                <a:cs typeface="Times New Roman" panose="02020603050405020304" pitchFamily="18" charset="0"/>
              </a:rPr>
              <a:t>html&gt;</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83157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696"/>
            <a:ext cx="8229600" cy="446976"/>
          </a:xfrm>
        </p:spPr>
        <p:txBody>
          <a:bodyPr>
            <a:normAutofit fontScale="90000"/>
          </a:bodyPr>
          <a:lstStyle/>
          <a:p>
            <a:r>
              <a:rPr lang="en-IN" sz="4000" b="0" dirty="0">
                <a:solidFill>
                  <a:schemeClr val="accent1">
                    <a:lumMod val="40000"/>
                    <a:lumOff val="60000"/>
                  </a:schemeClr>
                </a:solidFill>
                <a:latin typeface="Times New Roman" pitchFamily="18" charset="0"/>
                <a:cs typeface="Times New Roman" pitchFamily="18" charset="0"/>
              </a:rPr>
              <a:t> </a:t>
            </a:r>
            <a:r>
              <a:rPr lang="en-IN" sz="4000" b="0" dirty="0" smtClean="0">
                <a:solidFill>
                  <a:schemeClr val="accent1">
                    <a:lumMod val="40000"/>
                    <a:lumOff val="60000"/>
                  </a:schemeClr>
                </a:solidFill>
                <a:latin typeface="Times New Roman" pitchFamily="18" charset="0"/>
                <a:cs typeface="Times New Roman" pitchFamily="18" charset="0"/>
              </a:rPr>
              <a:t/>
            </a:r>
            <a:br>
              <a:rPr lang="en-IN" sz="4000" b="0" dirty="0" smtClean="0">
                <a:solidFill>
                  <a:schemeClr val="accent1">
                    <a:lumMod val="40000"/>
                    <a:lumOff val="60000"/>
                  </a:schemeClr>
                </a:solidFill>
                <a:latin typeface="Times New Roman" pitchFamily="18" charset="0"/>
                <a:cs typeface="Times New Roman" pitchFamily="18" charset="0"/>
              </a:rPr>
            </a:br>
            <a:r>
              <a:rPr lang="en-IN" sz="4000" b="0" dirty="0" smtClean="0">
                <a:solidFill>
                  <a:schemeClr val="accent1">
                    <a:lumMod val="40000"/>
                    <a:lumOff val="60000"/>
                  </a:schemeClr>
                </a:solidFill>
                <a:latin typeface="Times New Roman" pitchFamily="18" charset="0"/>
                <a:cs typeface="Times New Roman" pitchFamily="18" charset="0"/>
              </a:rPr>
              <a:t>Grouping </a:t>
            </a:r>
            <a:r>
              <a:rPr lang="en-IN" sz="4000" b="0" dirty="0">
                <a:solidFill>
                  <a:schemeClr val="accent1">
                    <a:lumMod val="40000"/>
                    <a:lumOff val="60000"/>
                  </a:schemeClr>
                </a:solidFill>
                <a:latin typeface="Times New Roman" pitchFamily="18" charset="0"/>
                <a:cs typeface="Times New Roman" pitchFamily="18" charset="0"/>
              </a:rPr>
              <a:t>Selector</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79512" y="548680"/>
            <a:ext cx="8784976" cy="6192688"/>
          </a:xfrm>
        </p:spPr>
        <p:txBody>
          <a:bodyPr>
            <a:noAutofit/>
          </a:bodyPr>
          <a:lstStyle/>
          <a:p>
            <a:pPr>
              <a:buFont typeface="Wingdings" pitchFamily="2" charset="2"/>
              <a:buChar char="Ø"/>
            </a:pPr>
            <a:r>
              <a:rPr lang="en-US" sz="1800" dirty="0">
                <a:latin typeface="Times New Roman" pitchFamily="18" charset="0"/>
                <a:cs typeface="Times New Roman" pitchFamily="18" charset="0"/>
              </a:rPr>
              <a:t>The grouping selector selects all the HTML elements with the same style definitions</a:t>
            </a:r>
            <a:r>
              <a:rPr lang="en-US" sz="1800" dirty="0" smtClean="0">
                <a:latin typeface="Times New Roman" pitchFamily="18" charset="0"/>
                <a:cs typeface="Times New Roman" pitchFamily="18" charset="0"/>
              </a:rPr>
              <a:t>.</a:t>
            </a:r>
          </a:p>
          <a:p>
            <a:pPr>
              <a:buFont typeface="Wingdings" pitchFamily="2" charset="2"/>
              <a:buChar char="Ø"/>
            </a:pPr>
            <a:r>
              <a:rPr lang="en-US" sz="1800" dirty="0">
                <a:latin typeface="Times New Roman" pitchFamily="18" charset="0"/>
                <a:cs typeface="Times New Roman" pitchFamily="18" charset="0"/>
              </a:rPr>
              <a:t>It will be better to group the selectors, to minimize the code.</a:t>
            </a:r>
          </a:p>
          <a:p>
            <a:pPr>
              <a:buFont typeface="Wingdings" pitchFamily="2" charset="2"/>
              <a:buChar char="Ø"/>
            </a:pPr>
            <a:r>
              <a:rPr lang="en-US" sz="1800" dirty="0">
                <a:latin typeface="Times New Roman" pitchFamily="18" charset="0"/>
                <a:cs typeface="Times New Roman" pitchFamily="18" charset="0"/>
              </a:rPr>
              <a:t>To group selectors, separate each selector with a </a:t>
            </a:r>
            <a:r>
              <a:rPr lang="en-US" sz="1800" dirty="0" smtClean="0">
                <a:latin typeface="Times New Roman" pitchFamily="18" charset="0"/>
                <a:cs typeface="Times New Roman" pitchFamily="18" charset="0"/>
              </a:rPr>
              <a:t>comma.  </a:t>
            </a:r>
            <a:r>
              <a:rPr lang="en-IN" sz="1800" b="1" dirty="0" smtClean="0">
                <a:solidFill>
                  <a:srgbClr val="00B0F0"/>
                </a:solidFill>
                <a:latin typeface="Times New Roman" pitchFamily="18" charset="0"/>
                <a:cs typeface="Times New Roman" pitchFamily="18" charset="0"/>
              </a:rPr>
              <a:t>EXAMPLE:</a:t>
            </a:r>
          </a:p>
          <a:p>
            <a:pPr marL="64008" indent="0">
              <a:buNone/>
            </a:pPr>
            <a:r>
              <a:rPr lang="en-IN" sz="1800" b="1" dirty="0" smtClean="0"/>
              <a:t>&lt;</a:t>
            </a:r>
            <a:r>
              <a:rPr lang="en-IN" sz="1800" b="1" dirty="0"/>
              <a:t>html&gt;</a:t>
            </a:r>
            <a:r>
              <a:rPr lang="en-IN" sz="1800" dirty="0"/>
              <a:t>  </a:t>
            </a:r>
          </a:p>
          <a:p>
            <a:pPr marL="64008" indent="0">
              <a:buNone/>
            </a:pPr>
            <a:r>
              <a:rPr lang="en-IN" sz="1800" b="1" dirty="0"/>
              <a:t>&lt;head&gt;</a:t>
            </a:r>
            <a:r>
              <a:rPr lang="en-IN" sz="1800" dirty="0"/>
              <a:t>  </a:t>
            </a:r>
          </a:p>
          <a:p>
            <a:pPr marL="64008" indent="0">
              <a:buNone/>
            </a:pPr>
            <a:r>
              <a:rPr lang="en-IN" sz="1800" b="1" dirty="0"/>
              <a:t>&lt;style&gt;</a:t>
            </a:r>
            <a:r>
              <a:rPr lang="en-IN" sz="1800" dirty="0"/>
              <a:t>  </a:t>
            </a:r>
          </a:p>
          <a:p>
            <a:pPr marL="64008" indent="0">
              <a:buNone/>
            </a:pPr>
            <a:r>
              <a:rPr lang="en-IN" sz="1800" dirty="0"/>
              <a:t>h1, h2, p {  </a:t>
            </a:r>
          </a:p>
          <a:p>
            <a:pPr marL="64008" indent="0">
              <a:buNone/>
            </a:pPr>
            <a:r>
              <a:rPr lang="en-IN" sz="1800" dirty="0"/>
              <a:t>    text-align: </a:t>
            </a:r>
            <a:r>
              <a:rPr lang="en-IN" sz="1800" dirty="0" err="1"/>
              <a:t>center</a:t>
            </a:r>
            <a:r>
              <a:rPr lang="en-IN" sz="1800" dirty="0"/>
              <a:t>;  </a:t>
            </a:r>
          </a:p>
          <a:p>
            <a:pPr marL="64008" indent="0">
              <a:buNone/>
            </a:pPr>
            <a:r>
              <a:rPr lang="en-IN" sz="1800" dirty="0"/>
              <a:t>    </a:t>
            </a:r>
            <a:r>
              <a:rPr lang="en-IN" sz="1800" dirty="0" err="1"/>
              <a:t>color</a:t>
            </a:r>
            <a:r>
              <a:rPr lang="en-IN" sz="1800" dirty="0"/>
              <a:t>: blue;  </a:t>
            </a:r>
          </a:p>
          <a:p>
            <a:pPr marL="64008" indent="0">
              <a:buNone/>
            </a:pPr>
            <a:r>
              <a:rPr lang="en-IN" sz="1800" dirty="0"/>
              <a:t>}  </a:t>
            </a:r>
          </a:p>
          <a:p>
            <a:pPr marL="64008" indent="0">
              <a:buNone/>
            </a:pPr>
            <a:r>
              <a:rPr lang="en-IN" sz="1800" b="1" dirty="0"/>
              <a:t>&lt;/style&gt;</a:t>
            </a:r>
            <a:r>
              <a:rPr lang="en-IN" sz="1800" dirty="0"/>
              <a:t>  </a:t>
            </a:r>
          </a:p>
          <a:p>
            <a:pPr marL="64008" indent="0">
              <a:buNone/>
            </a:pPr>
            <a:r>
              <a:rPr lang="en-IN" sz="1800" b="1" dirty="0"/>
              <a:t>&lt;/head&gt;</a:t>
            </a:r>
            <a:r>
              <a:rPr lang="en-IN" sz="1800" dirty="0"/>
              <a:t>  </a:t>
            </a:r>
          </a:p>
          <a:p>
            <a:pPr marL="64008" indent="0">
              <a:buNone/>
            </a:pPr>
            <a:r>
              <a:rPr lang="en-IN" sz="1800" b="1" dirty="0"/>
              <a:t>&lt;body&gt;</a:t>
            </a:r>
            <a:r>
              <a:rPr lang="en-IN" sz="1800" dirty="0"/>
              <a:t>  </a:t>
            </a:r>
          </a:p>
          <a:p>
            <a:pPr marL="64008" indent="0">
              <a:buNone/>
            </a:pPr>
            <a:r>
              <a:rPr lang="en-IN" sz="1800" b="1" dirty="0"/>
              <a:t>&lt;h1&gt;</a:t>
            </a:r>
            <a:r>
              <a:rPr lang="en-IN" sz="1800" dirty="0"/>
              <a:t>Hello </a:t>
            </a:r>
            <a:r>
              <a:rPr lang="en-IN" sz="1800" dirty="0" smtClean="0"/>
              <a:t>Welcome</a:t>
            </a:r>
            <a:r>
              <a:rPr lang="en-IN" sz="1800" b="1" dirty="0" smtClean="0"/>
              <a:t>&lt;/</a:t>
            </a:r>
            <a:r>
              <a:rPr lang="en-IN" sz="1800" b="1" dirty="0"/>
              <a:t>h1&gt;</a:t>
            </a:r>
            <a:r>
              <a:rPr lang="en-IN" sz="1800" dirty="0"/>
              <a:t>  </a:t>
            </a:r>
          </a:p>
          <a:p>
            <a:pPr marL="64008" indent="0">
              <a:buNone/>
            </a:pPr>
            <a:r>
              <a:rPr lang="en-IN" sz="1800" b="1" dirty="0"/>
              <a:t>&lt;</a:t>
            </a:r>
            <a:r>
              <a:rPr lang="en-IN" sz="1800" b="1" dirty="0" smtClean="0"/>
              <a:t>h2&gt;</a:t>
            </a:r>
            <a:r>
              <a:rPr lang="en-IN" sz="1800" dirty="0" smtClean="0"/>
              <a:t>This is home page</a:t>
            </a:r>
            <a:r>
              <a:rPr lang="en-IN" sz="1800" dirty="0"/>
              <a:t> (In smaller font)</a:t>
            </a:r>
            <a:r>
              <a:rPr lang="en-IN" sz="1800" b="1" dirty="0"/>
              <a:t>&lt;/h2&gt;</a:t>
            </a:r>
            <a:r>
              <a:rPr lang="en-IN" sz="1800" dirty="0"/>
              <a:t>  </a:t>
            </a:r>
          </a:p>
          <a:p>
            <a:pPr marL="64008" indent="0">
              <a:buNone/>
            </a:pPr>
            <a:r>
              <a:rPr lang="en-IN" sz="1800" b="1" dirty="0"/>
              <a:t>&lt;p&gt;</a:t>
            </a:r>
            <a:r>
              <a:rPr lang="en-IN" sz="1800" dirty="0"/>
              <a:t>This is a paragraph.</a:t>
            </a:r>
            <a:r>
              <a:rPr lang="en-IN" sz="1800" b="1" dirty="0"/>
              <a:t>&lt;/p&gt;</a:t>
            </a:r>
            <a:r>
              <a:rPr lang="en-IN" sz="1800" dirty="0"/>
              <a:t>  </a:t>
            </a:r>
          </a:p>
          <a:p>
            <a:pPr marL="64008" indent="0">
              <a:buNone/>
            </a:pPr>
            <a:r>
              <a:rPr lang="en-IN" sz="1800" b="1" dirty="0"/>
              <a:t>&lt;/body&gt;</a:t>
            </a:r>
            <a:r>
              <a:rPr lang="en-IN" sz="1800" dirty="0"/>
              <a:t>  </a:t>
            </a:r>
          </a:p>
          <a:p>
            <a:pPr marL="64008" indent="0">
              <a:buNone/>
            </a:pPr>
            <a:r>
              <a:rPr lang="en-IN" sz="1800" b="1" dirty="0"/>
              <a:t>&lt;/html&gt;</a:t>
            </a:r>
            <a:r>
              <a:rPr lang="en-IN" sz="1800" dirty="0"/>
              <a:t>  </a:t>
            </a:r>
          </a:p>
          <a:p>
            <a:pPr marL="0" indent="0">
              <a:buNone/>
            </a:pPr>
            <a:endParaRPr lang="en-IN" sz="1800"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2009169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3200" dirty="0" smtClean="0">
                <a:latin typeface="Times New Roman" panose="02020603050405020304" pitchFamily="18" charset="0"/>
                <a:cs typeface="Times New Roman" panose="02020603050405020304" pitchFamily="18" charset="0"/>
              </a:rPr>
              <a:t>HOW TO ADD CSS: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692696"/>
            <a:ext cx="8712968" cy="6048672"/>
          </a:xfrm>
        </p:spPr>
        <p:txBody>
          <a:bodyPr>
            <a:normAutofit fontScale="77500" lnSpcReduction="20000"/>
          </a:bodyPr>
          <a:lstStyle/>
          <a:p>
            <a:pPr marL="64008" indent="0">
              <a:buNone/>
            </a:pPr>
            <a:r>
              <a:rPr lang="en-US" sz="2600" dirty="0" smtClean="0">
                <a:latin typeface="Times New Roman" panose="02020603050405020304" pitchFamily="18" charset="0"/>
                <a:cs typeface="Times New Roman" panose="02020603050405020304" pitchFamily="18" charset="0"/>
              </a:rPr>
              <a:t>CSS </a:t>
            </a:r>
            <a:r>
              <a:rPr lang="en-US" sz="2600" dirty="0">
                <a:latin typeface="Times New Roman" panose="02020603050405020304" pitchFamily="18" charset="0"/>
                <a:cs typeface="Times New Roman" panose="02020603050405020304" pitchFamily="18" charset="0"/>
              </a:rPr>
              <a:t>is added to HTML pages to format the document according to information in the style sheet. There are three ways to insert CSS in HTML documents.</a:t>
            </a:r>
          </a:p>
          <a:p>
            <a:pPr marL="64008" indent="0">
              <a:buNone/>
            </a:pPr>
            <a:r>
              <a:rPr lang="en-US" sz="2600" dirty="0" smtClean="0">
                <a:latin typeface="Times New Roman" panose="02020603050405020304" pitchFamily="18" charset="0"/>
                <a:cs typeface="Times New Roman" panose="02020603050405020304" pitchFamily="18" charset="0"/>
              </a:rPr>
              <a:t>                                   Inline </a:t>
            </a:r>
            <a:r>
              <a:rPr lang="en-US" sz="2600" dirty="0">
                <a:latin typeface="Times New Roman" panose="02020603050405020304" pitchFamily="18" charset="0"/>
                <a:cs typeface="Times New Roman" panose="02020603050405020304" pitchFamily="18" charset="0"/>
              </a:rPr>
              <a:t>CSS</a:t>
            </a:r>
          </a:p>
          <a:p>
            <a:pPr marL="64008" indent="0">
              <a:buNone/>
            </a:pPr>
            <a:r>
              <a:rPr lang="en-US" sz="2600" dirty="0" smtClean="0">
                <a:latin typeface="Times New Roman" panose="02020603050405020304" pitchFamily="18" charset="0"/>
                <a:cs typeface="Times New Roman" panose="02020603050405020304" pitchFamily="18" charset="0"/>
              </a:rPr>
              <a:t>                                   Internal </a:t>
            </a:r>
            <a:r>
              <a:rPr lang="en-US" sz="2600" dirty="0">
                <a:latin typeface="Times New Roman" panose="02020603050405020304" pitchFamily="18" charset="0"/>
                <a:cs typeface="Times New Roman" panose="02020603050405020304" pitchFamily="18" charset="0"/>
              </a:rPr>
              <a:t>CSS</a:t>
            </a:r>
          </a:p>
          <a:p>
            <a:pPr marL="64008" indent="0">
              <a:buNone/>
            </a:pPr>
            <a:r>
              <a:rPr lang="en-US" sz="2600" dirty="0" smtClean="0">
                <a:latin typeface="Times New Roman" panose="02020603050405020304" pitchFamily="18" charset="0"/>
                <a:cs typeface="Times New Roman" panose="02020603050405020304" pitchFamily="18" charset="0"/>
              </a:rPr>
              <a:t>                                   External </a:t>
            </a:r>
            <a:r>
              <a:rPr lang="en-US" sz="2600" dirty="0">
                <a:latin typeface="Times New Roman" panose="02020603050405020304" pitchFamily="18" charset="0"/>
                <a:cs typeface="Times New Roman" panose="02020603050405020304" pitchFamily="18" charset="0"/>
              </a:rPr>
              <a:t>CSS</a:t>
            </a:r>
          </a:p>
          <a:p>
            <a:pPr marL="64008" indent="0">
              <a:buNone/>
            </a:pPr>
            <a:r>
              <a:rPr lang="en-US" sz="2600" b="1" dirty="0">
                <a:solidFill>
                  <a:srgbClr val="FF0000"/>
                </a:solidFill>
                <a:latin typeface="Times New Roman" panose="02020603050405020304" pitchFamily="18" charset="0"/>
                <a:cs typeface="Times New Roman" panose="02020603050405020304" pitchFamily="18" charset="0"/>
              </a:rPr>
              <a:t>1) Inline CSS</a:t>
            </a:r>
          </a:p>
          <a:p>
            <a:pPr marL="64008" indent="0">
              <a:buNone/>
            </a:pPr>
            <a:r>
              <a:rPr lang="en-US" sz="2600" dirty="0">
                <a:latin typeface="Times New Roman" panose="02020603050405020304" pitchFamily="18" charset="0"/>
                <a:cs typeface="Times New Roman" panose="02020603050405020304" pitchFamily="18" charset="0"/>
              </a:rPr>
              <a:t>Inline CSS is used to apply CSS on a single line or element.</a:t>
            </a:r>
          </a:p>
          <a:p>
            <a:pPr marL="64008" indent="0">
              <a:buNone/>
            </a:pPr>
            <a:r>
              <a:rPr lang="en-US" sz="2600" b="1" dirty="0">
                <a:latin typeface="Times New Roman" panose="02020603050405020304" pitchFamily="18" charset="0"/>
                <a:cs typeface="Times New Roman" panose="02020603050405020304" pitchFamily="18" charset="0"/>
              </a:rPr>
              <a:t>For example:</a:t>
            </a:r>
          </a:p>
          <a:p>
            <a:pPr marL="64008" indent="0">
              <a:buNone/>
            </a:pPr>
            <a:r>
              <a:rPr lang="en-US" sz="2600" b="1" dirty="0">
                <a:latin typeface="Times New Roman" panose="02020603050405020304" pitchFamily="18" charset="0"/>
                <a:cs typeface="Times New Roman" panose="02020603050405020304" pitchFamily="18" charset="0"/>
              </a:rPr>
              <a:t>&lt;p</a:t>
            </a:r>
            <a:r>
              <a:rPr lang="en-US" sz="2600" dirty="0">
                <a:latin typeface="Times New Roman" panose="02020603050405020304" pitchFamily="18" charset="0"/>
                <a:cs typeface="Times New Roman" panose="02020603050405020304" pitchFamily="18" charset="0"/>
              </a:rPr>
              <a:t> style="</a:t>
            </a:r>
            <a:r>
              <a:rPr lang="en-US" sz="2600" dirty="0" err="1">
                <a:latin typeface="Times New Roman" panose="02020603050405020304" pitchFamily="18" charset="0"/>
                <a:cs typeface="Times New Roman" panose="02020603050405020304" pitchFamily="18" charset="0"/>
              </a:rPr>
              <a:t>color:blue</a:t>
            </a:r>
            <a:r>
              <a:rPr lang="en-US" sz="2600" dirty="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&gt;</a:t>
            </a:r>
            <a:r>
              <a:rPr lang="en-US" sz="2600" dirty="0">
                <a:latin typeface="Times New Roman" panose="02020603050405020304" pitchFamily="18" charset="0"/>
                <a:cs typeface="Times New Roman" panose="02020603050405020304" pitchFamily="18" charset="0"/>
              </a:rPr>
              <a:t>Hello CSS</a:t>
            </a:r>
            <a:r>
              <a:rPr lang="en-US" sz="2600" b="1" dirty="0">
                <a:latin typeface="Times New Roman" panose="02020603050405020304" pitchFamily="18" charset="0"/>
                <a:cs typeface="Times New Roman" panose="02020603050405020304" pitchFamily="18" charset="0"/>
              </a:rPr>
              <a:t>&lt;/p&gt;</a:t>
            </a:r>
            <a:r>
              <a:rPr lang="en-US" sz="2600" dirty="0">
                <a:latin typeface="Times New Roman" panose="02020603050405020304" pitchFamily="18" charset="0"/>
                <a:cs typeface="Times New Roman" panose="02020603050405020304" pitchFamily="18" charset="0"/>
              </a:rPr>
              <a:t>  </a:t>
            </a:r>
          </a:p>
          <a:p>
            <a:pPr marL="64008" indent="0">
              <a:buNone/>
            </a:pPr>
            <a:endParaRPr lang="en-US" sz="2600" dirty="0" smtClean="0">
              <a:latin typeface="Times New Roman" panose="02020603050405020304" pitchFamily="18" charset="0"/>
              <a:cs typeface="Times New Roman" panose="02020603050405020304" pitchFamily="18" charset="0"/>
            </a:endParaRPr>
          </a:p>
          <a:p>
            <a:pPr marL="64008" indent="0">
              <a:buNone/>
            </a:pPr>
            <a:r>
              <a:rPr lang="en-US" sz="2800" b="1" dirty="0" smtClean="0">
                <a:solidFill>
                  <a:srgbClr val="FF0000"/>
                </a:solidFill>
                <a:latin typeface="Times New Roman" panose="02020603050405020304" pitchFamily="18" charset="0"/>
                <a:cs typeface="Times New Roman" panose="02020603050405020304" pitchFamily="18" charset="0"/>
              </a:rPr>
              <a:t>2</a:t>
            </a:r>
            <a:r>
              <a:rPr lang="en-US" sz="2800" b="1" dirty="0">
                <a:solidFill>
                  <a:srgbClr val="FF0000"/>
                </a:solidFill>
                <a:latin typeface="Times New Roman" panose="02020603050405020304" pitchFamily="18" charset="0"/>
                <a:cs typeface="Times New Roman" panose="02020603050405020304" pitchFamily="18" charset="0"/>
              </a:rPr>
              <a:t>) Internal CSS</a:t>
            </a:r>
          </a:p>
          <a:p>
            <a:pPr marL="64008" indent="0">
              <a:buNone/>
            </a:pPr>
            <a:r>
              <a:rPr lang="en-US" sz="2600" dirty="0">
                <a:latin typeface="Times New Roman" panose="02020603050405020304" pitchFamily="18" charset="0"/>
                <a:cs typeface="Times New Roman" panose="02020603050405020304" pitchFamily="18" charset="0"/>
              </a:rPr>
              <a:t>Internal CSS is used to apply CSS on a single document or page. It can affect all the elements of the page. It is written inside the style tag within head section of html.</a:t>
            </a:r>
          </a:p>
          <a:p>
            <a:pPr marL="64008" indent="0">
              <a:buNone/>
            </a:pPr>
            <a:r>
              <a:rPr lang="en-US" sz="2600" b="1" dirty="0">
                <a:latin typeface="Times New Roman" panose="02020603050405020304" pitchFamily="18" charset="0"/>
                <a:cs typeface="Times New Roman" panose="02020603050405020304" pitchFamily="18" charset="0"/>
              </a:rPr>
              <a:t>For example:</a:t>
            </a:r>
          </a:p>
          <a:p>
            <a:pPr marL="64008" indent="0">
              <a:buNone/>
            </a:pPr>
            <a:r>
              <a:rPr lang="en-US" sz="2600" b="1" dirty="0" smtClean="0">
                <a:latin typeface="Times New Roman" panose="02020603050405020304" pitchFamily="18" charset="0"/>
                <a:cs typeface="Times New Roman" panose="02020603050405020304" pitchFamily="18" charset="0"/>
              </a:rPr>
              <a:t>     &lt;</a:t>
            </a:r>
            <a:r>
              <a:rPr lang="en-US" sz="2600" b="1" dirty="0">
                <a:latin typeface="Times New Roman" panose="02020603050405020304" pitchFamily="18" charset="0"/>
                <a:cs typeface="Times New Roman" panose="02020603050405020304" pitchFamily="18" charset="0"/>
              </a:rPr>
              <a:t>style&gt;</a:t>
            </a:r>
            <a:r>
              <a:rPr lang="en-US" sz="2600" dirty="0">
                <a:latin typeface="Times New Roman" panose="02020603050405020304" pitchFamily="18" charset="0"/>
                <a:cs typeface="Times New Roman" panose="02020603050405020304" pitchFamily="18" charset="0"/>
              </a:rPr>
              <a:t>  </a:t>
            </a:r>
          </a:p>
          <a:p>
            <a:pPr marL="64008" indent="0">
              <a:buNone/>
            </a:pPr>
            <a:r>
              <a:rPr lang="en-US" sz="2600" dirty="0" smtClean="0">
                <a:latin typeface="Times New Roman" panose="02020603050405020304" pitchFamily="18" charset="0"/>
                <a:cs typeface="Times New Roman" panose="02020603050405020304" pitchFamily="18" charset="0"/>
              </a:rPr>
              <a:t>     p{</a:t>
            </a:r>
            <a:r>
              <a:rPr lang="en-US" sz="2600" dirty="0" err="1" smtClean="0">
                <a:latin typeface="Times New Roman" panose="02020603050405020304" pitchFamily="18" charset="0"/>
                <a:cs typeface="Times New Roman" panose="02020603050405020304" pitchFamily="18" charset="0"/>
              </a:rPr>
              <a:t>color:blue</a:t>
            </a:r>
            <a:r>
              <a:rPr lang="en-US" sz="2600" dirty="0">
                <a:latin typeface="Times New Roman" panose="02020603050405020304" pitchFamily="18" charset="0"/>
                <a:cs typeface="Times New Roman" panose="02020603050405020304" pitchFamily="18" charset="0"/>
              </a:rPr>
              <a:t>}  </a:t>
            </a:r>
          </a:p>
          <a:p>
            <a:pPr marL="64008" indent="0">
              <a:buNone/>
            </a:pPr>
            <a:r>
              <a:rPr lang="en-US" sz="2600" b="1" dirty="0" smtClean="0">
                <a:latin typeface="Times New Roman" panose="02020603050405020304" pitchFamily="18" charset="0"/>
                <a:cs typeface="Times New Roman" panose="02020603050405020304" pitchFamily="18" charset="0"/>
              </a:rPr>
              <a:t>    &lt;/</a:t>
            </a:r>
            <a:r>
              <a:rPr lang="en-US" sz="2600" b="1" dirty="0">
                <a:latin typeface="Times New Roman" panose="02020603050405020304" pitchFamily="18" charset="0"/>
                <a:cs typeface="Times New Roman" panose="02020603050405020304" pitchFamily="18" charset="0"/>
              </a:rPr>
              <a:t>style&gt;</a:t>
            </a:r>
            <a:r>
              <a:rPr lang="en-US" sz="2600" dirty="0">
                <a:latin typeface="Times New Roman" panose="02020603050405020304" pitchFamily="18" charset="0"/>
                <a:cs typeface="Times New Roman" panose="02020603050405020304" pitchFamily="18" charset="0"/>
              </a:rPr>
              <a:t>  </a:t>
            </a:r>
          </a:p>
          <a:p>
            <a:pPr marL="64008"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54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496944" cy="5474080"/>
          </a:xfrm>
        </p:spPr>
        <p:txBody>
          <a:bodyPr>
            <a:normAutofit/>
          </a:bodyPr>
          <a:lstStyle/>
          <a:p>
            <a:pPr marL="64008" indent="0">
              <a:buNone/>
            </a:pPr>
            <a:r>
              <a:rPr lang="en-US" sz="2400" dirty="0">
                <a:solidFill>
                  <a:srgbClr val="FF0000"/>
                </a:solidFill>
                <a:latin typeface="Times New Roman" panose="02020603050405020304" pitchFamily="18" charset="0"/>
                <a:cs typeface="Times New Roman" panose="02020603050405020304" pitchFamily="18" charset="0"/>
              </a:rPr>
              <a:t>3) External CSS</a:t>
            </a:r>
          </a:p>
          <a:p>
            <a:pPr marL="64008" indent="0">
              <a:buNone/>
            </a:pPr>
            <a:r>
              <a:rPr lang="en-US" sz="2400" dirty="0">
                <a:latin typeface="Times New Roman" panose="02020603050405020304" pitchFamily="18" charset="0"/>
                <a:cs typeface="Times New Roman" panose="02020603050405020304" pitchFamily="18" charset="0"/>
              </a:rPr>
              <a:t>External CSS is used to apply CSS on multiple pages or all pages. Here, we write all the CSS code in a </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file. Its extension must be .</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for example style.css.</a:t>
            </a:r>
          </a:p>
          <a:p>
            <a:pPr marL="64008" indent="0">
              <a:buNone/>
            </a:pPr>
            <a:r>
              <a:rPr lang="en-US" sz="2400" b="1" dirty="0">
                <a:solidFill>
                  <a:srgbClr val="00B0F0"/>
                </a:solidFill>
                <a:latin typeface="Times New Roman" panose="02020603050405020304" pitchFamily="18" charset="0"/>
                <a:cs typeface="Times New Roman" panose="02020603050405020304" pitchFamily="18" charset="0"/>
              </a:rPr>
              <a:t>For example:</a:t>
            </a:r>
          </a:p>
          <a:p>
            <a:pPr marL="64008" indent="0">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a:t>
            </a:r>
          </a:p>
          <a:p>
            <a:pPr marL="64008"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color: blue</a:t>
            </a:r>
          </a:p>
          <a:p>
            <a:pPr marL="64008"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64008" indent="0">
              <a:buNone/>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need to link this style.css file to your html pages like this:</a:t>
            </a:r>
          </a:p>
          <a:p>
            <a:pPr marL="64008" indent="0">
              <a:buNone/>
            </a:pPr>
            <a:endParaRPr lang="en-US" sz="2400" b="1" dirty="0" smtClean="0">
              <a:latin typeface="Times New Roman" panose="02020603050405020304" pitchFamily="18" charset="0"/>
              <a:cs typeface="Times New Roman" panose="02020603050405020304" pitchFamily="18" charset="0"/>
            </a:endParaRPr>
          </a:p>
          <a:p>
            <a:pPr marL="64008" indent="0">
              <a:buNone/>
            </a:pPr>
            <a:r>
              <a:rPr lang="en-US" sz="2400" b="1" dirty="0" smtClean="0">
                <a:latin typeface="Times New Roman" panose="02020603050405020304" pitchFamily="18" charset="0"/>
                <a:cs typeface="Times New Roman" panose="02020603050405020304" pitchFamily="18" charset="0"/>
              </a:rPr>
              <a:t>           &lt;</a:t>
            </a:r>
            <a:r>
              <a:rPr lang="en-US" sz="2400" b="1" dirty="0">
                <a:latin typeface="Times New Roman" panose="02020603050405020304" pitchFamily="18" charset="0"/>
                <a:cs typeface="Times New Roman" panose="02020603050405020304" pitchFamily="18" charset="0"/>
              </a:rPr>
              <a:t>link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rel</a:t>
            </a:r>
            <a:r>
              <a:rPr lang="en-US" sz="2400" dirty="0">
                <a:latin typeface="Times New Roman" panose="02020603050405020304" pitchFamily="18" charset="0"/>
                <a:cs typeface="Times New Roman" panose="02020603050405020304" pitchFamily="18" charset="0"/>
              </a:rPr>
              <a:t>="stylesheet" type="text/</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href</a:t>
            </a:r>
            <a:r>
              <a:rPr lang="en-US" sz="2400" dirty="0">
                <a:latin typeface="Times New Roman" panose="02020603050405020304" pitchFamily="18" charset="0"/>
                <a:cs typeface="Times New Roman" panose="02020603050405020304" pitchFamily="18" charset="0"/>
              </a:rPr>
              <a:t>="style.css"</a:t>
            </a:r>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6640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1226"/>
          </a:xfrm>
        </p:spPr>
        <p:txBody>
          <a:bodyPr>
            <a:normAutofit fontScale="90000"/>
          </a:bodyPr>
          <a:lstStyle/>
          <a:p>
            <a:r>
              <a:rPr lang="en-US" sz="4400" dirty="0">
                <a:latin typeface="Times New Roman" panose="02020603050405020304" pitchFamily="18" charset="0"/>
                <a:cs typeface="Times New Roman" panose="02020603050405020304" pitchFamily="18" charset="0"/>
              </a:rPr>
              <a:t>Inline CSS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251520" y="548680"/>
            <a:ext cx="8435280" cy="5906128"/>
          </a:xfrm>
        </p:spPr>
        <p:txBody>
          <a:bodyPr>
            <a:normAutofit/>
          </a:bodyPr>
          <a:lstStyle/>
          <a:p>
            <a:pPr marL="64008"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can apply CSS in a single element by inline CSS technique.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inline CSS is also a method to insert style sheets in HTML document.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you want to use inline CSS, you should use the style attribute to the relevant tag.</a:t>
            </a:r>
          </a:p>
          <a:p>
            <a:r>
              <a:rPr lang="en-IN" sz="1800" b="1" dirty="0">
                <a:latin typeface="Times New Roman" panose="02020603050405020304" pitchFamily="18" charset="0"/>
                <a:cs typeface="Times New Roman" panose="02020603050405020304" pitchFamily="18" charset="0"/>
              </a:rPr>
              <a:t>Syntax:</a:t>
            </a:r>
          </a:p>
          <a:p>
            <a:pPr marL="64008" indent="0">
              <a:buNone/>
            </a:pPr>
            <a:r>
              <a:rPr lang="en-IN" sz="1800" b="1" dirty="0" smtClean="0">
                <a:latin typeface="Times New Roman" panose="02020603050405020304" pitchFamily="18" charset="0"/>
                <a:cs typeface="Times New Roman" panose="02020603050405020304" pitchFamily="18" charset="0"/>
              </a:rPr>
              <a:t>            </a:t>
            </a:r>
          </a:p>
          <a:p>
            <a:pPr marL="64008" indent="0">
              <a:buNone/>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&lt;</a:t>
            </a:r>
            <a:r>
              <a:rPr lang="en-IN" sz="1800" b="1" dirty="0" err="1">
                <a:latin typeface="Times New Roman" panose="02020603050405020304" pitchFamily="18" charset="0"/>
                <a:cs typeface="Times New Roman" panose="02020603050405020304" pitchFamily="18" charset="0"/>
              </a:rPr>
              <a:t>htmltag</a:t>
            </a:r>
            <a:r>
              <a:rPr lang="en-IN" sz="1800" dirty="0">
                <a:latin typeface="Times New Roman" panose="02020603050405020304" pitchFamily="18" charset="0"/>
                <a:cs typeface="Times New Roman" panose="02020603050405020304" pitchFamily="18" charset="0"/>
              </a:rPr>
              <a:t> style="cssproperty1:value; cssproperty2:value;"</a:t>
            </a:r>
            <a:r>
              <a:rPr lang="en-IN" sz="1800" b="1" dirty="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a:t>
            </a:r>
            <a:r>
              <a:rPr lang="en-IN" sz="1800" b="1" dirty="0" err="1">
                <a:latin typeface="Times New Roman" panose="02020603050405020304" pitchFamily="18" charset="0"/>
                <a:cs typeface="Times New Roman" panose="02020603050405020304" pitchFamily="18" charset="0"/>
              </a:rPr>
              <a:t>htmltag</a:t>
            </a:r>
            <a:r>
              <a:rPr lang="en-IN" sz="1800" b="1" dirty="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    </a:t>
            </a:r>
          </a:p>
          <a:p>
            <a:pPr marL="64008" indent="0">
              <a:buNone/>
            </a:pPr>
            <a:endParaRPr lang="en-IN" sz="1800" b="1" dirty="0" smtClean="0">
              <a:solidFill>
                <a:srgbClr val="00B0F0"/>
              </a:solidFill>
              <a:latin typeface="Times New Roman" panose="02020603050405020304" pitchFamily="18" charset="0"/>
              <a:cs typeface="Times New Roman" panose="02020603050405020304" pitchFamily="18" charset="0"/>
            </a:endParaRPr>
          </a:p>
          <a:p>
            <a:pPr marL="64008" indent="0">
              <a:buNone/>
            </a:pPr>
            <a:r>
              <a:rPr lang="en-IN" sz="1800" b="1" dirty="0" smtClean="0">
                <a:solidFill>
                  <a:srgbClr val="00B0F0"/>
                </a:solidFill>
                <a:latin typeface="Times New Roman" panose="02020603050405020304" pitchFamily="18" charset="0"/>
                <a:cs typeface="Times New Roman" panose="02020603050405020304" pitchFamily="18" charset="0"/>
              </a:rPr>
              <a:t>Example:</a:t>
            </a:r>
          </a:p>
          <a:p>
            <a:pPr marL="64008" indent="0">
              <a:buNone/>
            </a:pPr>
            <a:r>
              <a:rPr lang="en-IN" sz="1800" b="1" dirty="0" smtClean="0">
                <a:latin typeface="Times New Roman" panose="02020603050405020304" pitchFamily="18" charset="0"/>
                <a:cs typeface="Times New Roman" panose="02020603050405020304" pitchFamily="18" charset="0"/>
              </a:rPr>
              <a:t>&lt;</a:t>
            </a:r>
            <a:r>
              <a:rPr lang="en-IN" sz="1800" b="1" dirty="0">
                <a:latin typeface="Times New Roman" panose="02020603050405020304" pitchFamily="18" charset="0"/>
                <a:cs typeface="Times New Roman" panose="02020603050405020304" pitchFamily="18" charset="0"/>
              </a:rPr>
              <a:t>h2</a:t>
            </a:r>
            <a:r>
              <a:rPr lang="en-IN" sz="1800" dirty="0">
                <a:latin typeface="Times New Roman" panose="02020603050405020304" pitchFamily="18" charset="0"/>
                <a:cs typeface="Times New Roman" panose="02020603050405020304" pitchFamily="18" charset="0"/>
              </a:rPr>
              <a:t> style="color:red;margin-left:40px;"</a:t>
            </a:r>
            <a:r>
              <a:rPr lang="en-IN" sz="1800" b="1" dirty="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Inline CSS is applied on this heading.</a:t>
            </a:r>
            <a:r>
              <a:rPr lang="en-IN" sz="1800" b="1" dirty="0">
                <a:latin typeface="Times New Roman" panose="02020603050405020304" pitchFamily="18" charset="0"/>
                <a:cs typeface="Times New Roman" panose="02020603050405020304" pitchFamily="18" charset="0"/>
              </a:rPr>
              <a:t>&lt;/h2&gt;</a:t>
            </a: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a:latin typeface="Times New Roman" panose="02020603050405020304" pitchFamily="18" charset="0"/>
                <a:cs typeface="Times New Roman" panose="02020603050405020304" pitchFamily="18" charset="0"/>
              </a:rPr>
              <a:t>&lt;p&gt;</a:t>
            </a:r>
            <a:r>
              <a:rPr lang="en-IN" sz="1800" dirty="0">
                <a:latin typeface="Times New Roman" panose="02020603050405020304" pitchFamily="18" charset="0"/>
                <a:cs typeface="Times New Roman" panose="02020603050405020304" pitchFamily="18" charset="0"/>
              </a:rPr>
              <a:t>This paragraph is not affected.</a:t>
            </a:r>
            <a:r>
              <a:rPr lang="en-IN" sz="1800" b="1" dirty="0">
                <a:latin typeface="Times New Roman" panose="02020603050405020304" pitchFamily="18" charset="0"/>
                <a:cs typeface="Times New Roman" panose="02020603050405020304" pitchFamily="18" charset="0"/>
              </a:rPr>
              <a:t>&lt;/p&gt;</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marL="64008" indent="0">
              <a:buNone/>
            </a:pPr>
            <a:endParaRPr lang="en-IN" sz="1800" dirty="0">
              <a:latin typeface="Times New Roman" panose="02020603050405020304" pitchFamily="18" charset="0"/>
              <a:cs typeface="Times New Roman" panose="02020603050405020304" pitchFamily="18" charset="0"/>
            </a:endParaRPr>
          </a:p>
          <a:p>
            <a:pPr marL="64008" indent="0">
              <a:buNone/>
            </a:pPr>
            <a:r>
              <a:rPr lang="en-US" sz="1800" b="1" dirty="0">
                <a:solidFill>
                  <a:srgbClr val="FF0000"/>
                </a:solidFill>
              </a:rPr>
              <a:t>Output:</a:t>
            </a:r>
          </a:p>
          <a:p>
            <a:pPr marL="64008" indent="0">
              <a:buNone/>
            </a:pPr>
            <a:endParaRPr lang="en-US" sz="1800" b="1" dirty="0" smtClean="0"/>
          </a:p>
          <a:p>
            <a:pPr marL="64008" indent="0">
              <a:buNone/>
            </a:pPr>
            <a:r>
              <a:rPr lang="en-US" sz="1800" b="1" dirty="0" smtClean="0"/>
              <a:t>Inline </a:t>
            </a:r>
            <a:r>
              <a:rPr lang="en-US" sz="1800" b="1" dirty="0"/>
              <a:t>CSS is applied on this heading.</a:t>
            </a:r>
          </a:p>
          <a:p>
            <a:pPr marL="64008" indent="0">
              <a:buNone/>
            </a:pPr>
            <a:r>
              <a:rPr lang="en-US" sz="1800" dirty="0"/>
              <a:t>This paragraph is not affected.</a:t>
            </a:r>
          </a:p>
          <a:p>
            <a:pPr marL="64008" indent="0">
              <a:buNone/>
            </a:pPr>
            <a:endParaRPr lang="en-IN" sz="1800" dirty="0">
              <a:latin typeface="Times New Roman" panose="02020603050405020304" pitchFamily="18" charset="0"/>
              <a:cs typeface="Times New Roman" panose="02020603050405020304" pitchFamily="18" charset="0"/>
            </a:endParaRPr>
          </a:p>
          <a:p>
            <a:pPr marL="64008"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103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04056"/>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Internal </a:t>
            </a:r>
            <a:r>
              <a:rPr lang="en-US" sz="4400" dirty="0">
                <a:latin typeface="Times New Roman" panose="02020603050405020304" pitchFamily="18" charset="0"/>
                <a:cs typeface="Times New Roman" panose="02020603050405020304" pitchFamily="18" charset="0"/>
              </a:rPr>
              <a:t>CSS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79512" y="620688"/>
            <a:ext cx="8784976" cy="6120680"/>
          </a:xfrm>
        </p:spPr>
        <p:txBody>
          <a:bodyPr>
            <a:noAutofit/>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internal style sheet is used to add a unique style for a single document. It is defined in &lt;head&gt; section of the HTML page inside the &lt;style&gt; tag.</a:t>
            </a:r>
          </a:p>
          <a:p>
            <a:pPr marL="64008" indent="0">
              <a:buNone/>
            </a:pPr>
            <a:r>
              <a:rPr lang="en-US" sz="1600" b="1" dirty="0">
                <a:solidFill>
                  <a:srgbClr val="00B0F0"/>
                </a:solidFill>
                <a:latin typeface="Times New Roman" panose="02020603050405020304" pitchFamily="18" charset="0"/>
                <a:cs typeface="Times New Roman" panose="02020603050405020304" pitchFamily="18" charset="0"/>
              </a:rPr>
              <a:t>Example</a:t>
            </a:r>
            <a:r>
              <a:rPr lang="en-US" sz="1600" b="1" dirty="0" smtClean="0">
                <a:solidFill>
                  <a:srgbClr val="00B0F0"/>
                </a:solidFill>
                <a:latin typeface="Times New Roman" panose="02020603050405020304" pitchFamily="18" charset="0"/>
                <a:cs typeface="Times New Roman" panose="02020603050405020304" pitchFamily="18" charset="0"/>
              </a:rPr>
              <a:t>:</a:t>
            </a:r>
          </a:p>
          <a:p>
            <a:pPr marL="64008" indent="0">
              <a:buNone/>
            </a:pPr>
            <a:endParaRPr lang="en-US" sz="1600" b="1" dirty="0">
              <a:solidFill>
                <a:srgbClr val="00B0F0"/>
              </a:solidFill>
              <a:latin typeface="Times New Roman" panose="02020603050405020304" pitchFamily="18" charset="0"/>
              <a:cs typeface="Times New Roman" panose="02020603050405020304" pitchFamily="18" charset="0"/>
            </a:endParaRPr>
          </a:p>
          <a:p>
            <a:pPr marL="64008" indent="0">
              <a:buNone/>
            </a:pPr>
            <a:r>
              <a:rPr lang="en-US" sz="1600" b="1" dirty="0" smtClean="0">
                <a:latin typeface="Times New Roman" panose="02020603050405020304" pitchFamily="18" charset="0"/>
                <a:cs typeface="Times New Roman" panose="02020603050405020304" pitchFamily="18" charset="0"/>
              </a:rPr>
              <a:t>&lt;</a:t>
            </a:r>
            <a:r>
              <a:rPr lang="en-US" sz="1600" b="1" dirty="0">
                <a:latin typeface="Times New Roman" panose="02020603050405020304" pitchFamily="18" charset="0"/>
                <a:cs typeface="Times New Roman" panose="02020603050405020304" pitchFamily="18" charset="0"/>
              </a:rPr>
              <a:t>html&gt;</a:t>
            </a:r>
            <a:r>
              <a:rPr lang="en-US" sz="1600" dirty="0">
                <a:latin typeface="Times New Roman" panose="02020603050405020304" pitchFamily="18" charset="0"/>
                <a:cs typeface="Times New Roman" panose="02020603050405020304" pitchFamily="18" charset="0"/>
              </a:rPr>
              <a:t>  </a:t>
            </a:r>
          </a:p>
          <a:p>
            <a:pPr marL="64008" indent="0">
              <a:buNone/>
            </a:pPr>
            <a:r>
              <a:rPr lang="en-US" sz="1600" b="1" dirty="0">
                <a:latin typeface="Times New Roman" panose="02020603050405020304" pitchFamily="18" charset="0"/>
                <a:cs typeface="Times New Roman" panose="02020603050405020304" pitchFamily="18" charset="0"/>
              </a:rPr>
              <a:t>&lt;head&gt;</a:t>
            </a:r>
            <a:r>
              <a:rPr lang="en-US" sz="1600" dirty="0">
                <a:latin typeface="Times New Roman" panose="02020603050405020304" pitchFamily="18" charset="0"/>
                <a:cs typeface="Times New Roman" panose="02020603050405020304" pitchFamily="18" charset="0"/>
              </a:rPr>
              <a:t>  </a:t>
            </a:r>
          </a:p>
          <a:p>
            <a:pPr marL="64008" indent="0">
              <a:buNone/>
            </a:pPr>
            <a:r>
              <a:rPr lang="en-US" sz="1600" b="1" dirty="0">
                <a:latin typeface="Times New Roman" panose="02020603050405020304" pitchFamily="18" charset="0"/>
                <a:cs typeface="Times New Roman" panose="02020603050405020304" pitchFamily="18" charset="0"/>
              </a:rPr>
              <a:t>&lt;style&gt;</a:t>
            </a:r>
            <a:r>
              <a:rPr lang="en-US" sz="1600" dirty="0">
                <a:latin typeface="Times New Roman" panose="02020603050405020304" pitchFamily="18" charset="0"/>
                <a:cs typeface="Times New Roman" panose="02020603050405020304" pitchFamily="18" charset="0"/>
              </a:rPr>
              <a:t>  </a:t>
            </a:r>
          </a:p>
          <a:p>
            <a:pPr marL="64008" indent="0">
              <a:buNone/>
            </a:pPr>
            <a:r>
              <a:rPr lang="en-US" sz="1600" dirty="0">
                <a:latin typeface="Times New Roman" panose="02020603050405020304" pitchFamily="18" charset="0"/>
                <a:cs typeface="Times New Roman" panose="02020603050405020304" pitchFamily="18" charset="0"/>
              </a:rPr>
              <a:t>body {  </a:t>
            </a:r>
          </a:p>
          <a:p>
            <a:pPr marL="64008" indent="0">
              <a:buNone/>
            </a:pPr>
            <a:r>
              <a:rPr lang="en-US" sz="1600" dirty="0">
                <a:latin typeface="Times New Roman" panose="02020603050405020304" pitchFamily="18" charset="0"/>
                <a:cs typeface="Times New Roman" panose="02020603050405020304" pitchFamily="18" charset="0"/>
              </a:rPr>
              <a:t>    background-color: linen;  </a:t>
            </a:r>
          </a:p>
          <a:p>
            <a:pPr marL="64008" indent="0">
              <a:buNone/>
            </a:pPr>
            <a:r>
              <a:rPr lang="en-US" sz="1600" dirty="0">
                <a:latin typeface="Times New Roman" panose="02020603050405020304" pitchFamily="18" charset="0"/>
                <a:cs typeface="Times New Roman" panose="02020603050405020304" pitchFamily="18" charset="0"/>
              </a:rPr>
              <a:t>}  </a:t>
            </a:r>
          </a:p>
          <a:p>
            <a:pPr marL="64008" indent="0">
              <a:buNone/>
            </a:pPr>
            <a:r>
              <a:rPr lang="en-US" sz="1600" dirty="0">
                <a:latin typeface="Times New Roman" panose="02020603050405020304" pitchFamily="18" charset="0"/>
                <a:cs typeface="Times New Roman" panose="02020603050405020304" pitchFamily="18" charset="0"/>
              </a:rPr>
              <a:t>h1 {  </a:t>
            </a:r>
          </a:p>
          <a:p>
            <a:pPr marL="64008" indent="0">
              <a:buNone/>
            </a:pPr>
            <a:r>
              <a:rPr lang="en-US" sz="1600" dirty="0">
                <a:latin typeface="Times New Roman" panose="02020603050405020304" pitchFamily="18" charset="0"/>
                <a:cs typeface="Times New Roman" panose="02020603050405020304" pitchFamily="18" charset="0"/>
              </a:rPr>
              <a:t>    color: red;  </a:t>
            </a:r>
          </a:p>
          <a:p>
            <a:pPr marL="64008" indent="0">
              <a:buNone/>
            </a:pPr>
            <a:r>
              <a:rPr lang="en-US" sz="1600" dirty="0">
                <a:latin typeface="Times New Roman" panose="02020603050405020304" pitchFamily="18" charset="0"/>
                <a:cs typeface="Times New Roman" panose="02020603050405020304" pitchFamily="18" charset="0"/>
              </a:rPr>
              <a:t>    margin-left: 80px;  </a:t>
            </a:r>
          </a:p>
          <a:p>
            <a:pPr marL="64008" indent="0">
              <a:buNone/>
            </a:pPr>
            <a:r>
              <a:rPr lang="en-US" sz="1600" dirty="0">
                <a:latin typeface="Times New Roman" panose="02020603050405020304" pitchFamily="18" charset="0"/>
                <a:cs typeface="Times New Roman" panose="02020603050405020304" pitchFamily="18" charset="0"/>
              </a:rPr>
              <a:t>}   </a:t>
            </a:r>
          </a:p>
          <a:p>
            <a:pPr marL="64008" indent="0">
              <a:buNone/>
            </a:pPr>
            <a:r>
              <a:rPr lang="en-US" sz="1600" b="1" dirty="0">
                <a:latin typeface="Times New Roman" panose="02020603050405020304" pitchFamily="18" charset="0"/>
                <a:cs typeface="Times New Roman" panose="02020603050405020304" pitchFamily="18" charset="0"/>
              </a:rPr>
              <a:t>&lt;/style&gt;</a:t>
            </a:r>
            <a:r>
              <a:rPr lang="en-US" sz="1600" dirty="0">
                <a:latin typeface="Times New Roman" panose="02020603050405020304" pitchFamily="18" charset="0"/>
                <a:cs typeface="Times New Roman" panose="02020603050405020304" pitchFamily="18" charset="0"/>
              </a:rPr>
              <a:t>  </a:t>
            </a:r>
          </a:p>
          <a:p>
            <a:pPr marL="64008" indent="0">
              <a:buNone/>
            </a:pPr>
            <a:r>
              <a:rPr lang="en-US" sz="1600" b="1" dirty="0">
                <a:latin typeface="Times New Roman" panose="02020603050405020304" pitchFamily="18" charset="0"/>
                <a:cs typeface="Times New Roman" panose="02020603050405020304" pitchFamily="18" charset="0"/>
              </a:rPr>
              <a:t>&lt;/head&gt;</a:t>
            </a:r>
            <a:r>
              <a:rPr lang="en-US" sz="1600" dirty="0">
                <a:latin typeface="Times New Roman" panose="02020603050405020304" pitchFamily="18" charset="0"/>
                <a:cs typeface="Times New Roman" panose="02020603050405020304" pitchFamily="18" charset="0"/>
              </a:rPr>
              <a:t>  </a:t>
            </a:r>
          </a:p>
          <a:p>
            <a:pPr marL="64008" indent="0">
              <a:buNone/>
            </a:pPr>
            <a:r>
              <a:rPr lang="en-US" sz="1600" b="1" dirty="0">
                <a:latin typeface="Times New Roman" panose="02020603050405020304" pitchFamily="18" charset="0"/>
                <a:cs typeface="Times New Roman" panose="02020603050405020304" pitchFamily="18" charset="0"/>
              </a:rPr>
              <a:t>&lt;body&gt;</a:t>
            </a:r>
            <a:r>
              <a:rPr lang="en-US" sz="1600" dirty="0">
                <a:latin typeface="Times New Roman" panose="02020603050405020304" pitchFamily="18" charset="0"/>
                <a:cs typeface="Times New Roman" panose="02020603050405020304" pitchFamily="18" charset="0"/>
              </a:rPr>
              <a:t>  </a:t>
            </a:r>
          </a:p>
          <a:p>
            <a:pPr marL="64008" indent="0">
              <a:buNone/>
            </a:pPr>
            <a:r>
              <a:rPr lang="en-US" sz="1600" b="1" dirty="0">
                <a:latin typeface="Times New Roman" panose="02020603050405020304" pitchFamily="18" charset="0"/>
                <a:cs typeface="Times New Roman" panose="02020603050405020304" pitchFamily="18" charset="0"/>
              </a:rPr>
              <a:t>&lt;h1&gt;</a:t>
            </a:r>
            <a:r>
              <a:rPr lang="en-US" sz="1600" dirty="0">
                <a:latin typeface="Times New Roman" panose="02020603050405020304" pitchFamily="18" charset="0"/>
                <a:cs typeface="Times New Roman" panose="02020603050405020304" pitchFamily="18" charset="0"/>
              </a:rPr>
              <a:t>The internal style sheet is applied on this heading.</a:t>
            </a:r>
            <a:r>
              <a:rPr lang="en-US" sz="1600" b="1" dirty="0">
                <a:latin typeface="Times New Roman" panose="02020603050405020304" pitchFamily="18" charset="0"/>
                <a:cs typeface="Times New Roman" panose="02020603050405020304" pitchFamily="18" charset="0"/>
              </a:rPr>
              <a:t>&lt;/h1&gt;</a:t>
            </a:r>
            <a:r>
              <a:rPr lang="en-US" sz="1600" dirty="0">
                <a:latin typeface="Times New Roman" panose="02020603050405020304" pitchFamily="18" charset="0"/>
                <a:cs typeface="Times New Roman" panose="02020603050405020304" pitchFamily="18" charset="0"/>
              </a:rPr>
              <a:t>  </a:t>
            </a:r>
          </a:p>
          <a:p>
            <a:pPr marL="64008" indent="0">
              <a:buNone/>
            </a:pPr>
            <a:r>
              <a:rPr lang="en-US" sz="1600" b="1" dirty="0" smtClean="0">
                <a:latin typeface="Times New Roman" panose="02020603050405020304" pitchFamily="18" charset="0"/>
                <a:cs typeface="Times New Roman" panose="02020603050405020304" pitchFamily="18" charset="0"/>
              </a:rPr>
              <a:t>&lt;/</a:t>
            </a:r>
            <a:r>
              <a:rPr lang="en-US" sz="1600" b="1" dirty="0">
                <a:latin typeface="Times New Roman" panose="02020603050405020304" pitchFamily="18" charset="0"/>
                <a:cs typeface="Times New Roman" panose="02020603050405020304" pitchFamily="18" charset="0"/>
              </a:rPr>
              <a:t>body&gt;</a:t>
            </a:r>
            <a:r>
              <a:rPr lang="en-US" sz="1600" dirty="0">
                <a:latin typeface="Times New Roman" panose="02020603050405020304" pitchFamily="18" charset="0"/>
                <a:cs typeface="Times New Roman" panose="02020603050405020304" pitchFamily="18" charset="0"/>
              </a:rPr>
              <a:t>  </a:t>
            </a:r>
          </a:p>
          <a:p>
            <a:pPr marL="64008" indent="0">
              <a:buNone/>
            </a:pPr>
            <a:r>
              <a:rPr lang="en-US" sz="1600" b="1" dirty="0">
                <a:latin typeface="Times New Roman" panose="02020603050405020304" pitchFamily="18" charset="0"/>
                <a:cs typeface="Times New Roman" panose="02020603050405020304" pitchFamily="18" charset="0"/>
              </a:rPr>
              <a:t>&lt;/html&gt;</a:t>
            </a:r>
            <a:r>
              <a:rPr lang="en-US" sz="1600" dirty="0">
                <a:latin typeface="Times New Roman" panose="02020603050405020304" pitchFamily="18" charset="0"/>
                <a:cs typeface="Times New Roman" panose="02020603050405020304" pitchFamily="18" charset="0"/>
              </a:rPr>
              <a:t>  </a:t>
            </a:r>
          </a:p>
          <a:p>
            <a:pPr marL="64008"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838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29600" cy="497210"/>
          </a:xfrm>
        </p:spPr>
        <p:txBody>
          <a:bodyPr>
            <a:normAutofit fontScale="90000"/>
          </a:bodyPr>
          <a:lstStyle/>
          <a:p>
            <a:r>
              <a:rPr lang="en-IN" dirty="0" smtClean="0"/>
              <a:t>External CSS</a:t>
            </a:r>
            <a:endParaRPr lang="en-IN" dirty="0"/>
          </a:p>
        </p:txBody>
      </p:sp>
      <p:sp>
        <p:nvSpPr>
          <p:cNvPr id="3" name="Content Placeholder 2"/>
          <p:cNvSpPr>
            <a:spLocks noGrp="1"/>
          </p:cNvSpPr>
          <p:nvPr>
            <p:ph idx="1"/>
          </p:nvPr>
        </p:nvSpPr>
        <p:spPr>
          <a:xfrm>
            <a:off x="107504" y="620688"/>
            <a:ext cx="8784976" cy="6120680"/>
          </a:xfrm>
        </p:spPr>
        <p:txBody>
          <a:bodyPr>
            <a:noAutofit/>
          </a:bodyPr>
          <a:lstStyle/>
          <a:p>
            <a:r>
              <a:rPr lang="en-US" sz="1800" dirty="0">
                <a:latin typeface="Times New Roman" panose="02020603050405020304" pitchFamily="18" charset="0"/>
                <a:cs typeface="Times New Roman" panose="02020603050405020304" pitchFamily="18" charset="0"/>
              </a:rPr>
              <a:t>The external style sheet is generally used when you want to make changes on multiple pages. It is ideal for this condition because it facilitates you to change the look of the entire web site by changing just one file.</a:t>
            </a:r>
          </a:p>
          <a:p>
            <a:r>
              <a:rPr lang="en-US" sz="1800" dirty="0">
                <a:latin typeface="Times New Roman" panose="02020603050405020304" pitchFamily="18" charset="0"/>
                <a:cs typeface="Times New Roman" panose="02020603050405020304" pitchFamily="18" charset="0"/>
              </a:rPr>
              <a:t>It uses the &lt;link&gt; tag on every pages and the &lt;link&gt; tag should be put inside the head section</a:t>
            </a:r>
            <a:r>
              <a:rPr lang="en-US" sz="1800" dirty="0" smtClean="0">
                <a:latin typeface="Times New Roman" panose="02020603050405020304" pitchFamily="18" charset="0"/>
                <a:cs typeface="Times New Roman" panose="02020603050405020304" pitchFamily="18" charset="0"/>
              </a:rPr>
              <a:t>.</a:t>
            </a:r>
          </a:p>
          <a:p>
            <a:pPr marL="6400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head&gt;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link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rel</a:t>
            </a:r>
            <a:r>
              <a:rPr lang="en-US" sz="1800" dirty="0">
                <a:latin typeface="Times New Roman" panose="02020603050405020304" pitchFamily="18" charset="0"/>
                <a:cs typeface="Times New Roman" panose="02020603050405020304" pitchFamily="18" charset="0"/>
              </a:rPr>
              <a:t>="stylesheet" type="text/</a:t>
            </a:r>
            <a:r>
              <a:rPr lang="en-US" sz="1800" dirty="0" err="1">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href</a:t>
            </a:r>
            <a:r>
              <a:rPr lang="en-US" sz="1800" dirty="0">
                <a:latin typeface="Times New Roman" panose="02020603050405020304" pitchFamily="18" charset="0"/>
                <a:cs typeface="Times New Roman" panose="02020603050405020304" pitchFamily="18" charset="0"/>
              </a:rPr>
              <a:t>="mystyle.css"</a:t>
            </a:r>
            <a:r>
              <a:rPr lang="en-US" sz="1800" b="1" dirty="0">
                <a:latin typeface="Times New Roman" panose="02020603050405020304" pitchFamily="18" charset="0"/>
                <a:cs typeface="Times New Roman" panose="02020603050405020304" pitchFamily="18" charset="0"/>
              </a:rPr>
              <a:t>&gt;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head&gt;</a:t>
            </a:r>
            <a:r>
              <a:rPr lang="en-US" sz="1800" dirty="0">
                <a:latin typeface="Times New Roman" panose="02020603050405020304" pitchFamily="18" charset="0"/>
                <a:cs typeface="Times New Roman" panose="02020603050405020304" pitchFamily="18" charset="0"/>
              </a:rPr>
              <a:t>  </a:t>
            </a:r>
          </a:p>
          <a:p>
            <a:pPr>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The external style sheet may be written in any text editor but must be saved with a .</a:t>
            </a:r>
            <a:r>
              <a:rPr lang="en-US" sz="1800" dirty="0" err="1">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 extension. This file should not contain HTML elements.</a:t>
            </a:r>
          </a:p>
          <a:p>
            <a:pPr marL="64008" indent="0">
              <a:buNone/>
            </a:pPr>
            <a:r>
              <a:rPr lang="en-US" sz="1800" dirty="0" smtClean="0">
                <a:latin typeface="Times New Roman" panose="02020603050405020304" pitchFamily="18" charset="0"/>
                <a:cs typeface="Times New Roman" panose="02020603050405020304" pitchFamily="18" charset="0"/>
              </a:rPr>
              <a:t>Let's take an example of a style sheet file named "mystyle.css".</a:t>
            </a:r>
          </a:p>
          <a:p>
            <a:pPr marL="64008" indent="0">
              <a:buNone/>
            </a:pPr>
            <a:r>
              <a:rPr lang="en-US" sz="2000" b="1" i="1" dirty="0" smtClean="0">
                <a:solidFill>
                  <a:srgbClr val="FF0000"/>
                </a:solidFill>
                <a:latin typeface="Times New Roman" panose="02020603050405020304" pitchFamily="18" charset="0"/>
                <a:cs typeface="Times New Roman" panose="02020603050405020304" pitchFamily="18" charset="0"/>
              </a:rPr>
              <a:t>File: mystyle.css</a:t>
            </a:r>
          </a:p>
          <a:p>
            <a:pPr marL="64008" indent="0">
              <a:buNone/>
            </a:pPr>
            <a:r>
              <a:rPr lang="en-US" sz="1800" dirty="0" smtClean="0">
                <a:latin typeface="Times New Roman" panose="02020603050405020304" pitchFamily="18" charset="0"/>
                <a:cs typeface="Times New Roman" panose="02020603050405020304" pitchFamily="18" charset="0"/>
              </a:rPr>
              <a:t>body</a:t>
            </a:r>
            <a:r>
              <a:rPr lang="en-US" sz="1800" dirty="0">
                <a:latin typeface="Times New Roman" panose="02020603050405020304" pitchFamily="18" charset="0"/>
                <a:cs typeface="Times New Roman" panose="02020603050405020304" pitchFamily="18" charset="0"/>
              </a:rPr>
              <a:t> {  </a:t>
            </a:r>
          </a:p>
          <a:p>
            <a:pPr marL="64008" indent="0">
              <a:buNone/>
            </a:pPr>
            <a:r>
              <a:rPr lang="en-US" sz="1800" dirty="0">
                <a:latin typeface="Times New Roman" panose="02020603050405020304" pitchFamily="18" charset="0"/>
                <a:cs typeface="Times New Roman" panose="02020603050405020304" pitchFamily="18" charset="0"/>
              </a:rPr>
              <a:t>    background-color: </a:t>
            </a:r>
            <a:r>
              <a:rPr lang="en-US" sz="1800" dirty="0" smtClean="0">
                <a:latin typeface="Times New Roman" panose="02020603050405020304" pitchFamily="18" charset="0"/>
                <a:cs typeface="Times New Roman" panose="02020603050405020304" pitchFamily="18" charset="0"/>
              </a:rPr>
              <a:t>blue</a:t>
            </a:r>
            <a:r>
              <a:rPr lang="en-US" sz="1800" dirty="0">
                <a:latin typeface="Times New Roman" panose="02020603050405020304" pitchFamily="18" charset="0"/>
                <a:cs typeface="Times New Roman" panose="02020603050405020304" pitchFamily="18" charset="0"/>
              </a:rPr>
              <a:t>;  </a:t>
            </a:r>
          </a:p>
          <a:p>
            <a:pPr marL="64008" indent="0">
              <a:buNone/>
            </a:pPr>
            <a:r>
              <a:rPr lang="en-US" sz="1800" dirty="0">
                <a:latin typeface="Times New Roman" panose="02020603050405020304" pitchFamily="18" charset="0"/>
                <a:cs typeface="Times New Roman" panose="02020603050405020304" pitchFamily="18" charset="0"/>
              </a:rPr>
              <a:t>}  </a:t>
            </a:r>
          </a:p>
          <a:p>
            <a:pPr marL="64008" indent="0">
              <a:buNone/>
            </a:pPr>
            <a:r>
              <a:rPr lang="en-US" sz="1800" dirty="0">
                <a:latin typeface="Times New Roman" panose="02020603050405020304" pitchFamily="18" charset="0"/>
                <a:cs typeface="Times New Roman" panose="02020603050405020304" pitchFamily="18" charset="0"/>
              </a:rPr>
              <a:t>h1 {  </a:t>
            </a:r>
          </a:p>
          <a:p>
            <a:pPr marL="64008" indent="0">
              <a:buNone/>
            </a:pPr>
            <a:r>
              <a:rPr lang="en-US" sz="1800" dirty="0">
                <a:latin typeface="Times New Roman" panose="02020603050405020304" pitchFamily="18" charset="0"/>
                <a:cs typeface="Times New Roman" panose="02020603050405020304" pitchFamily="18" charset="0"/>
              </a:rPr>
              <a:t>    color: navy;  </a:t>
            </a:r>
          </a:p>
          <a:p>
            <a:pPr marL="64008" indent="0">
              <a:buNone/>
            </a:pPr>
            <a:r>
              <a:rPr lang="en-US" sz="1800" dirty="0">
                <a:latin typeface="Times New Roman" panose="02020603050405020304" pitchFamily="18" charset="0"/>
                <a:cs typeface="Times New Roman" panose="02020603050405020304" pitchFamily="18" charset="0"/>
              </a:rPr>
              <a:t>    margin-left: 20px;  </a:t>
            </a:r>
          </a:p>
          <a:p>
            <a:pPr marL="64008" indent="0">
              <a:buNone/>
            </a:pPr>
            <a:r>
              <a:rPr lang="en-US" sz="1800" dirty="0">
                <a:latin typeface="Times New Roman" panose="02020603050405020304" pitchFamily="18" charset="0"/>
                <a:cs typeface="Times New Roman" panose="02020603050405020304" pitchFamily="18" charset="0"/>
              </a:rPr>
              <a:t>}   </a:t>
            </a:r>
          </a:p>
          <a:p>
            <a:pPr marL="64008" indent="0">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65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399032"/>
          </a:xfrm>
        </p:spPr>
        <p:txBody>
          <a:bodyPr>
            <a:normAutofit/>
          </a:bodyPr>
          <a:lstStyle/>
          <a:p>
            <a:r>
              <a:rPr lang="en-IN" sz="4000" dirty="0">
                <a:solidFill>
                  <a:schemeClr val="accent1">
                    <a:lumMod val="40000"/>
                    <a:lumOff val="60000"/>
                  </a:schemeClr>
                </a:solidFill>
                <a:effectLst/>
                <a:latin typeface="Times New Roman" pitchFamily="18" charset="0"/>
                <a:cs typeface="Times New Roman" pitchFamily="18" charset="0"/>
              </a:rPr>
              <a:t>Comments</a:t>
            </a:r>
            <a:br>
              <a:rPr lang="en-IN" sz="4000" dirty="0">
                <a:solidFill>
                  <a:schemeClr val="accent1">
                    <a:lumMod val="40000"/>
                    <a:lumOff val="60000"/>
                  </a:schemeClr>
                </a:solidFill>
                <a:effectLst/>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1772816"/>
            <a:ext cx="8229600" cy="4572000"/>
          </a:xfrm>
        </p:spPr>
        <p:txBody>
          <a:bodyPr>
            <a:normAutofit/>
          </a:bodyPr>
          <a:lstStyle/>
          <a:p>
            <a:pPr>
              <a:buFont typeface="Wingdings" pitchFamily="2" charset="2"/>
              <a:buChar char="Ø"/>
            </a:pPr>
            <a:r>
              <a:rPr lang="en-US" sz="2400" dirty="0">
                <a:latin typeface="Times New Roman" pitchFamily="18" charset="0"/>
                <a:cs typeface="Times New Roman" pitchFamily="18" charset="0"/>
              </a:rPr>
              <a:t>Comments are used to explain the code, and may help when you edit the source code at a later date.</a:t>
            </a:r>
          </a:p>
          <a:p>
            <a:pPr>
              <a:buFont typeface="Wingdings" pitchFamily="2" charset="2"/>
              <a:buChar char="Ø"/>
            </a:pPr>
            <a:r>
              <a:rPr lang="en-US" sz="2400" dirty="0">
                <a:latin typeface="Times New Roman" pitchFamily="18" charset="0"/>
                <a:cs typeface="Times New Roman" pitchFamily="18" charset="0"/>
              </a:rPr>
              <a:t>Comments are ignored by browsers.</a:t>
            </a:r>
          </a:p>
          <a:p>
            <a:pPr>
              <a:buFont typeface="Wingdings" pitchFamily="2" charset="2"/>
              <a:buChar char="Ø"/>
            </a:pPr>
            <a:r>
              <a:rPr lang="en-US" sz="2400" dirty="0">
                <a:latin typeface="Times New Roman" pitchFamily="18" charset="0"/>
                <a:cs typeface="Times New Roman" pitchFamily="18" charset="0"/>
              </a:rPr>
              <a:t>A CSS comment is placed inside the &lt;style&gt; element, and starts with /* and ends with */:</a:t>
            </a:r>
          </a:p>
          <a:p>
            <a:pPr marL="64008"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391508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29600" cy="360040"/>
          </a:xfrm>
        </p:spPr>
        <p:txBody>
          <a:bodyPr>
            <a:normAutofit fontScale="90000"/>
          </a:bodyPr>
          <a:lstStyle/>
          <a:p>
            <a:r>
              <a:rPr lang="en-IN" dirty="0" smtClean="0"/>
              <a:t>CSS Properties</a:t>
            </a:r>
            <a:endParaRPr lang="en-IN" dirty="0"/>
          </a:p>
        </p:txBody>
      </p:sp>
      <p:sp>
        <p:nvSpPr>
          <p:cNvPr id="3" name="Content Placeholder 2"/>
          <p:cNvSpPr>
            <a:spLocks noGrp="1"/>
          </p:cNvSpPr>
          <p:nvPr>
            <p:ph idx="1"/>
          </p:nvPr>
        </p:nvSpPr>
        <p:spPr>
          <a:xfrm>
            <a:off x="179512" y="476672"/>
            <a:ext cx="8856984" cy="6264696"/>
          </a:xfrm>
        </p:spPr>
        <p:txBody>
          <a:bodyPr>
            <a:noAutofit/>
          </a:bodyPr>
          <a:lstStyle/>
          <a:p>
            <a:pPr marL="64008" indent="0">
              <a:buNone/>
            </a:pPr>
            <a:r>
              <a:rPr lang="en-US" sz="2400" dirty="0">
                <a:solidFill>
                  <a:srgbClr val="FF0000"/>
                </a:solidFill>
                <a:latin typeface="Times New Roman" panose="02020603050405020304" pitchFamily="18" charset="0"/>
                <a:cs typeface="Times New Roman" panose="02020603050405020304" pitchFamily="18" charset="0"/>
              </a:rPr>
              <a:t>CSS Background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CSS background property is used to define the background effects on element.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background-color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background-image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background-repeat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background-attachment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background-position</a:t>
            </a:r>
          </a:p>
          <a:p>
            <a:pPr marL="64008" indent="0">
              <a:buNone/>
            </a:pPr>
            <a:r>
              <a:rPr lang="en-US" sz="1800" b="1" dirty="0">
                <a:solidFill>
                  <a:srgbClr val="00B0F0"/>
                </a:solidFill>
                <a:latin typeface="Times New Roman" panose="02020603050405020304" pitchFamily="18" charset="0"/>
                <a:cs typeface="Times New Roman" panose="02020603050405020304" pitchFamily="18" charset="0"/>
              </a:rPr>
              <a:t>1) CSS background-color</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background-color property is used to specify the background color of the element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64008" indent="0">
              <a:buNone/>
            </a:pPr>
            <a:r>
              <a:rPr lang="en-US" sz="1800" b="1" dirty="0">
                <a:latin typeface="Times New Roman" panose="02020603050405020304" pitchFamily="18" charset="0"/>
                <a:cs typeface="Times New Roman" panose="02020603050405020304" pitchFamily="18" charset="0"/>
              </a:rPr>
              <a:t>&lt;style&gt;</a:t>
            </a:r>
            <a:r>
              <a:rPr lang="en-US" sz="1800" dirty="0">
                <a:latin typeface="Times New Roman" panose="02020603050405020304" pitchFamily="18" charset="0"/>
                <a:cs typeface="Times New Roman" panose="02020603050405020304" pitchFamily="18" charset="0"/>
              </a:rPr>
              <a:t>  </a:t>
            </a:r>
          </a:p>
          <a:p>
            <a:pPr marL="64008" indent="0">
              <a:buNone/>
            </a:pPr>
            <a:r>
              <a:rPr lang="en-US" sz="1800" dirty="0">
                <a:latin typeface="Times New Roman" panose="02020603050405020304" pitchFamily="18" charset="0"/>
                <a:cs typeface="Times New Roman" panose="02020603050405020304" pitchFamily="18" charset="0"/>
              </a:rPr>
              <a:t>h2,p{  </a:t>
            </a:r>
          </a:p>
          <a:p>
            <a:pPr marL="64008" indent="0">
              <a:buNone/>
            </a:pPr>
            <a:r>
              <a:rPr lang="en-US" sz="1800" dirty="0">
                <a:latin typeface="Times New Roman" panose="02020603050405020304" pitchFamily="18" charset="0"/>
                <a:cs typeface="Times New Roman" panose="02020603050405020304" pitchFamily="18" charset="0"/>
              </a:rPr>
              <a:t>    background-color: #b0d4de;  </a:t>
            </a:r>
          </a:p>
          <a:p>
            <a:pPr marL="64008" indent="0">
              <a:buNone/>
            </a:pP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&lt;/style&gt;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body&gt;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&lt;h2&gt;</a:t>
            </a:r>
            <a:r>
              <a:rPr lang="en-US" sz="1800" dirty="0">
                <a:latin typeface="Times New Roman" panose="02020603050405020304" pitchFamily="18" charset="0"/>
                <a:cs typeface="Times New Roman" panose="02020603050405020304" pitchFamily="18" charset="0"/>
              </a:rPr>
              <a:t>My first CSS page.</a:t>
            </a:r>
            <a:r>
              <a:rPr lang="en-US" sz="1800" b="1" dirty="0">
                <a:latin typeface="Times New Roman" panose="02020603050405020304" pitchFamily="18" charset="0"/>
                <a:cs typeface="Times New Roman" panose="02020603050405020304" pitchFamily="18" charset="0"/>
              </a:rPr>
              <a:t>&lt;/h2&gt;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&lt;p&gt;</a:t>
            </a:r>
            <a:r>
              <a:rPr lang="en-US" sz="1800" dirty="0">
                <a:latin typeface="Times New Roman" panose="02020603050405020304" pitchFamily="18" charset="0"/>
                <a:cs typeface="Times New Roman" panose="02020603050405020304" pitchFamily="18" charset="0"/>
              </a:rPr>
              <a:t>Hello ! This is an example of CSS background-color.</a:t>
            </a:r>
            <a:r>
              <a:rPr lang="en-US" sz="1800" b="1" dirty="0">
                <a:latin typeface="Times New Roman" panose="02020603050405020304" pitchFamily="18" charset="0"/>
                <a:cs typeface="Times New Roman" panose="02020603050405020304" pitchFamily="18" charset="0"/>
              </a:rPr>
              <a:t>&lt;/p&gt;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&lt;/body&gt;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&lt;/html&gt;</a:t>
            </a:r>
            <a:r>
              <a:rPr lang="en-US" sz="1800" dirty="0">
                <a:latin typeface="Times New Roman" panose="02020603050405020304" pitchFamily="18" charset="0"/>
                <a:cs typeface="Times New Roman" panose="02020603050405020304" pitchFamily="18" charset="0"/>
              </a:rPr>
              <a:t>   </a:t>
            </a:r>
          </a:p>
          <a:p>
            <a:pPr marL="64008" indent="0">
              <a:buNone/>
            </a:pPr>
            <a:endParaRPr lang="en-US" sz="1800" dirty="0">
              <a:latin typeface="Times New Roman" panose="02020603050405020304" pitchFamily="18" charset="0"/>
              <a:cs typeface="Times New Roman" panose="02020603050405020304" pitchFamily="18" charset="0"/>
            </a:endParaRPr>
          </a:p>
          <a:p>
            <a:pPr marL="64008"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6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229600" cy="569218"/>
          </a:xfrm>
        </p:spPr>
        <p:txBody>
          <a:bodyPr>
            <a:normAutofit fontScale="90000"/>
          </a:bodyPr>
          <a:lstStyle/>
          <a:p>
            <a:r>
              <a:rPr lang="en-US" dirty="0" smtClean="0"/>
              <a:t/>
            </a:r>
            <a:br>
              <a:rPr lang="en-US" dirty="0" smtClean="0"/>
            </a:br>
            <a:r>
              <a:rPr lang="en-US" dirty="0" smtClean="0"/>
              <a:t>CSS </a:t>
            </a:r>
            <a:r>
              <a:rPr lang="en-US" dirty="0"/>
              <a:t>background-image</a:t>
            </a:r>
            <a:br>
              <a:rPr lang="en-US" dirty="0"/>
            </a:br>
            <a:endParaRPr lang="en-IN" dirty="0"/>
          </a:p>
        </p:txBody>
      </p:sp>
      <p:sp>
        <p:nvSpPr>
          <p:cNvPr id="3" name="Content Placeholder 2"/>
          <p:cNvSpPr>
            <a:spLocks noGrp="1"/>
          </p:cNvSpPr>
          <p:nvPr>
            <p:ph idx="1"/>
          </p:nvPr>
        </p:nvSpPr>
        <p:spPr>
          <a:xfrm>
            <a:off x="251520" y="764704"/>
            <a:ext cx="8640960" cy="5904656"/>
          </a:xfrm>
        </p:spPr>
        <p:txBody>
          <a:bodyPr>
            <a:noAutofit/>
          </a:bodyPr>
          <a:lstStyle/>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background-image property is used to set an image as a background of an element. By default the image covers the entire element. You can set the background image for a page like this.</a:t>
            </a:r>
          </a:p>
          <a:p>
            <a:pPr marL="64008" indent="0">
              <a:buNone/>
            </a:pPr>
            <a:r>
              <a:rPr lang="en-US" sz="1800" b="1" dirty="0" smtClean="0">
                <a:solidFill>
                  <a:srgbClr val="00B0F0"/>
                </a:solidFill>
                <a:latin typeface="Times New Roman" panose="02020603050405020304" pitchFamily="18" charset="0"/>
                <a:cs typeface="Times New Roman" panose="02020603050405020304" pitchFamily="18" charset="0"/>
              </a:rPr>
              <a:t>EXAMPLE:</a:t>
            </a:r>
          </a:p>
          <a:p>
            <a:pPr marL="64008" indent="0">
              <a:buNone/>
            </a:pPr>
            <a:endParaRPr lang="en-US" sz="1800" b="1" dirty="0">
              <a:latin typeface="Times New Roman" panose="02020603050405020304" pitchFamily="18" charset="0"/>
              <a:cs typeface="Times New Roman" panose="02020603050405020304" pitchFamily="18" charset="0"/>
            </a:endParaRPr>
          </a:p>
          <a:p>
            <a:pPr marL="64008" indent="0">
              <a:buNone/>
            </a:pPr>
            <a:r>
              <a:rPr lang="en-US" sz="1800" b="1" dirty="0" smtClean="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html&gt;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&lt;head&gt;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&lt;style&gt;</a:t>
            </a:r>
            <a:r>
              <a:rPr lang="en-US" sz="1800" dirty="0">
                <a:latin typeface="Times New Roman" panose="02020603050405020304" pitchFamily="18" charset="0"/>
                <a:cs typeface="Times New Roman" panose="02020603050405020304" pitchFamily="18" charset="0"/>
              </a:rPr>
              <a:t>  </a:t>
            </a:r>
          </a:p>
          <a:p>
            <a:pPr marL="64008" indent="0">
              <a:buNone/>
            </a:pPr>
            <a:r>
              <a:rPr lang="en-US" sz="1800" dirty="0">
                <a:latin typeface="Times New Roman" panose="02020603050405020304" pitchFamily="18" charset="0"/>
                <a:cs typeface="Times New Roman" panose="02020603050405020304" pitchFamily="18" charset="0"/>
              </a:rPr>
              <a:t>body {  </a:t>
            </a:r>
          </a:p>
          <a:p>
            <a:pPr marL="64008" indent="0">
              <a:buNone/>
            </a:pPr>
            <a:r>
              <a:rPr lang="en-US" sz="1800" dirty="0">
                <a:latin typeface="Times New Roman" panose="02020603050405020304" pitchFamily="18" charset="0"/>
                <a:cs typeface="Times New Roman" panose="02020603050405020304" pitchFamily="18" charset="0"/>
              </a:rPr>
              <a:t>background-image: </a:t>
            </a:r>
            <a:r>
              <a:rPr lang="en-US" sz="1800" dirty="0" err="1">
                <a:latin typeface="Times New Roman" panose="02020603050405020304" pitchFamily="18" charset="0"/>
                <a:cs typeface="Times New Roman" panose="02020603050405020304" pitchFamily="18" charset="0"/>
              </a:rPr>
              <a:t>url</a:t>
            </a:r>
            <a:r>
              <a:rPr lang="en-US" sz="1800" dirty="0">
                <a:latin typeface="Times New Roman" panose="02020603050405020304" pitchFamily="18" charset="0"/>
                <a:cs typeface="Times New Roman" panose="02020603050405020304" pitchFamily="18" charset="0"/>
              </a:rPr>
              <a:t>("paper1.gif");  </a:t>
            </a:r>
          </a:p>
          <a:p>
            <a:pPr marL="64008" indent="0">
              <a:buNone/>
            </a:pPr>
            <a:r>
              <a:rPr lang="en-US" sz="1800" dirty="0">
                <a:latin typeface="Times New Roman" panose="02020603050405020304" pitchFamily="18" charset="0"/>
                <a:cs typeface="Times New Roman" panose="02020603050405020304" pitchFamily="18" charset="0"/>
              </a:rPr>
              <a:t>margin-left:100px;  </a:t>
            </a:r>
          </a:p>
          <a:p>
            <a:pPr marL="64008" indent="0">
              <a:buNone/>
            </a:pP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&lt;/style&gt;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&lt;/head&gt;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&lt;body&gt;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&lt;h1&gt;</a:t>
            </a:r>
            <a:r>
              <a:rPr lang="en-US" sz="1800" dirty="0">
                <a:latin typeface="Times New Roman" panose="02020603050405020304" pitchFamily="18" charset="0"/>
                <a:cs typeface="Times New Roman" panose="02020603050405020304" pitchFamily="18" charset="0"/>
              </a:rPr>
              <a:t>Hello </a:t>
            </a:r>
            <a:r>
              <a:rPr lang="en-US" sz="1800" dirty="0" smtClean="0">
                <a:latin typeface="Times New Roman" panose="02020603050405020304" pitchFamily="18" charset="0"/>
                <a:cs typeface="Times New Roman" panose="02020603050405020304" pitchFamily="18" charset="0"/>
              </a:rPr>
              <a:t>welcome</a:t>
            </a:r>
            <a:r>
              <a:rPr lang="en-US" sz="1800" b="1" dirty="0" smtClean="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h1&gt;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&lt;/body&gt;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&lt;/html&gt;</a:t>
            </a:r>
            <a:r>
              <a:rPr lang="en-US" sz="1800" dirty="0">
                <a:latin typeface="Times New Roman" panose="02020603050405020304" pitchFamily="18" charset="0"/>
                <a:cs typeface="Times New Roman" panose="02020603050405020304" pitchFamily="18" charset="0"/>
              </a:rPr>
              <a:t>       </a:t>
            </a:r>
          </a:p>
          <a:p>
            <a:pPr marL="64008"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59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noAutofit/>
          </a:bodyPr>
          <a:lstStyle/>
          <a:p>
            <a:r>
              <a:rPr lang="en-IN" sz="4800" dirty="0">
                <a:solidFill>
                  <a:schemeClr val="accent1">
                    <a:lumMod val="40000"/>
                    <a:lumOff val="60000"/>
                  </a:schemeClr>
                </a:solidFill>
                <a:latin typeface="Times New Roman" pitchFamily="18" charset="0"/>
                <a:cs typeface="Times New Roman" pitchFamily="18" charset="0"/>
              </a:rPr>
              <a:t/>
            </a:r>
            <a:br>
              <a:rPr lang="en-IN" sz="4800" dirty="0">
                <a:solidFill>
                  <a:schemeClr val="accent1">
                    <a:lumMod val="40000"/>
                    <a:lumOff val="60000"/>
                  </a:schemeClr>
                </a:solidFill>
                <a:latin typeface="Times New Roman" pitchFamily="18" charset="0"/>
                <a:cs typeface="Times New Roman" pitchFamily="18" charset="0"/>
              </a:rPr>
            </a:br>
            <a:r>
              <a:rPr lang="en-IN" sz="4800" dirty="0" smtClean="0">
                <a:solidFill>
                  <a:schemeClr val="accent1">
                    <a:lumMod val="40000"/>
                    <a:lumOff val="60000"/>
                  </a:schemeClr>
                </a:solidFill>
                <a:latin typeface="Times New Roman" pitchFamily="18" charset="0"/>
                <a:cs typeface="Times New Roman" pitchFamily="18" charset="0"/>
              </a:rPr>
              <a:t>Introduction</a:t>
            </a:r>
            <a:endParaRPr lang="en-IN" sz="48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988840"/>
            <a:ext cx="8229600" cy="4237931"/>
          </a:xfrm>
        </p:spPr>
        <p:txBody>
          <a:bodyPr>
            <a:normAutofit/>
          </a:bodyPr>
          <a:lstStyle/>
          <a:p>
            <a:pPr>
              <a:buFont typeface="Wingdings" pitchFamily="2" charset="2"/>
              <a:buChar char="Ø"/>
            </a:pPr>
            <a:r>
              <a:rPr lang="en-US" sz="2000" dirty="0">
                <a:latin typeface="Times New Roman" pitchFamily="18" charset="0"/>
                <a:cs typeface="Times New Roman" pitchFamily="18" charset="0"/>
              </a:rPr>
              <a:t>CSS stands for Cascading Style </a:t>
            </a:r>
            <a:r>
              <a:rPr lang="en-US" sz="2000" dirty="0" smtClean="0">
                <a:latin typeface="Times New Roman" pitchFamily="18" charset="0"/>
                <a:cs typeface="Times New Roman" pitchFamily="18" charset="0"/>
              </a:rPr>
              <a:t>Sheets.</a:t>
            </a:r>
          </a:p>
          <a:p>
            <a:pPr>
              <a:buFont typeface="Wingdings" pitchFamily="2" charset="2"/>
              <a:buChar char="Ø"/>
            </a:pPr>
            <a:r>
              <a:rPr lang="en-US" sz="2000" dirty="0" smtClean="0">
                <a:latin typeface="Times New Roman" pitchFamily="18" charset="0"/>
                <a:cs typeface="Times New Roman" pitchFamily="18" charset="0"/>
              </a:rPr>
              <a:t>CSS </a:t>
            </a:r>
            <a:r>
              <a:rPr lang="en-US" sz="2000" dirty="0">
                <a:latin typeface="Times New Roman" pitchFamily="18" charset="0"/>
                <a:cs typeface="Times New Roman" pitchFamily="18" charset="0"/>
              </a:rPr>
              <a:t>describes how HTML elements are to be displayed on screen, paper, or in other </a:t>
            </a:r>
            <a:r>
              <a:rPr lang="en-US" sz="2000" dirty="0" smtClean="0">
                <a:latin typeface="Times New Roman" pitchFamily="18" charset="0"/>
                <a:cs typeface="Times New Roman" pitchFamily="18" charset="0"/>
              </a:rPr>
              <a:t>media.</a:t>
            </a:r>
          </a:p>
          <a:p>
            <a:pPr>
              <a:buFont typeface="Wingdings" pitchFamily="2" charset="2"/>
              <a:buChar char="Ø"/>
            </a:pPr>
            <a:r>
              <a:rPr lang="en-US" sz="2000" dirty="0" smtClean="0">
                <a:latin typeface="Times New Roman" pitchFamily="18" charset="0"/>
                <a:cs typeface="Times New Roman" pitchFamily="18" charset="0"/>
              </a:rPr>
              <a:t>CSS </a:t>
            </a:r>
            <a:r>
              <a:rPr lang="en-US" sz="2000" dirty="0">
                <a:latin typeface="Times New Roman" pitchFamily="18" charset="0"/>
                <a:cs typeface="Times New Roman" pitchFamily="18" charset="0"/>
              </a:rPr>
              <a:t>saves a lot of work. It can control the layout of multiple web pages all at </a:t>
            </a:r>
            <a:r>
              <a:rPr lang="en-US" sz="2000" dirty="0" smtClean="0">
                <a:latin typeface="Times New Roman" pitchFamily="18" charset="0"/>
                <a:cs typeface="Times New Roman" pitchFamily="18" charset="0"/>
              </a:rPr>
              <a:t>once.</a:t>
            </a:r>
          </a:p>
          <a:p>
            <a:pPr>
              <a:buFont typeface="Wingdings" pitchFamily="2" charset="2"/>
              <a:buChar char="Ø"/>
            </a:pPr>
            <a:r>
              <a:rPr lang="en-US" sz="2000" dirty="0" smtClean="0">
                <a:latin typeface="Times New Roman" pitchFamily="18" charset="0"/>
                <a:cs typeface="Times New Roman" pitchFamily="18" charset="0"/>
              </a:rPr>
              <a:t>External style sheets </a:t>
            </a:r>
            <a:r>
              <a:rPr lang="en-US" sz="2000" dirty="0">
                <a:latin typeface="Times New Roman" pitchFamily="18" charset="0"/>
                <a:cs typeface="Times New Roman" pitchFamily="18" charset="0"/>
              </a:rPr>
              <a:t>are stored in CSS files</a:t>
            </a:r>
          </a:p>
          <a:p>
            <a:pPr>
              <a:buFont typeface="Wingdings" pitchFamily="2" charset="2"/>
              <a:buChar char="Ø"/>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19712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229600" cy="648072"/>
          </a:xfrm>
        </p:spPr>
        <p:txBody>
          <a:bodyPr>
            <a:normAutofit fontScale="90000"/>
          </a:bodyPr>
          <a:lstStyle/>
          <a:p>
            <a:r>
              <a:rPr lang="en-IN" dirty="0" smtClean="0"/>
              <a:t/>
            </a:r>
            <a:br>
              <a:rPr lang="en-IN" dirty="0" smtClean="0"/>
            </a:br>
            <a:r>
              <a:rPr lang="en-IN" dirty="0" smtClean="0"/>
              <a:t>CSS </a:t>
            </a:r>
            <a:r>
              <a:rPr lang="en-IN" dirty="0"/>
              <a:t>background-repeat</a:t>
            </a:r>
            <a:br>
              <a:rPr lang="en-IN" dirty="0"/>
            </a:br>
            <a:endParaRPr lang="en-IN" dirty="0"/>
          </a:p>
        </p:txBody>
      </p:sp>
      <p:sp>
        <p:nvSpPr>
          <p:cNvPr id="3" name="Content Placeholder 2"/>
          <p:cNvSpPr>
            <a:spLocks noGrp="1"/>
          </p:cNvSpPr>
          <p:nvPr>
            <p:ph idx="1"/>
          </p:nvPr>
        </p:nvSpPr>
        <p:spPr>
          <a:xfrm>
            <a:off x="107504" y="980728"/>
            <a:ext cx="8856984" cy="5618096"/>
          </a:xfrm>
        </p:spPr>
        <p:txBody>
          <a:bodyPr>
            <a:noAutofit/>
          </a:bodyPr>
          <a:lstStyle/>
          <a:p>
            <a:r>
              <a:rPr lang="en-IN" sz="1600" dirty="0" smtClean="0">
                <a:latin typeface="Times New Roman" panose="02020603050405020304" pitchFamily="18" charset="0"/>
                <a:cs typeface="Times New Roman" panose="02020603050405020304" pitchFamily="18" charset="0"/>
              </a:rPr>
              <a:t>By </a:t>
            </a:r>
            <a:r>
              <a:rPr lang="en-IN" sz="1600" dirty="0">
                <a:latin typeface="Times New Roman" panose="02020603050405020304" pitchFamily="18" charset="0"/>
                <a:cs typeface="Times New Roman" panose="02020603050405020304" pitchFamily="18" charset="0"/>
              </a:rPr>
              <a:t>default, the background-image property repeats the background image horizontally and vertically. Some images are repeated only horizontally or vertically.</a:t>
            </a:r>
          </a:p>
          <a:p>
            <a:r>
              <a:rPr lang="en-IN" sz="1600" dirty="0">
                <a:latin typeface="Times New Roman" panose="02020603050405020304" pitchFamily="18" charset="0"/>
                <a:cs typeface="Times New Roman" panose="02020603050405020304" pitchFamily="18" charset="0"/>
              </a:rPr>
              <a:t>The background looks better if the image repeated horizontally only.</a:t>
            </a:r>
          </a:p>
          <a:p>
            <a:pPr marL="64008" indent="0">
              <a:buNone/>
            </a:pPr>
            <a:r>
              <a:rPr lang="en-IN" sz="1600" b="1"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                                       </a:t>
            </a:r>
          </a:p>
          <a:p>
            <a:pPr marL="64008" indent="0">
              <a:buNone/>
            </a:pPr>
            <a:r>
              <a:rPr lang="en-IN" sz="1600" b="1"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background-repeat</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repeat-x;</a:t>
            </a:r>
          </a:p>
          <a:p>
            <a:pPr marL="64008" indent="0">
              <a:buNone/>
            </a:pPr>
            <a:endParaRPr lang="en-IN" sz="1600" b="1" dirty="0" smtClean="0">
              <a:latin typeface="Times New Roman" panose="02020603050405020304" pitchFamily="18" charset="0"/>
              <a:cs typeface="Times New Roman" panose="02020603050405020304" pitchFamily="18" charset="0"/>
            </a:endParaRPr>
          </a:p>
          <a:p>
            <a:pPr marL="64008" indent="0">
              <a:buNone/>
            </a:pPr>
            <a:r>
              <a:rPr lang="en-IN" sz="2000" b="1" dirty="0" smtClean="0">
                <a:solidFill>
                  <a:srgbClr val="00B0F0"/>
                </a:solidFill>
                <a:latin typeface="Times New Roman" panose="02020603050405020304" pitchFamily="18" charset="0"/>
                <a:cs typeface="Times New Roman" panose="02020603050405020304" pitchFamily="18" charset="0"/>
              </a:rPr>
              <a:t>EXAMPLE:</a:t>
            </a:r>
            <a:endParaRPr lang="en-IN" sz="2000" b="1" dirty="0">
              <a:solidFill>
                <a:srgbClr val="00B0F0"/>
              </a:solidFill>
              <a:latin typeface="Times New Roman" panose="02020603050405020304" pitchFamily="18" charset="0"/>
              <a:cs typeface="Times New Roman" panose="02020603050405020304" pitchFamily="18" charset="0"/>
            </a:endParaRPr>
          </a:p>
          <a:p>
            <a:pPr marL="64008" indent="0">
              <a:buNone/>
            </a:pPr>
            <a:r>
              <a:rPr lang="en-IN" sz="1600" b="1" dirty="0" smtClean="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&lt;</a:t>
            </a:r>
            <a:r>
              <a:rPr lang="en-IN" sz="1800" b="1" dirty="0">
                <a:latin typeface="Times New Roman" panose="02020603050405020304" pitchFamily="18" charset="0"/>
                <a:cs typeface="Times New Roman" panose="02020603050405020304" pitchFamily="18" charset="0"/>
              </a:rPr>
              <a:t>style&gt;</a:t>
            </a:r>
            <a:r>
              <a:rPr lang="en-IN" sz="1800" dirty="0">
                <a:latin typeface="Times New Roman" panose="02020603050405020304" pitchFamily="18" charset="0"/>
                <a:cs typeface="Times New Roman" panose="02020603050405020304" pitchFamily="18" charset="0"/>
              </a:rPr>
              <a:t>  </a:t>
            </a:r>
          </a:p>
          <a:p>
            <a:pPr marL="64008" indent="0">
              <a:buNone/>
            </a:pPr>
            <a:r>
              <a:rPr lang="en-IN" sz="1800" dirty="0" smtClean="0">
                <a:latin typeface="Times New Roman" panose="02020603050405020304" pitchFamily="18" charset="0"/>
                <a:cs typeface="Times New Roman" panose="02020603050405020304" pitchFamily="18" charset="0"/>
              </a:rPr>
              <a:t>                                  body</a:t>
            </a:r>
            <a:r>
              <a:rPr lang="en-IN" sz="1800" dirty="0">
                <a:latin typeface="Times New Roman" panose="02020603050405020304" pitchFamily="18" charset="0"/>
                <a:cs typeface="Times New Roman" panose="02020603050405020304" pitchFamily="18" charset="0"/>
              </a:rPr>
              <a:t> {  </a:t>
            </a:r>
          </a:p>
          <a:p>
            <a:pPr marL="64008"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background-image: </a:t>
            </a:r>
            <a:r>
              <a:rPr lang="en-IN" sz="1800" dirty="0" err="1">
                <a:latin typeface="Times New Roman" panose="02020603050405020304" pitchFamily="18" charset="0"/>
                <a:cs typeface="Times New Roman" panose="02020603050405020304" pitchFamily="18" charset="0"/>
              </a:rPr>
              <a:t>url</a:t>
            </a:r>
            <a:r>
              <a:rPr lang="en-IN" sz="1800" dirty="0">
                <a:latin typeface="Times New Roman" panose="02020603050405020304" pitchFamily="18" charset="0"/>
                <a:cs typeface="Times New Roman" panose="02020603050405020304" pitchFamily="18" charset="0"/>
              </a:rPr>
              <a:t>("gradient_bg.png");  </a:t>
            </a:r>
          </a:p>
          <a:p>
            <a:pPr marL="64008"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background-repeat: repeat-x;  </a:t>
            </a:r>
          </a:p>
          <a:p>
            <a:pPr marL="64008"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40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229600" cy="432048"/>
          </a:xfrm>
        </p:spPr>
        <p:txBody>
          <a:bodyPr>
            <a:normAutofit fontScale="90000"/>
          </a:bodyPr>
          <a:lstStyle/>
          <a:p>
            <a:r>
              <a:rPr lang="en-US" dirty="0" smtClean="0"/>
              <a:t/>
            </a:r>
            <a:br>
              <a:rPr lang="en-US" dirty="0" smtClean="0"/>
            </a:br>
            <a:r>
              <a:rPr lang="en-US" sz="2700" dirty="0" smtClean="0"/>
              <a:t>CSS background-attachment:</a:t>
            </a:r>
            <a:r>
              <a:rPr lang="en-US" dirty="0"/>
              <a:t/>
            </a:r>
            <a:br>
              <a:rPr lang="en-US" dirty="0"/>
            </a:br>
            <a:endParaRPr lang="en-IN" dirty="0"/>
          </a:p>
        </p:txBody>
      </p:sp>
      <p:sp>
        <p:nvSpPr>
          <p:cNvPr id="3" name="Content Placeholder 2"/>
          <p:cNvSpPr>
            <a:spLocks noGrp="1"/>
          </p:cNvSpPr>
          <p:nvPr>
            <p:ph idx="1"/>
          </p:nvPr>
        </p:nvSpPr>
        <p:spPr>
          <a:xfrm>
            <a:off x="179512" y="764704"/>
            <a:ext cx="8784976" cy="5904656"/>
          </a:xfrm>
        </p:spPr>
        <p:txBody>
          <a:bodyPr>
            <a:noAutofit/>
          </a:bodyPr>
          <a:lstStyle/>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background-attachment property is used to specify if the background image is fixed or scroll with the rest of the page in browser window. If you set fixed the background image then the image will not move during scrolling in the browser. </a:t>
            </a:r>
            <a:endParaRPr lang="en-US" sz="1600" dirty="0" smtClean="0">
              <a:latin typeface="Times New Roman" panose="02020603050405020304" pitchFamily="18" charset="0"/>
              <a:cs typeface="Times New Roman" panose="02020603050405020304" pitchFamily="18" charset="0"/>
            </a:endParaRPr>
          </a:p>
          <a:p>
            <a:pPr marL="64008"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background</a:t>
            </a:r>
            <a:r>
              <a:rPr lang="en-US" sz="1600" dirty="0">
                <a:latin typeface="Times New Roman" panose="02020603050405020304" pitchFamily="18" charset="0"/>
                <a:cs typeface="Times New Roman" panose="02020603050405020304" pitchFamily="18" charset="0"/>
              </a:rPr>
              <a:t>: white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('bbb.gif');  </a:t>
            </a:r>
          </a:p>
          <a:p>
            <a:pPr marL="64008" indent="0">
              <a:buNone/>
            </a:pPr>
            <a:r>
              <a:rPr lang="en-US" sz="1600" dirty="0" smtClean="0">
                <a:latin typeface="Times New Roman" panose="02020603050405020304" pitchFamily="18" charset="0"/>
                <a:cs typeface="Times New Roman" panose="02020603050405020304" pitchFamily="18" charset="0"/>
              </a:rPr>
              <a:t>                                background-repeat</a:t>
            </a:r>
            <a:r>
              <a:rPr lang="en-US" sz="1600" dirty="0">
                <a:latin typeface="Times New Roman" panose="02020603050405020304" pitchFamily="18" charset="0"/>
                <a:cs typeface="Times New Roman" panose="02020603050405020304" pitchFamily="18" charset="0"/>
              </a:rPr>
              <a:t>: no-repeat;  </a:t>
            </a:r>
          </a:p>
          <a:p>
            <a:pPr marL="64008" indent="0">
              <a:buNone/>
            </a:pPr>
            <a:r>
              <a:rPr lang="en-US" sz="1600" dirty="0" smtClean="0">
                <a:latin typeface="Times New Roman" panose="02020603050405020304" pitchFamily="18" charset="0"/>
                <a:cs typeface="Times New Roman" panose="02020603050405020304" pitchFamily="18" charset="0"/>
              </a:rPr>
              <a:t>                                background-attachment</a:t>
            </a:r>
            <a:r>
              <a:rPr lang="en-US" sz="1600" dirty="0">
                <a:latin typeface="Times New Roman" panose="02020603050405020304" pitchFamily="18" charset="0"/>
                <a:cs typeface="Times New Roman" panose="02020603050405020304" pitchFamily="18" charset="0"/>
              </a:rPr>
              <a:t>: fixed;  </a:t>
            </a:r>
          </a:p>
          <a:p>
            <a:pPr marL="64008" indent="0">
              <a:buNone/>
            </a:pPr>
            <a:endParaRPr lang="en-US" sz="1600" dirty="0" smtClean="0">
              <a:solidFill>
                <a:schemeClr val="accent2"/>
              </a:solidFill>
              <a:latin typeface="Times New Roman" panose="02020603050405020304" pitchFamily="18" charset="0"/>
              <a:cs typeface="Times New Roman" panose="02020603050405020304" pitchFamily="18" charset="0"/>
            </a:endParaRPr>
          </a:p>
          <a:p>
            <a:pPr marL="64008" indent="0">
              <a:buNone/>
            </a:pPr>
            <a:r>
              <a:rPr lang="en-US" sz="2000" dirty="0" smtClean="0">
                <a:solidFill>
                  <a:schemeClr val="accent2"/>
                </a:solidFill>
                <a:latin typeface="Times New Roman" panose="02020603050405020304" pitchFamily="18" charset="0"/>
                <a:cs typeface="Times New Roman" panose="02020603050405020304" pitchFamily="18" charset="0"/>
              </a:rPr>
              <a:t>CSS </a:t>
            </a:r>
            <a:r>
              <a:rPr lang="en-US" sz="2000" dirty="0" smtClean="0">
                <a:solidFill>
                  <a:schemeClr val="accent2"/>
                </a:solidFill>
                <a:latin typeface="Times New Roman" panose="02020603050405020304" pitchFamily="18" charset="0"/>
                <a:cs typeface="Times New Roman" panose="02020603050405020304" pitchFamily="18" charset="0"/>
              </a:rPr>
              <a:t>background-position</a:t>
            </a:r>
            <a:r>
              <a:rPr lang="en-US" sz="2000" dirty="0" smtClean="0">
                <a:solidFill>
                  <a:schemeClr val="accent2"/>
                </a:solidFill>
                <a:latin typeface="Times New Roman" panose="02020603050405020304" pitchFamily="18" charset="0"/>
                <a:cs typeface="Times New Roman" panose="02020603050405020304" pitchFamily="18" charset="0"/>
              </a:rPr>
              <a:t>:</a:t>
            </a:r>
          </a:p>
          <a:p>
            <a:pPr marL="64008" indent="0">
              <a:buNone/>
            </a:pPr>
            <a:endParaRPr lang="en-US" sz="1600" dirty="0">
              <a:solidFill>
                <a:schemeClr val="accent2"/>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background-position property is used to define the initial position of the background image. By default, the background image is placed on the top-left of the webpage.</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center</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top</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bottom</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left</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right</a:t>
            </a:r>
          </a:p>
          <a:p>
            <a:pPr marL="64008" indent="0">
              <a:buNone/>
            </a:pPr>
            <a:r>
              <a:rPr lang="en-US" sz="1600" dirty="0" smtClean="0">
                <a:latin typeface="Times New Roman" panose="02020603050405020304" pitchFamily="18" charset="0"/>
                <a:cs typeface="Times New Roman" panose="02020603050405020304" pitchFamily="18" charset="0"/>
              </a:rPr>
              <a:t>                                 background</a:t>
            </a:r>
            <a:r>
              <a:rPr lang="en-US" sz="1600" dirty="0">
                <a:latin typeface="Times New Roman" panose="02020603050405020304" pitchFamily="18" charset="0"/>
                <a:cs typeface="Times New Roman" panose="02020603050405020304" pitchFamily="18" charset="0"/>
              </a:rPr>
              <a:t>: white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('good-morning.jpg');  </a:t>
            </a:r>
          </a:p>
          <a:p>
            <a:pPr marL="64008" indent="0">
              <a:buNone/>
            </a:pPr>
            <a:r>
              <a:rPr lang="en-US" sz="1600" dirty="0" smtClean="0">
                <a:latin typeface="Times New Roman" panose="02020603050405020304" pitchFamily="18" charset="0"/>
                <a:cs typeface="Times New Roman" panose="02020603050405020304" pitchFamily="18" charset="0"/>
              </a:rPr>
              <a:t>                                 background-repeat</a:t>
            </a:r>
            <a:r>
              <a:rPr lang="en-US" sz="1600" dirty="0">
                <a:latin typeface="Times New Roman" panose="02020603050405020304" pitchFamily="18" charset="0"/>
                <a:cs typeface="Times New Roman" panose="02020603050405020304" pitchFamily="18" charset="0"/>
              </a:rPr>
              <a:t>: no-repeat;  </a:t>
            </a:r>
          </a:p>
          <a:p>
            <a:pPr marL="64008" indent="0">
              <a:buNone/>
            </a:pPr>
            <a:r>
              <a:rPr lang="en-US" sz="1600" dirty="0" smtClean="0">
                <a:latin typeface="Times New Roman" panose="02020603050405020304" pitchFamily="18" charset="0"/>
                <a:cs typeface="Times New Roman" panose="02020603050405020304" pitchFamily="18" charset="0"/>
              </a:rPr>
              <a:t>                                 background-attachment</a:t>
            </a:r>
            <a:r>
              <a:rPr lang="en-US" sz="1600" dirty="0">
                <a:latin typeface="Times New Roman" panose="02020603050405020304" pitchFamily="18" charset="0"/>
                <a:cs typeface="Times New Roman" panose="02020603050405020304" pitchFamily="18" charset="0"/>
              </a:rPr>
              <a:t>: fixed;  </a:t>
            </a:r>
          </a:p>
          <a:p>
            <a:pPr marL="64008" indent="0">
              <a:buNone/>
            </a:pPr>
            <a:r>
              <a:rPr lang="en-US" sz="1600" dirty="0" smtClean="0">
                <a:latin typeface="Times New Roman" panose="02020603050405020304" pitchFamily="18" charset="0"/>
                <a:cs typeface="Times New Roman" panose="02020603050405020304" pitchFamily="18" charset="0"/>
              </a:rPr>
              <a:t>                                 background-position</a:t>
            </a:r>
            <a:r>
              <a:rPr lang="en-US" sz="1600" dirty="0">
                <a:latin typeface="Times New Roman" panose="02020603050405020304" pitchFamily="18" charset="0"/>
                <a:cs typeface="Times New Roman" panose="02020603050405020304" pitchFamily="18" charset="0"/>
              </a:rPr>
              <a:t>: center;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9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229600" cy="504056"/>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CSS </a:t>
            </a:r>
            <a:r>
              <a:rPr lang="en-US" sz="4400" dirty="0">
                <a:latin typeface="Times New Roman" panose="02020603050405020304" pitchFamily="18" charset="0"/>
                <a:cs typeface="Times New Roman" panose="02020603050405020304" pitchFamily="18" charset="0"/>
              </a:rPr>
              <a:t>Border</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251520" y="692696"/>
            <a:ext cx="8784976" cy="5978136"/>
          </a:xfrm>
        </p:spPr>
        <p:txBody>
          <a:bodyPr>
            <a:noAutofit/>
          </a:bodyPr>
          <a:lstStyle/>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CSS border is a shorthand property used to set the border on an element.</a:t>
            </a:r>
          </a:p>
          <a:p>
            <a:r>
              <a:rPr lang="en-US" sz="1600" dirty="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CSS border </a:t>
            </a:r>
            <a:r>
              <a:rPr lang="en-US" sz="1600" dirty="0">
                <a:latin typeface="Times New Roman" panose="02020603050405020304" pitchFamily="18" charset="0"/>
                <a:cs typeface="Times New Roman" panose="02020603050405020304" pitchFamily="18" charset="0"/>
              </a:rPr>
              <a:t>properties are use to specify the style, color and size of the border of an element. </a:t>
            </a:r>
            <a:endParaRPr lang="en-US" sz="1600" dirty="0" smtClean="0">
              <a:latin typeface="Times New Roman" panose="02020603050405020304" pitchFamily="18" charset="0"/>
              <a:cs typeface="Times New Roman" panose="02020603050405020304" pitchFamily="18" charset="0"/>
            </a:endParaRPr>
          </a:p>
          <a:p>
            <a:pPr marL="64008" indent="0">
              <a:buNone/>
            </a:pPr>
            <a:r>
              <a:rPr lang="en-US" sz="1600" dirty="0" smtClean="0">
                <a:latin typeface="Times New Roman" panose="02020603050405020304" pitchFamily="18" charset="0"/>
                <a:cs typeface="Times New Roman" panose="02020603050405020304" pitchFamily="18" charset="0"/>
              </a:rPr>
              <a:t>                                                                            </a:t>
            </a:r>
          </a:p>
          <a:p>
            <a:pPr marL="64008" indent="0">
              <a:buNone/>
            </a:pPr>
            <a:r>
              <a:rPr lang="en-US" sz="1600" dirty="0" smtClean="0">
                <a:latin typeface="Times New Roman" panose="02020603050405020304" pitchFamily="18" charset="0"/>
                <a:cs typeface="Times New Roman" panose="02020603050405020304" pitchFamily="18" charset="0"/>
              </a:rPr>
              <a:t>                                                     border-style</a:t>
            </a:r>
            <a:endParaRPr lang="en-US" sz="1600" dirty="0">
              <a:latin typeface="Times New Roman" panose="02020603050405020304" pitchFamily="18" charset="0"/>
              <a:cs typeface="Times New Roman" panose="02020603050405020304" pitchFamily="18" charset="0"/>
            </a:endParaRPr>
          </a:p>
          <a:p>
            <a:pPr marL="64008" indent="0">
              <a:buNone/>
            </a:pPr>
            <a:r>
              <a:rPr lang="en-US" sz="1600" dirty="0" smtClean="0">
                <a:latin typeface="Times New Roman" panose="02020603050405020304" pitchFamily="18" charset="0"/>
                <a:cs typeface="Times New Roman" panose="02020603050405020304" pitchFamily="18" charset="0"/>
              </a:rPr>
              <a:t>                                                     border-color</a:t>
            </a:r>
            <a:endParaRPr lang="en-US" sz="1600" dirty="0">
              <a:latin typeface="Times New Roman" panose="02020603050405020304" pitchFamily="18" charset="0"/>
              <a:cs typeface="Times New Roman" panose="02020603050405020304" pitchFamily="18" charset="0"/>
            </a:endParaRPr>
          </a:p>
          <a:p>
            <a:pPr marL="64008" indent="0">
              <a:buNone/>
            </a:pPr>
            <a:r>
              <a:rPr lang="en-US" sz="1600" dirty="0" smtClean="0">
                <a:latin typeface="Times New Roman" panose="02020603050405020304" pitchFamily="18" charset="0"/>
                <a:cs typeface="Times New Roman" panose="02020603050405020304" pitchFamily="18" charset="0"/>
              </a:rPr>
              <a:t>                                                     border-width</a:t>
            </a:r>
            <a:endParaRPr lang="en-US" sz="1600" dirty="0">
              <a:latin typeface="Times New Roman" panose="02020603050405020304" pitchFamily="18" charset="0"/>
              <a:cs typeface="Times New Roman" panose="02020603050405020304" pitchFamily="18" charset="0"/>
            </a:endParaRPr>
          </a:p>
          <a:p>
            <a:pPr marL="64008" indent="0">
              <a:buNone/>
            </a:pPr>
            <a:r>
              <a:rPr lang="en-US" sz="1600" dirty="0" smtClean="0">
                <a:latin typeface="Times New Roman" panose="02020603050405020304" pitchFamily="18" charset="0"/>
                <a:cs typeface="Times New Roman" panose="02020603050405020304" pitchFamily="18" charset="0"/>
              </a:rPr>
              <a:t>                                                     border-radius</a:t>
            </a:r>
          </a:p>
          <a:p>
            <a:pPr marL="64008" indent="0">
              <a:buNone/>
            </a:pPr>
            <a:r>
              <a:rPr lang="en-US" sz="1600" b="1" dirty="0" smtClean="0">
                <a:solidFill>
                  <a:srgbClr val="00B0F0"/>
                </a:solidFill>
                <a:latin typeface="Times New Roman" panose="02020603050405020304" pitchFamily="18" charset="0"/>
                <a:cs typeface="Times New Roman" panose="02020603050405020304" pitchFamily="18" charset="0"/>
              </a:rPr>
              <a:t>EXAMPLE:</a:t>
            </a:r>
          </a:p>
          <a:p>
            <a:pPr marL="64008" indent="0">
              <a:buNone/>
            </a:pPr>
            <a:r>
              <a:rPr lang="en-IN" sz="1600" b="1" dirty="0">
                <a:latin typeface="Times New Roman" panose="02020603050405020304" pitchFamily="18" charset="0"/>
                <a:cs typeface="Times New Roman" panose="02020603050405020304" pitchFamily="18" charset="0"/>
              </a:rPr>
              <a:t>&lt;style&gt;</a:t>
            </a:r>
            <a:r>
              <a:rPr lang="en-IN" sz="1600" dirty="0">
                <a:latin typeface="Times New Roman" panose="02020603050405020304" pitchFamily="18" charset="0"/>
                <a:cs typeface="Times New Roman" panose="02020603050405020304" pitchFamily="18" charset="0"/>
              </a:rPr>
              <a:t>  </a:t>
            </a:r>
          </a:p>
          <a:p>
            <a:pPr marL="64008" indent="0">
              <a:buNone/>
            </a:pPr>
            <a:r>
              <a:rPr lang="en-IN" sz="1600" dirty="0" err="1">
                <a:latin typeface="Times New Roman" panose="02020603050405020304" pitchFamily="18" charset="0"/>
                <a:cs typeface="Times New Roman" panose="02020603050405020304" pitchFamily="18" charset="0"/>
              </a:rPr>
              <a:t>p.none</a:t>
            </a:r>
            <a:r>
              <a:rPr lang="en-IN" sz="1600" dirty="0">
                <a:latin typeface="Times New Roman" panose="02020603050405020304" pitchFamily="18" charset="0"/>
                <a:cs typeface="Times New Roman" panose="02020603050405020304" pitchFamily="18" charset="0"/>
              </a:rPr>
              <a:t> {border-style: none;}  </a:t>
            </a:r>
          </a:p>
          <a:p>
            <a:pPr marL="64008" indent="0">
              <a:buNone/>
            </a:pPr>
            <a:r>
              <a:rPr lang="en-IN" sz="1600" dirty="0" err="1">
                <a:latin typeface="Times New Roman" panose="02020603050405020304" pitchFamily="18" charset="0"/>
                <a:cs typeface="Times New Roman" panose="02020603050405020304" pitchFamily="18" charset="0"/>
              </a:rPr>
              <a:t>p.dotted</a:t>
            </a:r>
            <a:r>
              <a:rPr lang="en-IN" sz="1600" dirty="0">
                <a:latin typeface="Times New Roman" panose="02020603050405020304" pitchFamily="18" charset="0"/>
                <a:cs typeface="Times New Roman" panose="02020603050405020304" pitchFamily="18" charset="0"/>
              </a:rPr>
              <a:t> {border-style: dotted;}  </a:t>
            </a:r>
          </a:p>
          <a:p>
            <a:pPr marL="64008" indent="0">
              <a:buNone/>
            </a:pPr>
            <a:r>
              <a:rPr lang="en-IN" sz="1600" dirty="0" err="1">
                <a:latin typeface="Times New Roman" panose="02020603050405020304" pitchFamily="18" charset="0"/>
                <a:cs typeface="Times New Roman" panose="02020603050405020304" pitchFamily="18" charset="0"/>
              </a:rPr>
              <a:t>p.dashed</a:t>
            </a:r>
            <a:r>
              <a:rPr lang="en-IN" sz="1600" dirty="0">
                <a:latin typeface="Times New Roman" panose="02020603050405020304" pitchFamily="18" charset="0"/>
                <a:cs typeface="Times New Roman" panose="02020603050405020304" pitchFamily="18" charset="0"/>
              </a:rPr>
              <a:t> {border-style: dashed;}  </a:t>
            </a:r>
          </a:p>
          <a:p>
            <a:pPr marL="64008" indent="0">
              <a:buNone/>
            </a:pPr>
            <a:r>
              <a:rPr lang="en-IN" sz="1600" dirty="0" err="1">
                <a:latin typeface="Times New Roman" panose="02020603050405020304" pitchFamily="18" charset="0"/>
                <a:cs typeface="Times New Roman" panose="02020603050405020304" pitchFamily="18" charset="0"/>
              </a:rPr>
              <a:t>p.solid</a:t>
            </a:r>
            <a:r>
              <a:rPr lang="en-IN" sz="1600" dirty="0">
                <a:latin typeface="Times New Roman" panose="02020603050405020304" pitchFamily="18" charset="0"/>
                <a:cs typeface="Times New Roman" panose="02020603050405020304" pitchFamily="18" charset="0"/>
              </a:rPr>
              <a:t> {border-style: solid;}  </a:t>
            </a:r>
          </a:p>
          <a:p>
            <a:pPr marL="64008" indent="0">
              <a:buNone/>
            </a:pPr>
            <a:r>
              <a:rPr lang="en-IN" sz="1600" dirty="0" err="1">
                <a:latin typeface="Times New Roman" panose="02020603050405020304" pitchFamily="18" charset="0"/>
                <a:cs typeface="Times New Roman" panose="02020603050405020304" pitchFamily="18" charset="0"/>
              </a:rPr>
              <a:t>p.double</a:t>
            </a:r>
            <a:r>
              <a:rPr lang="en-IN" sz="1600" dirty="0">
                <a:latin typeface="Times New Roman" panose="02020603050405020304" pitchFamily="18" charset="0"/>
                <a:cs typeface="Times New Roman" panose="02020603050405020304" pitchFamily="18" charset="0"/>
              </a:rPr>
              <a:t> {border-style: double;}  </a:t>
            </a:r>
          </a:p>
          <a:p>
            <a:pPr marL="64008" indent="0">
              <a:buNone/>
            </a:pPr>
            <a:r>
              <a:rPr lang="en-IN" sz="1600" dirty="0" err="1">
                <a:latin typeface="Times New Roman" panose="02020603050405020304" pitchFamily="18" charset="0"/>
                <a:cs typeface="Times New Roman" panose="02020603050405020304" pitchFamily="18" charset="0"/>
              </a:rPr>
              <a:t>p.groove</a:t>
            </a:r>
            <a:r>
              <a:rPr lang="en-IN" sz="1600" dirty="0">
                <a:latin typeface="Times New Roman" panose="02020603050405020304" pitchFamily="18" charset="0"/>
                <a:cs typeface="Times New Roman" panose="02020603050405020304" pitchFamily="18" charset="0"/>
              </a:rPr>
              <a:t> {border-style: groove;}  </a:t>
            </a:r>
          </a:p>
          <a:p>
            <a:pPr marL="64008" indent="0">
              <a:buNone/>
            </a:pPr>
            <a:r>
              <a:rPr lang="en-IN" sz="1600" dirty="0" err="1">
                <a:latin typeface="Times New Roman" panose="02020603050405020304" pitchFamily="18" charset="0"/>
                <a:cs typeface="Times New Roman" panose="02020603050405020304" pitchFamily="18" charset="0"/>
              </a:rPr>
              <a:t>p.ridge</a:t>
            </a:r>
            <a:r>
              <a:rPr lang="en-IN" sz="1600" dirty="0">
                <a:latin typeface="Times New Roman" panose="02020603050405020304" pitchFamily="18" charset="0"/>
                <a:cs typeface="Times New Roman" panose="02020603050405020304" pitchFamily="18" charset="0"/>
              </a:rPr>
              <a:t> {border-style: ridge;}  </a:t>
            </a:r>
          </a:p>
          <a:p>
            <a:pPr marL="64008" indent="0">
              <a:buNone/>
            </a:pPr>
            <a:r>
              <a:rPr lang="en-IN" sz="1600" dirty="0" err="1">
                <a:latin typeface="Times New Roman" panose="02020603050405020304" pitchFamily="18" charset="0"/>
                <a:cs typeface="Times New Roman" panose="02020603050405020304" pitchFamily="18" charset="0"/>
              </a:rPr>
              <a:t>p.inset</a:t>
            </a:r>
            <a:r>
              <a:rPr lang="en-IN" sz="1600" dirty="0">
                <a:latin typeface="Times New Roman" panose="02020603050405020304" pitchFamily="18" charset="0"/>
                <a:cs typeface="Times New Roman" panose="02020603050405020304" pitchFamily="18" charset="0"/>
              </a:rPr>
              <a:t> {border-style: inset;}  </a:t>
            </a:r>
          </a:p>
          <a:p>
            <a:pPr marL="64008" indent="0">
              <a:buNone/>
            </a:pPr>
            <a:r>
              <a:rPr lang="en-IN" sz="1600" dirty="0" err="1">
                <a:latin typeface="Times New Roman" panose="02020603050405020304" pitchFamily="18" charset="0"/>
                <a:cs typeface="Times New Roman" panose="02020603050405020304" pitchFamily="18" charset="0"/>
              </a:rPr>
              <a:t>p.outset</a:t>
            </a:r>
            <a:r>
              <a:rPr lang="en-IN" sz="1600" dirty="0">
                <a:latin typeface="Times New Roman" panose="02020603050405020304" pitchFamily="18" charset="0"/>
                <a:cs typeface="Times New Roman" panose="02020603050405020304" pitchFamily="18" charset="0"/>
              </a:rPr>
              <a:t> {border-style: outset;}  </a:t>
            </a:r>
          </a:p>
          <a:p>
            <a:pPr marL="64008" indent="0">
              <a:buNone/>
            </a:pPr>
            <a:r>
              <a:rPr lang="en-IN" sz="1600" dirty="0" err="1">
                <a:latin typeface="Times New Roman" panose="02020603050405020304" pitchFamily="18" charset="0"/>
                <a:cs typeface="Times New Roman" panose="02020603050405020304" pitchFamily="18" charset="0"/>
              </a:rPr>
              <a:t>p.hidden</a:t>
            </a:r>
            <a:r>
              <a:rPr lang="en-IN" sz="1600" dirty="0">
                <a:latin typeface="Times New Roman" panose="02020603050405020304" pitchFamily="18" charset="0"/>
                <a:cs typeface="Times New Roman" panose="02020603050405020304" pitchFamily="18" charset="0"/>
              </a:rPr>
              <a:t> {border-style: hidden;}  </a:t>
            </a:r>
          </a:p>
          <a:p>
            <a:pPr marL="64008" indent="0">
              <a:buNone/>
            </a:pPr>
            <a:r>
              <a:rPr lang="en-IN" sz="1600" b="1" dirty="0">
                <a:latin typeface="Times New Roman" panose="02020603050405020304" pitchFamily="18" charset="0"/>
                <a:cs typeface="Times New Roman" panose="02020603050405020304" pitchFamily="18" charset="0"/>
              </a:rPr>
              <a:t>&lt;/style&gt;</a:t>
            </a:r>
            <a:r>
              <a:rPr lang="en-IN" sz="1600" dirty="0">
                <a:latin typeface="Times New Roman" panose="02020603050405020304" pitchFamily="18" charset="0"/>
                <a:cs typeface="Times New Roman" panose="02020603050405020304" pitchFamily="18" charset="0"/>
              </a:rPr>
              <a:t>  </a:t>
            </a:r>
          </a:p>
          <a:p>
            <a:pPr marL="64008"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261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504056"/>
          </a:xfrm>
        </p:spPr>
        <p:txBody>
          <a:bodyPr>
            <a:normAutofit fontScale="90000"/>
          </a:bodyPr>
          <a:lstStyle/>
          <a:p>
            <a:r>
              <a:rPr lang="en-US" sz="4400" dirty="0" smtClean="0">
                <a:solidFill>
                  <a:srgbClr val="FF0000"/>
                </a:solidFill>
                <a:latin typeface="Times New Roman" panose="02020603050405020304" pitchFamily="18" charset="0"/>
                <a:cs typeface="Times New Roman" panose="02020603050405020304" pitchFamily="18" charset="0"/>
              </a:rPr>
              <a:t/>
            </a:r>
            <a:br>
              <a:rPr lang="en-US" sz="4400" dirty="0" smtClean="0">
                <a:solidFill>
                  <a:srgbClr val="FF0000"/>
                </a:solidFill>
                <a:latin typeface="Times New Roman" panose="02020603050405020304" pitchFamily="18" charset="0"/>
                <a:cs typeface="Times New Roman" panose="02020603050405020304" pitchFamily="18" charset="0"/>
              </a:rPr>
            </a:br>
            <a:r>
              <a:rPr lang="en-US" sz="3100" dirty="0" smtClean="0">
                <a:solidFill>
                  <a:srgbClr val="FF0000"/>
                </a:solidFill>
                <a:latin typeface="Times New Roman" panose="02020603050405020304" pitchFamily="18" charset="0"/>
                <a:cs typeface="Times New Roman" panose="02020603050405020304" pitchFamily="18" charset="0"/>
              </a:rPr>
              <a:t>1</a:t>
            </a:r>
            <a:r>
              <a:rPr lang="en-US" sz="3100" dirty="0">
                <a:solidFill>
                  <a:srgbClr val="FF0000"/>
                </a:solidFill>
                <a:latin typeface="Times New Roman" panose="02020603050405020304" pitchFamily="18" charset="0"/>
                <a:cs typeface="Times New Roman" panose="02020603050405020304" pitchFamily="18" charset="0"/>
              </a:rPr>
              <a:t>) CSS border-style</a:t>
            </a:r>
            <a:r>
              <a:rPr lang="en-US" sz="4400" dirty="0">
                <a:solidFill>
                  <a:srgbClr val="FF0000"/>
                </a:solidFill>
                <a:latin typeface="Times New Roman" panose="02020603050405020304" pitchFamily="18" charset="0"/>
                <a:cs typeface="Times New Roman" panose="02020603050405020304" pitchFamily="18" charset="0"/>
              </a:rPr>
              <a:t/>
            </a:r>
            <a:br>
              <a:rPr lang="en-US" sz="4400"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457200" y="764704"/>
            <a:ext cx="8229600" cy="5690104"/>
          </a:xfrm>
        </p:spPr>
        <p:txBody>
          <a:bodyPr>
            <a:normAutofit/>
          </a:bodyPr>
          <a:lstStyle/>
          <a:p>
            <a:r>
              <a:rPr lang="en-US" sz="2000" dirty="0">
                <a:latin typeface="Times New Roman" panose="02020603050405020304" pitchFamily="18" charset="0"/>
                <a:cs typeface="Times New Roman" panose="02020603050405020304" pitchFamily="18" charset="0"/>
              </a:rPr>
              <a:t>The Border style property is used to specify the border type which you want to display on the web page</a:t>
            </a:r>
            <a:r>
              <a:rPr lang="en-US" sz="2000" dirty="0" smtClean="0">
                <a:latin typeface="Times New Roman" panose="02020603050405020304" pitchFamily="18" charset="0"/>
                <a:cs typeface="Times New Roman" panose="02020603050405020304" pitchFamily="18" charset="0"/>
              </a:rPr>
              <a:t>.</a:t>
            </a:r>
          </a:p>
          <a:p>
            <a:pPr marL="64008"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496273844"/>
              </p:ext>
            </p:extLst>
          </p:nvPr>
        </p:nvGraphicFramePr>
        <p:xfrm>
          <a:off x="1806675" y="1556791"/>
          <a:ext cx="5789660" cy="5048415"/>
        </p:xfrm>
        <a:graphic>
          <a:graphicData uri="http://schemas.openxmlformats.org/drawingml/2006/table">
            <a:tbl>
              <a:tblPr/>
              <a:tblGrid>
                <a:gridCol w="2894830"/>
                <a:gridCol w="2894830"/>
              </a:tblGrid>
              <a:tr h="342266">
                <a:tc>
                  <a:txBody>
                    <a:bodyPr/>
                    <a:lstStyle/>
                    <a:p>
                      <a:pPr algn="l" fontAlgn="t"/>
                      <a:r>
                        <a:rPr lang="en-IN" sz="1200">
                          <a:solidFill>
                            <a:srgbClr val="000000"/>
                          </a:solidFill>
                          <a:effectLst/>
                          <a:latin typeface="times new roman"/>
                        </a:rPr>
                        <a:t>Value</a:t>
                      </a:r>
                    </a:p>
                  </a:txBody>
                  <a:tcPr marL="73742" marR="73742" marT="73742" marB="73742">
                    <a:lnL w="9525" cap="flat" cmpd="sng" algn="ctr">
                      <a:solidFill>
                        <a:srgbClr val="60E72C"/>
                      </a:solidFill>
                      <a:prstDash val="solid"/>
                      <a:round/>
                      <a:headEnd type="none" w="med" len="med"/>
                      <a:tailEnd type="none" w="med" len="med"/>
                    </a:lnL>
                    <a:lnR w="9525" cap="flat" cmpd="sng" algn="ctr">
                      <a:solidFill>
                        <a:srgbClr val="60E72C"/>
                      </a:solidFill>
                      <a:prstDash val="solid"/>
                      <a:round/>
                      <a:headEnd type="none" w="med" len="med"/>
                      <a:tailEnd type="none" w="med" len="med"/>
                    </a:lnR>
                    <a:lnT w="9525" cap="flat" cmpd="sng" algn="ctr">
                      <a:solidFill>
                        <a:srgbClr val="60E72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dirty="0">
                          <a:solidFill>
                            <a:srgbClr val="000000"/>
                          </a:solidFill>
                          <a:effectLst/>
                          <a:latin typeface="times new roman"/>
                        </a:rPr>
                        <a:t>Description</a:t>
                      </a:r>
                    </a:p>
                  </a:txBody>
                  <a:tcPr marL="73742" marR="73742" marT="73742" marB="73742">
                    <a:lnL w="9525" cap="flat" cmpd="sng" algn="ctr">
                      <a:solidFill>
                        <a:srgbClr val="60E72C"/>
                      </a:solidFill>
                      <a:prstDash val="solid"/>
                      <a:round/>
                      <a:headEnd type="none" w="med" len="med"/>
                      <a:tailEnd type="none" w="med" len="med"/>
                    </a:lnL>
                    <a:lnR w="9525" cap="flat" cmpd="sng" algn="ctr">
                      <a:solidFill>
                        <a:srgbClr val="60E72C"/>
                      </a:solidFill>
                      <a:prstDash val="solid"/>
                      <a:round/>
                      <a:headEnd type="none" w="med" len="med"/>
                      <a:tailEnd type="none" w="med" len="med"/>
                    </a:lnR>
                    <a:lnT w="9525" cap="flat" cmpd="sng" algn="ctr">
                      <a:solidFill>
                        <a:srgbClr val="60E72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91333">
                <a:tc>
                  <a:txBody>
                    <a:bodyPr/>
                    <a:lstStyle/>
                    <a:p>
                      <a:pPr algn="l" fontAlgn="t"/>
                      <a:r>
                        <a:rPr lang="en-IN" sz="1200">
                          <a:solidFill>
                            <a:srgbClr val="000000"/>
                          </a:solidFill>
                          <a:effectLst/>
                          <a:latin typeface="verdana"/>
                        </a:rPr>
                        <a:t>none</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a:rPr>
                        <a:t>It doesn't define any border.</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0801">
                <a:tc>
                  <a:txBody>
                    <a:bodyPr/>
                    <a:lstStyle/>
                    <a:p>
                      <a:pPr algn="l" fontAlgn="t"/>
                      <a:r>
                        <a:rPr lang="en-IN" sz="1200">
                          <a:solidFill>
                            <a:srgbClr val="000000"/>
                          </a:solidFill>
                          <a:effectLst/>
                          <a:latin typeface="verdana"/>
                        </a:rPr>
                        <a:t>dotted</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a:rPr>
                        <a:t>It is used to define a dotted border.</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0801">
                <a:tc>
                  <a:txBody>
                    <a:bodyPr/>
                    <a:lstStyle/>
                    <a:p>
                      <a:pPr algn="l" fontAlgn="t"/>
                      <a:r>
                        <a:rPr lang="en-IN" sz="1200">
                          <a:solidFill>
                            <a:srgbClr val="000000"/>
                          </a:solidFill>
                          <a:effectLst/>
                          <a:latin typeface="verdana"/>
                        </a:rPr>
                        <a:t>dashed</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a:rPr>
                        <a:t>It is used to define a dashed border.</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91333">
                <a:tc>
                  <a:txBody>
                    <a:bodyPr/>
                    <a:lstStyle/>
                    <a:p>
                      <a:pPr algn="l" fontAlgn="t"/>
                      <a:r>
                        <a:rPr lang="en-IN" sz="1200">
                          <a:solidFill>
                            <a:srgbClr val="000000"/>
                          </a:solidFill>
                          <a:effectLst/>
                          <a:latin typeface="verdana"/>
                        </a:rPr>
                        <a:t>solid</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a:rPr>
                        <a:t>It is used to define a solid border.</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0801">
                <a:tc>
                  <a:txBody>
                    <a:bodyPr/>
                    <a:lstStyle/>
                    <a:p>
                      <a:pPr algn="l" fontAlgn="t"/>
                      <a:r>
                        <a:rPr lang="en-IN" sz="1200">
                          <a:solidFill>
                            <a:srgbClr val="000000"/>
                          </a:solidFill>
                          <a:effectLst/>
                          <a:latin typeface="verdana"/>
                        </a:rPr>
                        <a:t>double</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a:rPr>
                        <a:t>It defines two borders wIth the same border-width value.</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0270">
                <a:tc>
                  <a:txBody>
                    <a:bodyPr/>
                    <a:lstStyle/>
                    <a:p>
                      <a:pPr algn="l" fontAlgn="t"/>
                      <a:r>
                        <a:rPr lang="en-IN" sz="1200">
                          <a:solidFill>
                            <a:srgbClr val="000000"/>
                          </a:solidFill>
                          <a:effectLst/>
                          <a:latin typeface="verdana"/>
                        </a:rPr>
                        <a:t>groove</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a:rPr>
                        <a:t>It defines a 3d grooved border. effect is generated according to border-color value.</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70270">
                <a:tc>
                  <a:txBody>
                    <a:bodyPr/>
                    <a:lstStyle/>
                    <a:p>
                      <a:pPr algn="l" fontAlgn="t"/>
                      <a:r>
                        <a:rPr lang="en-IN" sz="1200">
                          <a:solidFill>
                            <a:srgbClr val="000000"/>
                          </a:solidFill>
                          <a:effectLst/>
                          <a:latin typeface="verdana"/>
                        </a:rPr>
                        <a:t>ridge</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a:rPr>
                        <a:t>It defines a 3d ridged border. effect is generated according to border-color value.</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0270">
                <a:tc>
                  <a:txBody>
                    <a:bodyPr/>
                    <a:lstStyle/>
                    <a:p>
                      <a:pPr algn="l" fontAlgn="t"/>
                      <a:r>
                        <a:rPr lang="en-IN" sz="1200">
                          <a:solidFill>
                            <a:srgbClr val="000000"/>
                          </a:solidFill>
                          <a:effectLst/>
                          <a:latin typeface="verdana"/>
                        </a:rPr>
                        <a:t>inset</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a:rPr>
                        <a:t>It defines a 3d inset border. effect is generated according to border-color value.</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70270">
                <a:tc>
                  <a:txBody>
                    <a:bodyPr/>
                    <a:lstStyle/>
                    <a:p>
                      <a:pPr algn="l" fontAlgn="t"/>
                      <a:r>
                        <a:rPr lang="en-IN" sz="1200">
                          <a:solidFill>
                            <a:srgbClr val="000000"/>
                          </a:solidFill>
                          <a:effectLst/>
                          <a:latin typeface="verdana"/>
                        </a:rPr>
                        <a:t>outset</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a:rPr>
                        <a:t>It defines a 3d outset border. effect is generated according to border-color value.</a:t>
                      </a:r>
                    </a:p>
                  </a:txBody>
                  <a:tcPr marL="49161" marR="49161" marT="49161" marB="491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6007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425202"/>
          </a:xfrm>
        </p:spPr>
        <p:txBody>
          <a:bodyPr>
            <a:normAutofit fontScale="90000"/>
          </a:bodyPr>
          <a:lstStyle/>
          <a:p>
            <a:r>
              <a:rPr lang="en-IN" dirty="0" smtClean="0">
                <a:effectLst/>
              </a:rPr>
              <a:t/>
            </a:r>
            <a:br>
              <a:rPr lang="en-IN" dirty="0" smtClean="0">
                <a:effectLst/>
              </a:rPr>
            </a:br>
            <a:r>
              <a:rPr lang="en-IN" dirty="0" smtClean="0">
                <a:effectLst/>
              </a:rPr>
              <a:t>CSS </a:t>
            </a:r>
            <a:r>
              <a:rPr lang="en-IN" dirty="0">
                <a:effectLst/>
              </a:rPr>
              <a:t>border-width</a:t>
            </a:r>
            <a:br>
              <a:rPr lang="en-IN" dirty="0">
                <a:effectLst/>
              </a:rPr>
            </a:br>
            <a:endParaRPr lang="en-IN" dirty="0"/>
          </a:p>
        </p:txBody>
      </p:sp>
      <p:sp>
        <p:nvSpPr>
          <p:cNvPr id="3" name="Content Placeholder 2"/>
          <p:cNvSpPr>
            <a:spLocks noGrp="1"/>
          </p:cNvSpPr>
          <p:nvPr>
            <p:ph idx="1"/>
          </p:nvPr>
        </p:nvSpPr>
        <p:spPr>
          <a:xfrm>
            <a:off x="457200" y="836712"/>
            <a:ext cx="8229600" cy="5618096"/>
          </a:xfrm>
        </p:spPr>
        <p:txBody>
          <a:bodyPr>
            <a:normAutofit/>
          </a:bodyPr>
          <a:lstStyle/>
          <a:p>
            <a:r>
              <a:rPr lang="en-US" sz="1800" dirty="0">
                <a:latin typeface="Times New Roman" panose="02020603050405020304" pitchFamily="18" charset="0"/>
                <a:cs typeface="Times New Roman" panose="02020603050405020304" pitchFamily="18" charset="0"/>
              </a:rPr>
              <a:t>The border-width property is used to set the border's width. It is set in pixels. You can also use the one of the three pre-defined values, thin, medium or thick to set the width of the border</a:t>
            </a:r>
            <a:r>
              <a:rPr lang="en-US" sz="1800" dirty="0" smtClean="0">
                <a:latin typeface="Times New Roman" panose="02020603050405020304" pitchFamily="18" charset="0"/>
                <a:cs typeface="Times New Roman" panose="02020603050405020304" pitchFamily="18" charset="0"/>
              </a:rPr>
              <a:t>.</a:t>
            </a:r>
          </a:p>
          <a:p>
            <a:pPr marL="64008" indent="0">
              <a:buNone/>
            </a:pPr>
            <a:endParaRPr lang="en-IN" sz="18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1292" b="8178"/>
          <a:stretch/>
        </p:blipFill>
        <p:spPr bwMode="auto">
          <a:xfrm>
            <a:off x="251520" y="1988840"/>
            <a:ext cx="8568952"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471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229600" cy="504056"/>
          </a:xfrm>
        </p:spPr>
        <p:txBody>
          <a:bodyPr>
            <a:normAutofit fontScale="90000"/>
          </a:bodyPr>
          <a:lstStyle/>
          <a:p>
            <a:r>
              <a:rPr lang="en-US" dirty="0" smtClean="0"/>
              <a:t/>
            </a:r>
            <a:br>
              <a:rPr lang="en-US" dirty="0" smtClean="0"/>
            </a:br>
            <a:r>
              <a:rPr lang="en-US" dirty="0" smtClean="0"/>
              <a:t>3</a:t>
            </a:r>
            <a:r>
              <a:rPr lang="en-US" dirty="0"/>
              <a:t>) CSS border-color</a:t>
            </a:r>
            <a:br>
              <a:rPr lang="en-US" dirty="0"/>
            </a:br>
            <a:endParaRPr lang="en-IN" dirty="0"/>
          </a:p>
        </p:txBody>
      </p:sp>
      <p:sp>
        <p:nvSpPr>
          <p:cNvPr id="3" name="Content Placeholder 2"/>
          <p:cNvSpPr>
            <a:spLocks noGrp="1"/>
          </p:cNvSpPr>
          <p:nvPr>
            <p:ph idx="1"/>
          </p:nvPr>
        </p:nvSpPr>
        <p:spPr>
          <a:xfrm>
            <a:off x="395536" y="620688"/>
            <a:ext cx="8229600" cy="4572000"/>
          </a:xfrm>
        </p:spPr>
        <p:txBody>
          <a:bodyPr>
            <a:normAutofit/>
          </a:bodyPr>
          <a:lstStyle/>
          <a:p>
            <a:endParaRPr lang="en-US" sz="1800" dirty="0">
              <a:latin typeface="Times New Roman" panose="02020603050405020304" pitchFamily="18" charset="0"/>
              <a:cs typeface="Times New Roman" panose="02020603050405020304" pitchFamily="18" charset="0"/>
            </a:endParaRPr>
          </a:p>
          <a:p>
            <a:pPr marL="64008" indent="0">
              <a:buNone/>
            </a:pPr>
            <a:r>
              <a:rPr lang="en-US" sz="1800" dirty="0">
                <a:latin typeface="Times New Roman" panose="02020603050405020304" pitchFamily="18" charset="0"/>
                <a:cs typeface="Times New Roman" panose="02020603050405020304" pitchFamily="18" charset="0"/>
              </a:rPr>
              <a:t>There are three methods to set the color of the border</a:t>
            </a:r>
            <a:r>
              <a:rPr lang="en-US" sz="1800" dirty="0" smtClean="0">
                <a:latin typeface="Times New Roman" panose="02020603050405020304" pitchFamily="18" charset="0"/>
                <a:cs typeface="Times New Roman" panose="02020603050405020304" pitchFamily="18" charset="0"/>
              </a:rPr>
              <a:t>.</a:t>
            </a:r>
          </a:p>
          <a:p>
            <a:pPr marL="64008"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Name: It specifies the color name. For example: "red".</a:t>
            </a:r>
          </a:p>
          <a:p>
            <a:r>
              <a:rPr lang="en-US" sz="1800" dirty="0">
                <a:latin typeface="Times New Roman" panose="02020603050405020304" pitchFamily="18" charset="0"/>
                <a:cs typeface="Times New Roman" panose="02020603050405020304" pitchFamily="18" charset="0"/>
              </a:rPr>
              <a:t>RGB: It specifies the RGB value of the color. For example: "</a:t>
            </a:r>
            <a:r>
              <a:rPr lang="en-US" sz="1800" dirty="0" err="1">
                <a:latin typeface="Times New Roman" panose="02020603050405020304" pitchFamily="18" charset="0"/>
                <a:cs typeface="Times New Roman" panose="02020603050405020304" pitchFamily="18" charset="0"/>
              </a:rPr>
              <a:t>rgb</a:t>
            </a:r>
            <a:r>
              <a:rPr lang="en-US" sz="1800" dirty="0">
                <a:latin typeface="Times New Roman" panose="02020603050405020304" pitchFamily="18" charset="0"/>
                <a:cs typeface="Times New Roman" panose="02020603050405020304" pitchFamily="18" charset="0"/>
              </a:rPr>
              <a:t>(255,0,0)".</a:t>
            </a:r>
          </a:p>
          <a:p>
            <a:r>
              <a:rPr lang="en-US" sz="1800" dirty="0">
                <a:latin typeface="Times New Roman" panose="02020603050405020304" pitchFamily="18" charset="0"/>
                <a:cs typeface="Times New Roman" panose="02020603050405020304" pitchFamily="18" charset="0"/>
              </a:rPr>
              <a:t>Hex: It specifies the hex value of the color. For example: "#ff0000".</a:t>
            </a:r>
          </a:p>
          <a:p>
            <a:endParaRPr lang="en-IN" sz="1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0789" b="9160"/>
          <a:stretch/>
        </p:blipFill>
        <p:spPr bwMode="auto">
          <a:xfrm>
            <a:off x="539552" y="2708920"/>
            <a:ext cx="8064896"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2107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8229600" cy="504056"/>
          </a:xfrm>
        </p:spPr>
        <p:txBody>
          <a:bodyPr>
            <a:normAutofit fontScale="90000"/>
          </a:bodyPr>
          <a:lstStyle/>
          <a:p>
            <a:r>
              <a:rPr lang="en-US" dirty="0" smtClean="0"/>
              <a:t/>
            </a:r>
            <a:br>
              <a:rPr lang="en-US" dirty="0" smtClean="0"/>
            </a:br>
            <a:r>
              <a:rPr lang="en-US" dirty="0" smtClean="0"/>
              <a:t>CSS </a:t>
            </a:r>
            <a:r>
              <a:rPr lang="en-US" dirty="0"/>
              <a:t>border-radius property</a:t>
            </a:r>
            <a:br>
              <a:rPr lang="en-US" dirty="0"/>
            </a:br>
            <a:endParaRPr lang="en-IN" dirty="0"/>
          </a:p>
        </p:txBody>
      </p:sp>
      <p:sp>
        <p:nvSpPr>
          <p:cNvPr id="3" name="Content Placeholder 2"/>
          <p:cNvSpPr>
            <a:spLocks noGrp="1"/>
          </p:cNvSpPr>
          <p:nvPr>
            <p:ph idx="1"/>
          </p:nvPr>
        </p:nvSpPr>
        <p:spPr>
          <a:xfrm>
            <a:off x="457200" y="620688"/>
            <a:ext cx="8229600" cy="5834120"/>
          </a:xfrm>
        </p:spPr>
        <p:txBody>
          <a:bodyPr>
            <a:normAutofit/>
          </a:bodyPr>
          <a:lstStyle/>
          <a:p>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CSS property sets the rounded borders and provides the rounded corners around an element, tags, or div. It defines the radius of the corners of an element.</a:t>
            </a:r>
          </a:p>
          <a:p>
            <a:r>
              <a:rPr lang="en-US" sz="1800" dirty="0">
                <a:latin typeface="Times New Roman" panose="02020603050405020304" pitchFamily="18" charset="0"/>
                <a:cs typeface="Times New Roman" panose="02020603050405020304" pitchFamily="18" charset="0"/>
              </a:rPr>
              <a:t>It is shorthand for </a:t>
            </a:r>
            <a:r>
              <a:rPr lang="en-US" sz="1800" b="1" dirty="0">
                <a:latin typeface="Times New Roman" panose="02020603050405020304" pitchFamily="18" charset="0"/>
                <a:cs typeface="Times New Roman" panose="02020603050405020304" pitchFamily="18" charset="0"/>
              </a:rPr>
              <a:t>border top-left-radius, border-top-right-radius, border-bottom-right-radius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border-bottom-left-radius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64008" indent="0">
              <a:buNone/>
            </a:pPr>
            <a:r>
              <a:rPr lang="en-US" sz="1800" dirty="0" smtClean="0">
                <a:latin typeface="Times New Roman" panose="02020603050405020304" pitchFamily="18" charset="0"/>
                <a:cs typeface="Times New Roman" panose="02020603050405020304" pitchFamily="18" charset="0"/>
              </a:rPr>
              <a:t>         &lt;style&gt;</a:t>
            </a:r>
          </a:p>
          <a:p>
            <a:pPr marL="6400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&lt;head&gt;</a:t>
            </a:r>
          </a:p>
          <a:p>
            <a:pPr marL="6400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IN" sz="1800" b="1" dirty="0" smtClean="0"/>
              <a:t>&lt;</a:t>
            </a:r>
            <a:r>
              <a:rPr lang="en-IN" sz="1800" b="1" dirty="0"/>
              <a:t>p&gt;</a:t>
            </a:r>
            <a:r>
              <a:rPr lang="en-IN" sz="1800" dirty="0"/>
              <a:t>border-radius: 50px 50% 50cm 50em;</a:t>
            </a:r>
            <a:r>
              <a:rPr lang="en-IN" sz="1800" b="1" dirty="0"/>
              <a:t>&lt;/p&gt;</a:t>
            </a:r>
            <a:r>
              <a:rPr lang="en-IN" sz="1800" dirty="0"/>
              <a:t>  </a:t>
            </a:r>
          </a:p>
          <a:p>
            <a:pPr marL="64008" indent="0">
              <a:buNone/>
            </a:pPr>
            <a:endParaRPr lang="en-US" sz="1800" dirty="0" smtClean="0">
              <a:latin typeface="Times New Roman" panose="02020603050405020304" pitchFamily="18" charset="0"/>
              <a:cs typeface="Times New Roman" panose="02020603050405020304" pitchFamily="18" charset="0"/>
            </a:endParaRPr>
          </a:p>
          <a:p>
            <a:pPr marL="64008"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18042467"/>
              </p:ext>
            </p:extLst>
          </p:nvPr>
        </p:nvGraphicFramePr>
        <p:xfrm>
          <a:off x="827584" y="2924944"/>
          <a:ext cx="7776864" cy="3849936"/>
        </p:xfrm>
        <a:graphic>
          <a:graphicData uri="http://schemas.openxmlformats.org/drawingml/2006/table">
            <a:tbl>
              <a:tblPr/>
              <a:tblGrid>
                <a:gridCol w="3888432"/>
                <a:gridCol w="3888432"/>
              </a:tblGrid>
              <a:tr h="454459">
                <a:tc>
                  <a:txBody>
                    <a:bodyPr/>
                    <a:lstStyle/>
                    <a:p>
                      <a:pPr algn="l" fontAlgn="t"/>
                      <a:r>
                        <a:rPr lang="en-IN" sz="1800" dirty="0">
                          <a:solidFill>
                            <a:srgbClr val="000000"/>
                          </a:solidFill>
                          <a:effectLst/>
                          <a:latin typeface="times new roman"/>
                        </a:rPr>
                        <a:t>Property</a:t>
                      </a:r>
                    </a:p>
                  </a:txBody>
                  <a:tcPr marL="113512" marR="113512" marT="113512" marB="113512">
                    <a:lnL w="9525" cap="flat" cmpd="sng" algn="ctr">
                      <a:solidFill>
                        <a:srgbClr val="C0A0AD"/>
                      </a:solidFill>
                      <a:prstDash val="solid"/>
                      <a:round/>
                      <a:headEnd type="none" w="med" len="med"/>
                      <a:tailEnd type="none" w="med" len="med"/>
                    </a:lnL>
                    <a:lnR w="9525" cap="flat" cmpd="sng" algn="ctr">
                      <a:solidFill>
                        <a:srgbClr val="C0A0AD"/>
                      </a:solidFill>
                      <a:prstDash val="solid"/>
                      <a:round/>
                      <a:headEnd type="none" w="med" len="med"/>
                      <a:tailEnd type="none" w="med" len="med"/>
                    </a:lnR>
                    <a:lnT w="9525" cap="flat" cmpd="sng" algn="ctr">
                      <a:solidFill>
                        <a:srgbClr val="C0A0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113512" marR="113512" marT="113512" marB="113512">
                    <a:lnL w="9525" cap="flat" cmpd="sng" algn="ctr">
                      <a:solidFill>
                        <a:srgbClr val="C0A0AD"/>
                      </a:solidFill>
                      <a:prstDash val="solid"/>
                      <a:round/>
                      <a:headEnd type="none" w="med" len="med"/>
                      <a:tailEnd type="none" w="med" len="med"/>
                    </a:lnL>
                    <a:lnR w="9525" cap="flat" cmpd="sng" algn="ctr">
                      <a:solidFill>
                        <a:srgbClr val="C0A0AD"/>
                      </a:solidFill>
                      <a:prstDash val="solid"/>
                      <a:round/>
                      <a:headEnd type="none" w="med" len="med"/>
                      <a:tailEnd type="none" w="med" len="med"/>
                    </a:lnR>
                    <a:lnT w="9525" cap="flat" cmpd="sng" algn="ctr">
                      <a:solidFill>
                        <a:srgbClr val="C0A0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34526">
                <a:tc>
                  <a:txBody>
                    <a:bodyPr/>
                    <a:lstStyle/>
                    <a:p>
                      <a:pPr algn="l" fontAlgn="t"/>
                      <a:r>
                        <a:rPr lang="en-IN" sz="1800" b="1">
                          <a:solidFill>
                            <a:srgbClr val="000000"/>
                          </a:solidFill>
                          <a:effectLst/>
                          <a:latin typeface="verdana"/>
                        </a:rPr>
                        <a:t>border-top-left-radius</a:t>
                      </a:r>
                      <a:endParaRPr lang="en-IN" sz="1800">
                        <a:solidFill>
                          <a:srgbClr val="000000"/>
                        </a:solidFill>
                        <a:effectLst/>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is used to set the border-radius for the top-left corner</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4526">
                <a:tc>
                  <a:txBody>
                    <a:bodyPr/>
                    <a:lstStyle/>
                    <a:p>
                      <a:pPr algn="l" fontAlgn="t"/>
                      <a:r>
                        <a:rPr lang="en-IN" sz="1800" b="1">
                          <a:solidFill>
                            <a:srgbClr val="000000"/>
                          </a:solidFill>
                          <a:effectLst/>
                          <a:latin typeface="verdana"/>
                        </a:rPr>
                        <a:t>border-top-right-radius</a:t>
                      </a:r>
                      <a:endParaRPr lang="en-IN" sz="1800">
                        <a:solidFill>
                          <a:srgbClr val="000000"/>
                        </a:solidFill>
                        <a:effectLst/>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It is used to set the border-radius for the top-right corner</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83192">
                <a:tc>
                  <a:txBody>
                    <a:bodyPr/>
                    <a:lstStyle/>
                    <a:p>
                      <a:pPr algn="l" fontAlgn="t"/>
                      <a:r>
                        <a:rPr lang="en-IN" sz="1800" b="1">
                          <a:solidFill>
                            <a:srgbClr val="000000"/>
                          </a:solidFill>
                          <a:effectLst/>
                          <a:latin typeface="verdana"/>
                        </a:rPr>
                        <a:t>border-bottom-right-radius</a:t>
                      </a:r>
                      <a:endParaRPr lang="en-IN" sz="1800">
                        <a:solidFill>
                          <a:srgbClr val="000000"/>
                        </a:solidFill>
                        <a:effectLst/>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It is used to set the border-radius for the bottom-right corner</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83192">
                <a:tc>
                  <a:txBody>
                    <a:bodyPr/>
                    <a:lstStyle/>
                    <a:p>
                      <a:pPr algn="l" fontAlgn="t"/>
                      <a:r>
                        <a:rPr lang="en-IN" sz="1800" b="1">
                          <a:solidFill>
                            <a:srgbClr val="000000"/>
                          </a:solidFill>
                          <a:effectLst/>
                          <a:latin typeface="verdana"/>
                        </a:rPr>
                        <a:t>border-bottom-left-radius</a:t>
                      </a:r>
                      <a:endParaRPr lang="en-IN" sz="1800">
                        <a:solidFill>
                          <a:srgbClr val="000000"/>
                        </a:solidFill>
                        <a:effectLst/>
                        <a:latin typeface="verdana"/>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It is used to set the border-radius for the bottom-left corner</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02913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504056"/>
          </a:xfrm>
        </p:spPr>
        <p:txBody>
          <a:bodyPr>
            <a:normAutofit fontScale="90000"/>
          </a:bodyPr>
          <a:lstStyle/>
          <a:p>
            <a:r>
              <a:rPr lang="en-US" dirty="0" smtClean="0"/>
              <a:t/>
            </a:r>
            <a:br>
              <a:rPr lang="en-US" dirty="0" smtClean="0"/>
            </a:br>
            <a:r>
              <a:rPr lang="en-US" dirty="0" smtClean="0"/>
              <a:t>CSS </a:t>
            </a:r>
            <a:r>
              <a:rPr lang="en-US" dirty="0"/>
              <a:t>border-collapse property</a:t>
            </a:r>
            <a:br>
              <a:rPr lang="en-US" dirty="0"/>
            </a:br>
            <a:endParaRPr lang="en-IN" dirty="0"/>
          </a:p>
        </p:txBody>
      </p:sp>
      <p:sp>
        <p:nvSpPr>
          <p:cNvPr id="3" name="Content Placeholder 2"/>
          <p:cNvSpPr>
            <a:spLocks noGrp="1"/>
          </p:cNvSpPr>
          <p:nvPr>
            <p:ph idx="1"/>
          </p:nvPr>
        </p:nvSpPr>
        <p:spPr>
          <a:xfrm>
            <a:off x="457200" y="908720"/>
            <a:ext cx="8229600" cy="5546088"/>
          </a:xfrm>
        </p:spPr>
        <p:txBody>
          <a:bodyPr>
            <a:normAutofit/>
          </a:bodyPr>
          <a:lstStyle/>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CSS property is used to set the border of the table cells and specifies whether the table cells share the separate or common border.</a:t>
            </a:r>
          </a:p>
          <a:p>
            <a:r>
              <a:rPr lang="en-US" sz="2000" dirty="0">
                <a:latin typeface="Times New Roman" panose="02020603050405020304" pitchFamily="18" charset="0"/>
                <a:cs typeface="Times New Roman" panose="02020603050405020304" pitchFamily="18" charset="0"/>
              </a:rPr>
              <a:t>This property has two main values that are </a:t>
            </a:r>
            <a:r>
              <a:rPr lang="en-US" sz="2000" b="1" dirty="0">
                <a:latin typeface="Times New Roman" panose="02020603050405020304" pitchFamily="18" charset="0"/>
                <a:cs typeface="Times New Roman" panose="02020603050405020304" pitchFamily="18" charset="0"/>
              </a:rPr>
              <a:t>separate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collapse</a:t>
            </a:r>
            <a:r>
              <a:rPr lang="en-US" sz="2000" dirty="0">
                <a:latin typeface="Times New Roman" panose="02020603050405020304" pitchFamily="18" charset="0"/>
                <a:cs typeface="Times New Roman" panose="02020603050405020304" pitchFamily="18" charset="0"/>
              </a:rPr>
              <a:t>. When it is set to the value </a:t>
            </a:r>
            <a:r>
              <a:rPr lang="en-US" sz="2000" b="1" dirty="0">
                <a:latin typeface="Times New Roman" panose="02020603050405020304" pitchFamily="18" charset="0"/>
                <a:cs typeface="Times New Roman" panose="02020603050405020304" pitchFamily="18" charset="0"/>
              </a:rPr>
              <a:t>separate</a:t>
            </a:r>
            <a:r>
              <a:rPr lang="en-US" sz="2000" dirty="0">
                <a:latin typeface="Times New Roman" panose="02020603050405020304" pitchFamily="18" charset="0"/>
                <a:cs typeface="Times New Roman" panose="02020603050405020304" pitchFamily="18" charset="0"/>
              </a:rPr>
              <a:t>, the distance between the cells can be defined using the </a:t>
            </a:r>
            <a:r>
              <a:rPr lang="en-US" sz="2000" b="1" dirty="0">
                <a:latin typeface="Times New Roman" panose="02020603050405020304" pitchFamily="18" charset="0"/>
                <a:cs typeface="Times New Roman" panose="02020603050405020304" pitchFamily="18" charset="0"/>
              </a:rPr>
              <a:t>border-spacing</a:t>
            </a:r>
            <a:r>
              <a:rPr lang="en-US" sz="2000" dirty="0">
                <a:latin typeface="Times New Roman" panose="02020603050405020304" pitchFamily="18" charset="0"/>
                <a:cs typeface="Times New Roman" panose="02020603050405020304" pitchFamily="18" charset="0"/>
              </a:rPr>
              <a:t> property. When the </a:t>
            </a:r>
            <a:r>
              <a:rPr lang="en-US" sz="2000" b="1" dirty="0">
                <a:latin typeface="Times New Roman" panose="02020603050405020304" pitchFamily="18" charset="0"/>
                <a:cs typeface="Times New Roman" panose="02020603050405020304" pitchFamily="18" charset="0"/>
              </a:rPr>
              <a:t>border-collapse</a:t>
            </a:r>
            <a:r>
              <a:rPr lang="en-US" sz="2000" dirty="0">
                <a:latin typeface="Times New Roman" panose="02020603050405020304" pitchFamily="18" charset="0"/>
                <a:cs typeface="Times New Roman" panose="02020603050405020304" pitchFamily="18" charset="0"/>
              </a:rPr>
              <a:t> is set to the value </a:t>
            </a:r>
            <a:r>
              <a:rPr lang="en-US" sz="2000" b="1" dirty="0">
                <a:latin typeface="Times New Roman" panose="02020603050405020304" pitchFamily="18" charset="0"/>
                <a:cs typeface="Times New Roman" panose="02020603050405020304" pitchFamily="18" charset="0"/>
              </a:rPr>
              <a:t>collapse</a:t>
            </a:r>
            <a:r>
              <a:rPr lang="en-US" sz="2000" dirty="0">
                <a:latin typeface="Times New Roman" panose="02020603050405020304" pitchFamily="18" charset="0"/>
                <a:cs typeface="Times New Roman" panose="02020603050405020304" pitchFamily="18" charset="0"/>
              </a:rPr>
              <a:t>, then the </a:t>
            </a:r>
            <a:r>
              <a:rPr lang="en-US" sz="2000" b="1" dirty="0">
                <a:latin typeface="Times New Roman" panose="02020603050405020304" pitchFamily="18" charset="0"/>
                <a:cs typeface="Times New Roman" panose="02020603050405020304" pitchFamily="18" charset="0"/>
              </a:rPr>
              <a:t>inset</a:t>
            </a:r>
            <a:r>
              <a:rPr lang="en-US" sz="2000" dirty="0">
                <a:latin typeface="Times New Roman" panose="02020603050405020304" pitchFamily="18" charset="0"/>
                <a:cs typeface="Times New Roman" panose="02020603050405020304" pitchFamily="18" charset="0"/>
              </a:rPr>
              <a:t> value of </a:t>
            </a:r>
            <a:r>
              <a:rPr lang="en-US" sz="2000" b="1" dirty="0">
                <a:latin typeface="Times New Roman" panose="02020603050405020304" pitchFamily="18" charset="0"/>
                <a:cs typeface="Times New Roman" panose="02020603050405020304" pitchFamily="18" charset="0"/>
              </a:rPr>
              <a:t>border-style</a:t>
            </a:r>
            <a:r>
              <a:rPr lang="en-US" sz="2000" dirty="0">
                <a:latin typeface="Times New Roman" panose="02020603050405020304" pitchFamily="18" charset="0"/>
                <a:cs typeface="Times New Roman" panose="02020603050405020304" pitchFamily="18" charset="0"/>
              </a:rPr>
              <a:t> property behaves like </a:t>
            </a:r>
            <a:r>
              <a:rPr lang="en-US" sz="2000" b="1" dirty="0">
                <a:latin typeface="Times New Roman" panose="02020603050405020304" pitchFamily="18" charset="0"/>
                <a:cs typeface="Times New Roman" panose="02020603050405020304" pitchFamily="18" charset="0"/>
              </a:rPr>
              <a:t>groove</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outset</a:t>
            </a:r>
            <a:r>
              <a:rPr lang="en-US" sz="2000" dirty="0">
                <a:latin typeface="Times New Roman" panose="02020603050405020304" pitchFamily="18" charset="0"/>
                <a:cs typeface="Times New Roman" panose="02020603050405020304" pitchFamily="18" charset="0"/>
              </a:rPr>
              <a:t> value behaves like </a:t>
            </a:r>
            <a:r>
              <a:rPr lang="en-US" sz="2000" b="1" dirty="0">
                <a:latin typeface="Times New Roman" panose="02020603050405020304" pitchFamily="18" charset="0"/>
                <a:cs typeface="Times New Roman" panose="02020603050405020304" pitchFamily="18" charset="0"/>
              </a:rPr>
              <a:t>ridge</a:t>
            </a:r>
            <a:r>
              <a:rPr lang="en-US" sz="2000" dirty="0">
                <a:latin typeface="Times New Roman" panose="02020603050405020304" pitchFamily="18" charset="0"/>
                <a:cs typeface="Times New Roman" panose="02020603050405020304" pitchFamily="18" charset="0"/>
              </a:rPr>
              <a:t>.</a:t>
            </a:r>
          </a:p>
          <a:p>
            <a:pPr marL="64008" indent="0">
              <a:buNone/>
            </a:pPr>
            <a:endParaRPr lang="en-US" sz="2000" dirty="0" smtClean="0">
              <a:latin typeface="Times New Roman" panose="02020603050405020304" pitchFamily="18" charset="0"/>
              <a:cs typeface="Times New Roman" panose="02020603050405020304" pitchFamily="18" charset="0"/>
            </a:endParaRPr>
          </a:p>
          <a:p>
            <a:pPr marL="64008" indent="0">
              <a:buNone/>
            </a:pPr>
            <a:r>
              <a:rPr lang="en-US" sz="2000" dirty="0" smtClean="0">
                <a:solidFill>
                  <a:srgbClr val="FF0000"/>
                </a:solidFill>
                <a:latin typeface="Times New Roman" panose="02020603050405020304" pitchFamily="18" charset="0"/>
                <a:cs typeface="Times New Roman" panose="02020603050405020304" pitchFamily="18" charset="0"/>
              </a:rPr>
              <a:t>Syntax:-</a:t>
            </a:r>
            <a:endParaRPr lang="en-US" sz="2000" dirty="0">
              <a:solidFill>
                <a:srgbClr val="FF0000"/>
              </a:solidFill>
              <a:latin typeface="Times New Roman" panose="02020603050405020304" pitchFamily="18" charset="0"/>
              <a:cs typeface="Times New Roman" panose="02020603050405020304" pitchFamily="18" charset="0"/>
            </a:endParaRPr>
          </a:p>
          <a:p>
            <a:pPr marL="64008" indent="0">
              <a:buNone/>
            </a:pPr>
            <a:r>
              <a:rPr lang="en-US" sz="2000" dirty="0" smtClean="0">
                <a:latin typeface="Times New Roman" panose="02020603050405020304" pitchFamily="18" charset="0"/>
                <a:cs typeface="Times New Roman" panose="02020603050405020304" pitchFamily="18" charset="0"/>
              </a:rPr>
              <a:t>             border-collapse</a:t>
            </a:r>
            <a:r>
              <a:rPr lang="en-US" sz="2000" dirty="0">
                <a:latin typeface="Times New Roman" panose="02020603050405020304" pitchFamily="18" charset="0"/>
                <a:cs typeface="Times New Roman" panose="02020603050405020304" pitchFamily="18" charset="0"/>
              </a:rPr>
              <a:t>: separate | collapse | initial | </a:t>
            </a:r>
            <a:r>
              <a:rPr lang="en-US" sz="2000" dirty="0" smtClean="0">
                <a:latin typeface="Times New Roman" panose="02020603050405020304" pitchFamily="18" charset="0"/>
                <a:cs typeface="Times New Roman" panose="02020603050405020304" pitchFamily="18" charset="0"/>
              </a:rPr>
              <a:t>inherit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64008" indent="0">
              <a:buNone/>
            </a:pPr>
            <a:endParaRPr lang="en-US" sz="2000" dirty="0" smtClean="0">
              <a:latin typeface="Times New Roman" panose="02020603050405020304" pitchFamily="18" charset="0"/>
              <a:cs typeface="Times New Roman" panose="02020603050405020304" pitchFamily="18" charset="0"/>
            </a:endParaRPr>
          </a:p>
          <a:p>
            <a:pPr marL="64008" indent="0">
              <a:buNone/>
            </a:pPr>
            <a:r>
              <a:rPr lang="en-US" sz="2000" dirty="0" smtClean="0">
                <a:latin typeface="Times New Roman" panose="02020603050405020304" pitchFamily="18" charset="0"/>
                <a:cs typeface="Times New Roman" panose="02020603050405020304" pitchFamily="18" charset="0"/>
              </a:rPr>
              <a:t>Link</a:t>
            </a:r>
            <a:r>
              <a:rPr lang="en-US" sz="2000" dirty="0" smtClean="0">
                <a:latin typeface="Times New Roman" panose="02020603050405020304" pitchFamily="18" charset="0"/>
                <a:cs typeface="Times New Roman" panose="02020603050405020304" pitchFamily="18" charset="0"/>
                <a:hlinkClick r:id="rId2"/>
              </a:rPr>
              <a:t>https://www.javatpoint.com/oprweb/test.jsp?filename=css-border-collapse-property2</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933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569218"/>
          </a:xfrm>
        </p:spPr>
        <p:txBody>
          <a:bodyPr>
            <a:normAutofit fontScale="90000"/>
          </a:bodyPr>
          <a:lstStyle/>
          <a:p>
            <a:r>
              <a:rPr lang="en-IN" dirty="0" smtClean="0">
                <a:effectLst/>
              </a:rPr>
              <a:t/>
            </a:r>
            <a:br>
              <a:rPr lang="en-IN" dirty="0" smtClean="0">
                <a:effectLst/>
              </a:rPr>
            </a:br>
            <a:r>
              <a:rPr lang="en-IN" dirty="0" smtClean="0">
                <a:effectLst/>
              </a:rPr>
              <a:t>Other </a:t>
            </a:r>
            <a:r>
              <a:rPr lang="en-IN" dirty="0">
                <a:effectLst/>
              </a:rPr>
              <a:t>CSS display values</a:t>
            </a:r>
            <a:br>
              <a:rPr lang="en-IN" dirty="0">
                <a:effectLst/>
              </a:rPr>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8527700"/>
              </p:ext>
            </p:extLst>
          </p:nvPr>
        </p:nvGraphicFramePr>
        <p:xfrm>
          <a:off x="755576" y="1178323"/>
          <a:ext cx="7344816" cy="5094448"/>
        </p:xfrm>
        <a:graphic>
          <a:graphicData uri="http://schemas.openxmlformats.org/drawingml/2006/table">
            <a:tbl>
              <a:tblPr/>
              <a:tblGrid>
                <a:gridCol w="3672408"/>
                <a:gridCol w="3672408"/>
              </a:tblGrid>
              <a:tr h="263984">
                <a:tc>
                  <a:txBody>
                    <a:bodyPr/>
                    <a:lstStyle/>
                    <a:p>
                      <a:pPr algn="l" fontAlgn="t"/>
                      <a:r>
                        <a:rPr lang="en-IN" sz="1000" dirty="0">
                          <a:solidFill>
                            <a:srgbClr val="000000"/>
                          </a:solidFill>
                          <a:effectLst/>
                          <a:latin typeface="times new roman"/>
                        </a:rPr>
                        <a:t>Property-value</a:t>
                      </a:r>
                    </a:p>
                  </a:txBody>
                  <a:tcPr marL="63173" marR="63173" marT="63173" marB="63173">
                    <a:lnL w="9525" cap="flat" cmpd="sng" algn="ctr">
                      <a:solidFill>
                        <a:srgbClr val="407B10"/>
                      </a:solidFill>
                      <a:prstDash val="solid"/>
                      <a:round/>
                      <a:headEnd type="none" w="med" len="med"/>
                      <a:tailEnd type="none" w="med" len="med"/>
                    </a:lnL>
                    <a:lnR w="9525" cap="flat" cmpd="sng" algn="ctr">
                      <a:solidFill>
                        <a:srgbClr val="407B10"/>
                      </a:solidFill>
                      <a:prstDash val="solid"/>
                      <a:round/>
                      <a:headEnd type="none" w="med" len="med"/>
                      <a:tailEnd type="none" w="med" len="med"/>
                    </a:lnR>
                    <a:lnT w="9525" cap="flat" cmpd="sng" algn="ctr">
                      <a:solidFill>
                        <a:srgbClr val="407B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a:rPr>
                        <a:t>Description</a:t>
                      </a:r>
                    </a:p>
                  </a:txBody>
                  <a:tcPr marL="63173" marR="63173" marT="63173" marB="63173">
                    <a:lnL w="9525" cap="flat" cmpd="sng" algn="ctr">
                      <a:solidFill>
                        <a:srgbClr val="407B10"/>
                      </a:solidFill>
                      <a:prstDash val="solid"/>
                      <a:round/>
                      <a:headEnd type="none" w="med" len="med"/>
                      <a:tailEnd type="none" w="med" len="med"/>
                    </a:lnL>
                    <a:lnR w="9525" cap="flat" cmpd="sng" algn="ctr">
                      <a:solidFill>
                        <a:srgbClr val="407B10"/>
                      </a:solidFill>
                      <a:prstDash val="solid"/>
                      <a:round/>
                      <a:headEnd type="none" w="med" len="med"/>
                      <a:tailEnd type="none" w="med" len="med"/>
                    </a:lnR>
                    <a:lnT w="9525" cap="flat" cmpd="sng" algn="ctr">
                      <a:solidFill>
                        <a:srgbClr val="407B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76770">
                <a:tc>
                  <a:txBody>
                    <a:bodyPr/>
                    <a:lstStyle/>
                    <a:p>
                      <a:pPr algn="l" fontAlgn="t"/>
                      <a:r>
                        <a:rPr lang="en-IN" sz="1000">
                          <a:solidFill>
                            <a:srgbClr val="000000"/>
                          </a:solidFill>
                          <a:effectLst/>
                          <a:latin typeface="verdana"/>
                        </a:rPr>
                        <a:t>flex</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It is used to display an element as an block-level flex container. It is new in css3.</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6770">
                <a:tc>
                  <a:txBody>
                    <a:bodyPr/>
                    <a:lstStyle/>
                    <a:p>
                      <a:pPr algn="l" fontAlgn="t"/>
                      <a:r>
                        <a:rPr lang="en-IN" sz="1000" dirty="0">
                          <a:solidFill>
                            <a:srgbClr val="000000"/>
                          </a:solidFill>
                          <a:effectLst/>
                          <a:latin typeface="verdana"/>
                        </a:rPr>
                        <a:t>inline-flex</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It is used to display an element as an inline-level flex container. It is new in css3.</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2678">
                <a:tc>
                  <a:txBody>
                    <a:bodyPr/>
                    <a:lstStyle/>
                    <a:p>
                      <a:pPr algn="l" fontAlgn="t"/>
                      <a:r>
                        <a:rPr lang="en-IN" sz="1000" dirty="0">
                          <a:solidFill>
                            <a:srgbClr val="000000"/>
                          </a:solidFill>
                          <a:effectLst/>
                          <a:latin typeface="verdana"/>
                        </a:rPr>
                        <a:t>inline-table</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It displays an element as an inline-level table.</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2678">
                <a:tc>
                  <a:txBody>
                    <a:bodyPr/>
                    <a:lstStyle/>
                    <a:p>
                      <a:pPr algn="l" fontAlgn="t"/>
                      <a:r>
                        <a:rPr lang="en-IN" sz="1000">
                          <a:solidFill>
                            <a:srgbClr val="000000"/>
                          </a:solidFill>
                          <a:effectLst/>
                          <a:latin typeface="verdana"/>
                        </a:rPr>
                        <a:t>list-Item</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It makes the element behave like a &lt;li&gt;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2678">
                <a:tc>
                  <a:txBody>
                    <a:bodyPr/>
                    <a:lstStyle/>
                    <a:p>
                      <a:pPr algn="l" fontAlgn="t"/>
                      <a:r>
                        <a:rPr lang="en-IN" sz="1000">
                          <a:solidFill>
                            <a:srgbClr val="000000"/>
                          </a:solidFill>
                          <a:effectLst/>
                          <a:latin typeface="verdana"/>
                        </a:rPr>
                        <a:t>table</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It makes the element behave like a &lt;table&gt;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2678">
                <a:tc>
                  <a:txBody>
                    <a:bodyPr/>
                    <a:lstStyle/>
                    <a:p>
                      <a:pPr algn="l" fontAlgn="t"/>
                      <a:r>
                        <a:rPr lang="en-IN" sz="1000">
                          <a:solidFill>
                            <a:srgbClr val="000000"/>
                          </a:solidFill>
                          <a:effectLst/>
                          <a:latin typeface="verdana"/>
                        </a:rPr>
                        <a:t>table-caption</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It makes the element behave like a &lt;caption&gt;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2678">
                <a:tc>
                  <a:txBody>
                    <a:bodyPr/>
                    <a:lstStyle/>
                    <a:p>
                      <a:pPr algn="l" fontAlgn="t"/>
                      <a:r>
                        <a:rPr lang="en-IN" sz="1000">
                          <a:solidFill>
                            <a:srgbClr val="000000"/>
                          </a:solidFill>
                          <a:effectLst/>
                          <a:latin typeface="verdana"/>
                        </a:rPr>
                        <a:t>table-column-group</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dirty="0">
                          <a:solidFill>
                            <a:srgbClr val="000000"/>
                          </a:solidFill>
                          <a:effectLst/>
                          <a:latin typeface="verdana"/>
                        </a:rPr>
                        <a:t>It makes the element behave like a &lt;</a:t>
                      </a:r>
                      <a:r>
                        <a:rPr lang="en-US" sz="1000" dirty="0" err="1">
                          <a:solidFill>
                            <a:srgbClr val="000000"/>
                          </a:solidFill>
                          <a:effectLst/>
                          <a:latin typeface="verdana"/>
                        </a:rPr>
                        <a:t>colgroup</a:t>
                      </a:r>
                      <a:r>
                        <a:rPr lang="en-US" sz="1000" dirty="0">
                          <a:solidFill>
                            <a:srgbClr val="000000"/>
                          </a:solidFill>
                          <a:effectLst/>
                          <a:latin typeface="verdana"/>
                        </a:rPr>
                        <a:t>&gt;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2678">
                <a:tc>
                  <a:txBody>
                    <a:bodyPr/>
                    <a:lstStyle/>
                    <a:p>
                      <a:pPr algn="l" fontAlgn="t"/>
                      <a:r>
                        <a:rPr lang="en-IN" sz="1000">
                          <a:solidFill>
                            <a:srgbClr val="000000"/>
                          </a:solidFill>
                          <a:effectLst/>
                          <a:latin typeface="verdana"/>
                        </a:rPr>
                        <a:t>table-header-group</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It makes the element behave like a &lt;thead&gt;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2678">
                <a:tc>
                  <a:txBody>
                    <a:bodyPr/>
                    <a:lstStyle/>
                    <a:p>
                      <a:pPr algn="l" fontAlgn="t"/>
                      <a:r>
                        <a:rPr lang="en-IN" sz="1000">
                          <a:solidFill>
                            <a:srgbClr val="000000"/>
                          </a:solidFill>
                          <a:effectLst/>
                          <a:latin typeface="verdana"/>
                        </a:rPr>
                        <a:t>table-footer-group</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It makes the element behave like a &lt;tfoot&gt;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2678">
                <a:tc>
                  <a:txBody>
                    <a:bodyPr/>
                    <a:lstStyle/>
                    <a:p>
                      <a:pPr algn="l" fontAlgn="t"/>
                      <a:r>
                        <a:rPr lang="en-IN" sz="1000">
                          <a:solidFill>
                            <a:srgbClr val="000000"/>
                          </a:solidFill>
                          <a:effectLst/>
                          <a:latin typeface="verdana"/>
                        </a:rPr>
                        <a:t>table-row-group</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It makes the element behave like a &lt;tbody&gt;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2678">
                <a:tc>
                  <a:txBody>
                    <a:bodyPr/>
                    <a:lstStyle/>
                    <a:p>
                      <a:pPr algn="l" fontAlgn="t"/>
                      <a:r>
                        <a:rPr lang="en-IN" sz="1000">
                          <a:solidFill>
                            <a:srgbClr val="000000"/>
                          </a:solidFill>
                          <a:effectLst/>
                          <a:latin typeface="verdana"/>
                        </a:rPr>
                        <a:t>table-cell</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It makes the element behave like a &lt;td&gt;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2678">
                <a:tc>
                  <a:txBody>
                    <a:bodyPr/>
                    <a:lstStyle/>
                    <a:p>
                      <a:pPr algn="l" fontAlgn="t"/>
                      <a:r>
                        <a:rPr lang="en-IN" sz="1000">
                          <a:solidFill>
                            <a:srgbClr val="000000"/>
                          </a:solidFill>
                          <a:effectLst/>
                          <a:latin typeface="verdana"/>
                        </a:rPr>
                        <a:t>table-row</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It makes the element behave like a &lt;tr&gt;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2678">
                <a:tc>
                  <a:txBody>
                    <a:bodyPr/>
                    <a:lstStyle/>
                    <a:p>
                      <a:pPr algn="l" fontAlgn="t"/>
                      <a:r>
                        <a:rPr lang="en-IN" sz="1000">
                          <a:solidFill>
                            <a:srgbClr val="000000"/>
                          </a:solidFill>
                          <a:effectLst/>
                          <a:latin typeface="verdana"/>
                        </a:rPr>
                        <a:t>table-column</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dirty="0">
                          <a:solidFill>
                            <a:srgbClr val="000000"/>
                          </a:solidFill>
                          <a:effectLst/>
                          <a:latin typeface="verdana"/>
                        </a:rPr>
                        <a:t>It makes the element behave like a &lt;col&gt; element.</a:t>
                      </a:r>
                    </a:p>
                  </a:txBody>
                  <a:tcPr marL="42115" marR="42115" marT="42115" marB="421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89076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29600" cy="404664"/>
          </a:xfrm>
        </p:spPr>
        <p:txBody>
          <a:bodyPr>
            <a:normAutofit fontScale="90000"/>
          </a:bodyPr>
          <a:lstStyle/>
          <a:p>
            <a:r>
              <a:rPr lang="en-US" dirty="0" smtClean="0"/>
              <a:t/>
            </a:r>
            <a:br>
              <a:rPr lang="en-US" dirty="0" smtClean="0"/>
            </a:br>
            <a:r>
              <a:rPr lang="en-US" dirty="0" smtClean="0"/>
              <a:t>CSS </a:t>
            </a:r>
            <a:r>
              <a:rPr lang="en-US" dirty="0"/>
              <a:t>Font</a:t>
            </a:r>
            <a:br>
              <a:rPr lang="en-US" dirty="0"/>
            </a:br>
            <a:endParaRPr lang="en-IN" dirty="0"/>
          </a:p>
        </p:txBody>
      </p:sp>
      <p:sp>
        <p:nvSpPr>
          <p:cNvPr id="3" name="Content Placeholder 2"/>
          <p:cNvSpPr>
            <a:spLocks noGrp="1"/>
          </p:cNvSpPr>
          <p:nvPr>
            <p:ph idx="1"/>
          </p:nvPr>
        </p:nvSpPr>
        <p:spPr>
          <a:xfrm>
            <a:off x="179512" y="548680"/>
            <a:ext cx="8784976" cy="6192688"/>
          </a:xfrm>
        </p:spPr>
        <p:txBody>
          <a:bodyPr>
            <a:normAutofit fontScale="85000" lnSpcReduction="20000"/>
          </a:bodyPr>
          <a:lstStyle/>
          <a:p>
            <a:r>
              <a:rPr lang="en-US" sz="1800" dirty="0" smtClean="0">
                <a:latin typeface="Times New Roman" panose="02020603050405020304" pitchFamily="18" charset="0"/>
                <a:cs typeface="Times New Roman" panose="02020603050405020304" pitchFamily="18" charset="0"/>
              </a:rPr>
              <a:t>CSS </a:t>
            </a:r>
            <a:r>
              <a:rPr lang="en-US" sz="1800" dirty="0">
                <a:latin typeface="Times New Roman" panose="02020603050405020304" pitchFamily="18" charset="0"/>
                <a:cs typeface="Times New Roman" panose="02020603050405020304" pitchFamily="18" charset="0"/>
              </a:rPr>
              <a:t>Font property is used to control the look of texts. By the use of CSS font property you can change the text size, color, style and more. You have already studied how to make text bold or underlined. </a:t>
            </a:r>
            <a:endParaRPr lang="en-US" sz="1800" dirty="0" smtClean="0">
              <a:latin typeface="Times New Roman" panose="02020603050405020304" pitchFamily="18" charset="0"/>
              <a:cs typeface="Times New Roman" panose="02020603050405020304" pitchFamily="18" charset="0"/>
            </a:endParaRPr>
          </a:p>
          <a:p>
            <a:pPr marL="64008" indent="0">
              <a:buNone/>
            </a:pPr>
            <a:endParaRPr lang="en-US" sz="1800" dirty="0" smtClean="0">
              <a:latin typeface="Times New Roman" panose="02020603050405020304" pitchFamily="18" charset="0"/>
              <a:cs typeface="Times New Roman" panose="02020603050405020304" pitchFamily="18" charset="0"/>
            </a:endParaRPr>
          </a:p>
          <a:p>
            <a:r>
              <a:rPr lang="en-US" sz="1800" b="1" dirty="0"/>
              <a:t>CSS Font color</a:t>
            </a:r>
            <a:r>
              <a:rPr lang="en-US" sz="1800" dirty="0"/>
              <a:t>: This property is used to change the color of the text. (standalone attribute</a:t>
            </a:r>
            <a:r>
              <a:rPr lang="en-US" sz="1800" dirty="0" smtClean="0"/>
              <a:t>)</a:t>
            </a:r>
          </a:p>
          <a:p>
            <a:pPr marL="6400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&lt;style&gt;</a:t>
            </a:r>
            <a:r>
              <a:rPr lang="en-IN" sz="1800" dirty="0">
                <a:latin typeface="Times New Roman" panose="02020603050405020304" pitchFamily="18" charset="0"/>
                <a:cs typeface="Times New Roman" panose="02020603050405020304" pitchFamily="18" charset="0"/>
              </a:rPr>
              <a:t>  </a:t>
            </a:r>
          </a:p>
          <a:p>
            <a:pPr marL="64008" indent="0">
              <a:buNone/>
            </a:pPr>
            <a:r>
              <a:rPr lang="en-IN" sz="1800" dirty="0" smtClean="0">
                <a:latin typeface="Times New Roman" panose="02020603050405020304" pitchFamily="18" charset="0"/>
                <a:cs typeface="Times New Roman" panose="02020603050405020304" pitchFamily="18" charset="0"/>
              </a:rPr>
              <a:t>              body</a:t>
            </a:r>
            <a:r>
              <a:rPr lang="en-IN" sz="1800" dirty="0">
                <a:latin typeface="Times New Roman" panose="02020603050405020304" pitchFamily="18" charset="0"/>
                <a:cs typeface="Times New Roman" panose="02020603050405020304" pitchFamily="18" charset="0"/>
              </a:rPr>
              <a:t> {  </a:t>
            </a:r>
          </a:p>
          <a:p>
            <a:pPr marL="64008"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font-size: 100%;  </a:t>
            </a:r>
          </a:p>
          <a:p>
            <a:pPr marL="64008"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p>
          <a:p>
            <a:pPr marL="64008" indent="0">
              <a:buNone/>
            </a:pPr>
            <a:r>
              <a:rPr lang="en-IN" sz="1800" dirty="0" smtClean="0">
                <a:latin typeface="Times New Roman" panose="02020603050405020304" pitchFamily="18" charset="0"/>
                <a:cs typeface="Times New Roman" panose="02020603050405020304" pitchFamily="18" charset="0"/>
              </a:rPr>
              <a:t>              h1</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color</a:t>
            </a:r>
            <a:r>
              <a:rPr lang="en-IN" sz="1800" dirty="0">
                <a:latin typeface="Times New Roman" panose="02020603050405020304" pitchFamily="18" charset="0"/>
                <a:cs typeface="Times New Roman" panose="02020603050405020304" pitchFamily="18" charset="0"/>
              </a:rPr>
              <a:t>: red; }  </a:t>
            </a:r>
          </a:p>
          <a:p>
            <a:pPr marL="64008" indent="0">
              <a:buNone/>
            </a:pPr>
            <a:r>
              <a:rPr lang="en-IN" sz="1800" dirty="0" smtClean="0">
                <a:latin typeface="Times New Roman" panose="02020603050405020304" pitchFamily="18" charset="0"/>
                <a:cs typeface="Times New Roman" panose="02020603050405020304" pitchFamily="18" charset="0"/>
              </a:rPr>
              <a:t>             h2</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color</a:t>
            </a:r>
            <a:r>
              <a:rPr lang="en-IN" sz="1800" dirty="0">
                <a:latin typeface="Times New Roman" panose="02020603050405020304" pitchFamily="18" charset="0"/>
                <a:cs typeface="Times New Roman" panose="02020603050405020304" pitchFamily="18" charset="0"/>
              </a:rPr>
              <a:t>: #9000A1; }   </a:t>
            </a:r>
          </a:p>
          <a:p>
            <a:pPr marL="64008" indent="0">
              <a:buNone/>
            </a:pPr>
            <a:r>
              <a:rPr lang="en-IN" sz="1800" dirty="0" smtClean="0">
                <a:latin typeface="Times New Roman" panose="02020603050405020304" pitchFamily="18" charset="0"/>
                <a:cs typeface="Times New Roman" panose="02020603050405020304" pitchFamily="18" charset="0"/>
              </a:rPr>
              <a:t>             p</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color:rgb</a:t>
            </a:r>
            <a:r>
              <a:rPr lang="en-IN" sz="1800" dirty="0">
                <a:latin typeface="Times New Roman" panose="02020603050405020304" pitchFamily="18" charset="0"/>
                <a:cs typeface="Times New Roman" panose="02020603050405020304" pitchFamily="18" charset="0"/>
              </a:rPr>
              <a:t>(0, 220, 98); }   </a:t>
            </a:r>
          </a:p>
          <a:p>
            <a:pPr marL="64008"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smtClean="0">
                <a:latin typeface="Times New Roman" panose="02020603050405020304" pitchFamily="18" charset="0"/>
                <a:cs typeface="Times New Roman" panose="02020603050405020304" pitchFamily="18" charset="0"/>
              </a:rPr>
              <a:t>             &lt;/</a:t>
            </a:r>
            <a:r>
              <a:rPr lang="en-IN" sz="1800" b="1" dirty="0">
                <a:latin typeface="Times New Roman" panose="02020603050405020304" pitchFamily="18" charset="0"/>
                <a:cs typeface="Times New Roman" panose="02020603050405020304" pitchFamily="18" charset="0"/>
              </a:rPr>
              <a:t>style&gt;</a:t>
            </a:r>
            <a:r>
              <a:rPr lang="en-IN" sz="1800" dirty="0">
                <a:latin typeface="Times New Roman" panose="02020603050405020304" pitchFamily="18" charset="0"/>
                <a:cs typeface="Times New Roman" panose="02020603050405020304" pitchFamily="18" charset="0"/>
              </a:rPr>
              <a:t>  </a:t>
            </a:r>
          </a:p>
          <a:p>
            <a:pPr marL="64008" indent="0">
              <a:buNone/>
            </a:pPr>
            <a:endParaRPr lang="en-US" sz="1800" dirty="0"/>
          </a:p>
          <a:p>
            <a:pPr>
              <a:buFont typeface="Courier New" panose="02070309020205020404" pitchFamily="49" charset="0"/>
              <a:buChar char="o"/>
            </a:pPr>
            <a:r>
              <a:rPr lang="en-US" sz="1800" b="1" dirty="0"/>
              <a:t>CSS Font family</a:t>
            </a:r>
            <a:r>
              <a:rPr lang="en-US" sz="1800" dirty="0"/>
              <a:t>: This property is used to change the face of the font</a:t>
            </a:r>
            <a:r>
              <a:rPr lang="en-US" sz="1800" dirty="0" smtClean="0"/>
              <a:t>.</a:t>
            </a:r>
          </a:p>
          <a:p>
            <a:pPr marL="64008" indent="0">
              <a:buNone/>
            </a:pPr>
            <a:endParaRPr lang="en-IN" sz="1900" b="1" dirty="0" smtClean="0"/>
          </a:p>
          <a:p>
            <a:pPr marL="64008" indent="0">
              <a:buNone/>
            </a:pPr>
            <a:r>
              <a:rPr lang="en-IN" sz="1900" b="1" dirty="0" smtClean="0"/>
              <a:t>&lt;</a:t>
            </a:r>
            <a:r>
              <a:rPr lang="en-IN" sz="1900" b="1" dirty="0"/>
              <a:t>style&gt;</a:t>
            </a:r>
            <a:r>
              <a:rPr lang="en-IN" sz="1900" dirty="0"/>
              <a:t>  </a:t>
            </a:r>
          </a:p>
          <a:p>
            <a:pPr marL="64008" indent="0">
              <a:buNone/>
            </a:pPr>
            <a:r>
              <a:rPr lang="en-IN" sz="1900" dirty="0"/>
              <a:t>body {  </a:t>
            </a:r>
          </a:p>
          <a:p>
            <a:pPr marL="64008" indent="0">
              <a:buNone/>
            </a:pPr>
            <a:r>
              <a:rPr lang="en-IN" sz="1900" dirty="0"/>
              <a:t>font-size: 100%;  </a:t>
            </a:r>
          </a:p>
          <a:p>
            <a:pPr marL="64008" indent="0">
              <a:buNone/>
            </a:pPr>
            <a:r>
              <a:rPr lang="en-IN" sz="1900" dirty="0"/>
              <a:t>}  </a:t>
            </a:r>
          </a:p>
          <a:p>
            <a:pPr marL="64008" indent="0">
              <a:buNone/>
            </a:pPr>
            <a:r>
              <a:rPr lang="en-IN" sz="1900" dirty="0"/>
              <a:t>h1 { font-family: sans-serif; }  </a:t>
            </a:r>
          </a:p>
          <a:p>
            <a:pPr marL="64008" indent="0">
              <a:buNone/>
            </a:pPr>
            <a:r>
              <a:rPr lang="en-IN" sz="1900" dirty="0"/>
              <a:t>h2 { font-family: serif; }   </a:t>
            </a:r>
          </a:p>
          <a:p>
            <a:pPr marL="64008" indent="0">
              <a:buNone/>
            </a:pPr>
            <a:r>
              <a:rPr lang="en-IN" sz="1900" dirty="0"/>
              <a:t>p { font-family: monospace; }   </a:t>
            </a:r>
          </a:p>
          <a:p>
            <a:pPr marL="64008" indent="0">
              <a:buNone/>
            </a:pPr>
            <a:r>
              <a:rPr lang="en-IN" sz="1900" dirty="0"/>
              <a:t>}  </a:t>
            </a:r>
          </a:p>
          <a:p>
            <a:pPr marL="64008" indent="0">
              <a:buNone/>
            </a:pPr>
            <a:r>
              <a:rPr lang="en-IN" sz="1900" b="1" dirty="0"/>
              <a:t>&lt;/style&gt;</a:t>
            </a:r>
            <a:r>
              <a:rPr lang="en-IN" sz="1900" dirty="0"/>
              <a:t>  </a:t>
            </a:r>
          </a:p>
          <a:p>
            <a:pPr marL="64008" indent="0">
              <a:buNone/>
            </a:pPr>
            <a:endParaRPr lang="en-US" sz="1900" dirty="0"/>
          </a:p>
          <a:p>
            <a:pPr marL="64008" indent="0">
              <a:buNone/>
            </a:pPr>
            <a:endParaRPr lang="en-US" sz="19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31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3" y="-15904"/>
            <a:ext cx="8229600" cy="713234"/>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251520" y="692696"/>
            <a:ext cx="8373616" cy="6048672"/>
          </a:xfrm>
        </p:spPr>
        <p:txBody>
          <a:bodyPr>
            <a:noAutofit/>
          </a:bodyPr>
          <a:lstStyle/>
          <a:p>
            <a:pPr marL="64008" indent="0">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DOCTYPE</a:t>
            </a:r>
            <a:r>
              <a:rPr lang="en-IN" sz="2000" b="1" dirty="0">
                <a:latin typeface="Times New Roman" panose="02020603050405020304" pitchFamily="18" charset="0"/>
                <a:cs typeface="Times New Roman" panose="02020603050405020304" pitchFamily="18" charset="0"/>
              </a:rPr>
              <a:t>&gt;</a:t>
            </a:r>
            <a:r>
              <a:rPr lang="en-IN" sz="2000" dirty="0">
                <a:latin typeface="Times New Roman" panose="02020603050405020304" pitchFamily="18" charset="0"/>
                <a:cs typeface="Times New Roman" panose="02020603050405020304" pitchFamily="18" charset="0"/>
              </a:rPr>
              <a:t>  </a:t>
            </a:r>
          </a:p>
          <a:p>
            <a:pPr marL="64008" indent="0">
              <a:buNone/>
            </a:pPr>
            <a:r>
              <a:rPr lang="en-IN" sz="2000" b="1" dirty="0">
                <a:latin typeface="Times New Roman" panose="02020603050405020304" pitchFamily="18" charset="0"/>
                <a:cs typeface="Times New Roman" panose="02020603050405020304" pitchFamily="18" charset="0"/>
              </a:rPr>
              <a:t>&lt;html&gt;</a:t>
            </a:r>
            <a:r>
              <a:rPr lang="en-IN" sz="2000" dirty="0">
                <a:latin typeface="Times New Roman" panose="02020603050405020304" pitchFamily="18" charset="0"/>
                <a:cs typeface="Times New Roman" panose="02020603050405020304" pitchFamily="18" charset="0"/>
              </a:rPr>
              <a:t>  </a:t>
            </a:r>
          </a:p>
          <a:p>
            <a:pPr marL="64008" indent="0">
              <a:buNone/>
            </a:pPr>
            <a:r>
              <a:rPr lang="en-IN" sz="2000" b="1" dirty="0">
                <a:latin typeface="Times New Roman" panose="02020603050405020304" pitchFamily="18" charset="0"/>
                <a:cs typeface="Times New Roman" panose="02020603050405020304" pitchFamily="18" charset="0"/>
              </a:rPr>
              <a:t>&lt;head&gt;</a:t>
            </a:r>
            <a:r>
              <a:rPr lang="en-IN" sz="2000" dirty="0">
                <a:latin typeface="Times New Roman" panose="02020603050405020304" pitchFamily="18" charset="0"/>
                <a:cs typeface="Times New Roman" panose="02020603050405020304" pitchFamily="18" charset="0"/>
              </a:rPr>
              <a:t>  </a:t>
            </a:r>
          </a:p>
          <a:p>
            <a:pPr marL="64008" indent="0">
              <a:buNone/>
            </a:pPr>
            <a:r>
              <a:rPr lang="en-IN" sz="2000" b="1" dirty="0">
                <a:latin typeface="Times New Roman" panose="02020603050405020304" pitchFamily="18" charset="0"/>
                <a:cs typeface="Times New Roman" panose="02020603050405020304" pitchFamily="18" charset="0"/>
              </a:rPr>
              <a:t>&lt;style</a:t>
            </a:r>
            <a:r>
              <a:rPr lang="en-IN" sz="2000" b="1" dirty="0" smtClean="0">
                <a:latin typeface="Times New Roman" panose="02020603050405020304" pitchFamily="18" charset="0"/>
                <a:cs typeface="Times New Roman" panose="02020603050405020304" pitchFamily="18" charset="0"/>
              </a:rPr>
              <a:t>&gt;</a:t>
            </a:r>
          </a:p>
          <a:p>
            <a:pPr marL="64008"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h1</a:t>
            </a:r>
            <a:r>
              <a:rPr lang="en-IN" sz="2000" dirty="0">
                <a:latin typeface="Times New Roman" panose="02020603050405020304" pitchFamily="18" charset="0"/>
                <a:cs typeface="Times New Roman" panose="02020603050405020304" pitchFamily="18" charset="0"/>
              </a:rPr>
              <a:t>{  </a:t>
            </a:r>
          </a:p>
          <a:p>
            <a:pPr marL="64008" indent="0">
              <a:buNone/>
            </a:pPr>
            <a:r>
              <a:rPr lang="en-IN" sz="2000" dirty="0" err="1" smtClean="0">
                <a:latin typeface="Times New Roman" panose="02020603050405020304" pitchFamily="18" charset="0"/>
                <a:cs typeface="Times New Roman" panose="02020603050405020304" pitchFamily="18" charset="0"/>
              </a:rPr>
              <a:t>color</a:t>
            </a:r>
            <a:r>
              <a:rPr lang="en-IN" sz="2000" dirty="0" smtClean="0">
                <a:latin typeface="Times New Roman" panose="02020603050405020304" pitchFamily="18" charset="0"/>
                <a:cs typeface="Times New Roman" panose="02020603050405020304" pitchFamily="18" charset="0"/>
              </a:rPr>
              <a:t>: white</a:t>
            </a:r>
            <a:r>
              <a:rPr lang="en-IN" sz="2000" dirty="0">
                <a:latin typeface="Times New Roman" panose="02020603050405020304" pitchFamily="18" charset="0"/>
                <a:cs typeface="Times New Roman" panose="02020603050405020304" pitchFamily="18" charset="0"/>
              </a:rPr>
              <a:t>;  </a:t>
            </a:r>
          </a:p>
          <a:p>
            <a:pPr marL="64008" indent="0">
              <a:buNone/>
            </a:pPr>
            <a:r>
              <a:rPr lang="en-IN" sz="2000" dirty="0" smtClean="0">
                <a:latin typeface="Times New Roman" panose="02020603050405020304" pitchFamily="18" charset="0"/>
                <a:cs typeface="Times New Roman" panose="02020603050405020304" pitchFamily="18" charset="0"/>
              </a:rPr>
              <a:t>background-</a:t>
            </a:r>
            <a:r>
              <a:rPr lang="en-IN" sz="2000" dirty="0" err="1" smtClean="0">
                <a:latin typeface="Times New Roman" panose="02020603050405020304" pitchFamily="18" charset="0"/>
                <a:cs typeface="Times New Roman" panose="02020603050405020304" pitchFamily="18" charset="0"/>
              </a:rPr>
              <a:t>color</a:t>
            </a:r>
            <a:r>
              <a:rPr lang="en-IN" sz="2000" dirty="0" smtClean="0">
                <a:latin typeface="Times New Roman" panose="02020603050405020304" pitchFamily="18" charset="0"/>
                <a:cs typeface="Times New Roman" panose="02020603050405020304" pitchFamily="18" charset="0"/>
              </a:rPr>
              <a:t>: red</a:t>
            </a:r>
            <a:r>
              <a:rPr lang="en-IN" sz="2000" dirty="0">
                <a:latin typeface="Times New Roman" panose="02020603050405020304" pitchFamily="18" charset="0"/>
                <a:cs typeface="Times New Roman" panose="02020603050405020304" pitchFamily="18" charset="0"/>
              </a:rPr>
              <a:t>;  </a:t>
            </a:r>
          </a:p>
          <a:p>
            <a:pPr marL="64008" indent="0">
              <a:buNone/>
            </a:pPr>
            <a:r>
              <a:rPr lang="en-IN" sz="2000" dirty="0" smtClean="0">
                <a:latin typeface="Times New Roman" panose="02020603050405020304" pitchFamily="18" charset="0"/>
                <a:cs typeface="Times New Roman" panose="02020603050405020304" pitchFamily="18" charset="0"/>
              </a:rPr>
              <a:t>adding:5px</a:t>
            </a:r>
            <a:r>
              <a:rPr lang="en-IN" sz="2000" dirty="0">
                <a:latin typeface="Times New Roman" panose="02020603050405020304" pitchFamily="18" charset="0"/>
                <a:cs typeface="Times New Roman" panose="02020603050405020304" pitchFamily="18" charset="0"/>
              </a:rPr>
              <a:t>;  </a:t>
            </a:r>
          </a:p>
          <a:p>
            <a:pPr marL="64008" indent="0">
              <a:buNone/>
            </a:pPr>
            <a:r>
              <a:rPr lang="en-IN" sz="2000" dirty="0">
                <a:latin typeface="Times New Roman" panose="02020603050405020304" pitchFamily="18" charset="0"/>
                <a:cs typeface="Times New Roman" panose="02020603050405020304" pitchFamily="18" charset="0"/>
              </a:rPr>
              <a:t>}  </a:t>
            </a:r>
          </a:p>
          <a:p>
            <a:pPr marL="64008" indent="0">
              <a:buNone/>
            </a:pPr>
            <a:r>
              <a:rPr lang="en-IN" sz="2000" dirty="0">
                <a:latin typeface="Times New Roman" panose="02020603050405020304" pitchFamily="18" charset="0"/>
                <a:cs typeface="Times New Roman" panose="02020603050405020304" pitchFamily="18" charset="0"/>
              </a:rPr>
              <a:t>p{  </a:t>
            </a:r>
          </a:p>
          <a:p>
            <a:pPr marL="64008" indent="0">
              <a:buNone/>
            </a:pPr>
            <a:r>
              <a:rPr lang="en-IN" sz="2000" dirty="0" err="1">
                <a:latin typeface="Times New Roman" panose="02020603050405020304" pitchFamily="18" charset="0"/>
                <a:cs typeface="Times New Roman" panose="02020603050405020304" pitchFamily="18" charset="0"/>
              </a:rPr>
              <a:t>color</a:t>
            </a:r>
            <a:r>
              <a:rPr lang="en-IN" sz="2000" dirty="0" smtClean="0">
                <a:latin typeface="Times New Roman" panose="02020603050405020304" pitchFamily="18" charset="0"/>
                <a:cs typeface="Times New Roman" panose="02020603050405020304" pitchFamily="18" charset="0"/>
              </a:rPr>
              <a:t>: blue</a:t>
            </a:r>
            <a:r>
              <a:rPr lang="en-IN" sz="2000" dirty="0">
                <a:latin typeface="Times New Roman" panose="02020603050405020304" pitchFamily="18" charset="0"/>
                <a:cs typeface="Times New Roman" panose="02020603050405020304" pitchFamily="18" charset="0"/>
              </a:rPr>
              <a:t>;  </a:t>
            </a:r>
          </a:p>
          <a:p>
            <a:pPr marL="64008" indent="0">
              <a:buNone/>
            </a:pPr>
            <a:r>
              <a:rPr lang="en-IN" sz="2000" dirty="0">
                <a:latin typeface="Times New Roman" panose="02020603050405020304" pitchFamily="18" charset="0"/>
                <a:cs typeface="Times New Roman" panose="02020603050405020304" pitchFamily="18" charset="0"/>
              </a:rPr>
              <a:t>}  </a:t>
            </a:r>
          </a:p>
          <a:p>
            <a:pPr marL="64008" indent="0">
              <a:buNone/>
            </a:pPr>
            <a:r>
              <a:rPr lang="en-IN" sz="2000" b="1" dirty="0">
                <a:latin typeface="Times New Roman" panose="02020603050405020304" pitchFamily="18" charset="0"/>
                <a:cs typeface="Times New Roman" panose="02020603050405020304" pitchFamily="18" charset="0"/>
              </a:rPr>
              <a:t>&lt;/style&gt;</a:t>
            </a:r>
            <a:r>
              <a:rPr lang="en-IN" sz="2000" dirty="0">
                <a:latin typeface="Times New Roman" panose="02020603050405020304" pitchFamily="18" charset="0"/>
                <a:cs typeface="Times New Roman" panose="02020603050405020304" pitchFamily="18" charset="0"/>
              </a:rPr>
              <a:t>  </a:t>
            </a:r>
          </a:p>
          <a:p>
            <a:pPr marL="64008" indent="0">
              <a:buNone/>
            </a:pPr>
            <a:r>
              <a:rPr lang="en-IN" sz="2000" b="1" dirty="0">
                <a:latin typeface="Times New Roman" panose="02020603050405020304" pitchFamily="18" charset="0"/>
                <a:cs typeface="Times New Roman" panose="02020603050405020304" pitchFamily="18" charset="0"/>
              </a:rPr>
              <a:t>&lt;/head&gt;</a:t>
            </a:r>
            <a:r>
              <a:rPr lang="en-IN" sz="2000" dirty="0">
                <a:latin typeface="Times New Roman" panose="02020603050405020304" pitchFamily="18" charset="0"/>
                <a:cs typeface="Times New Roman" panose="02020603050405020304" pitchFamily="18" charset="0"/>
              </a:rPr>
              <a:t>  </a:t>
            </a:r>
          </a:p>
          <a:p>
            <a:pPr marL="64008" indent="0">
              <a:buNone/>
            </a:pPr>
            <a:r>
              <a:rPr lang="en-IN" sz="2000" b="1" dirty="0">
                <a:latin typeface="Times New Roman" panose="02020603050405020304" pitchFamily="18" charset="0"/>
                <a:cs typeface="Times New Roman" panose="02020603050405020304" pitchFamily="18" charset="0"/>
              </a:rPr>
              <a:t>&lt;/html&gt;</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043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712968" cy="6552728"/>
          </a:xfrm>
        </p:spPr>
        <p:txBody>
          <a:bodyPr>
            <a:normAutofit fontScale="92500" lnSpcReduction="10000"/>
          </a:bodyPr>
          <a:lstStyle/>
          <a:p>
            <a:r>
              <a:rPr lang="en-US" sz="1800" b="1" dirty="0">
                <a:latin typeface="Times New Roman" panose="02020603050405020304" pitchFamily="18" charset="0"/>
                <a:cs typeface="Times New Roman" panose="02020603050405020304" pitchFamily="18" charset="0"/>
              </a:rPr>
              <a:t>CSS Font size</a:t>
            </a:r>
            <a:r>
              <a:rPr lang="en-US" sz="1800" dirty="0">
                <a:latin typeface="Times New Roman" panose="02020603050405020304" pitchFamily="18" charset="0"/>
                <a:cs typeface="Times New Roman" panose="02020603050405020304" pitchFamily="18" charset="0"/>
              </a:rPr>
              <a:t>: This property is used to increase or decrease the size of the font</a:t>
            </a:r>
            <a:r>
              <a:rPr lang="en-US" sz="1800" dirty="0" smtClean="0">
                <a:latin typeface="Times New Roman" panose="02020603050405020304" pitchFamily="18" charset="0"/>
                <a:cs typeface="Times New Roman" panose="02020603050405020304" pitchFamily="18" charset="0"/>
              </a:rPr>
              <a:t>.</a:t>
            </a:r>
          </a:p>
          <a:p>
            <a:pPr marL="64008"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CSS Font style</a:t>
            </a:r>
            <a:r>
              <a:rPr lang="en-US" sz="1800" dirty="0">
                <a:latin typeface="Times New Roman" panose="02020603050405020304" pitchFamily="18" charset="0"/>
                <a:cs typeface="Times New Roman" panose="02020603050405020304" pitchFamily="18" charset="0"/>
              </a:rPr>
              <a:t>: This property is used to make the font bold, italic or oblique</a:t>
            </a:r>
            <a:r>
              <a:rPr lang="en-US" sz="1800" dirty="0" smtClean="0">
                <a:latin typeface="Times New Roman" panose="02020603050405020304" pitchFamily="18" charset="0"/>
                <a:cs typeface="Times New Roman" panose="02020603050405020304" pitchFamily="18" charset="0"/>
              </a:rPr>
              <a:t>.</a:t>
            </a:r>
          </a:p>
          <a:p>
            <a:pPr marL="64008" indent="0">
              <a:buNone/>
            </a:pPr>
            <a:r>
              <a:rPr lang="en-US" sz="1800"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&lt;</a:t>
            </a:r>
            <a:r>
              <a:rPr lang="en-IN" sz="1800" b="1" dirty="0">
                <a:latin typeface="Times New Roman" panose="02020603050405020304" pitchFamily="18" charset="0"/>
                <a:cs typeface="Times New Roman" panose="02020603050405020304" pitchFamily="18" charset="0"/>
              </a:rPr>
              <a:t>style&gt;</a:t>
            </a:r>
            <a:r>
              <a:rPr lang="en-IN" sz="1800" dirty="0">
                <a:latin typeface="Times New Roman" panose="02020603050405020304" pitchFamily="18" charset="0"/>
                <a:cs typeface="Times New Roman" panose="02020603050405020304" pitchFamily="18" charset="0"/>
              </a:rPr>
              <a:t>  </a:t>
            </a:r>
          </a:p>
          <a:p>
            <a:pPr marL="64008" indent="0">
              <a:buNone/>
            </a:pPr>
            <a:r>
              <a:rPr lang="en-IN" sz="1800" dirty="0">
                <a:latin typeface="Times New Roman" panose="02020603050405020304" pitchFamily="18" charset="0"/>
                <a:cs typeface="Times New Roman" panose="02020603050405020304" pitchFamily="18" charset="0"/>
              </a:rPr>
              <a:t>body {  </a:t>
            </a:r>
          </a:p>
          <a:p>
            <a:pPr marL="64008" indent="0">
              <a:buNone/>
            </a:pPr>
            <a:r>
              <a:rPr lang="en-IN" sz="1800" dirty="0">
                <a:latin typeface="Times New Roman" panose="02020603050405020304" pitchFamily="18" charset="0"/>
                <a:cs typeface="Times New Roman" panose="02020603050405020304" pitchFamily="18" charset="0"/>
              </a:rPr>
              <a:t>font-size: 100%;  </a:t>
            </a:r>
          </a:p>
          <a:p>
            <a:pPr marL="64008" indent="0">
              <a:buNone/>
            </a:pPr>
            <a:r>
              <a:rPr lang="en-IN" sz="1800" dirty="0">
                <a:latin typeface="Times New Roman" panose="02020603050405020304" pitchFamily="18" charset="0"/>
                <a:cs typeface="Times New Roman" panose="02020603050405020304" pitchFamily="18" charset="0"/>
              </a:rPr>
              <a:t>}  </a:t>
            </a:r>
          </a:p>
          <a:p>
            <a:pPr marL="64008" indent="0">
              <a:buNone/>
            </a:pPr>
            <a:r>
              <a:rPr lang="en-IN" sz="1800" dirty="0">
                <a:latin typeface="Times New Roman" panose="02020603050405020304" pitchFamily="18" charset="0"/>
                <a:cs typeface="Times New Roman" panose="02020603050405020304" pitchFamily="18" charset="0"/>
              </a:rPr>
              <a:t>h2 { font-style: italic; }  </a:t>
            </a:r>
          </a:p>
          <a:p>
            <a:pPr marL="64008" indent="0">
              <a:buNone/>
            </a:pPr>
            <a:r>
              <a:rPr lang="en-IN" sz="1800" dirty="0">
                <a:latin typeface="Times New Roman" panose="02020603050405020304" pitchFamily="18" charset="0"/>
                <a:cs typeface="Times New Roman" panose="02020603050405020304" pitchFamily="18" charset="0"/>
              </a:rPr>
              <a:t>h3 { font-style: oblique; }  </a:t>
            </a:r>
          </a:p>
          <a:p>
            <a:pPr marL="64008" indent="0">
              <a:buNone/>
            </a:pPr>
            <a:r>
              <a:rPr lang="en-IN" sz="1800" dirty="0">
                <a:latin typeface="Times New Roman" panose="02020603050405020304" pitchFamily="18" charset="0"/>
                <a:cs typeface="Times New Roman" panose="02020603050405020304" pitchFamily="18" charset="0"/>
              </a:rPr>
              <a:t>h4 { font-style: normal; }   </a:t>
            </a:r>
          </a:p>
          <a:p>
            <a:pPr marL="64008" indent="0">
              <a:buNone/>
            </a:pP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a:latin typeface="Times New Roman" panose="02020603050405020304" pitchFamily="18" charset="0"/>
                <a:cs typeface="Times New Roman" panose="02020603050405020304" pitchFamily="18" charset="0"/>
              </a:rPr>
              <a:t>&lt;/style&gt;</a:t>
            </a:r>
            <a:r>
              <a:rPr lang="en-IN" sz="1800" dirty="0">
                <a:latin typeface="Times New Roman" panose="02020603050405020304" pitchFamily="18" charset="0"/>
                <a:cs typeface="Times New Roman" panose="02020603050405020304" pitchFamily="18" charset="0"/>
              </a:rPr>
              <a:t>  </a:t>
            </a:r>
          </a:p>
          <a:p>
            <a:pPr marL="64008" indent="0">
              <a:buNone/>
            </a:pPr>
            <a:endParaRPr lang="en-US"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800" b="1" dirty="0" smtClean="0">
                <a:latin typeface="Times New Roman" panose="02020603050405020304" pitchFamily="18" charset="0"/>
                <a:cs typeface="Times New Roman" panose="02020603050405020304" pitchFamily="18" charset="0"/>
              </a:rPr>
              <a:t>CSS </a:t>
            </a:r>
            <a:r>
              <a:rPr lang="en-US" sz="1800" b="1" dirty="0">
                <a:latin typeface="Times New Roman" panose="02020603050405020304" pitchFamily="18" charset="0"/>
                <a:cs typeface="Times New Roman" panose="02020603050405020304" pitchFamily="18" charset="0"/>
              </a:rPr>
              <a:t>Font variant</a:t>
            </a:r>
            <a:r>
              <a:rPr lang="en-US" sz="1800" dirty="0">
                <a:latin typeface="Times New Roman" panose="02020603050405020304" pitchFamily="18" charset="0"/>
                <a:cs typeface="Times New Roman" panose="02020603050405020304" pitchFamily="18" charset="0"/>
              </a:rPr>
              <a:t>: This property creates a small-caps effect</a:t>
            </a:r>
            <a:r>
              <a:rPr lang="en-US" sz="1800" dirty="0" smtClean="0">
                <a:latin typeface="Times New Roman" panose="02020603050405020304" pitchFamily="18" charset="0"/>
                <a:cs typeface="Times New Roman" panose="02020603050405020304" pitchFamily="18" charset="0"/>
              </a:rPr>
              <a:t>.</a:t>
            </a:r>
          </a:p>
          <a:p>
            <a:pPr marL="64008" indent="0">
              <a:buNone/>
            </a:pPr>
            <a:endParaRPr lang="en-US" sz="1800" dirty="0">
              <a:latin typeface="Times New Roman" panose="02020603050405020304" pitchFamily="18" charset="0"/>
              <a:cs typeface="Times New Roman" panose="02020603050405020304" pitchFamily="18" charset="0"/>
            </a:endParaRPr>
          </a:p>
          <a:p>
            <a:pPr marL="64008" indent="0">
              <a:buNone/>
            </a:pPr>
            <a:r>
              <a:rPr lang="en-IN" sz="1800" b="1" dirty="0"/>
              <a:t>&lt;style&gt;</a:t>
            </a:r>
            <a:r>
              <a:rPr lang="en-IN" sz="1800" dirty="0"/>
              <a:t>  </a:t>
            </a:r>
          </a:p>
          <a:p>
            <a:pPr marL="64008" indent="0">
              <a:buNone/>
            </a:pPr>
            <a:r>
              <a:rPr lang="en-IN" sz="1800" dirty="0"/>
              <a:t>p { font-variant: small-caps; }  </a:t>
            </a:r>
          </a:p>
          <a:p>
            <a:pPr marL="64008" indent="0">
              <a:buNone/>
            </a:pPr>
            <a:r>
              <a:rPr lang="en-IN" sz="1800" dirty="0"/>
              <a:t>h3 { font-variant: normal; }  </a:t>
            </a:r>
          </a:p>
          <a:p>
            <a:pPr marL="64008" indent="0">
              <a:buNone/>
            </a:pPr>
            <a:r>
              <a:rPr lang="en-IN" sz="1800" b="1" dirty="0"/>
              <a:t>&lt;/style&gt;</a:t>
            </a:r>
            <a:r>
              <a:rPr lang="en-IN" sz="1800" dirty="0"/>
              <a:t>  </a:t>
            </a:r>
          </a:p>
          <a:p>
            <a:pPr marL="64008"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CSS Font weight</a:t>
            </a:r>
            <a:r>
              <a:rPr lang="en-US" sz="1800" dirty="0">
                <a:latin typeface="Times New Roman" panose="02020603050405020304" pitchFamily="18" charset="0"/>
                <a:cs typeface="Times New Roman" panose="02020603050405020304" pitchFamily="18" charset="0"/>
              </a:rPr>
              <a:t>: This property is used to increase or decrease the boldness and lightness of the font.</a:t>
            </a:r>
          </a:p>
          <a:p>
            <a:pPr marL="64008" indent="0">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199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88913"/>
            <a:ext cx="8229600" cy="6265862"/>
          </a:xfrm>
        </p:spPr>
        <p:txBody>
          <a:bodyPr>
            <a:normAutofit/>
          </a:bodyPr>
          <a:lstStyle/>
          <a:p>
            <a:pPr marL="64008" indent="0">
              <a:buNone/>
            </a:pPr>
            <a:r>
              <a:rPr lang="en-US" sz="1800" b="1" dirty="0">
                <a:solidFill>
                  <a:schemeClr val="accent2"/>
                </a:solidFill>
                <a:latin typeface="Times New Roman" panose="02020603050405020304" pitchFamily="18" charset="0"/>
                <a:cs typeface="Times New Roman" panose="02020603050405020304" pitchFamily="18" charset="0"/>
              </a:rPr>
              <a:t>CSS </a:t>
            </a:r>
            <a:r>
              <a:rPr lang="en-US" sz="1800" b="1" dirty="0" smtClean="0">
                <a:solidFill>
                  <a:schemeClr val="accent2"/>
                </a:solidFill>
                <a:latin typeface="Times New Roman" panose="02020603050405020304" pitchFamily="18" charset="0"/>
                <a:cs typeface="Times New Roman" panose="02020603050405020304" pitchFamily="18" charset="0"/>
              </a:rPr>
              <a:t>Font-size:-</a:t>
            </a:r>
            <a:endParaRPr lang="en-US" sz="1800" b="1" dirty="0">
              <a:solidFill>
                <a:schemeClr val="accent2"/>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font-size property in CSS is used to specify the height and size of the font. It affects the size of the text of an element. Its default value is medium and can be applied to every element. The values of this property include </a:t>
            </a:r>
            <a:r>
              <a:rPr lang="en-US" sz="1800" b="1" dirty="0">
                <a:latin typeface="Times New Roman" panose="02020603050405020304" pitchFamily="18" charset="0"/>
                <a:cs typeface="Times New Roman" panose="02020603050405020304" pitchFamily="18" charset="0"/>
              </a:rPr>
              <a:t>xx-small</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small</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x-small</a:t>
            </a:r>
            <a:r>
              <a:rPr lang="en-US" sz="1800" dirty="0">
                <a:latin typeface="Times New Roman" panose="02020603050405020304" pitchFamily="18" charset="0"/>
                <a:cs typeface="Times New Roman" panose="02020603050405020304" pitchFamily="18" charset="0"/>
              </a:rPr>
              <a:t>, etc.</a:t>
            </a:r>
          </a:p>
          <a:p>
            <a:pPr marL="64008" indent="0">
              <a:buNone/>
            </a:pPr>
            <a:r>
              <a:rPr lang="en-US" sz="1800" b="1" dirty="0">
                <a:latin typeface="Times New Roman" panose="02020603050405020304" pitchFamily="18" charset="0"/>
                <a:cs typeface="Times New Roman" panose="02020603050405020304" pitchFamily="18" charset="0"/>
              </a:rPr>
              <a:t>Syntax</a:t>
            </a:r>
          </a:p>
          <a:p>
            <a:pPr marL="64008" indent="0">
              <a:buNone/>
            </a:pPr>
            <a:r>
              <a:rPr lang="en-US" sz="1800" dirty="0" smtClean="0">
                <a:latin typeface="Times New Roman" panose="02020603050405020304" pitchFamily="18" charset="0"/>
                <a:cs typeface="Times New Roman" panose="02020603050405020304" pitchFamily="18" charset="0"/>
              </a:rPr>
              <a:t>                 font-size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medium|large|x-large|xx-large|xx-small|x-small|small</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font-size can be relative or absolute.</a:t>
            </a:r>
          </a:p>
          <a:p>
            <a:pPr marL="64008" indent="0">
              <a:buNone/>
            </a:pPr>
            <a:r>
              <a:rPr lang="en-US" sz="1800" b="1" dirty="0" smtClean="0">
                <a:solidFill>
                  <a:schemeClr val="accent2"/>
                </a:solidFill>
                <a:latin typeface="Times New Roman" panose="02020603050405020304" pitchFamily="18" charset="0"/>
                <a:cs typeface="Times New Roman" panose="02020603050405020304" pitchFamily="18" charset="0"/>
              </a:rPr>
              <a:t>Absolute-size:-</a:t>
            </a:r>
            <a:endParaRPr lang="en-US" sz="1800" b="1" dirty="0">
              <a:solidFill>
                <a:schemeClr val="accent2"/>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is used to set the text to a definite size. Using absolute-size, it is not possible to change the size of the text in all browsers. It is advantageous when we know the physical size of the output</a:t>
            </a:r>
            <a:r>
              <a:rPr lang="en-US" sz="1800" dirty="0" smtClean="0">
                <a:latin typeface="Times New Roman" panose="02020603050405020304" pitchFamily="18" charset="0"/>
                <a:cs typeface="Times New Roman" panose="02020603050405020304" pitchFamily="18" charset="0"/>
              </a:rPr>
              <a:t>.</a:t>
            </a: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409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30037" b="10294"/>
          <a:stretch/>
        </p:blipFill>
        <p:spPr bwMode="auto">
          <a:xfrm>
            <a:off x="1187624" y="3933056"/>
            <a:ext cx="6552728"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6433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57250"/>
          </a:xfrm>
        </p:spPr>
        <p:txBody>
          <a:bodyPr>
            <a:normAutofit/>
          </a:bodyPr>
          <a:lstStyle/>
          <a:p>
            <a:r>
              <a:rPr lang="en-IN" sz="2400" dirty="0" smtClean="0"/>
              <a:t>CSS COLORS:       </a:t>
            </a:r>
            <a:r>
              <a:rPr lang="en-IN" sz="2400" dirty="0" err="1" smtClean="0">
                <a:solidFill>
                  <a:srgbClr val="FF0000"/>
                </a:solidFill>
                <a:effectLst/>
                <a:latin typeface="Times New Roman" panose="02020603050405020304" pitchFamily="18" charset="0"/>
                <a:cs typeface="Times New Roman" panose="02020603050405020304" pitchFamily="18" charset="0"/>
              </a:rPr>
              <a:t>color</a:t>
            </a:r>
            <a:r>
              <a:rPr lang="en-IN" sz="2400" dirty="0">
                <a:solidFill>
                  <a:srgbClr val="FF0000"/>
                </a:solidFill>
                <a:effectLst/>
                <a:latin typeface="Times New Roman" panose="02020603050405020304" pitchFamily="18" charset="0"/>
                <a:cs typeface="Times New Roman" panose="02020603050405020304" pitchFamily="18" charset="0"/>
              </a:rPr>
              <a:t>: </a:t>
            </a:r>
            <a:r>
              <a:rPr lang="en-IN" sz="2400" dirty="0" err="1">
                <a:solidFill>
                  <a:srgbClr val="FF0000"/>
                </a:solidFill>
                <a:effectLst/>
                <a:latin typeface="Times New Roman" panose="02020603050405020304" pitchFamily="18" charset="0"/>
                <a:cs typeface="Times New Roman" panose="02020603050405020304" pitchFamily="18" charset="0"/>
              </a:rPr>
              <a:t>color</a:t>
            </a:r>
            <a:r>
              <a:rPr lang="en-IN" sz="2400" dirty="0">
                <a:solidFill>
                  <a:srgbClr val="FF0000"/>
                </a:solidFill>
                <a:effectLst/>
                <a:latin typeface="Times New Roman" panose="02020603050405020304" pitchFamily="18" charset="0"/>
                <a:cs typeface="Times New Roman" panose="02020603050405020304" pitchFamily="18" charset="0"/>
              </a:rPr>
              <a:t>-name; </a:t>
            </a:r>
            <a:r>
              <a:rPr lang="en-IN" sz="2400" dirty="0">
                <a:solidFill>
                  <a:schemeClr val="tx1"/>
                </a:solidFill>
                <a:effectLst/>
                <a:latin typeface="Times New Roman" panose="02020603050405020304" pitchFamily="18" charset="0"/>
                <a:cs typeface="Times New Roman" panose="02020603050405020304" pitchFamily="18" charset="0"/>
              </a:rPr>
              <a:t> </a:t>
            </a:r>
            <a:br>
              <a:rPr lang="en-IN" sz="2400" dirty="0">
                <a:solidFill>
                  <a:schemeClr val="tx1"/>
                </a:solidFill>
                <a:effectLst/>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400633"/>
              </p:ext>
            </p:extLst>
          </p:nvPr>
        </p:nvGraphicFramePr>
        <p:xfrm>
          <a:off x="1619672" y="1268760"/>
          <a:ext cx="5904656" cy="5202094"/>
        </p:xfrm>
        <a:graphic>
          <a:graphicData uri="http://schemas.openxmlformats.org/drawingml/2006/table">
            <a:tbl>
              <a:tblPr/>
              <a:tblGrid>
                <a:gridCol w="1476164"/>
                <a:gridCol w="1476164"/>
                <a:gridCol w="1476164"/>
                <a:gridCol w="1476164"/>
              </a:tblGrid>
              <a:tr h="317186">
                <a:tc>
                  <a:txBody>
                    <a:bodyPr/>
                    <a:lstStyle/>
                    <a:p>
                      <a:pPr algn="l" fontAlgn="t"/>
                      <a:r>
                        <a:rPr lang="en-IN" sz="900" dirty="0">
                          <a:solidFill>
                            <a:srgbClr val="000000"/>
                          </a:solidFill>
                          <a:effectLst/>
                          <a:latin typeface="times new roman"/>
                        </a:rPr>
                        <a:t>S.no.</a:t>
                      </a:r>
                    </a:p>
                  </a:txBody>
                  <a:tcPr marL="58280" marR="58280" marT="58280" marB="58280">
                    <a:lnL w="9525" cap="flat" cmpd="sng" algn="ctr">
                      <a:solidFill>
                        <a:srgbClr val="D04E3B"/>
                      </a:solidFill>
                      <a:prstDash val="solid"/>
                      <a:round/>
                      <a:headEnd type="none" w="med" len="med"/>
                      <a:tailEnd type="none" w="med" len="med"/>
                    </a:lnL>
                    <a:lnR w="9525" cap="flat" cmpd="sng" algn="ctr">
                      <a:solidFill>
                        <a:srgbClr val="D04E3B"/>
                      </a:solidFill>
                      <a:prstDash val="solid"/>
                      <a:round/>
                      <a:headEnd type="none" w="med" len="med"/>
                      <a:tailEnd type="none" w="med" len="med"/>
                    </a:lnR>
                    <a:lnT w="9525" cap="flat" cmpd="sng" algn="ctr">
                      <a:solidFill>
                        <a:srgbClr val="D04E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900">
                          <a:solidFill>
                            <a:srgbClr val="000000"/>
                          </a:solidFill>
                          <a:effectLst/>
                          <a:latin typeface="times new roman"/>
                        </a:rPr>
                        <a:t>Color name</a:t>
                      </a:r>
                    </a:p>
                  </a:txBody>
                  <a:tcPr marL="58280" marR="58280" marT="58280" marB="58280">
                    <a:lnL w="9525" cap="flat" cmpd="sng" algn="ctr">
                      <a:solidFill>
                        <a:srgbClr val="D04E3B"/>
                      </a:solidFill>
                      <a:prstDash val="solid"/>
                      <a:round/>
                      <a:headEnd type="none" w="med" len="med"/>
                      <a:tailEnd type="none" w="med" len="med"/>
                    </a:lnL>
                    <a:lnR w="9525" cap="flat" cmpd="sng" algn="ctr">
                      <a:solidFill>
                        <a:srgbClr val="D04E3B"/>
                      </a:solidFill>
                      <a:prstDash val="solid"/>
                      <a:round/>
                      <a:headEnd type="none" w="med" len="med"/>
                      <a:tailEnd type="none" w="med" len="med"/>
                    </a:lnR>
                    <a:lnT w="9525" cap="flat" cmpd="sng" algn="ctr">
                      <a:solidFill>
                        <a:srgbClr val="D04E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900">
                          <a:solidFill>
                            <a:srgbClr val="000000"/>
                          </a:solidFill>
                          <a:effectLst/>
                          <a:latin typeface="times new roman"/>
                        </a:rPr>
                        <a:t>Hexadecimal Value</a:t>
                      </a:r>
                    </a:p>
                  </a:txBody>
                  <a:tcPr marL="58280" marR="58280" marT="58280" marB="58280">
                    <a:lnL w="9525" cap="flat" cmpd="sng" algn="ctr">
                      <a:solidFill>
                        <a:srgbClr val="D04E3B"/>
                      </a:solidFill>
                      <a:prstDash val="solid"/>
                      <a:round/>
                      <a:headEnd type="none" w="med" len="med"/>
                      <a:tailEnd type="none" w="med" len="med"/>
                    </a:lnL>
                    <a:lnR w="9525" cap="flat" cmpd="sng" algn="ctr">
                      <a:solidFill>
                        <a:srgbClr val="D04E3B"/>
                      </a:solidFill>
                      <a:prstDash val="solid"/>
                      <a:round/>
                      <a:headEnd type="none" w="med" len="med"/>
                      <a:tailEnd type="none" w="med" len="med"/>
                    </a:lnR>
                    <a:lnT w="9525" cap="flat" cmpd="sng" algn="ctr">
                      <a:solidFill>
                        <a:srgbClr val="D04E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times new roman"/>
                        </a:rPr>
                        <a:t>Decimal Value or rgb() value</a:t>
                      </a:r>
                    </a:p>
                  </a:txBody>
                  <a:tcPr marL="58280" marR="58280" marT="58280" marB="58280">
                    <a:lnL w="9525" cap="flat" cmpd="sng" algn="ctr">
                      <a:solidFill>
                        <a:srgbClr val="D04E3B"/>
                      </a:solidFill>
                      <a:prstDash val="solid"/>
                      <a:round/>
                      <a:headEnd type="none" w="med" len="med"/>
                      <a:tailEnd type="none" w="med" len="med"/>
                    </a:lnL>
                    <a:lnR w="9525" cap="flat" cmpd="sng" algn="ctr">
                      <a:solidFill>
                        <a:srgbClr val="D04E3B"/>
                      </a:solidFill>
                      <a:prstDash val="solid"/>
                      <a:round/>
                      <a:headEnd type="none" w="med" len="med"/>
                      <a:tailEnd type="none" w="med" len="med"/>
                    </a:lnR>
                    <a:lnT w="9525" cap="flat" cmpd="sng" algn="ctr">
                      <a:solidFill>
                        <a:srgbClr val="D04E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97314">
                <a:tc>
                  <a:txBody>
                    <a:bodyPr/>
                    <a:lstStyle/>
                    <a:p>
                      <a:pPr algn="l" fontAlgn="t"/>
                      <a:r>
                        <a:rPr lang="en-IN" sz="900" b="1">
                          <a:solidFill>
                            <a:srgbClr val="000000"/>
                          </a:solidFill>
                          <a:effectLst/>
                          <a:latin typeface="verdana"/>
                        </a:rPr>
                        <a:t>1.</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Red</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#FF0000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rgb(255,0,0)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197314">
                <a:tc>
                  <a:txBody>
                    <a:bodyPr/>
                    <a:lstStyle/>
                    <a:p>
                      <a:pPr algn="l" fontAlgn="t"/>
                      <a:r>
                        <a:rPr lang="en-IN" sz="900" b="1">
                          <a:solidFill>
                            <a:srgbClr val="000000"/>
                          </a:solidFill>
                          <a:effectLst/>
                          <a:latin typeface="verdana"/>
                        </a:rPr>
                        <a:t>2.</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Orange</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dirty="0">
                          <a:solidFill>
                            <a:srgbClr val="000000"/>
                          </a:solidFill>
                          <a:effectLst/>
                          <a:latin typeface="verdana"/>
                        </a:rPr>
                        <a:t>#FFA500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rgb(255,165,0)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197314">
                <a:tc>
                  <a:txBody>
                    <a:bodyPr/>
                    <a:lstStyle/>
                    <a:p>
                      <a:pPr algn="l" fontAlgn="t"/>
                      <a:r>
                        <a:rPr lang="en-IN" sz="900" b="1">
                          <a:solidFill>
                            <a:srgbClr val="000000"/>
                          </a:solidFill>
                          <a:effectLst/>
                          <a:latin typeface="verdana"/>
                        </a:rPr>
                        <a:t>3.</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Yellow</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#FFFF00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rgb(255,255,0)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286089">
                <a:tc>
                  <a:txBody>
                    <a:bodyPr/>
                    <a:lstStyle/>
                    <a:p>
                      <a:pPr algn="l" fontAlgn="t"/>
                      <a:r>
                        <a:rPr lang="en-IN" sz="900" b="1">
                          <a:solidFill>
                            <a:srgbClr val="000000"/>
                          </a:solidFill>
                          <a:effectLst/>
                          <a:latin typeface="verdana"/>
                        </a:rPr>
                        <a:t>4.</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Pink</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#FFC0CB</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rgb(255,192,203)</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197314">
                <a:tc>
                  <a:txBody>
                    <a:bodyPr/>
                    <a:lstStyle/>
                    <a:p>
                      <a:pPr algn="l" fontAlgn="t"/>
                      <a:r>
                        <a:rPr lang="en-IN" sz="900" b="1">
                          <a:solidFill>
                            <a:srgbClr val="000000"/>
                          </a:solidFill>
                          <a:effectLst/>
                          <a:latin typeface="verdana"/>
                        </a:rPr>
                        <a:t>5.</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Green</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#008000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rgb(0,128,0)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286089">
                <a:tc>
                  <a:txBody>
                    <a:bodyPr/>
                    <a:lstStyle/>
                    <a:p>
                      <a:pPr algn="l" fontAlgn="t"/>
                      <a:r>
                        <a:rPr lang="en-IN" sz="900" b="1">
                          <a:solidFill>
                            <a:srgbClr val="000000"/>
                          </a:solidFill>
                          <a:effectLst/>
                          <a:latin typeface="verdana"/>
                        </a:rPr>
                        <a:t>6.</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Violet</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#EE82EE</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rgb(238,130,238)</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197314">
                <a:tc>
                  <a:txBody>
                    <a:bodyPr/>
                    <a:lstStyle/>
                    <a:p>
                      <a:pPr algn="l" fontAlgn="t"/>
                      <a:r>
                        <a:rPr lang="en-IN" sz="900" b="1">
                          <a:solidFill>
                            <a:srgbClr val="000000"/>
                          </a:solidFill>
                          <a:effectLst/>
                          <a:latin typeface="verdana"/>
                        </a:rPr>
                        <a:t>7.</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Blue</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#0000FF</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rgb(0,0,255)</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197314">
                <a:tc>
                  <a:txBody>
                    <a:bodyPr/>
                    <a:lstStyle/>
                    <a:p>
                      <a:pPr algn="l" fontAlgn="t"/>
                      <a:r>
                        <a:rPr lang="en-IN" sz="900" b="1">
                          <a:solidFill>
                            <a:srgbClr val="000000"/>
                          </a:solidFill>
                          <a:effectLst/>
                          <a:latin typeface="verdana"/>
                        </a:rPr>
                        <a:t>8.</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Aqua</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#00FFFF</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rgb(0,255,255)</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197314">
                <a:tc>
                  <a:txBody>
                    <a:bodyPr/>
                    <a:lstStyle/>
                    <a:p>
                      <a:pPr algn="l" fontAlgn="t"/>
                      <a:r>
                        <a:rPr lang="en-IN" sz="900" b="1">
                          <a:solidFill>
                            <a:srgbClr val="000000"/>
                          </a:solidFill>
                          <a:effectLst/>
                          <a:latin typeface="verdana"/>
                        </a:rPr>
                        <a:t>9.</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Brown</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#A52A2A</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rgb(165,42,42)</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286089">
                <a:tc>
                  <a:txBody>
                    <a:bodyPr/>
                    <a:lstStyle/>
                    <a:p>
                      <a:pPr algn="l" fontAlgn="t"/>
                      <a:r>
                        <a:rPr lang="en-IN" sz="900" b="1">
                          <a:solidFill>
                            <a:srgbClr val="000000"/>
                          </a:solidFill>
                          <a:effectLst/>
                          <a:latin typeface="verdana"/>
                        </a:rPr>
                        <a:t>10.</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White</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dirty="0">
                          <a:solidFill>
                            <a:srgbClr val="000000"/>
                          </a:solidFill>
                          <a:effectLst/>
                          <a:latin typeface="verdana"/>
                        </a:rPr>
                        <a:t>#FFFFFF</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rgb(255,255,255)</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286089">
                <a:tc>
                  <a:txBody>
                    <a:bodyPr/>
                    <a:lstStyle/>
                    <a:p>
                      <a:pPr algn="l" fontAlgn="t"/>
                      <a:r>
                        <a:rPr lang="en-IN" sz="900" b="1">
                          <a:solidFill>
                            <a:srgbClr val="000000"/>
                          </a:solidFill>
                          <a:effectLst/>
                          <a:latin typeface="verdana"/>
                        </a:rPr>
                        <a:t>11.</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Gray</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dirty="0">
                          <a:solidFill>
                            <a:srgbClr val="000000"/>
                          </a:solidFill>
                          <a:effectLst/>
                          <a:latin typeface="verdana"/>
                        </a:rPr>
                        <a:t>#808080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rgb(128,128,128)</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771">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900"/>
                    </a:p>
                  </a:txBody>
                  <a:tcPr marL="46624" marR="46624" marT="23312" marB="23312">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197314">
                <a:tc>
                  <a:txBody>
                    <a:bodyPr/>
                    <a:lstStyle/>
                    <a:p>
                      <a:pPr algn="l" fontAlgn="t"/>
                      <a:r>
                        <a:rPr lang="en-IN" sz="900" b="1">
                          <a:solidFill>
                            <a:srgbClr val="000000"/>
                          </a:solidFill>
                          <a:effectLst/>
                          <a:latin typeface="verdana"/>
                        </a:rPr>
                        <a:t>12.</a:t>
                      </a:r>
                      <a:endParaRPr lang="en-IN" sz="900">
                        <a:solidFill>
                          <a:srgbClr val="000000"/>
                        </a:solidFill>
                        <a:effectLst/>
                        <a:latin typeface="verdana"/>
                      </a:endParaRP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Black</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a:rPr>
                        <a:t>#000000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dirty="0" err="1">
                          <a:solidFill>
                            <a:srgbClr val="000000"/>
                          </a:solidFill>
                          <a:effectLst/>
                          <a:latin typeface="verdana"/>
                        </a:rPr>
                        <a:t>rgb</a:t>
                      </a:r>
                      <a:r>
                        <a:rPr lang="en-IN" sz="900" dirty="0">
                          <a:solidFill>
                            <a:srgbClr val="000000"/>
                          </a:solidFill>
                          <a:effectLst/>
                          <a:latin typeface="verdana"/>
                        </a:rPr>
                        <a:t>(0,0,0)</a:t>
                      </a:r>
                    </a:p>
                  </a:txBody>
                  <a:tcPr marL="38853" marR="38853" marT="38853" marB="38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7795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497210"/>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CSS </a:t>
            </a:r>
            <a:r>
              <a:rPr lang="en-US" sz="4400" dirty="0">
                <a:latin typeface="Times New Roman" panose="02020603050405020304" pitchFamily="18" charset="0"/>
                <a:cs typeface="Times New Roman" panose="02020603050405020304" pitchFamily="18" charset="0"/>
              </a:rPr>
              <a:t>hover</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457200" y="692696"/>
            <a:ext cx="8229600" cy="6165304"/>
          </a:xfrm>
        </p:spPr>
        <p:txBody>
          <a:bodyPr>
            <a:normAutofit/>
          </a:bodyPr>
          <a:lstStyle/>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t>
            </a:r>
            <a:r>
              <a:rPr lang="en-US" sz="1800" b="1" i="1" dirty="0">
                <a:latin typeface="Times New Roman" panose="02020603050405020304" pitchFamily="18" charset="0"/>
                <a:cs typeface="Times New Roman" panose="02020603050405020304" pitchFamily="18" charset="0"/>
              </a:rPr>
              <a:t>hover</a:t>
            </a:r>
            <a:r>
              <a:rPr lang="en-US" sz="1800" dirty="0">
                <a:latin typeface="Times New Roman" panose="02020603050405020304" pitchFamily="18" charset="0"/>
                <a:cs typeface="Times New Roman" panose="02020603050405020304" pitchFamily="18" charset="0"/>
              </a:rPr>
              <a:t> selector is for selecting the elements when we move the mouse on them. It is not only limited to the links. We can use it on almost every </a:t>
            </a:r>
            <a:r>
              <a:rPr lang="en-US" sz="1800" dirty="0">
                <a:latin typeface="Times New Roman" panose="02020603050405020304" pitchFamily="18" charset="0"/>
                <a:cs typeface="Times New Roman" panose="02020603050405020304" pitchFamily="18" charset="0"/>
                <a:hlinkClick r:id="rId2"/>
              </a:rPr>
              <a:t>HTML</a:t>
            </a:r>
            <a:r>
              <a:rPr lang="en-US" sz="1800" dirty="0">
                <a:latin typeface="Times New Roman" panose="02020603050405020304" pitchFamily="18" charset="0"/>
                <a:cs typeface="Times New Roman" panose="02020603050405020304" pitchFamily="18" charset="0"/>
              </a:rPr>
              <a:t> element. To style the link to unvisited pages, we can use the :</a:t>
            </a:r>
            <a:r>
              <a:rPr lang="en-US" sz="1800" b="1" i="1" dirty="0">
                <a:latin typeface="Times New Roman" panose="02020603050405020304" pitchFamily="18" charset="0"/>
                <a:cs typeface="Times New Roman" panose="02020603050405020304" pitchFamily="18" charset="0"/>
              </a:rPr>
              <a:t>link</a:t>
            </a:r>
            <a:r>
              <a:rPr lang="en-US" sz="1800" dirty="0">
                <a:latin typeface="Times New Roman" panose="02020603050405020304" pitchFamily="18" charset="0"/>
                <a:cs typeface="Times New Roman" panose="02020603050405020304" pitchFamily="18" charset="0"/>
              </a:rPr>
              <a:t> selector. To style the link for visited pages, we can use the :</a:t>
            </a:r>
            <a:r>
              <a:rPr lang="en-US" sz="1800" b="1" i="1" dirty="0">
                <a:latin typeface="Times New Roman" panose="02020603050405020304" pitchFamily="18" charset="0"/>
                <a:cs typeface="Times New Roman" panose="02020603050405020304" pitchFamily="18" charset="0"/>
              </a:rPr>
              <a:t>visited</a:t>
            </a:r>
            <a:r>
              <a:rPr lang="en-US" sz="1800" dirty="0">
                <a:latin typeface="Times New Roman" panose="02020603050405020304" pitchFamily="18" charset="0"/>
                <a:cs typeface="Times New Roman" panose="02020603050405020304" pitchFamily="18" charset="0"/>
              </a:rPr>
              <a:t> selector and to style the active links we can use the :</a:t>
            </a:r>
            <a:r>
              <a:rPr lang="en-US" sz="1800" b="1" dirty="0">
                <a:latin typeface="Times New Roman" panose="02020603050405020304" pitchFamily="18" charset="0"/>
                <a:cs typeface="Times New Roman" panose="02020603050405020304" pitchFamily="18" charset="0"/>
              </a:rPr>
              <a:t>active</a:t>
            </a:r>
            <a:r>
              <a:rPr lang="en-US" sz="1800" dirty="0">
                <a:latin typeface="Times New Roman" panose="02020603050405020304" pitchFamily="18" charset="0"/>
                <a:cs typeface="Times New Roman" panose="02020603050405020304" pitchFamily="18" charset="0"/>
              </a:rPr>
              <a:t> selector</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Change the color of the background and font.</a:t>
            </a:r>
          </a:p>
          <a:p>
            <a:r>
              <a:rPr lang="en-US" sz="1800" dirty="0">
                <a:latin typeface="Times New Roman" panose="02020603050405020304" pitchFamily="18" charset="0"/>
                <a:cs typeface="Times New Roman" panose="02020603050405020304" pitchFamily="18" charset="0"/>
              </a:rPr>
              <a:t>Modify the opacity of the image.</a:t>
            </a:r>
          </a:p>
          <a:p>
            <a:r>
              <a:rPr lang="en-US" sz="1800" dirty="0">
                <a:latin typeface="Times New Roman" panose="02020603050405020304" pitchFamily="18" charset="0"/>
                <a:cs typeface="Times New Roman" panose="02020603050405020304" pitchFamily="18" charset="0"/>
              </a:rPr>
              <a:t>Text embedding.</a:t>
            </a:r>
          </a:p>
          <a:p>
            <a:r>
              <a:rPr lang="en-US" sz="1800" dirty="0">
                <a:latin typeface="Times New Roman" panose="02020603050405020304" pitchFamily="18" charset="0"/>
                <a:cs typeface="Times New Roman" panose="02020603050405020304" pitchFamily="18" charset="0"/>
              </a:rPr>
              <a:t>Create image rollover effects.</a:t>
            </a:r>
          </a:p>
          <a:p>
            <a:r>
              <a:rPr lang="en-US" sz="1800" dirty="0">
                <a:latin typeface="Times New Roman" panose="02020603050405020304" pitchFamily="18" charset="0"/>
                <a:cs typeface="Times New Roman" panose="02020603050405020304" pitchFamily="18" charset="0"/>
              </a:rPr>
              <a:t>Swapping of images.</a:t>
            </a:r>
          </a:p>
          <a:p>
            <a:pPr marL="64008" indent="0">
              <a:buNone/>
            </a:pPr>
            <a:r>
              <a:rPr lang="en-IN" sz="1800" dirty="0">
                <a:solidFill>
                  <a:srgbClr val="FF0000"/>
                </a:solidFill>
                <a:latin typeface="Times New Roman" panose="02020603050405020304" pitchFamily="18" charset="0"/>
                <a:cs typeface="Times New Roman" panose="02020603050405020304" pitchFamily="18" charset="0"/>
              </a:rPr>
              <a:t>Syntax</a:t>
            </a:r>
          </a:p>
          <a:p>
            <a:pPr marL="64008"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hover {  </a:t>
            </a:r>
          </a:p>
          <a:p>
            <a:pPr marL="64008"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css</a:t>
            </a:r>
            <a:r>
              <a:rPr lang="en-IN" sz="1800" dirty="0">
                <a:latin typeface="Times New Roman" panose="02020603050405020304" pitchFamily="18" charset="0"/>
                <a:cs typeface="Times New Roman" panose="02020603050405020304" pitchFamily="18" charset="0"/>
              </a:rPr>
              <a:t> declarations;  </a:t>
            </a:r>
          </a:p>
          <a:p>
            <a:pPr marL="64008"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p>
          <a:p>
            <a:pPr marL="64008" indent="0">
              <a:buNone/>
            </a:pPr>
            <a:endParaRPr lang="en-IN" sz="1800" dirty="0" smtClean="0">
              <a:latin typeface="Times New Roman" panose="02020603050405020304" pitchFamily="18" charset="0"/>
              <a:cs typeface="Times New Roman" panose="02020603050405020304" pitchFamily="18" charset="0"/>
            </a:endParaRPr>
          </a:p>
          <a:p>
            <a:pPr marL="64008" indent="0">
              <a:buNone/>
            </a:pPr>
            <a:endParaRPr lang="en-IN" sz="1800" dirty="0">
              <a:latin typeface="Times New Roman" panose="02020603050405020304" pitchFamily="18" charset="0"/>
              <a:cs typeface="Times New Roman" panose="02020603050405020304" pitchFamily="18" charset="0"/>
            </a:endParaRPr>
          </a:p>
          <a:p>
            <a:pPr marL="64008" indent="0">
              <a:buNone/>
            </a:pPr>
            <a:endParaRPr lang="en-IN" sz="18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0075" b="13839"/>
          <a:stretch/>
        </p:blipFill>
        <p:spPr bwMode="auto">
          <a:xfrm>
            <a:off x="2267744" y="4869160"/>
            <a:ext cx="6552728"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8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641226"/>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CSS </a:t>
            </a:r>
            <a:r>
              <a:rPr lang="en-US" sz="4400" dirty="0">
                <a:latin typeface="Times New Roman" panose="02020603050405020304" pitchFamily="18" charset="0"/>
                <a:cs typeface="Times New Roman" panose="02020603050405020304" pitchFamily="18" charset="0"/>
              </a:rPr>
              <a:t>Background-color</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251520" y="908720"/>
            <a:ext cx="8712968" cy="5832648"/>
          </a:xfrm>
        </p:spPr>
        <p:txBody>
          <a:bodyPr>
            <a:noAutofit/>
          </a:bodyPr>
          <a:lstStyle/>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property is used to set the background color of an element. The background of an element covers the total size, including the padding and border and excluding margin.</a:t>
            </a:r>
            <a:r>
              <a:rPr lang="en-US" sz="2000" b="1" dirty="0">
                <a:solidFill>
                  <a:srgbClr val="00B0F0"/>
                </a:solidFill>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Syntax</a:t>
            </a:r>
            <a:endParaRPr lang="en-US" sz="2000" b="1" dirty="0">
              <a:solidFill>
                <a:srgbClr val="00B0F0"/>
              </a:solidFill>
              <a:latin typeface="Times New Roman" panose="02020603050405020304" pitchFamily="18" charset="0"/>
              <a:cs typeface="Times New Roman" panose="02020603050405020304" pitchFamily="18" charset="0"/>
            </a:endParaRPr>
          </a:p>
          <a:p>
            <a:pPr marL="64008" indent="0">
              <a:buNone/>
            </a:pPr>
            <a:r>
              <a:rPr lang="en-US" sz="2000" dirty="0" smtClean="0">
                <a:latin typeface="Times New Roman" panose="02020603050405020304" pitchFamily="18" charset="0"/>
                <a:cs typeface="Times New Roman" panose="02020603050405020304" pitchFamily="18" charset="0"/>
              </a:rPr>
              <a:t>                            element</a:t>
            </a:r>
            <a:r>
              <a:rPr lang="en-US" sz="2000" dirty="0">
                <a:latin typeface="Times New Roman" panose="02020603050405020304" pitchFamily="18" charset="0"/>
                <a:cs typeface="Times New Roman" panose="02020603050405020304" pitchFamily="18" charset="0"/>
              </a:rPr>
              <a:t> {  </a:t>
            </a:r>
          </a:p>
          <a:p>
            <a:pPr marL="64008"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background-color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color_name|transparent|initial|inherit</a:t>
            </a:r>
            <a:r>
              <a:rPr lang="en-US" sz="2000" dirty="0">
                <a:latin typeface="Times New Roman" panose="02020603050405020304" pitchFamily="18" charset="0"/>
                <a:cs typeface="Times New Roman" panose="02020603050405020304" pitchFamily="18" charset="0"/>
              </a:rPr>
              <a:t>;  </a:t>
            </a:r>
          </a:p>
          <a:p>
            <a:pPr marL="64008"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endParaRPr lang="en-US" sz="2000" b="1" dirty="0" smtClean="0">
              <a:latin typeface="Times New Roman" panose="02020603050405020304" pitchFamily="18" charset="0"/>
              <a:cs typeface="Times New Roman" panose="02020603050405020304" pitchFamily="18" charset="0"/>
            </a:endParaRPr>
          </a:p>
          <a:p>
            <a:r>
              <a:rPr lang="en-US" sz="2000" b="1" dirty="0" err="1" smtClean="0">
                <a:latin typeface="Times New Roman" panose="02020603050405020304" pitchFamily="18" charset="0"/>
                <a:cs typeface="Times New Roman" panose="02020603050405020304" pitchFamily="18" charset="0"/>
              </a:rPr>
              <a:t>color_name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It is used for defining the background color value or the color codes. It can be given by using the color name, hexadecimal value, or </a:t>
            </a:r>
            <a:r>
              <a:rPr lang="en-US" sz="2000" dirty="0" err="1">
                <a:latin typeface="Times New Roman" panose="02020603050405020304" pitchFamily="18" charset="0"/>
                <a:cs typeface="Times New Roman" panose="02020603050405020304" pitchFamily="18" charset="0"/>
              </a:rPr>
              <a:t>rgb</a:t>
            </a:r>
            <a:r>
              <a:rPr lang="en-US" sz="2000" dirty="0">
                <a:latin typeface="Times New Roman" panose="02020603050405020304" pitchFamily="18" charset="0"/>
                <a:cs typeface="Times New Roman" panose="02020603050405020304" pitchFamily="18" charset="0"/>
              </a:rPr>
              <a:t>() value.</a:t>
            </a:r>
          </a:p>
          <a:p>
            <a:r>
              <a:rPr lang="en-US" sz="2000" b="1" dirty="0">
                <a:latin typeface="Times New Roman" panose="02020603050405020304" pitchFamily="18" charset="0"/>
                <a:cs typeface="Times New Roman" panose="02020603050405020304" pitchFamily="18" charset="0"/>
              </a:rPr>
              <a:t>transparent:</a:t>
            </a:r>
            <a:r>
              <a:rPr lang="en-US" sz="2000" dirty="0">
                <a:latin typeface="Times New Roman" panose="02020603050405020304" pitchFamily="18" charset="0"/>
                <a:cs typeface="Times New Roman" panose="02020603050405020304" pitchFamily="18" charset="0"/>
              </a:rPr>
              <a:t> It is the default value of this property, which is used to specify the transparent background-color.</a:t>
            </a:r>
          </a:p>
          <a:p>
            <a:r>
              <a:rPr lang="en-US" sz="2000" b="1" dirty="0">
                <a:latin typeface="Times New Roman" panose="02020603050405020304" pitchFamily="18" charset="0"/>
                <a:cs typeface="Times New Roman" panose="02020603050405020304" pitchFamily="18" charset="0"/>
              </a:rPr>
              <a:t>initial:</a:t>
            </a:r>
            <a:r>
              <a:rPr lang="en-US" sz="2000" dirty="0">
                <a:latin typeface="Times New Roman" panose="02020603050405020304" pitchFamily="18" charset="0"/>
                <a:cs typeface="Times New Roman" panose="02020603050405020304" pitchFamily="18" charset="0"/>
              </a:rPr>
              <a:t> It is not used to set the background color. It sets the default value.</a:t>
            </a:r>
          </a:p>
          <a:p>
            <a:r>
              <a:rPr lang="en-US" sz="2000" b="1" dirty="0">
                <a:latin typeface="Times New Roman" panose="02020603050405020304" pitchFamily="18" charset="0"/>
                <a:cs typeface="Times New Roman" panose="02020603050405020304" pitchFamily="18" charset="0"/>
              </a:rPr>
              <a:t>Inherit:</a:t>
            </a:r>
            <a:r>
              <a:rPr lang="en-US" sz="2000" dirty="0">
                <a:latin typeface="Times New Roman" panose="02020603050405020304" pitchFamily="18" charset="0"/>
                <a:cs typeface="Times New Roman" panose="02020603050405020304" pitchFamily="18" charset="0"/>
              </a:rPr>
              <a:t> It is used to inherit the background-color from its parent.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866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0945" b="11287"/>
          <a:stretch/>
        </p:blipFill>
        <p:spPr bwMode="auto">
          <a:xfrm>
            <a:off x="467544" y="980728"/>
            <a:ext cx="8229600"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503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89298"/>
          </a:xfrm>
        </p:spPr>
        <p:txBody>
          <a:bodyPr>
            <a:normAutofit fontScale="90000"/>
          </a:bodyPr>
          <a:lstStyle/>
          <a:p>
            <a:r>
              <a:rPr lang="en-US" dirty="0" smtClean="0"/>
              <a:t/>
            </a:r>
            <a:br>
              <a:rPr lang="en-US" dirty="0" smtClean="0"/>
            </a:br>
            <a:r>
              <a:rPr lang="en-US" dirty="0" smtClean="0"/>
              <a:t>CSS </a:t>
            </a:r>
            <a:r>
              <a:rPr lang="en-US" dirty="0"/>
              <a:t>background-attachment property</a:t>
            </a:r>
            <a:br>
              <a:rPr lang="en-US" dirty="0"/>
            </a:br>
            <a:endParaRPr lang="en-IN" dirty="0"/>
          </a:p>
        </p:txBody>
      </p:sp>
      <p:sp>
        <p:nvSpPr>
          <p:cNvPr id="3" name="Content Placeholder 2"/>
          <p:cNvSpPr>
            <a:spLocks noGrp="1"/>
          </p:cNvSpPr>
          <p:nvPr>
            <p:ph idx="1"/>
          </p:nvPr>
        </p:nvSpPr>
        <p:spPr>
          <a:xfrm>
            <a:off x="179512" y="1700808"/>
            <a:ext cx="8712968" cy="4968552"/>
          </a:xfrm>
        </p:spPr>
        <p:txBody>
          <a:bodyPr>
            <a:norm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background-attachment property is used to specify that the background image is fixed or scroll with the rest of the page in the browser window.</a:t>
            </a:r>
          </a:p>
          <a:p>
            <a:r>
              <a:rPr lang="en-US" sz="2000" dirty="0">
                <a:latin typeface="Times New Roman" panose="02020603050405020304" pitchFamily="18" charset="0"/>
                <a:cs typeface="Times New Roman" panose="02020603050405020304" pitchFamily="18" charset="0"/>
              </a:rPr>
              <a:t>This property has three values </a:t>
            </a:r>
            <a:r>
              <a:rPr lang="en-US" sz="2000" b="1" dirty="0">
                <a:latin typeface="Times New Roman" panose="02020603050405020304" pitchFamily="18" charset="0"/>
                <a:cs typeface="Times New Roman" panose="02020603050405020304" pitchFamily="18" charset="0"/>
              </a:rPr>
              <a:t>scroll, fixed,</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local</a:t>
            </a:r>
            <a:r>
              <a:rPr lang="en-US" sz="2000" dirty="0">
                <a:latin typeface="Times New Roman" panose="02020603050405020304" pitchFamily="18" charset="0"/>
                <a:cs typeface="Times New Roman" panose="02020603050405020304" pitchFamily="18" charset="0"/>
              </a:rPr>
              <a:t>. Its default value is </a:t>
            </a:r>
            <a:r>
              <a:rPr lang="en-US" sz="2000" b="1" dirty="0">
                <a:latin typeface="Times New Roman" panose="02020603050405020304" pitchFamily="18" charset="0"/>
                <a:cs typeface="Times New Roman" panose="02020603050405020304" pitchFamily="18" charset="0"/>
              </a:rPr>
              <a:t>scroll</a:t>
            </a:r>
            <a:r>
              <a:rPr lang="en-US" sz="2000" dirty="0">
                <a:latin typeface="Times New Roman" panose="02020603050405020304" pitchFamily="18" charset="0"/>
                <a:cs typeface="Times New Roman" panose="02020603050405020304" pitchFamily="18" charset="0"/>
              </a:rPr>
              <a:t>, which causes the element to not scroll with its content. The </a:t>
            </a:r>
            <a:r>
              <a:rPr lang="en-US" sz="2000" b="1" dirty="0">
                <a:latin typeface="Times New Roman" panose="02020603050405020304" pitchFamily="18" charset="0"/>
                <a:cs typeface="Times New Roman" panose="02020603050405020304" pitchFamily="18" charset="0"/>
              </a:rPr>
              <a:t>local</a:t>
            </a:r>
            <a:r>
              <a:rPr lang="en-US" sz="2000" dirty="0">
                <a:latin typeface="Times New Roman" panose="02020603050405020304" pitchFamily="18" charset="0"/>
                <a:cs typeface="Times New Roman" panose="02020603050405020304" pitchFamily="18" charset="0"/>
              </a:rPr>
              <a:t> value of this property causes the element to scroll with the content. If we set the value to </a:t>
            </a:r>
            <a:r>
              <a:rPr lang="en-US" sz="2000" b="1" dirty="0">
                <a:latin typeface="Times New Roman" panose="02020603050405020304" pitchFamily="18" charset="0"/>
                <a:cs typeface="Times New Roman" panose="02020603050405020304" pitchFamily="18" charset="0"/>
              </a:rPr>
              <a:t>fixed</a:t>
            </a:r>
            <a:r>
              <a:rPr lang="en-US" sz="2000" dirty="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hlinkClick r:id="rId2"/>
              </a:rPr>
              <a:t>background image</a:t>
            </a:r>
            <a:r>
              <a:rPr lang="en-US" sz="2000" dirty="0">
                <a:latin typeface="Times New Roman" panose="02020603050405020304" pitchFamily="18" charset="0"/>
                <a:cs typeface="Times New Roman" panose="02020603050405020304" pitchFamily="18" charset="0"/>
              </a:rPr>
              <a:t> will not move during scrolling in the </a:t>
            </a:r>
            <a:r>
              <a:rPr lang="en-US" sz="2000" dirty="0">
                <a:latin typeface="Times New Roman" panose="02020603050405020304" pitchFamily="18" charset="0"/>
                <a:cs typeface="Times New Roman" panose="02020603050405020304" pitchFamily="18" charset="0"/>
                <a:hlinkClick r:id="rId3"/>
              </a:rPr>
              <a:t>browser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hlinkClick r:id="rId4"/>
              </a:rPr>
              <a:t>CSS</a:t>
            </a:r>
            <a:r>
              <a:rPr lang="en-US" sz="2000" dirty="0">
                <a:latin typeface="Times New Roman" panose="02020603050405020304" pitchFamily="18" charset="0"/>
                <a:cs typeface="Times New Roman" panose="02020603050405020304" pitchFamily="18" charset="0"/>
              </a:rPr>
              <a:t> property can support multiple background images. We can specify a different value of the </a:t>
            </a:r>
            <a:r>
              <a:rPr lang="en-US" sz="2000" b="1" dirty="0">
                <a:latin typeface="Times New Roman" panose="02020603050405020304" pitchFamily="18" charset="0"/>
                <a:cs typeface="Times New Roman" panose="02020603050405020304" pitchFamily="18" charset="0"/>
              </a:rPr>
              <a:t>background-attachment</a:t>
            </a:r>
            <a:r>
              <a:rPr lang="en-US" sz="2000" dirty="0">
                <a:latin typeface="Times New Roman" panose="02020603050405020304" pitchFamily="18" charset="0"/>
                <a:cs typeface="Times New Roman" panose="02020603050405020304" pitchFamily="18" charset="0"/>
              </a:rPr>
              <a:t> property for each background-image, separated by commas. Every image will match with the corresponding value of this property</a:t>
            </a:r>
            <a:r>
              <a:rPr lang="en-US" sz="2000" dirty="0" smtClean="0">
                <a:latin typeface="Times New Roman" panose="02020603050405020304" pitchFamily="18" charset="0"/>
                <a:cs typeface="Times New Roman" panose="02020603050405020304" pitchFamily="18" charset="0"/>
              </a:rPr>
              <a:t>.</a:t>
            </a:r>
          </a:p>
          <a:p>
            <a:r>
              <a:rPr lang="en-IN" sz="2000" dirty="0">
                <a:solidFill>
                  <a:srgbClr val="FF0000"/>
                </a:solidFill>
                <a:latin typeface="Times New Roman" panose="02020603050405020304" pitchFamily="18" charset="0"/>
                <a:cs typeface="Times New Roman" panose="02020603050405020304" pitchFamily="18" charset="0"/>
              </a:rPr>
              <a:t>Syntax</a:t>
            </a:r>
          </a:p>
          <a:p>
            <a:pPr marL="64008" indent="0">
              <a:buNone/>
            </a:pPr>
            <a:r>
              <a:rPr lang="en-IN" sz="2000" dirty="0" smtClean="0">
                <a:latin typeface="Times New Roman" panose="02020603050405020304" pitchFamily="18" charset="0"/>
                <a:cs typeface="Times New Roman" panose="02020603050405020304" pitchFamily="18" charset="0"/>
              </a:rPr>
              <a:t>        background-attachment</a:t>
            </a:r>
            <a:r>
              <a:rPr lang="en-IN" sz="2000" dirty="0">
                <a:latin typeface="Times New Roman" panose="02020603050405020304" pitchFamily="18" charset="0"/>
                <a:cs typeface="Times New Roman" panose="02020603050405020304" pitchFamily="18" charset="0"/>
              </a:rPr>
              <a:t>: scroll | fixed | local | initial | inherit;  </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127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425202"/>
          </a:xfrm>
        </p:spPr>
        <p:txBody>
          <a:bodyPr>
            <a:normAutofit fontScale="90000"/>
          </a:bodyPr>
          <a:lstStyle/>
          <a:p>
            <a:r>
              <a:rPr lang="en-IN" dirty="0" smtClean="0"/>
              <a:t>CSS IMAGE</a:t>
            </a:r>
            <a:endParaRPr lang="en-IN" dirty="0"/>
          </a:p>
        </p:txBody>
      </p:sp>
      <p:pic>
        <p:nvPicPr>
          <p:cNvPr id="819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37" t="29895" r="337" b="9917"/>
          <a:stretch/>
        </p:blipFill>
        <p:spPr bwMode="auto">
          <a:xfrm>
            <a:off x="429490" y="1268760"/>
            <a:ext cx="8390981"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897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425202"/>
          </a:xfrm>
        </p:spPr>
        <p:txBody>
          <a:bodyPr>
            <a:normAutofit fontScale="90000"/>
          </a:bodyPr>
          <a:lstStyle/>
          <a:p>
            <a:r>
              <a:rPr lang="en-US" sz="1800" dirty="0" smtClean="0"/>
              <a:t/>
            </a:r>
            <a:br>
              <a:rPr lang="en-US" sz="1800" dirty="0" smtClean="0"/>
            </a:br>
            <a:r>
              <a:rPr lang="en-US" sz="3600" dirty="0" smtClean="0"/>
              <a:t>CSS </a:t>
            </a:r>
            <a:r>
              <a:rPr lang="en-US" sz="3600" dirty="0"/>
              <a:t>Padding</a:t>
            </a:r>
            <a:r>
              <a:rPr lang="en-US" sz="1800" dirty="0"/>
              <a:t/>
            </a:r>
            <a:br>
              <a:rPr lang="en-US" sz="1800" dirty="0"/>
            </a:br>
            <a:endParaRPr lang="en-IN" sz="1800" dirty="0"/>
          </a:p>
        </p:txBody>
      </p:sp>
      <p:sp>
        <p:nvSpPr>
          <p:cNvPr id="3" name="Content Placeholder 2"/>
          <p:cNvSpPr>
            <a:spLocks noGrp="1"/>
          </p:cNvSpPr>
          <p:nvPr>
            <p:ph idx="1"/>
          </p:nvPr>
        </p:nvSpPr>
        <p:spPr>
          <a:xfrm>
            <a:off x="457200" y="908720"/>
            <a:ext cx="8229600" cy="5546088"/>
          </a:xfrm>
        </p:spPr>
        <p:txBody>
          <a:bodyPr>
            <a:normAutofit/>
          </a:bodyPr>
          <a:lstStyle/>
          <a:p>
            <a:r>
              <a:rPr lang="en-US" sz="1800" b="1" dirty="0" smtClean="0">
                <a:latin typeface="Times New Roman" panose="02020603050405020304" pitchFamily="18" charset="0"/>
                <a:cs typeface="Times New Roman" panose="02020603050405020304" pitchFamily="18" charset="0"/>
              </a:rPr>
              <a:t>CSS </a:t>
            </a:r>
            <a:r>
              <a:rPr lang="en-US" sz="1800" b="1" dirty="0">
                <a:latin typeface="Times New Roman" panose="02020603050405020304" pitchFamily="18" charset="0"/>
                <a:cs typeface="Times New Roman" panose="02020603050405020304" pitchFamily="18" charset="0"/>
              </a:rPr>
              <a:t>Padding property</a:t>
            </a:r>
            <a:r>
              <a:rPr lang="en-US" sz="1800" dirty="0">
                <a:latin typeface="Times New Roman" panose="02020603050405020304" pitchFamily="18" charset="0"/>
                <a:cs typeface="Times New Roman" panose="02020603050405020304" pitchFamily="18" charset="0"/>
              </a:rPr>
              <a:t> is used </a:t>
            </a:r>
            <a:r>
              <a:rPr lang="en-US" sz="1800" i="1" dirty="0">
                <a:latin typeface="Times New Roman" panose="02020603050405020304" pitchFamily="18" charset="0"/>
                <a:cs typeface="Times New Roman" panose="02020603050405020304" pitchFamily="18" charset="0"/>
              </a:rPr>
              <a:t>to define the space between the element content and the element border</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It is different from CSS margin in the way that CSS margin defines the space around elements. CSS padding is affected by the background colors. It clears an area around the content.</a:t>
            </a:r>
          </a:p>
          <a:p>
            <a:r>
              <a:rPr lang="en-US" sz="1800" dirty="0">
                <a:latin typeface="Times New Roman" panose="02020603050405020304" pitchFamily="18" charset="0"/>
                <a:cs typeface="Times New Roman" panose="02020603050405020304" pitchFamily="18" charset="0"/>
              </a:rPr>
              <a:t>Top, bottom, left and right padding can be changed independently using separate properties. You can also change all properties at once by using shorthand padding property.</a:t>
            </a:r>
          </a:p>
          <a:p>
            <a:pPr marL="64008" indent="0">
              <a:buNone/>
            </a:pPr>
            <a:endParaRPr lang="en-IN" sz="1800"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372" b="11064"/>
          <a:stretch/>
        </p:blipFill>
        <p:spPr bwMode="auto">
          <a:xfrm>
            <a:off x="971600" y="3501008"/>
            <a:ext cx="7488832"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7610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497210"/>
          </a:xfrm>
        </p:spPr>
        <p:txBody>
          <a:bodyPr>
            <a:normAutofit fontScale="90000"/>
          </a:bodyPr>
          <a:lstStyle/>
          <a:p>
            <a:r>
              <a:rPr lang="en-IN" dirty="0" smtClean="0">
                <a:effectLst/>
              </a:rPr>
              <a:t/>
            </a:r>
            <a:br>
              <a:rPr lang="en-IN" dirty="0" smtClean="0">
                <a:effectLst/>
              </a:rPr>
            </a:br>
            <a:r>
              <a:rPr lang="en-IN" dirty="0" smtClean="0">
                <a:effectLst/>
              </a:rPr>
              <a:t>CSS </a:t>
            </a:r>
            <a:r>
              <a:rPr lang="en-IN" dirty="0">
                <a:effectLst/>
              </a:rPr>
              <a:t>checkbox style</a:t>
            </a:r>
            <a:br>
              <a:rPr lang="en-IN" dirty="0">
                <a:effectLst/>
              </a:rPr>
            </a:br>
            <a:endParaRPr lang="en-IN" dirty="0"/>
          </a:p>
        </p:txBody>
      </p:sp>
      <p:sp>
        <p:nvSpPr>
          <p:cNvPr id="4" name="Content Placeholder 3"/>
          <p:cNvSpPr>
            <a:spLocks noGrp="1"/>
          </p:cNvSpPr>
          <p:nvPr>
            <p:ph idx="1"/>
          </p:nvPr>
        </p:nvSpPr>
        <p:spPr>
          <a:xfrm>
            <a:off x="323528" y="1052736"/>
            <a:ext cx="8229600" cy="5544616"/>
          </a:xfrm>
        </p:spPr>
        <p:txBody>
          <a:bodyPr>
            <a:normAutofit/>
          </a:bodyPr>
          <a:lstStyle/>
          <a:p>
            <a:r>
              <a:rPr lang="en-US" sz="2000" dirty="0">
                <a:latin typeface="Times New Roman" panose="02020603050405020304" pitchFamily="18" charset="0"/>
                <a:cs typeface="Times New Roman" panose="02020603050405020304" pitchFamily="18" charset="0"/>
              </a:rPr>
              <a:t>The checkbox is an HTML element used to take input from the user. It is hard to style the checkbox, but pseudo-elements makes it easier to style a checkbox.</a:t>
            </a:r>
          </a:p>
          <a:p>
            <a:r>
              <a:rPr lang="en-US" sz="2000" dirty="0">
                <a:latin typeface="Times New Roman" panose="02020603050405020304" pitchFamily="18" charset="0"/>
                <a:cs typeface="Times New Roman" panose="02020603050405020304" pitchFamily="18" charset="0"/>
              </a:rPr>
              <a:t>This HTML element is generally used on every website, but without styling them, they look similar on every website. So, styling them will make our site different and attractive. We have to hide the original checkbox in order to style the checkbox. Styling the checkboxes using CSS is an interesting and creative task, which will provide a new and attractive look to the default checkbox.</a:t>
            </a:r>
          </a:p>
          <a:p>
            <a:endParaRPr lang="en-IN" sz="2000" dirty="0" smtClean="0">
              <a:latin typeface="Times New Roman" panose="02020603050405020304" pitchFamily="18" charset="0"/>
              <a:cs typeface="Times New Roman" panose="02020603050405020304" pitchFamily="18" charset="0"/>
            </a:endParaRPr>
          </a:p>
          <a:p>
            <a:pPr marL="64008" indent="0">
              <a:buNone/>
            </a:pPr>
            <a:r>
              <a:rPr lang="en-IN" sz="2400" dirty="0" smtClean="0">
                <a:latin typeface="Times New Roman" panose="02020603050405020304" pitchFamily="18" charset="0"/>
                <a:cs typeface="Times New Roman" panose="02020603050405020304" pitchFamily="18" charset="0"/>
              </a:rPr>
              <a:t>Link</a:t>
            </a:r>
          </a:p>
          <a:p>
            <a:pPr marL="64008" indent="0">
              <a:buNone/>
            </a:pP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64008" indent="0">
              <a:buNone/>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2"/>
              </a:rPr>
              <a:t>https</a:t>
            </a:r>
            <a:r>
              <a:rPr lang="en-IN"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hlinkClick r:id="rId2"/>
              </a:rPr>
              <a:t>www.javatpoint.com/oprweb/test.jsp?filename=CSScheckboxstyle2</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35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solidFill>
                  <a:schemeClr val="accent1">
                    <a:lumMod val="40000"/>
                    <a:lumOff val="60000"/>
                  </a:schemeClr>
                </a:solidFill>
                <a:latin typeface="Times New Roman" pitchFamily="18" charset="0"/>
                <a:cs typeface="Times New Roman" pitchFamily="18" charset="0"/>
              </a:rPr>
              <a:t>Syntax</a:t>
            </a:r>
            <a:endParaRPr lang="en-IN" sz="48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dirty="0">
                <a:latin typeface="Times New Roman" pitchFamily="18" charset="0"/>
                <a:cs typeface="Times New Roman" pitchFamily="18" charset="0"/>
              </a:rPr>
              <a:t>A CSS rule set contains a selector and a declaration block</a:t>
            </a:r>
            <a:r>
              <a:rPr lang="en-US"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284984"/>
            <a:ext cx="5616624" cy="2304256"/>
          </a:xfrm>
          <a:prstGeom prst="rect">
            <a:avLst/>
          </a:prstGeom>
        </p:spPr>
      </p:pic>
    </p:spTree>
    <p:extLst>
      <p:ext uri="{BB962C8B-B14F-4D97-AF65-F5344CB8AC3E}">
        <p14:creationId xmlns:p14="http://schemas.microsoft.com/office/powerpoint/2010/main" val="3238359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r>
              <a:rPr lang="en-IN" dirty="0" smtClean="0"/>
              <a:t>CSS  Navigation bar</a:t>
            </a:r>
            <a:endParaRPr lang="en-IN" dirty="0"/>
          </a:p>
        </p:txBody>
      </p:sp>
      <p:sp>
        <p:nvSpPr>
          <p:cNvPr id="3" name="Content Placeholder 2"/>
          <p:cNvSpPr>
            <a:spLocks noGrp="1"/>
          </p:cNvSpPr>
          <p:nvPr>
            <p:ph idx="1"/>
          </p:nvPr>
        </p:nvSpPr>
        <p:spPr>
          <a:xfrm>
            <a:off x="467544" y="1196752"/>
            <a:ext cx="8229600" cy="5330064"/>
          </a:xfrm>
        </p:spPr>
        <p:txBody>
          <a:bodyPr>
            <a:normAutofit/>
          </a:bodyPr>
          <a:lstStyle/>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Navigation bar or navigation system comes under GUI that helps the visitors in accessing information. It is the UI element on a webpage that includes links for the other sections of the website.</a:t>
            </a:r>
          </a:p>
          <a:p>
            <a:r>
              <a:rPr lang="en-US" sz="2000" dirty="0">
                <a:latin typeface="Times New Roman" panose="02020603050405020304" pitchFamily="18" charset="0"/>
                <a:cs typeface="Times New Roman" panose="02020603050405020304" pitchFamily="18" charset="0"/>
              </a:rPr>
              <a:t>A navigation bar is mostly displayed on the top of the page in the form of a horizontal list of links. It can be placed below the logo or the header, but it should always be placed before the main content of the webpage.</a:t>
            </a:r>
          </a:p>
          <a:p>
            <a:r>
              <a:rPr lang="en-US" sz="2000" dirty="0">
                <a:latin typeface="Times New Roman" panose="02020603050405020304" pitchFamily="18" charset="0"/>
                <a:cs typeface="Times New Roman" panose="02020603050405020304" pitchFamily="18" charset="0"/>
              </a:rPr>
              <a:t>It is important for a website to have easy-to-use navigation. It plays an important role in the website as it allows the visitors to visit any section quickly.</a:t>
            </a:r>
          </a:p>
          <a:p>
            <a:pPr marL="64008" indent="0">
              <a:buNone/>
            </a:pPr>
            <a:endParaRPr lang="en-US" sz="2000" dirty="0" smtClean="0">
              <a:latin typeface="Times New Roman" panose="02020603050405020304" pitchFamily="18" charset="0"/>
              <a:cs typeface="Times New Roman" panose="02020603050405020304" pitchFamily="18" charset="0"/>
            </a:endParaRPr>
          </a:p>
          <a:p>
            <a:pPr marL="64008" indent="0">
              <a:buNone/>
            </a:pPr>
            <a:r>
              <a:rPr lang="en-US" sz="2800" dirty="0" smtClean="0">
                <a:latin typeface="Times New Roman" panose="02020603050405020304" pitchFamily="18" charset="0"/>
                <a:cs typeface="Times New Roman" panose="02020603050405020304" pitchFamily="18" charset="0"/>
              </a:rPr>
              <a:t>Link</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64008" indent="0">
              <a:buNone/>
            </a:pPr>
            <a:r>
              <a:rPr lang="en-IN" sz="2000" dirty="0" smtClean="0">
                <a:latin typeface="Times New Roman" panose="02020603050405020304" pitchFamily="18" charset="0"/>
                <a:cs typeface="Times New Roman" panose="02020603050405020304" pitchFamily="18" charset="0"/>
                <a:hlinkClick r:id="rId2"/>
              </a:rPr>
              <a:t>https</a:t>
            </a:r>
            <a:r>
              <a:rPr lang="en-IN" sz="2000" dirty="0">
                <a:latin typeface="Times New Roman" panose="02020603050405020304" pitchFamily="18" charset="0"/>
                <a:cs typeface="Times New Roman" panose="02020603050405020304" pitchFamily="18" charset="0"/>
                <a:hlinkClick r:id="rId2"/>
              </a:rPr>
              <a:t>://www.javatpoint.com/oprweb/test.jsp?filename=CSSNavigationbar5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953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r>
              <a:rPr lang="en-IN" dirty="0" smtClean="0">
                <a:effectLst/>
              </a:rPr>
              <a:t/>
            </a:r>
            <a:br>
              <a:rPr lang="en-IN" dirty="0" smtClean="0">
                <a:effectLst/>
              </a:rPr>
            </a:br>
            <a:r>
              <a:rPr lang="en-IN" dirty="0" smtClean="0">
                <a:effectLst/>
              </a:rPr>
              <a:t>CSS </a:t>
            </a:r>
            <a:r>
              <a:rPr lang="en-IN" dirty="0">
                <a:effectLst/>
              </a:rPr>
              <a:t>Gradient</a:t>
            </a:r>
            <a:br>
              <a:rPr lang="en-IN" dirty="0">
                <a:effectLst/>
              </a:rPr>
            </a:br>
            <a:endParaRPr lang="en-IN" dirty="0"/>
          </a:p>
        </p:txBody>
      </p:sp>
      <p:sp>
        <p:nvSpPr>
          <p:cNvPr id="3" name="Content Placeholder 2"/>
          <p:cNvSpPr>
            <a:spLocks noGrp="1"/>
          </p:cNvSpPr>
          <p:nvPr>
            <p:ph idx="1"/>
          </p:nvPr>
        </p:nvSpPr>
        <p:spPr>
          <a:xfrm>
            <a:off x="457200" y="980728"/>
            <a:ext cx="8229600" cy="5688632"/>
          </a:xfrm>
        </p:spPr>
        <p:txBody>
          <a:bodyPr/>
          <a:lstStyle/>
          <a:p>
            <a:pPr marL="64008" indent="0">
              <a:buNone/>
            </a:pPr>
            <a:r>
              <a:rPr lang="en-US" sz="2000" dirty="0"/>
              <a:t>There are two types of gradient in CSS3.</a:t>
            </a:r>
          </a:p>
          <a:p>
            <a:r>
              <a:rPr lang="en-US" sz="2000" dirty="0"/>
              <a:t>Linear gradients</a:t>
            </a:r>
          </a:p>
          <a:p>
            <a:r>
              <a:rPr lang="en-US" sz="2000" dirty="0"/>
              <a:t>Radial </a:t>
            </a:r>
            <a:r>
              <a:rPr lang="en-US" sz="2000" dirty="0" smtClean="0"/>
              <a:t>gradients</a:t>
            </a:r>
          </a:p>
          <a:p>
            <a:pPr marL="64008" indent="0">
              <a:buNone/>
            </a:pPr>
            <a:endParaRPr lang="en-US" sz="2000" dirty="0"/>
          </a:p>
          <a:p>
            <a:pPr marL="64008" indent="0">
              <a:buNone/>
            </a:pPr>
            <a:r>
              <a:rPr lang="en-US" sz="2000" dirty="0"/>
              <a:t>background: linear-gradient (direction, color-stop1, color-stop2.....);  </a:t>
            </a:r>
          </a:p>
          <a:p>
            <a:pPr marL="64008" indent="0">
              <a:buNone/>
            </a:pPr>
            <a:endParaRPr lang="en-US" sz="2000" dirty="0"/>
          </a:p>
          <a:p>
            <a:endParaRPr lang="en-IN"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1405" b="10844"/>
          <a:stretch/>
        </p:blipFill>
        <p:spPr bwMode="auto">
          <a:xfrm>
            <a:off x="755576" y="3212977"/>
            <a:ext cx="763284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030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399032"/>
          </a:xfrm>
        </p:spPr>
        <p:txBody>
          <a:bodyPr>
            <a:normAutofit/>
          </a:bodyPr>
          <a:lstStyle/>
          <a:p>
            <a:r>
              <a:rPr lang="en-IN" sz="4000" dirty="0">
                <a:solidFill>
                  <a:schemeClr val="accent1">
                    <a:lumMod val="40000"/>
                    <a:lumOff val="60000"/>
                  </a:schemeClr>
                </a:solidFill>
                <a:effectLst/>
                <a:latin typeface="Times New Roman" pitchFamily="18" charset="0"/>
                <a:cs typeface="Times New Roman" pitchFamily="18" charset="0"/>
              </a:rPr>
              <a:t>Pseudo-classes</a:t>
            </a:r>
            <a:br>
              <a:rPr lang="en-IN" sz="4000" dirty="0">
                <a:solidFill>
                  <a:schemeClr val="accent1">
                    <a:lumMod val="40000"/>
                    <a:lumOff val="60000"/>
                  </a:schemeClr>
                </a:solidFill>
                <a:effectLst/>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700808"/>
            <a:ext cx="8229600" cy="4572000"/>
          </a:xfrm>
        </p:spPr>
        <p:txBody>
          <a:bodyPr/>
          <a:lstStyle/>
          <a:p>
            <a:pPr>
              <a:buFont typeface="Wingdings" pitchFamily="2" charset="2"/>
              <a:buChar char="Ø"/>
            </a:pPr>
            <a:r>
              <a:rPr lang="en-US" dirty="0">
                <a:latin typeface="Times New Roman" pitchFamily="18" charset="0"/>
                <a:cs typeface="Times New Roman" pitchFamily="18" charset="0"/>
              </a:rPr>
              <a:t>A pseudo-class is used to define a special state of an element</a:t>
            </a:r>
            <a:r>
              <a:rPr lang="en-US" dirty="0" smtClean="0">
                <a:latin typeface="Times New Roman" pitchFamily="18" charset="0"/>
                <a:cs typeface="Times New Roman" pitchFamily="18" charset="0"/>
              </a:rPr>
              <a:t>.</a:t>
            </a:r>
          </a:p>
          <a:p>
            <a:pPr>
              <a:buFont typeface="Wingdings" pitchFamily="2" charset="2"/>
              <a:buChar char="Ø"/>
            </a:pPr>
            <a:r>
              <a:rPr lang="en-US" dirty="0" smtClean="0">
                <a:latin typeface="Times New Roman" pitchFamily="18" charset="0"/>
                <a:cs typeface="Times New Roman" pitchFamily="18" charset="0"/>
              </a:rPr>
              <a:t>Syntax:</a:t>
            </a:r>
          </a:p>
          <a:p>
            <a:pPr marL="64008" indent="0">
              <a:buNone/>
            </a:pPr>
            <a:r>
              <a:rPr lang="en-US" dirty="0">
                <a:latin typeface="Times New Roman" pitchFamily="18" charset="0"/>
                <a:cs typeface="Times New Roman" pitchFamily="18" charset="0"/>
              </a:rPr>
              <a:t>	</a:t>
            </a:r>
            <a:r>
              <a:rPr lang="en-IN" dirty="0" err="1">
                <a:latin typeface="Times New Roman" pitchFamily="18" charset="0"/>
                <a:cs typeface="Times New Roman" pitchFamily="18" charset="0"/>
              </a:rPr>
              <a:t>selector:pseudo-class</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marL="64008"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property</a:t>
            </a:r>
            <a:r>
              <a:rPr lang="en-IN" dirty="0">
                <a:latin typeface="Times New Roman" pitchFamily="18" charset="0"/>
                <a:cs typeface="Times New Roman" pitchFamily="18" charset="0"/>
              </a:rPr>
              <a:t>: value;</a:t>
            </a:r>
            <a:br>
              <a:rPr lang="en-IN" dirty="0">
                <a:latin typeface="Times New Roman" pitchFamily="18" charset="0"/>
                <a:cs typeface="Times New Roman" pitchFamily="18" charset="0"/>
              </a:rPr>
            </a:b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64008"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57136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1399032"/>
          </a:xfrm>
        </p:spPr>
        <p:txBody>
          <a:bodyPr>
            <a:normAutofit/>
          </a:bodyPr>
          <a:lstStyle/>
          <a:p>
            <a:r>
              <a:rPr lang="en-IN" sz="4000" dirty="0">
                <a:solidFill>
                  <a:schemeClr val="accent1">
                    <a:lumMod val="40000"/>
                    <a:lumOff val="60000"/>
                  </a:schemeClr>
                </a:solidFill>
                <a:effectLst/>
                <a:latin typeface="Times New Roman" pitchFamily="18" charset="0"/>
                <a:cs typeface="Times New Roman" pitchFamily="18" charset="0"/>
              </a:rPr>
              <a:t>Pseudo-Elements</a:t>
            </a:r>
            <a:br>
              <a:rPr lang="en-IN" sz="4000" dirty="0">
                <a:solidFill>
                  <a:schemeClr val="accent1">
                    <a:lumMod val="40000"/>
                    <a:lumOff val="60000"/>
                  </a:schemeClr>
                </a:solidFill>
                <a:effectLst/>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628800"/>
            <a:ext cx="8229600" cy="4572000"/>
          </a:xfrm>
        </p:spPr>
        <p:txBody>
          <a:bodyPr/>
          <a:lstStyle/>
          <a:p>
            <a:pPr>
              <a:buFont typeface="Wingdings" pitchFamily="2" charset="2"/>
              <a:buChar char="Ø"/>
            </a:pPr>
            <a:r>
              <a:rPr lang="en-US" dirty="0">
                <a:latin typeface="Times New Roman" pitchFamily="18" charset="0"/>
                <a:cs typeface="Times New Roman" pitchFamily="18" charset="0"/>
              </a:rPr>
              <a:t>A CSS pseudo-element is used to style specified parts of an element</a:t>
            </a:r>
            <a:r>
              <a:rPr lang="en-US" dirty="0" smtClean="0">
                <a:latin typeface="Times New Roman" pitchFamily="18" charset="0"/>
                <a:cs typeface="Times New Roman" pitchFamily="18" charset="0"/>
              </a:rPr>
              <a:t>.</a:t>
            </a:r>
          </a:p>
          <a:p>
            <a:pPr>
              <a:buFont typeface="Wingdings" pitchFamily="2" charset="2"/>
              <a:buChar char="Ø"/>
            </a:pPr>
            <a:r>
              <a:rPr lang="en-US" dirty="0" smtClean="0">
                <a:latin typeface="Times New Roman" pitchFamily="18" charset="0"/>
                <a:cs typeface="Times New Roman" pitchFamily="18" charset="0"/>
              </a:rPr>
              <a:t>Syntax:</a:t>
            </a:r>
          </a:p>
          <a:p>
            <a:pPr marL="64008" indent="0">
              <a:buNone/>
            </a:pP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selector::pseudo-element </a:t>
            </a:r>
            <a:endParaRPr lang="en-IN" dirty="0" smtClean="0">
              <a:latin typeface="Times New Roman" pitchFamily="18" charset="0"/>
              <a:cs typeface="Times New Roman" pitchFamily="18" charset="0"/>
            </a:endParaRPr>
          </a:p>
          <a:p>
            <a:pPr marL="64008"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property</a:t>
            </a:r>
            <a:r>
              <a:rPr lang="en-IN" dirty="0">
                <a:latin typeface="Times New Roman" pitchFamily="18" charset="0"/>
                <a:cs typeface="Times New Roman" pitchFamily="18" charset="0"/>
              </a:rPr>
              <a:t>: value;</a:t>
            </a:r>
            <a:br>
              <a:rPr lang="en-IN" dirty="0">
                <a:latin typeface="Times New Roman" pitchFamily="18" charset="0"/>
                <a:cs typeface="Times New Roman" pitchFamily="18" charset="0"/>
              </a:rPr>
            </a:b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45290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accent1">
                    <a:lumMod val="40000"/>
                    <a:lumOff val="60000"/>
                  </a:schemeClr>
                </a:solidFill>
                <a:effectLst/>
                <a:latin typeface="Times New Roman" pitchFamily="18" charset="0"/>
                <a:cs typeface="Times New Roman" pitchFamily="18" charset="0"/>
              </a:rPr>
              <a:t>The ::first-line Pseudo-element</a:t>
            </a:r>
            <a:br>
              <a:rPr lang="en-IN" sz="4000" dirty="0">
                <a:solidFill>
                  <a:schemeClr val="accent1">
                    <a:lumMod val="40000"/>
                    <a:lumOff val="60000"/>
                  </a:schemeClr>
                </a:solidFill>
                <a:effectLst/>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1052736"/>
            <a:ext cx="8640960" cy="5805264"/>
          </a:xfrm>
        </p:spPr>
        <p:txBody>
          <a:bodyPr>
            <a:noAutofit/>
          </a:bodyPr>
          <a:lstStyle/>
          <a:p>
            <a:pPr>
              <a:buFont typeface="Wingdings" pitchFamily="2" charset="2"/>
              <a:buChar char="Ø"/>
            </a:pPr>
            <a:r>
              <a:rPr lang="en-US" sz="2000" dirty="0">
                <a:latin typeface="Times New Roman" pitchFamily="18" charset="0"/>
                <a:cs typeface="Times New Roman" pitchFamily="18" charset="0"/>
              </a:rPr>
              <a:t>The ::first-line pseudo-element is used to add a special style to the first line of a text</a:t>
            </a:r>
            <a:r>
              <a:rPr lang="en-US" sz="2000" dirty="0" smtClean="0">
                <a:latin typeface="Times New Roman" pitchFamily="18" charset="0"/>
                <a:cs typeface="Times New Roman" pitchFamily="18" charset="0"/>
              </a:rPr>
              <a:t>.</a:t>
            </a:r>
          </a:p>
          <a:p>
            <a:pPr>
              <a:buFont typeface="Wingdings" pitchFamily="2" charset="2"/>
              <a:buChar char="Ø"/>
            </a:pPr>
            <a:r>
              <a:rPr lang="en-US" sz="2000" dirty="0">
                <a:latin typeface="Times New Roman" pitchFamily="18" charset="0"/>
                <a:cs typeface="Times New Roman" pitchFamily="18" charset="0"/>
              </a:rPr>
              <a:t>The following properties apply to the ::first-line pseudo-element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font properties</a:t>
            </a:r>
          </a:p>
          <a:p>
            <a:pPr lvl="2"/>
            <a:r>
              <a:rPr lang="en-US" sz="2000" dirty="0">
                <a:latin typeface="Times New Roman" pitchFamily="18" charset="0"/>
                <a:cs typeface="Times New Roman" pitchFamily="18" charset="0"/>
              </a:rPr>
              <a:t>color properties</a:t>
            </a:r>
          </a:p>
          <a:p>
            <a:pPr lvl="2"/>
            <a:r>
              <a:rPr lang="en-US" sz="2000" dirty="0">
                <a:latin typeface="Times New Roman" pitchFamily="18" charset="0"/>
                <a:cs typeface="Times New Roman" pitchFamily="18" charset="0"/>
              </a:rPr>
              <a:t>background properties</a:t>
            </a:r>
          </a:p>
          <a:p>
            <a:pPr lvl="2"/>
            <a:r>
              <a:rPr lang="en-US" sz="2000" dirty="0">
                <a:latin typeface="Times New Roman" pitchFamily="18" charset="0"/>
                <a:cs typeface="Times New Roman" pitchFamily="18" charset="0"/>
              </a:rPr>
              <a:t>word-spacing</a:t>
            </a:r>
          </a:p>
          <a:p>
            <a:pPr lvl="2"/>
            <a:r>
              <a:rPr lang="en-US" sz="2000" dirty="0">
                <a:latin typeface="Times New Roman" pitchFamily="18" charset="0"/>
                <a:cs typeface="Times New Roman" pitchFamily="18" charset="0"/>
              </a:rPr>
              <a:t>letter-spacing</a:t>
            </a:r>
          </a:p>
          <a:p>
            <a:pPr lvl="2"/>
            <a:r>
              <a:rPr lang="en-US" sz="2000" dirty="0">
                <a:latin typeface="Times New Roman" pitchFamily="18" charset="0"/>
                <a:cs typeface="Times New Roman" pitchFamily="18" charset="0"/>
              </a:rPr>
              <a:t>text-decoration</a:t>
            </a:r>
          </a:p>
          <a:p>
            <a:pPr lvl="2"/>
            <a:r>
              <a:rPr lang="en-US" sz="2000" dirty="0">
                <a:latin typeface="Times New Roman" pitchFamily="18" charset="0"/>
                <a:cs typeface="Times New Roman" pitchFamily="18" charset="0"/>
              </a:rPr>
              <a:t>vertical-align</a:t>
            </a:r>
          </a:p>
          <a:p>
            <a:pPr lvl="2"/>
            <a:r>
              <a:rPr lang="en-US" sz="2000" dirty="0">
                <a:latin typeface="Times New Roman" pitchFamily="18" charset="0"/>
                <a:cs typeface="Times New Roman" pitchFamily="18" charset="0"/>
              </a:rPr>
              <a:t>text-transform</a:t>
            </a:r>
          </a:p>
          <a:p>
            <a:pPr lvl="2"/>
            <a:r>
              <a:rPr lang="en-US" sz="2000" dirty="0">
                <a:latin typeface="Times New Roman" pitchFamily="18" charset="0"/>
                <a:cs typeface="Times New Roman" pitchFamily="18" charset="0"/>
              </a:rPr>
              <a:t>line-height</a:t>
            </a:r>
          </a:p>
          <a:p>
            <a:pPr lvl="2"/>
            <a:r>
              <a:rPr lang="en-US" sz="2000" dirty="0">
                <a:latin typeface="Times New Roman" pitchFamily="18" charset="0"/>
                <a:cs typeface="Times New Roman" pitchFamily="18" charset="0"/>
              </a:rPr>
              <a:t>clear</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913834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79512" y="476672"/>
            <a:ext cx="8856984" cy="6381328"/>
          </a:xfrm>
        </p:spPr>
        <p:txBody>
          <a:bodyPr/>
          <a:lstStyle/>
          <a:p>
            <a:pPr marL="64008" indent="0">
              <a:buNone/>
            </a:pPr>
            <a:r>
              <a:rPr lang="en-IN" dirty="0">
                <a:solidFill>
                  <a:schemeClr val="accent1">
                    <a:lumMod val="60000"/>
                    <a:lumOff val="40000"/>
                  </a:schemeClr>
                </a:solidFill>
                <a:latin typeface="Times New Roman" pitchFamily="18" charset="0"/>
                <a:cs typeface="Times New Roman" pitchFamily="18" charset="0"/>
              </a:rPr>
              <a:t>The ::before Pseudo-element</a:t>
            </a:r>
          </a:p>
          <a:p>
            <a:pPr marL="64008" indent="0">
              <a:buNone/>
            </a:pPr>
            <a:r>
              <a:rPr lang="en-IN" dirty="0">
                <a:solidFill>
                  <a:schemeClr val="accent1">
                    <a:lumMod val="60000"/>
                    <a:lumOff val="40000"/>
                  </a:schemeClr>
                </a:solidFill>
                <a:latin typeface="Times New Roman" pitchFamily="18" charset="0"/>
                <a:cs typeface="Times New Roman" pitchFamily="18" charset="0"/>
              </a:rPr>
              <a:t>	</a:t>
            </a:r>
            <a:r>
              <a:rPr lang="en-US" dirty="0">
                <a:latin typeface="Times New Roman" pitchFamily="18" charset="0"/>
                <a:cs typeface="Times New Roman" pitchFamily="18" charset="0"/>
              </a:rPr>
              <a:t>The ::before pseudo-element can be used to insert some content before the content of an element</a:t>
            </a:r>
            <a:r>
              <a:rPr lang="en-US" dirty="0" smtClean="0">
                <a:latin typeface="Times New Roman" pitchFamily="18" charset="0"/>
                <a:cs typeface="Times New Roman" pitchFamily="18" charset="0"/>
              </a:rPr>
              <a:t>.</a:t>
            </a:r>
          </a:p>
          <a:p>
            <a:pPr marL="64008" indent="0">
              <a:buNone/>
            </a:pPr>
            <a:r>
              <a:rPr lang="en-IN" dirty="0">
                <a:solidFill>
                  <a:schemeClr val="accent1">
                    <a:lumMod val="60000"/>
                    <a:lumOff val="40000"/>
                  </a:schemeClr>
                </a:solidFill>
                <a:latin typeface="Times New Roman" pitchFamily="18" charset="0"/>
                <a:cs typeface="Times New Roman" pitchFamily="18" charset="0"/>
              </a:rPr>
              <a:t>The ::after Pseudo-element</a:t>
            </a:r>
          </a:p>
          <a:p>
            <a:pPr marL="64008" indent="0">
              <a:buNone/>
            </a:pPr>
            <a:r>
              <a:rPr lang="en-IN" dirty="0" smtClean="0">
                <a:solidFill>
                  <a:schemeClr val="accent1">
                    <a:lumMod val="60000"/>
                    <a:lumOff val="40000"/>
                  </a:schemeClr>
                </a:solidFill>
                <a:latin typeface="Times New Roman" pitchFamily="18" charset="0"/>
                <a:cs typeface="Times New Roman" pitchFamily="18" charset="0"/>
              </a:rPr>
              <a:t>	</a:t>
            </a:r>
            <a:r>
              <a:rPr lang="en-US" dirty="0">
                <a:latin typeface="Times New Roman" pitchFamily="18" charset="0"/>
                <a:cs typeface="Times New Roman" pitchFamily="18" charset="0"/>
              </a:rPr>
              <a:t>The ::after pseudo-element can be used to insert some content after the content of an element</a:t>
            </a:r>
            <a:r>
              <a:rPr lang="en-US" dirty="0" smtClean="0">
                <a:latin typeface="Times New Roman" pitchFamily="18" charset="0"/>
                <a:cs typeface="Times New Roman" pitchFamily="18" charset="0"/>
              </a:rPr>
              <a:t>.</a:t>
            </a:r>
          </a:p>
          <a:p>
            <a:pPr marL="64008" indent="0">
              <a:buNone/>
            </a:pPr>
            <a:r>
              <a:rPr lang="en-IN" dirty="0">
                <a:solidFill>
                  <a:schemeClr val="accent1">
                    <a:lumMod val="60000"/>
                    <a:lumOff val="40000"/>
                  </a:schemeClr>
                </a:solidFill>
                <a:latin typeface="Times New Roman" pitchFamily="18" charset="0"/>
                <a:cs typeface="Times New Roman" pitchFamily="18" charset="0"/>
              </a:rPr>
              <a:t>The ::marker Pseudo-element</a:t>
            </a:r>
          </a:p>
          <a:p>
            <a:pPr marL="64008" indent="0">
              <a:buNone/>
            </a:pPr>
            <a:r>
              <a:rPr lang="en-IN" dirty="0" smtClean="0">
                <a:solidFill>
                  <a:schemeClr val="accent1">
                    <a:lumMod val="60000"/>
                    <a:lumOff val="40000"/>
                  </a:schemeClr>
                </a:solidFill>
                <a:latin typeface="Times New Roman" pitchFamily="18" charset="0"/>
                <a:cs typeface="Times New Roman" pitchFamily="18" charset="0"/>
              </a:rPr>
              <a:t>	</a:t>
            </a:r>
            <a:r>
              <a:rPr lang="en-US" dirty="0">
                <a:latin typeface="Times New Roman" pitchFamily="18" charset="0"/>
                <a:cs typeface="Times New Roman" pitchFamily="18" charset="0"/>
              </a:rPr>
              <a:t>The ::marker pseudo-element selects the markers of list items</a:t>
            </a:r>
            <a:r>
              <a:rPr lang="en-US" dirty="0" smtClean="0">
                <a:latin typeface="Times New Roman" pitchFamily="18" charset="0"/>
                <a:cs typeface="Times New Roman" pitchFamily="18" charset="0"/>
              </a:rPr>
              <a:t>.</a:t>
            </a:r>
          </a:p>
          <a:p>
            <a:pPr marL="64008" indent="0">
              <a:buNone/>
            </a:pPr>
            <a:r>
              <a:rPr lang="en-IN" dirty="0">
                <a:latin typeface="Times New Roman" pitchFamily="18" charset="0"/>
                <a:cs typeface="Times New Roman" pitchFamily="18" charset="0"/>
              </a:rPr>
              <a:t>The ::selection Pseudo-element</a:t>
            </a:r>
          </a:p>
          <a:p>
            <a:pPr marL="64008"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990218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72000"/>
          </a:xfrm>
        </p:spPr>
        <p:txBody>
          <a:bodyPr>
            <a:normAutofit/>
          </a:bodyPr>
          <a:lstStyle/>
          <a:p>
            <a:pPr marL="64008" indent="0" algn="ctr">
              <a:buNone/>
            </a:pPr>
            <a:endParaRPr lang="en-IN" sz="7200" dirty="0" smtClean="0">
              <a:solidFill>
                <a:schemeClr val="accent1">
                  <a:lumMod val="75000"/>
                </a:schemeClr>
              </a:solidFill>
            </a:endParaRPr>
          </a:p>
          <a:p>
            <a:pPr marL="64008" indent="0" algn="ctr">
              <a:buNone/>
            </a:pPr>
            <a:r>
              <a:rPr lang="en-IN" sz="7200" dirty="0" smtClean="0">
                <a:solidFill>
                  <a:schemeClr val="accent1">
                    <a:lumMod val="75000"/>
                  </a:schemeClr>
                </a:solidFill>
              </a:rPr>
              <a:t>Thank You</a:t>
            </a:r>
            <a:endParaRPr lang="en-IN" sz="7200" dirty="0">
              <a:solidFill>
                <a:schemeClr val="accent1">
                  <a:lumMod val="75000"/>
                </a:schemeClr>
              </a:solidFill>
            </a:endParaRPr>
          </a:p>
        </p:txBody>
      </p:sp>
    </p:spTree>
    <p:extLst>
      <p:ext uri="{BB962C8B-B14F-4D97-AF65-F5344CB8AC3E}">
        <p14:creationId xmlns:p14="http://schemas.microsoft.com/office/powerpoint/2010/main" val="1202314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856984" cy="6480720"/>
          </a:xfrm>
        </p:spPr>
        <p:txBody>
          <a:bodyPr>
            <a:noAutofit/>
          </a:bodyPr>
          <a:lstStyle/>
          <a:p>
            <a:pPr>
              <a:buFont typeface="Wingdings" pitchFamily="2" charset="2"/>
              <a:buChar char="Ø"/>
            </a:pPr>
            <a:r>
              <a:rPr lang="en-US" sz="1800" b="1" dirty="0" smtClean="0">
                <a:solidFill>
                  <a:schemeClr val="accent1">
                    <a:lumMod val="40000"/>
                    <a:lumOff val="60000"/>
                  </a:schemeClr>
                </a:solidFill>
                <a:latin typeface="Times New Roman" pitchFamily="18" charset="0"/>
                <a:cs typeface="Times New Roman" pitchFamily="18" charset="0"/>
              </a:rPr>
              <a:t>SELECTOR:</a:t>
            </a:r>
            <a:r>
              <a:rPr lang="en-US" sz="1800" dirty="0">
                <a:solidFill>
                  <a:schemeClr val="accent1">
                    <a:lumMod val="40000"/>
                    <a:lumOff val="60000"/>
                  </a:schemeClr>
                </a:solidFill>
                <a:latin typeface="Times New Roman" pitchFamily="18" charset="0"/>
                <a:cs typeface="Times New Roman" pitchFamily="18" charset="0"/>
              </a:rPr>
              <a:t> </a:t>
            </a:r>
            <a:endParaRPr lang="en-US" sz="1800" dirty="0" smtClean="0">
              <a:solidFill>
                <a:schemeClr val="accent1">
                  <a:lumMod val="40000"/>
                  <a:lumOff val="60000"/>
                </a:schemeClr>
              </a:solidFill>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Selector </a:t>
            </a:r>
            <a:r>
              <a:rPr lang="en-US" sz="1800" dirty="0">
                <a:latin typeface="Times New Roman" pitchFamily="18" charset="0"/>
                <a:cs typeface="Times New Roman" pitchFamily="18" charset="0"/>
              </a:rPr>
              <a:t>indicates the HTML element you want to style. It could be any tag like &lt;h1&gt;, &lt;title&gt; etc</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IN" sz="1800" dirty="0" smtClean="0">
                <a:latin typeface="Times New Roman" panose="02020603050405020304" pitchFamily="18" charset="0"/>
                <a:cs typeface="Times New Roman" panose="02020603050405020304" pitchFamily="18" charset="0"/>
              </a:rPr>
              <a:t>Selector{Property1</a:t>
            </a:r>
            <a:r>
              <a:rPr lang="en-IN" sz="1800" dirty="0">
                <a:latin typeface="Times New Roman" panose="02020603050405020304" pitchFamily="18" charset="0"/>
                <a:cs typeface="Times New Roman" panose="02020603050405020304" pitchFamily="18" charset="0"/>
              </a:rPr>
              <a:t>: value1; Property2: value2; ..........;}  </a:t>
            </a:r>
          </a:p>
          <a:p>
            <a:pPr marL="0" indent="0">
              <a:buNone/>
            </a:pPr>
            <a:endParaRPr lang="en-US" sz="1800" dirty="0" smtClean="0">
              <a:latin typeface="Times New Roman" pitchFamily="18" charset="0"/>
              <a:cs typeface="Times New Roman" pitchFamily="18" charset="0"/>
            </a:endParaRPr>
          </a:p>
          <a:p>
            <a:pPr>
              <a:buFont typeface="Wingdings" panose="05000000000000000000" pitchFamily="2" charset="2"/>
              <a:buChar char="Ø"/>
            </a:pPr>
            <a:r>
              <a:rPr lang="en-US" sz="1800" b="1" dirty="0" smtClean="0">
                <a:solidFill>
                  <a:schemeClr val="accent1">
                    <a:lumMod val="40000"/>
                    <a:lumOff val="60000"/>
                  </a:schemeClr>
                </a:solidFill>
                <a:latin typeface="Times New Roman" pitchFamily="18" charset="0"/>
                <a:cs typeface="Times New Roman" pitchFamily="18" charset="0"/>
              </a:rPr>
              <a:t>DECLARATION BLOCK</a:t>
            </a:r>
            <a:r>
              <a:rPr lang="en-US" sz="1800" b="1" dirty="0" smtClean="0">
                <a:solidFill>
                  <a:schemeClr val="accent2">
                    <a:lumMod val="60000"/>
                    <a:lumOff val="40000"/>
                  </a:schemeClr>
                </a:solidFill>
                <a:latin typeface="Times New Roman" pitchFamily="18" charset="0"/>
                <a:cs typeface="Times New Roman" pitchFamily="18" charset="0"/>
              </a:rPr>
              <a:t>:</a:t>
            </a:r>
            <a:r>
              <a:rPr lang="en-US" sz="1800" dirty="0">
                <a:solidFill>
                  <a:schemeClr val="accent2">
                    <a:lumMod val="60000"/>
                    <a:lumOff val="40000"/>
                  </a:schemeClr>
                </a:solidFill>
                <a:latin typeface="Times New Roman" pitchFamily="18" charset="0"/>
                <a:cs typeface="Times New Roman" pitchFamily="18" charset="0"/>
              </a:rPr>
              <a:t> </a:t>
            </a:r>
            <a:endParaRPr lang="en-US" sz="1800" dirty="0" smtClean="0">
              <a:solidFill>
                <a:schemeClr val="accent2">
                  <a:lumMod val="60000"/>
                  <a:lumOff val="40000"/>
                </a:schemeClr>
              </a:solidFill>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declaration block can contain one or more declarations separated by a semicolon. For the above example, there are two declarations</a:t>
            </a:r>
            <a:r>
              <a:rPr lang="en-US" sz="1800" dirty="0" smtClean="0">
                <a:latin typeface="Times New Roman" pitchFamily="18" charset="0"/>
                <a:cs typeface="Times New Roman" pitchFamily="18" charset="0"/>
              </a:rPr>
              <a:t>:</a:t>
            </a:r>
          </a:p>
          <a:p>
            <a:pPr lvl="2"/>
            <a:r>
              <a:rPr lang="en-US" sz="1800" dirty="0">
                <a:latin typeface="Times New Roman" pitchFamily="18" charset="0"/>
                <a:cs typeface="Times New Roman" pitchFamily="18" charset="0"/>
              </a:rPr>
              <a:t>color: yellow;</a:t>
            </a:r>
          </a:p>
          <a:p>
            <a:pPr lvl="2"/>
            <a:r>
              <a:rPr lang="en-US" sz="1800" dirty="0" smtClean="0">
                <a:latin typeface="Times New Roman" pitchFamily="18" charset="0"/>
                <a:cs typeface="Times New Roman" pitchFamily="18" charset="0"/>
              </a:rPr>
              <a:t>font-size: 11 </a:t>
            </a:r>
            <a:r>
              <a:rPr lang="en-US" sz="1800" dirty="0" err="1">
                <a:latin typeface="Times New Roman" pitchFamily="18" charset="0"/>
                <a:cs typeface="Times New Roman" pitchFamily="18" charset="0"/>
              </a:rPr>
              <a:t>px</a:t>
            </a:r>
            <a:r>
              <a:rPr lang="en-US" sz="1800" dirty="0" smtClean="0">
                <a:latin typeface="Times New Roman" pitchFamily="18" charset="0"/>
                <a:cs typeface="Times New Roman" pitchFamily="18" charset="0"/>
              </a:rPr>
              <a:t>;</a:t>
            </a:r>
          </a:p>
          <a:p>
            <a:pPr marL="0" indent="0">
              <a:buNone/>
            </a:pPr>
            <a:r>
              <a:rPr lang="en-US" sz="1800" dirty="0">
                <a:latin typeface="Times New Roman" panose="02020603050405020304" pitchFamily="18" charset="0"/>
                <a:cs typeface="Times New Roman" panose="02020603050405020304" pitchFamily="18" charset="0"/>
              </a:rPr>
              <a:t>Each declaration contains a property name and value, separated by a colon</a:t>
            </a:r>
            <a:r>
              <a:rPr lang="en-US" sz="1800" dirty="0" smtClean="0">
                <a:latin typeface="Times New Roman" panose="02020603050405020304" pitchFamily="18" charset="0"/>
                <a:cs typeface="Times New Roman" panose="02020603050405020304" pitchFamily="18" charset="0"/>
              </a:rPr>
              <a:t>.</a:t>
            </a:r>
          </a:p>
          <a:p>
            <a:pPr>
              <a:buFont typeface="Wingdings" pitchFamily="2" charset="2"/>
              <a:buChar char="Ø"/>
            </a:pPr>
            <a:r>
              <a:rPr lang="en-US" sz="1800" b="1" dirty="0">
                <a:solidFill>
                  <a:schemeClr val="accent1">
                    <a:lumMod val="40000"/>
                    <a:lumOff val="60000"/>
                  </a:schemeClr>
                </a:solidFill>
                <a:latin typeface="Times New Roman" pitchFamily="18" charset="0"/>
                <a:cs typeface="Times New Roman" pitchFamily="18" charset="0"/>
              </a:rPr>
              <a:t>PROPERTY:</a:t>
            </a:r>
            <a:r>
              <a:rPr lang="en-US" sz="1800" dirty="0">
                <a:solidFill>
                  <a:schemeClr val="accent1">
                    <a:lumMod val="40000"/>
                    <a:lumOff val="60000"/>
                  </a:schemeClr>
                </a:solidFill>
                <a:latin typeface="Times New Roman" pitchFamily="18" charset="0"/>
                <a:cs typeface="Times New Roman" pitchFamily="18" charset="0"/>
              </a:rPr>
              <a:t> </a:t>
            </a:r>
          </a:p>
          <a:p>
            <a:pPr marL="365760" lvl="1" indent="0">
              <a:buNone/>
            </a:pPr>
            <a:r>
              <a:rPr lang="en-US" sz="1800" dirty="0">
                <a:latin typeface="Times New Roman" pitchFamily="18" charset="0"/>
                <a:cs typeface="Times New Roman" pitchFamily="18" charset="0"/>
              </a:rPr>
              <a:t>	A Property is a type of attribute of HTML element. It could be color, border etc.</a:t>
            </a:r>
          </a:p>
          <a:p>
            <a:pPr marL="365760" lvl="1" indent="0">
              <a:buNone/>
            </a:pPr>
            <a:endParaRPr lang="en-US" sz="1800" dirty="0">
              <a:latin typeface="Times New Roman" pitchFamily="18" charset="0"/>
              <a:cs typeface="Times New Roman" pitchFamily="18" charset="0"/>
            </a:endParaRPr>
          </a:p>
          <a:p>
            <a:pPr>
              <a:buFont typeface="Wingdings" pitchFamily="2" charset="2"/>
              <a:buChar char="Ø"/>
            </a:pPr>
            <a:r>
              <a:rPr lang="en-US" sz="1800" b="1" dirty="0">
                <a:solidFill>
                  <a:schemeClr val="accent1">
                    <a:lumMod val="40000"/>
                    <a:lumOff val="60000"/>
                  </a:schemeClr>
                </a:solidFill>
                <a:latin typeface="Times New Roman" pitchFamily="18" charset="0"/>
                <a:cs typeface="Times New Roman" pitchFamily="18" charset="0"/>
              </a:rPr>
              <a:t>VALUE:</a:t>
            </a:r>
            <a:r>
              <a:rPr lang="en-US" sz="1800" dirty="0">
                <a:solidFill>
                  <a:schemeClr val="accent1">
                    <a:lumMod val="40000"/>
                    <a:lumOff val="60000"/>
                  </a:schemeClr>
                </a:solidFill>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Values are assigned to CSS properties. In the above example, value "yellow" is assigned to color property.</a:t>
            </a:r>
          </a:p>
          <a:p>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95496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8229600" cy="1143000"/>
          </a:xfrm>
        </p:spPr>
        <p:txBody>
          <a:bodyPr>
            <a:noAutofit/>
          </a:bodyPr>
          <a:lstStyle/>
          <a:p>
            <a:r>
              <a:rPr lang="en-IN" sz="4000" dirty="0" smtClean="0">
                <a:solidFill>
                  <a:schemeClr val="accent1">
                    <a:lumMod val="40000"/>
                    <a:lumOff val="60000"/>
                  </a:schemeClr>
                </a:solidFill>
                <a:latin typeface="Times New Roman" pitchFamily="18" charset="0"/>
                <a:cs typeface="Times New Roman" pitchFamily="18" charset="0"/>
              </a:rPr>
              <a:t/>
            </a:r>
            <a:br>
              <a:rPr lang="en-IN" sz="4000" dirty="0" smtClean="0">
                <a:solidFill>
                  <a:schemeClr val="accent1">
                    <a:lumMod val="40000"/>
                    <a:lumOff val="60000"/>
                  </a:schemeClr>
                </a:solidFill>
                <a:latin typeface="Times New Roman" pitchFamily="18" charset="0"/>
                <a:cs typeface="Times New Roman" pitchFamily="18" charset="0"/>
              </a:rPr>
            </a:br>
            <a:r>
              <a:rPr lang="en-IN" sz="4000" dirty="0">
                <a:solidFill>
                  <a:schemeClr val="accent1">
                    <a:lumMod val="40000"/>
                    <a:lumOff val="60000"/>
                  </a:schemeClr>
                </a:solidFill>
                <a:latin typeface="Times New Roman" pitchFamily="18" charset="0"/>
                <a:cs typeface="Times New Roman" pitchFamily="18" charset="0"/>
              </a:rPr>
              <a:t/>
            </a:r>
            <a:br>
              <a:rPr lang="en-IN" sz="4000" dirty="0">
                <a:solidFill>
                  <a:schemeClr val="accent1">
                    <a:lumMod val="40000"/>
                    <a:lumOff val="60000"/>
                  </a:schemeClr>
                </a:solidFill>
                <a:latin typeface="Times New Roman" pitchFamily="18" charset="0"/>
                <a:cs typeface="Times New Roman" pitchFamily="18" charset="0"/>
              </a:rPr>
            </a:br>
            <a:r>
              <a:rPr lang="en-IN" sz="4000" dirty="0" smtClean="0">
                <a:solidFill>
                  <a:schemeClr val="accent1">
                    <a:lumMod val="40000"/>
                    <a:lumOff val="60000"/>
                  </a:schemeClr>
                </a:solidFill>
                <a:latin typeface="Times New Roman" pitchFamily="18" charset="0"/>
                <a:cs typeface="Times New Roman" pitchFamily="18" charset="0"/>
              </a:rPr>
              <a:t>CSS </a:t>
            </a:r>
            <a:r>
              <a:rPr lang="en-IN" sz="4000" dirty="0">
                <a:solidFill>
                  <a:schemeClr val="accent1">
                    <a:lumMod val="40000"/>
                    <a:lumOff val="60000"/>
                  </a:schemeClr>
                </a:solidFill>
                <a:latin typeface="Times New Roman" pitchFamily="18" charset="0"/>
                <a:cs typeface="Times New Roman" pitchFamily="18" charset="0"/>
              </a:rPr>
              <a:t>Selector</a:t>
            </a:r>
            <a:r>
              <a:rPr lang="en-IN" sz="4000" b="0" dirty="0">
                <a:solidFill>
                  <a:schemeClr val="accent1">
                    <a:lumMod val="40000"/>
                    <a:lumOff val="60000"/>
                  </a:schemeClr>
                </a:solidFill>
                <a:latin typeface="Times New Roman" pitchFamily="18" charset="0"/>
                <a:cs typeface="Times New Roman" pitchFamily="18" charset="0"/>
              </a:rPr>
              <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124744"/>
            <a:ext cx="8229600" cy="4572000"/>
          </a:xfrm>
        </p:spPr>
        <p:txBody>
          <a:bodyPr>
            <a:noAutofit/>
          </a:bodyPr>
          <a:lstStyle/>
          <a:p>
            <a:pPr>
              <a:buFont typeface="Wingdings" pitchFamily="2" charset="2"/>
              <a:buChar char="Ø"/>
            </a:pPr>
            <a:r>
              <a:rPr lang="en-US" sz="2000" b="1" dirty="0">
                <a:latin typeface="Times New Roman" pitchFamily="18" charset="0"/>
                <a:cs typeface="Times New Roman" pitchFamily="18" charset="0"/>
              </a:rPr>
              <a:t>CSS selectors</a:t>
            </a:r>
            <a:r>
              <a:rPr lang="en-US" sz="2000" dirty="0">
                <a:latin typeface="Times New Roman" pitchFamily="18" charset="0"/>
                <a:cs typeface="Times New Roman" pitchFamily="18" charset="0"/>
              </a:rPr>
              <a:t> are used to select the content you want to style. Selectors are the part of CSS rule set. CSS selectors select HTML elements according to its id, class, type, attribute etc.</a:t>
            </a:r>
          </a:p>
          <a:p>
            <a:pPr>
              <a:buFont typeface="Wingdings" pitchFamily="2" charset="2"/>
              <a:buChar char="Ø"/>
            </a:pPr>
            <a:r>
              <a:rPr lang="en-US" sz="2000" dirty="0">
                <a:latin typeface="Times New Roman" pitchFamily="18" charset="0"/>
                <a:cs typeface="Times New Roman" pitchFamily="18" charset="0"/>
              </a:rPr>
              <a:t>There are several different types of selectors in </a:t>
            </a:r>
            <a:r>
              <a:rPr lang="en-US" sz="2000" dirty="0" smtClean="0">
                <a:latin typeface="Times New Roman" pitchFamily="18" charset="0"/>
                <a:cs typeface="Times New Roman" pitchFamily="18" charset="0"/>
              </a:rPr>
              <a:t>CSS:-</a:t>
            </a:r>
            <a:endParaRPr lang="en-US" sz="2000" dirty="0">
              <a:latin typeface="Times New Roman" pitchFamily="18" charset="0"/>
              <a:cs typeface="Times New Roman" pitchFamily="18" charset="0"/>
            </a:endParaRPr>
          </a:p>
          <a:p>
            <a:pPr lvl="2">
              <a:buFont typeface="Wingdings" pitchFamily="2" charset="2"/>
              <a:buChar char="Ø"/>
            </a:pPr>
            <a:r>
              <a:rPr lang="en-US" sz="2000" dirty="0" smtClean="0">
                <a:latin typeface="Times New Roman" pitchFamily="18" charset="0"/>
                <a:cs typeface="Times New Roman" pitchFamily="18" charset="0"/>
              </a:rPr>
              <a:t> CSS </a:t>
            </a:r>
            <a:r>
              <a:rPr lang="en-US" sz="2000" dirty="0">
                <a:latin typeface="Times New Roman" pitchFamily="18" charset="0"/>
                <a:cs typeface="Times New Roman" pitchFamily="18" charset="0"/>
              </a:rPr>
              <a:t>Element </a:t>
            </a:r>
            <a:r>
              <a:rPr lang="en-US" sz="2000" dirty="0" smtClean="0">
                <a:latin typeface="Times New Roman" pitchFamily="18" charset="0"/>
                <a:cs typeface="Times New Roman" pitchFamily="18" charset="0"/>
              </a:rPr>
              <a:t>Selector</a:t>
            </a:r>
          </a:p>
          <a:p>
            <a:pPr lvl="2">
              <a:buFont typeface="Wingdings" pitchFamily="2" charset="2"/>
              <a:buChar char="Ø"/>
            </a:pPr>
            <a:r>
              <a:rPr lang="en-US" sz="2000" dirty="0" smtClean="0">
                <a:latin typeface="Times New Roman" pitchFamily="18" charset="0"/>
                <a:cs typeface="Times New Roman" pitchFamily="18" charset="0"/>
              </a:rPr>
              <a:t> CSS </a:t>
            </a:r>
            <a:r>
              <a:rPr lang="en-US" sz="2000" dirty="0">
                <a:latin typeface="Times New Roman" pitchFamily="18" charset="0"/>
                <a:cs typeface="Times New Roman" pitchFamily="18" charset="0"/>
              </a:rPr>
              <a:t>Id </a:t>
            </a:r>
            <a:r>
              <a:rPr lang="en-US" sz="2000" dirty="0" smtClean="0">
                <a:latin typeface="Times New Roman" pitchFamily="18" charset="0"/>
                <a:cs typeface="Times New Roman" pitchFamily="18" charset="0"/>
              </a:rPr>
              <a:t>Selector</a:t>
            </a:r>
          </a:p>
          <a:p>
            <a:pPr lvl="2">
              <a:buFont typeface="Wingdings" pitchFamily="2" charset="2"/>
              <a:buChar char="Ø"/>
            </a:pPr>
            <a:r>
              <a:rPr lang="en-US" sz="2000" dirty="0" smtClean="0">
                <a:latin typeface="Times New Roman" pitchFamily="18" charset="0"/>
                <a:cs typeface="Times New Roman" pitchFamily="18" charset="0"/>
              </a:rPr>
              <a:t> CSS </a:t>
            </a:r>
            <a:r>
              <a:rPr lang="en-US" sz="2000" dirty="0">
                <a:latin typeface="Times New Roman" pitchFamily="18" charset="0"/>
                <a:cs typeface="Times New Roman" pitchFamily="18" charset="0"/>
              </a:rPr>
              <a:t>Class </a:t>
            </a:r>
            <a:r>
              <a:rPr lang="en-US" sz="2000" dirty="0" smtClean="0">
                <a:latin typeface="Times New Roman" pitchFamily="18" charset="0"/>
                <a:cs typeface="Times New Roman" pitchFamily="18" charset="0"/>
              </a:rPr>
              <a:t>Selector</a:t>
            </a:r>
          </a:p>
          <a:p>
            <a:pPr lvl="2">
              <a:buFont typeface="Wingdings" pitchFamily="2" charset="2"/>
              <a:buChar char="Ø"/>
            </a:pPr>
            <a:r>
              <a:rPr lang="en-US" sz="2000" dirty="0" smtClean="0">
                <a:latin typeface="Times New Roman" pitchFamily="18" charset="0"/>
                <a:cs typeface="Times New Roman" pitchFamily="18" charset="0"/>
              </a:rPr>
              <a:t> CSS </a:t>
            </a:r>
            <a:r>
              <a:rPr lang="en-US" sz="2000" dirty="0">
                <a:latin typeface="Times New Roman" pitchFamily="18" charset="0"/>
                <a:cs typeface="Times New Roman" pitchFamily="18" charset="0"/>
              </a:rPr>
              <a:t>Universal </a:t>
            </a:r>
            <a:r>
              <a:rPr lang="en-US" sz="2000" dirty="0" smtClean="0">
                <a:latin typeface="Times New Roman" pitchFamily="18" charset="0"/>
                <a:cs typeface="Times New Roman" pitchFamily="18" charset="0"/>
              </a:rPr>
              <a:t>Selector</a:t>
            </a:r>
          </a:p>
          <a:p>
            <a:pPr lvl="2">
              <a:buFont typeface="Wingdings" pitchFamily="2" charset="2"/>
              <a:buChar char="Ø"/>
            </a:pPr>
            <a:r>
              <a:rPr lang="en-US" sz="2000" dirty="0" smtClean="0">
                <a:latin typeface="Times New Roman" pitchFamily="18" charset="0"/>
                <a:cs typeface="Times New Roman" pitchFamily="18" charset="0"/>
              </a:rPr>
              <a:t> CSS </a:t>
            </a:r>
            <a:r>
              <a:rPr lang="en-US" sz="2000" dirty="0">
                <a:latin typeface="Times New Roman" pitchFamily="18" charset="0"/>
                <a:cs typeface="Times New Roman" pitchFamily="18" charset="0"/>
              </a:rPr>
              <a:t>Group Selector</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85594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9" y="0"/>
            <a:ext cx="8229600" cy="713234"/>
          </a:xfrm>
        </p:spPr>
        <p:txBody>
          <a:bodyPr>
            <a:normAutofit/>
          </a:bodyPr>
          <a:lstStyle/>
          <a:p>
            <a:r>
              <a:rPr lang="en-IN" sz="4000" dirty="0" smtClean="0">
                <a:solidFill>
                  <a:schemeClr val="accent1">
                    <a:lumMod val="40000"/>
                    <a:lumOff val="60000"/>
                  </a:schemeClr>
                </a:solidFill>
                <a:latin typeface="Times New Roman" pitchFamily="18" charset="0"/>
                <a:cs typeface="Times New Roman" pitchFamily="18" charset="0"/>
              </a:rPr>
              <a:t>CSS ELEMENT SELECTOR</a:t>
            </a: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737320"/>
            <a:ext cx="8712968" cy="6120680"/>
          </a:xfrm>
        </p:spPr>
        <p:txBody>
          <a:bodyPr>
            <a:noAutofit/>
          </a:bodyPr>
          <a:lstStyle/>
          <a:p>
            <a:pPr>
              <a:buFont typeface="Wingdings" panose="05000000000000000000" pitchFamily="2" charset="2"/>
              <a:buChar char="Ø"/>
            </a:pPr>
            <a:r>
              <a:rPr lang="en-US" sz="1800" dirty="0" smtClean="0">
                <a:latin typeface="Times New Roman" pitchFamily="18" charset="0"/>
                <a:cs typeface="Times New Roman" pitchFamily="18" charset="0"/>
              </a:rPr>
              <a:t>The element selector selects HTML elements based on the element name.</a:t>
            </a:r>
          </a:p>
          <a:p>
            <a:pPr marL="64008" indent="0">
              <a:buNone/>
            </a:pPr>
            <a:r>
              <a:rPr lang="en-IN" sz="1800" b="1" dirty="0" smtClean="0">
                <a:solidFill>
                  <a:srgbClr val="00B0F0"/>
                </a:solidFill>
                <a:latin typeface="Times New Roman" pitchFamily="18" charset="0"/>
                <a:cs typeface="Times New Roman" pitchFamily="18" charset="0"/>
              </a:rPr>
              <a:t>Example:</a:t>
            </a:r>
          </a:p>
          <a:p>
            <a:pPr marL="64008" indent="0">
              <a:buNone/>
            </a:pPr>
            <a:r>
              <a:rPr lang="en-US"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style&gt;</a:t>
            </a:r>
            <a:r>
              <a:rPr lang="en-US" sz="1800" dirty="0">
                <a:latin typeface="Times New Roman" panose="02020603050405020304" pitchFamily="18" charset="0"/>
                <a:cs typeface="Times New Roman" panose="02020603050405020304" pitchFamily="18" charset="0"/>
              </a:rPr>
              <a:t>  </a:t>
            </a:r>
          </a:p>
          <a:p>
            <a:pPr marL="64008" indent="0">
              <a:buNone/>
            </a:pP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p</a:t>
            </a:r>
            <a:r>
              <a:rPr lang="en-US" sz="1800" b="1" dirty="0">
                <a:latin typeface="Times New Roman" panose="02020603050405020304" pitchFamily="18" charset="0"/>
                <a:cs typeface="Times New Roman" panose="02020603050405020304" pitchFamily="18" charset="0"/>
              </a:rPr>
              <a:t>{  </a:t>
            </a:r>
          </a:p>
          <a:p>
            <a:pPr marL="64008"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text-align</a:t>
            </a:r>
            <a:r>
              <a:rPr lang="en-US" sz="1800" b="1" dirty="0">
                <a:latin typeface="Times New Roman" panose="02020603050405020304" pitchFamily="18" charset="0"/>
                <a:cs typeface="Times New Roman" panose="02020603050405020304" pitchFamily="18" charset="0"/>
              </a:rPr>
              <a:t>: center;  </a:t>
            </a:r>
          </a:p>
          <a:p>
            <a:pPr marL="64008"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color</a:t>
            </a:r>
            <a:r>
              <a:rPr lang="en-US" sz="1800" b="1" dirty="0">
                <a:latin typeface="Times New Roman" panose="02020603050405020304" pitchFamily="18" charset="0"/>
                <a:cs typeface="Times New Roman" panose="02020603050405020304" pitchFamily="18" charset="0"/>
              </a:rPr>
              <a:t>: blue;  </a:t>
            </a:r>
          </a:p>
          <a:p>
            <a:pPr marL="64008" indent="0">
              <a:buNone/>
            </a:pP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style&gt;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head&gt;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body&gt;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p&gt;</a:t>
            </a:r>
            <a:r>
              <a:rPr lang="en-US" sz="1800" dirty="0">
                <a:latin typeface="Times New Roman" panose="02020603050405020304" pitchFamily="18" charset="0"/>
                <a:cs typeface="Times New Roman" panose="02020603050405020304" pitchFamily="18" charset="0"/>
              </a:rPr>
              <a:t>This style will be applied on every paragraph.</a:t>
            </a:r>
            <a:r>
              <a:rPr lang="en-US" sz="1800" b="1" dirty="0">
                <a:latin typeface="Times New Roman" panose="02020603050405020304" pitchFamily="18" charset="0"/>
                <a:cs typeface="Times New Roman" panose="02020603050405020304" pitchFamily="18" charset="0"/>
              </a:rPr>
              <a:t>&lt;/p&gt;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id="para1"</a:t>
            </a:r>
            <a:r>
              <a:rPr lang="en-US" sz="1800" b="1" dirty="0">
                <a:latin typeface="Times New Roman" panose="02020603050405020304" pitchFamily="18" charset="0"/>
                <a:cs typeface="Times New Roman" panose="02020603050405020304" pitchFamily="18" charset="0"/>
              </a:rPr>
              <a:t>&gt;</a:t>
            </a:r>
            <a:r>
              <a:rPr lang="en-US" sz="1800" dirty="0">
                <a:latin typeface="Times New Roman" panose="02020603050405020304" pitchFamily="18" charset="0"/>
                <a:cs typeface="Times New Roman" panose="02020603050405020304" pitchFamily="18" charset="0"/>
              </a:rPr>
              <a:t>Me too!</a:t>
            </a:r>
            <a:r>
              <a:rPr lang="en-US" sz="1800" b="1" dirty="0">
                <a:latin typeface="Times New Roman" panose="02020603050405020304" pitchFamily="18" charset="0"/>
                <a:cs typeface="Times New Roman" panose="02020603050405020304" pitchFamily="18" charset="0"/>
              </a:rPr>
              <a:t>&lt;/p&gt;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p&gt;</a:t>
            </a:r>
            <a:r>
              <a:rPr lang="en-US" sz="1800" dirty="0">
                <a:latin typeface="Times New Roman" panose="02020603050405020304" pitchFamily="18" charset="0"/>
                <a:cs typeface="Times New Roman" panose="02020603050405020304" pitchFamily="18" charset="0"/>
              </a:rPr>
              <a:t>And me!</a:t>
            </a:r>
            <a:r>
              <a:rPr lang="en-US" sz="1800" b="1" dirty="0">
                <a:latin typeface="Times New Roman" panose="02020603050405020304" pitchFamily="18" charset="0"/>
                <a:cs typeface="Times New Roman" panose="02020603050405020304" pitchFamily="18" charset="0"/>
              </a:rPr>
              <a:t>&lt;/p&gt;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body&gt;</a:t>
            </a:r>
            <a:r>
              <a:rPr lang="en-US" sz="1800" dirty="0">
                <a:latin typeface="Times New Roman" panose="02020603050405020304" pitchFamily="18" charset="0"/>
                <a:cs typeface="Times New Roman" panose="02020603050405020304" pitchFamily="18" charset="0"/>
              </a:rPr>
              <a:t>  </a:t>
            </a:r>
          </a:p>
          <a:p>
            <a:pPr marL="64008" indent="0">
              <a:buNone/>
            </a:pPr>
            <a:r>
              <a:rPr lang="en-US" sz="1800" b="1" dirty="0" smtClean="0">
                <a:latin typeface="Times New Roman" panose="02020603050405020304" pitchFamily="18" charset="0"/>
                <a:cs typeface="Times New Roman" panose="02020603050405020304" pitchFamily="18" charset="0"/>
              </a:rPr>
              <a:t>            &lt;/</a:t>
            </a:r>
            <a:r>
              <a:rPr lang="en-US" sz="1800" b="1" dirty="0">
                <a:latin typeface="Times New Roman" panose="02020603050405020304" pitchFamily="18" charset="0"/>
                <a:cs typeface="Times New Roman" panose="02020603050405020304" pitchFamily="18" charset="0"/>
              </a:rPr>
              <a:t>html&gt;</a:t>
            </a:r>
            <a:r>
              <a:rPr lang="en-US" sz="1800" dirty="0">
                <a:latin typeface="Times New Roman" panose="02020603050405020304" pitchFamily="18" charset="0"/>
                <a:cs typeface="Times New Roman" panose="02020603050405020304" pitchFamily="18" charset="0"/>
              </a:rPr>
              <a:t>    </a:t>
            </a:r>
          </a:p>
          <a:p>
            <a:pPr marL="0" indent="0">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85325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645"/>
            <a:ext cx="8229600" cy="504056"/>
          </a:xfrm>
        </p:spPr>
        <p:txBody>
          <a:bodyPr>
            <a:normAutofit fontScale="90000"/>
          </a:bodyPr>
          <a:lstStyle/>
          <a:p>
            <a:r>
              <a:rPr lang="en-IN" sz="4000" b="0" dirty="0" smtClean="0">
                <a:solidFill>
                  <a:schemeClr val="accent1">
                    <a:lumMod val="40000"/>
                    <a:lumOff val="60000"/>
                  </a:schemeClr>
                </a:solidFill>
                <a:latin typeface="Times New Roman" pitchFamily="18" charset="0"/>
                <a:cs typeface="Times New Roman" pitchFamily="18" charset="0"/>
              </a:rPr>
              <a:t/>
            </a:r>
            <a:br>
              <a:rPr lang="en-IN" sz="4000" b="0" dirty="0" smtClean="0">
                <a:solidFill>
                  <a:schemeClr val="accent1">
                    <a:lumMod val="40000"/>
                    <a:lumOff val="60000"/>
                  </a:schemeClr>
                </a:solidFill>
                <a:latin typeface="Times New Roman" pitchFamily="18" charset="0"/>
                <a:cs typeface="Times New Roman" pitchFamily="18" charset="0"/>
              </a:rPr>
            </a:br>
            <a:r>
              <a:rPr lang="en-IN" sz="4000" b="0" dirty="0" smtClean="0">
                <a:solidFill>
                  <a:schemeClr val="accent1">
                    <a:lumMod val="40000"/>
                    <a:lumOff val="60000"/>
                  </a:schemeClr>
                </a:solidFill>
                <a:latin typeface="Times New Roman" pitchFamily="18" charset="0"/>
                <a:cs typeface="Times New Roman" pitchFamily="18" charset="0"/>
              </a:rPr>
              <a:t>CSS </a:t>
            </a:r>
            <a:r>
              <a:rPr lang="en-IN" sz="4000" b="0" dirty="0">
                <a:solidFill>
                  <a:schemeClr val="accent1">
                    <a:lumMod val="40000"/>
                    <a:lumOff val="60000"/>
                  </a:schemeClr>
                </a:solidFill>
                <a:latin typeface="Times New Roman" pitchFamily="18" charset="0"/>
                <a:cs typeface="Times New Roman" pitchFamily="18" charset="0"/>
              </a:rPr>
              <a:t>id Selector</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488" y="476672"/>
            <a:ext cx="8949999" cy="6381328"/>
          </a:xfrm>
        </p:spPr>
        <p:txBody>
          <a:bodyPr>
            <a:noAutofit/>
          </a:bodyPr>
          <a:lstStyle/>
          <a:p>
            <a:pPr>
              <a:buFont typeface="Wingdings" pitchFamily="2" charset="2"/>
              <a:buChar char="Ø"/>
            </a:pPr>
            <a:r>
              <a:rPr lang="en-US" sz="1800" dirty="0" smtClean="0">
                <a:latin typeface="Times New Roman" pitchFamily="18" charset="0"/>
                <a:cs typeface="Times New Roman" pitchFamily="18" charset="0"/>
              </a:rPr>
              <a:t>The id selector uses the id attribute of an HTML element to select a specific element.</a:t>
            </a:r>
          </a:p>
          <a:p>
            <a:pPr>
              <a:buFont typeface="Wingdings" pitchFamily="2" charset="2"/>
              <a:buChar char="Ø"/>
            </a:pPr>
            <a:r>
              <a:rPr lang="en-US" sz="1800" dirty="0" smtClean="0">
                <a:latin typeface="Times New Roman" pitchFamily="18" charset="0"/>
                <a:cs typeface="Times New Roman" pitchFamily="18" charset="0"/>
              </a:rPr>
              <a:t>The id of an element is unique within a page, so the id selector is used to select one unique element!</a:t>
            </a:r>
          </a:p>
          <a:p>
            <a:pPr>
              <a:buFont typeface="Wingdings" pitchFamily="2" charset="2"/>
              <a:buChar char="Ø"/>
            </a:pPr>
            <a:r>
              <a:rPr lang="en-US" sz="1800" dirty="0" smtClean="0">
                <a:latin typeface="Times New Roman" pitchFamily="18" charset="0"/>
                <a:cs typeface="Times New Roman" pitchFamily="18" charset="0"/>
              </a:rPr>
              <a:t>To select an element with a specific id, write a hash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character, followed by the id of the element.</a:t>
            </a:r>
          </a:p>
          <a:p>
            <a:pPr>
              <a:buFont typeface="Wingdings" pitchFamily="2" charset="2"/>
              <a:buChar char="Ø"/>
            </a:pPr>
            <a:r>
              <a:rPr lang="en-IN" sz="1800" b="1" dirty="0" smtClean="0">
                <a:latin typeface="Times New Roman" panose="02020603050405020304" pitchFamily="18" charset="0"/>
                <a:cs typeface="Times New Roman" panose="02020603050405020304" pitchFamily="18" charset="0"/>
              </a:rPr>
              <a:t> </a:t>
            </a:r>
            <a:r>
              <a:rPr lang="en-IN" sz="1800" b="1" dirty="0" smtClean="0">
                <a:solidFill>
                  <a:srgbClr val="00B0F0"/>
                </a:solidFill>
                <a:latin typeface="Times New Roman" panose="02020603050405020304" pitchFamily="18" charset="0"/>
                <a:cs typeface="Times New Roman" panose="02020603050405020304" pitchFamily="18" charset="0"/>
              </a:rPr>
              <a:t>EXAMPLE:      </a:t>
            </a:r>
            <a:r>
              <a:rPr lang="en-IN" sz="1800" b="1" dirty="0" smtClean="0">
                <a:latin typeface="Times New Roman" panose="02020603050405020304" pitchFamily="18" charset="0"/>
                <a:cs typeface="Times New Roman" panose="02020603050405020304" pitchFamily="18" charset="0"/>
              </a:rPr>
              <a:t>&lt;</a:t>
            </a:r>
            <a:r>
              <a:rPr lang="en-IN" sz="1800" b="1" dirty="0">
                <a:latin typeface="Times New Roman" panose="02020603050405020304" pitchFamily="18" charset="0"/>
                <a:cs typeface="Times New Roman" panose="02020603050405020304" pitchFamily="18" charset="0"/>
              </a:rPr>
              <a:t>style&gt;</a:t>
            </a:r>
            <a:r>
              <a:rPr lang="en-IN" sz="1800" dirty="0">
                <a:latin typeface="Times New Roman" panose="02020603050405020304" pitchFamily="18" charset="0"/>
                <a:cs typeface="Times New Roman" panose="02020603050405020304" pitchFamily="18" charset="0"/>
              </a:rPr>
              <a:t>  </a:t>
            </a:r>
          </a:p>
          <a:p>
            <a:pPr marL="64008"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para1 {  </a:t>
            </a:r>
          </a:p>
          <a:p>
            <a:pPr marL="64008"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text-align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center</a:t>
            </a:r>
            <a:r>
              <a:rPr lang="en-IN" sz="1800" dirty="0">
                <a:latin typeface="Times New Roman" panose="02020603050405020304" pitchFamily="18" charset="0"/>
                <a:cs typeface="Times New Roman" panose="02020603050405020304" pitchFamily="18" charset="0"/>
              </a:rPr>
              <a:t>;  </a:t>
            </a:r>
          </a:p>
          <a:p>
            <a:pPr marL="64008"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color</a:t>
            </a:r>
            <a:r>
              <a:rPr lang="en-IN" sz="1800" dirty="0">
                <a:latin typeface="Times New Roman" panose="02020603050405020304" pitchFamily="18" charset="0"/>
                <a:cs typeface="Times New Roman" panose="02020603050405020304" pitchFamily="18" charset="0"/>
              </a:rPr>
              <a:t>: blue;  </a:t>
            </a:r>
          </a:p>
          <a:p>
            <a:pPr marL="64008"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smtClean="0">
                <a:latin typeface="Times New Roman" panose="02020603050405020304" pitchFamily="18" charset="0"/>
                <a:cs typeface="Times New Roman" panose="02020603050405020304" pitchFamily="18" charset="0"/>
              </a:rPr>
              <a:t>                                  &lt;/</a:t>
            </a:r>
            <a:r>
              <a:rPr lang="en-IN" sz="1800" b="1" dirty="0">
                <a:latin typeface="Times New Roman" panose="02020603050405020304" pitchFamily="18" charset="0"/>
                <a:cs typeface="Times New Roman" panose="02020603050405020304" pitchFamily="18" charset="0"/>
              </a:rPr>
              <a:t>style&gt;</a:t>
            </a: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smtClean="0">
                <a:latin typeface="Times New Roman" panose="02020603050405020304" pitchFamily="18" charset="0"/>
                <a:cs typeface="Times New Roman" panose="02020603050405020304" pitchFamily="18" charset="0"/>
              </a:rPr>
              <a:t>                                 &lt;/</a:t>
            </a:r>
            <a:r>
              <a:rPr lang="en-IN" sz="1800" b="1" dirty="0">
                <a:latin typeface="Times New Roman" panose="02020603050405020304" pitchFamily="18" charset="0"/>
                <a:cs typeface="Times New Roman" panose="02020603050405020304" pitchFamily="18" charset="0"/>
              </a:rPr>
              <a:t>head&gt;</a:t>
            </a: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smtClean="0">
                <a:latin typeface="Times New Roman" panose="02020603050405020304" pitchFamily="18" charset="0"/>
                <a:cs typeface="Times New Roman" panose="02020603050405020304" pitchFamily="18" charset="0"/>
              </a:rPr>
              <a:t>                                  &lt;</a:t>
            </a:r>
            <a:r>
              <a:rPr lang="en-IN" sz="1800" b="1" dirty="0">
                <a:latin typeface="Times New Roman" panose="02020603050405020304" pitchFamily="18" charset="0"/>
                <a:cs typeface="Times New Roman" panose="02020603050405020304" pitchFamily="18" charset="0"/>
              </a:rPr>
              <a:t>body&gt;</a:t>
            </a: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smtClean="0">
                <a:latin typeface="Times New Roman" panose="02020603050405020304" pitchFamily="18" charset="0"/>
                <a:cs typeface="Times New Roman" panose="02020603050405020304" pitchFamily="18" charset="0"/>
              </a:rPr>
              <a:t>                                 &lt;</a:t>
            </a:r>
            <a:r>
              <a:rPr lang="en-IN" sz="1800" b="1" dirty="0">
                <a:latin typeface="Times New Roman" panose="02020603050405020304" pitchFamily="18" charset="0"/>
                <a:cs typeface="Times New Roman" panose="02020603050405020304" pitchFamily="18" charset="0"/>
              </a:rPr>
              <a:t>p</a:t>
            </a:r>
            <a:r>
              <a:rPr lang="en-IN" sz="1800" dirty="0">
                <a:latin typeface="Times New Roman" panose="02020603050405020304" pitchFamily="18" charset="0"/>
                <a:cs typeface="Times New Roman" panose="02020603050405020304" pitchFamily="18" charset="0"/>
              </a:rPr>
              <a:t> id="para1"</a:t>
            </a:r>
            <a:r>
              <a:rPr lang="en-IN" sz="1800" b="1" dirty="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Hello </a:t>
            </a:r>
            <a:r>
              <a:rPr lang="en-IN" sz="1800" dirty="0" smtClean="0">
                <a:latin typeface="Times New Roman" panose="02020603050405020304" pitchFamily="18" charset="0"/>
                <a:cs typeface="Times New Roman" panose="02020603050405020304" pitchFamily="18" charset="0"/>
              </a:rPr>
              <a:t>Welcome</a:t>
            </a:r>
            <a:r>
              <a:rPr lang="en-IN" sz="1800" b="1" dirty="0" smtClean="0">
                <a:latin typeface="Times New Roman" panose="02020603050405020304" pitchFamily="18" charset="0"/>
                <a:cs typeface="Times New Roman" panose="02020603050405020304" pitchFamily="18" charset="0"/>
              </a:rPr>
              <a:t>&lt;/</a:t>
            </a:r>
            <a:r>
              <a:rPr lang="en-IN" sz="1800" b="1" dirty="0">
                <a:latin typeface="Times New Roman" panose="02020603050405020304" pitchFamily="18" charset="0"/>
                <a:cs typeface="Times New Roman" panose="02020603050405020304" pitchFamily="18" charset="0"/>
              </a:rPr>
              <a:t>p&gt;</a:t>
            </a: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smtClean="0">
                <a:latin typeface="Times New Roman" panose="02020603050405020304" pitchFamily="18" charset="0"/>
                <a:cs typeface="Times New Roman" panose="02020603050405020304" pitchFamily="18" charset="0"/>
              </a:rPr>
              <a:t>                                 &lt;</a:t>
            </a:r>
            <a:r>
              <a:rPr lang="en-IN" sz="1800" b="1" dirty="0">
                <a:latin typeface="Times New Roman" panose="02020603050405020304" pitchFamily="18" charset="0"/>
                <a:cs typeface="Times New Roman" panose="02020603050405020304" pitchFamily="18" charset="0"/>
              </a:rPr>
              <a:t>p&gt;</a:t>
            </a:r>
            <a:r>
              <a:rPr lang="en-IN" sz="1800" dirty="0">
                <a:latin typeface="Times New Roman" panose="02020603050405020304" pitchFamily="18" charset="0"/>
                <a:cs typeface="Times New Roman" panose="02020603050405020304" pitchFamily="18" charset="0"/>
              </a:rPr>
              <a:t>This paragraph will not be affected.</a:t>
            </a:r>
            <a:r>
              <a:rPr lang="en-IN" sz="1800" b="1" dirty="0">
                <a:latin typeface="Times New Roman" panose="02020603050405020304" pitchFamily="18" charset="0"/>
                <a:cs typeface="Times New Roman" panose="02020603050405020304" pitchFamily="18" charset="0"/>
              </a:rPr>
              <a:t>&lt;/p&gt;</a:t>
            </a: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smtClean="0">
                <a:latin typeface="Times New Roman" panose="02020603050405020304" pitchFamily="18" charset="0"/>
                <a:cs typeface="Times New Roman" panose="02020603050405020304" pitchFamily="18" charset="0"/>
              </a:rPr>
              <a:t>                                 &lt;/</a:t>
            </a:r>
            <a:r>
              <a:rPr lang="en-IN" sz="1800" b="1" dirty="0">
                <a:latin typeface="Times New Roman" panose="02020603050405020304" pitchFamily="18" charset="0"/>
                <a:cs typeface="Times New Roman" panose="02020603050405020304" pitchFamily="18" charset="0"/>
              </a:rPr>
              <a:t>body&gt;</a:t>
            </a:r>
            <a:r>
              <a:rPr lang="en-IN" sz="1800" dirty="0">
                <a:latin typeface="Times New Roman" panose="02020603050405020304" pitchFamily="18" charset="0"/>
                <a:cs typeface="Times New Roman" panose="02020603050405020304" pitchFamily="18" charset="0"/>
              </a:rPr>
              <a:t>  </a:t>
            </a:r>
          </a:p>
          <a:p>
            <a:pPr marL="64008" indent="0">
              <a:buNone/>
            </a:pPr>
            <a:r>
              <a:rPr lang="en-IN" sz="1800" b="1" dirty="0" smtClean="0">
                <a:latin typeface="Times New Roman" panose="02020603050405020304" pitchFamily="18" charset="0"/>
                <a:cs typeface="Times New Roman" panose="02020603050405020304" pitchFamily="18" charset="0"/>
              </a:rPr>
              <a:t>                                 &lt;/</a:t>
            </a:r>
            <a:r>
              <a:rPr lang="en-IN" sz="1800" b="1" dirty="0">
                <a:latin typeface="Times New Roman" panose="02020603050405020304" pitchFamily="18" charset="0"/>
                <a:cs typeface="Times New Roman" panose="02020603050405020304" pitchFamily="18" charset="0"/>
              </a:rPr>
              <a:t>html&gt;</a:t>
            </a:r>
            <a:r>
              <a:rPr lang="en-IN" sz="1800" dirty="0">
                <a:latin typeface="Times New Roman" panose="02020603050405020304" pitchFamily="18" charset="0"/>
                <a:cs typeface="Times New Roman" panose="02020603050405020304" pitchFamily="18" charset="0"/>
              </a:rPr>
              <a:t>    </a:t>
            </a:r>
          </a:p>
          <a:p>
            <a:pPr marL="64008"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798697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6443"/>
            <a:ext cx="8229600" cy="709139"/>
          </a:xfrm>
        </p:spPr>
        <p:txBody>
          <a:bodyPr>
            <a:normAutofit fontScale="90000"/>
          </a:bodyPr>
          <a:lstStyle/>
          <a:p>
            <a:r>
              <a:rPr lang="en-IN" sz="4000" b="0" dirty="0" smtClean="0">
                <a:solidFill>
                  <a:schemeClr val="accent1">
                    <a:lumMod val="40000"/>
                    <a:lumOff val="60000"/>
                  </a:schemeClr>
                </a:solidFill>
                <a:latin typeface="Times New Roman" pitchFamily="18" charset="0"/>
                <a:cs typeface="Times New Roman" pitchFamily="18" charset="0"/>
              </a:rPr>
              <a:t/>
            </a:r>
            <a:br>
              <a:rPr lang="en-IN" sz="4000" b="0" dirty="0" smtClean="0">
                <a:solidFill>
                  <a:schemeClr val="accent1">
                    <a:lumMod val="40000"/>
                    <a:lumOff val="60000"/>
                  </a:schemeClr>
                </a:solidFill>
                <a:latin typeface="Times New Roman" pitchFamily="18" charset="0"/>
                <a:cs typeface="Times New Roman" pitchFamily="18" charset="0"/>
              </a:rPr>
            </a:br>
            <a:r>
              <a:rPr lang="en-IN" sz="4000" b="0" dirty="0" smtClean="0">
                <a:solidFill>
                  <a:schemeClr val="accent1">
                    <a:lumMod val="40000"/>
                    <a:lumOff val="60000"/>
                  </a:schemeClr>
                </a:solidFill>
                <a:latin typeface="Times New Roman" pitchFamily="18" charset="0"/>
                <a:cs typeface="Times New Roman" pitchFamily="18" charset="0"/>
              </a:rPr>
              <a:t>CSS </a:t>
            </a:r>
            <a:r>
              <a:rPr lang="en-IN" sz="4000" b="0" dirty="0">
                <a:solidFill>
                  <a:schemeClr val="accent1">
                    <a:lumMod val="40000"/>
                    <a:lumOff val="60000"/>
                  </a:schemeClr>
                </a:solidFill>
                <a:latin typeface="Times New Roman" pitchFamily="18" charset="0"/>
                <a:cs typeface="Times New Roman" pitchFamily="18" charset="0"/>
              </a:rPr>
              <a:t>class Selector</a:t>
            </a:r>
            <a:br>
              <a:rPr lang="en-IN" sz="4000" b="0" dirty="0">
                <a:solidFill>
                  <a:schemeClr val="accent1">
                    <a:lumMod val="40000"/>
                    <a:lumOff val="60000"/>
                  </a:schemeClr>
                </a:solidFill>
                <a:latin typeface="Times New Roman" pitchFamily="18" charset="0"/>
                <a:cs typeface="Times New Roman" pitchFamily="18" charset="0"/>
              </a:rPr>
            </a:br>
            <a:endParaRPr lang="en-IN" sz="4000"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731818"/>
            <a:ext cx="8712968" cy="5793526"/>
          </a:xfrm>
        </p:spPr>
        <p:txBody>
          <a:bodyPr>
            <a:noAutofit/>
          </a:bodyPr>
          <a:lstStyle/>
          <a:p>
            <a:pPr>
              <a:buFont typeface="Wingdings" pitchFamily="2" charset="2"/>
              <a:buChar char="Ø"/>
            </a:pPr>
            <a:r>
              <a:rPr lang="en-US" sz="1800" dirty="0">
                <a:latin typeface="Times New Roman" pitchFamily="18" charset="0"/>
                <a:cs typeface="Times New Roman" pitchFamily="18" charset="0"/>
              </a:rPr>
              <a:t>The class selector selects HTML elements with a specific class attribute.</a:t>
            </a:r>
          </a:p>
          <a:p>
            <a:pPr>
              <a:buFont typeface="Wingdings" pitchFamily="2" charset="2"/>
              <a:buChar char="Ø"/>
            </a:pPr>
            <a:r>
              <a:rPr lang="en-US" sz="1800" dirty="0">
                <a:latin typeface="Times New Roman" pitchFamily="18" charset="0"/>
                <a:cs typeface="Times New Roman" pitchFamily="18" charset="0"/>
              </a:rPr>
              <a:t>To select elements with a specific class, write a period (.) character, followed by the class name.</a:t>
            </a:r>
          </a:p>
          <a:p>
            <a:pPr marL="64008" indent="0">
              <a:buNone/>
            </a:pPr>
            <a:r>
              <a:rPr lang="en-US" sz="1800" dirty="0" smtClean="0">
                <a:solidFill>
                  <a:srgbClr val="00B0F0"/>
                </a:solidFill>
                <a:latin typeface="Times New Roman" pitchFamily="18" charset="0"/>
                <a:cs typeface="Times New Roman" pitchFamily="18" charset="0"/>
              </a:rPr>
              <a:t>Example</a:t>
            </a:r>
            <a:r>
              <a:rPr lang="en-US" sz="1800" dirty="0" smtClean="0">
                <a:latin typeface="Times New Roman" pitchFamily="18" charset="0"/>
                <a:cs typeface="Times New Roman" pitchFamily="18" charset="0"/>
              </a:rPr>
              <a:t>:</a:t>
            </a:r>
          </a:p>
          <a:p>
            <a:pPr marL="64008" indent="0">
              <a:buNone/>
            </a:pPr>
            <a:r>
              <a:rPr lang="en-US" sz="1800" dirty="0" smtClean="0">
                <a:latin typeface="Times New Roman" pitchFamily="18" charset="0"/>
                <a:cs typeface="Times New Roman" pitchFamily="18" charset="0"/>
              </a:rPr>
              <a:t>&lt;html&gt;</a:t>
            </a:r>
            <a:endParaRPr lang="en-US" sz="1800" dirty="0" smtClean="0">
              <a:latin typeface="Times New Roman" pitchFamily="18" charset="0"/>
              <a:cs typeface="Times New Roman" pitchFamily="18" charset="0"/>
            </a:endParaRPr>
          </a:p>
          <a:p>
            <a:pPr marL="64008" indent="0">
              <a:buNone/>
            </a:pPr>
            <a:r>
              <a:rPr lang="en-US" sz="1600" b="1" dirty="0" smtClean="0"/>
              <a:t>&lt;</a:t>
            </a:r>
            <a:r>
              <a:rPr lang="en-US" sz="1600" b="1" dirty="0"/>
              <a:t>style&gt;</a:t>
            </a:r>
            <a:r>
              <a:rPr lang="en-US" sz="1600" dirty="0"/>
              <a:t>  </a:t>
            </a:r>
          </a:p>
          <a:p>
            <a:pPr marL="64008" indent="0">
              <a:buNone/>
            </a:pPr>
            <a:r>
              <a:rPr lang="en-US" sz="1600" dirty="0" smtClean="0"/>
              <a:t>    </a:t>
            </a:r>
            <a:r>
              <a:rPr lang="en-US" sz="1600" dirty="0" err="1" smtClean="0"/>
              <a:t>p.center</a:t>
            </a:r>
            <a:r>
              <a:rPr lang="en-US" sz="1600" dirty="0"/>
              <a:t> {  </a:t>
            </a:r>
          </a:p>
          <a:p>
            <a:pPr marL="64008" indent="0">
              <a:buNone/>
            </a:pPr>
            <a:r>
              <a:rPr lang="en-US" sz="1600" dirty="0"/>
              <a:t>    text-align: center;  </a:t>
            </a:r>
          </a:p>
          <a:p>
            <a:pPr marL="64008" indent="0">
              <a:buNone/>
            </a:pPr>
            <a:r>
              <a:rPr lang="en-US" sz="1600" dirty="0"/>
              <a:t>    color: blue;  </a:t>
            </a:r>
          </a:p>
          <a:p>
            <a:pPr marL="64008" indent="0">
              <a:buNone/>
            </a:pPr>
            <a:r>
              <a:rPr lang="en-US" sz="1600" dirty="0" smtClean="0"/>
              <a:t>    } </a:t>
            </a:r>
            <a:r>
              <a:rPr lang="en-US" sz="1600" dirty="0"/>
              <a:t>  </a:t>
            </a:r>
          </a:p>
          <a:p>
            <a:pPr marL="64008" indent="0">
              <a:buNone/>
            </a:pPr>
            <a:r>
              <a:rPr lang="en-US" sz="1600" b="1" dirty="0" smtClean="0"/>
              <a:t>   &lt;/</a:t>
            </a:r>
            <a:r>
              <a:rPr lang="en-US" sz="1600" b="1" dirty="0"/>
              <a:t>style&gt;</a:t>
            </a:r>
            <a:r>
              <a:rPr lang="en-US" sz="1600" dirty="0"/>
              <a:t>  </a:t>
            </a:r>
          </a:p>
          <a:p>
            <a:pPr marL="64008" indent="0">
              <a:buNone/>
            </a:pPr>
            <a:r>
              <a:rPr lang="en-US" sz="1600" b="1" dirty="0" smtClean="0"/>
              <a:t>   &lt;/</a:t>
            </a:r>
            <a:r>
              <a:rPr lang="en-US" sz="1600" b="1" dirty="0"/>
              <a:t>head&gt;</a:t>
            </a:r>
            <a:r>
              <a:rPr lang="en-US" sz="1600" dirty="0"/>
              <a:t>  </a:t>
            </a:r>
          </a:p>
          <a:p>
            <a:pPr marL="64008" indent="0">
              <a:buNone/>
            </a:pPr>
            <a:r>
              <a:rPr lang="en-US" sz="1600" b="1" dirty="0" smtClean="0"/>
              <a:t>   &lt;</a:t>
            </a:r>
            <a:r>
              <a:rPr lang="en-US" sz="1600" b="1" dirty="0"/>
              <a:t>body&gt;</a:t>
            </a:r>
            <a:r>
              <a:rPr lang="en-US" sz="1600" dirty="0"/>
              <a:t>  </a:t>
            </a:r>
          </a:p>
          <a:p>
            <a:pPr marL="64008" indent="0">
              <a:buNone/>
            </a:pPr>
            <a:r>
              <a:rPr lang="en-US" sz="1600" b="1" dirty="0" smtClean="0"/>
              <a:t>   &lt;</a:t>
            </a:r>
            <a:r>
              <a:rPr lang="en-US" sz="1600" b="1" dirty="0"/>
              <a:t>h1</a:t>
            </a:r>
            <a:r>
              <a:rPr lang="en-US" sz="1600" dirty="0"/>
              <a:t> class="center"</a:t>
            </a:r>
            <a:r>
              <a:rPr lang="en-US" sz="1600" b="1" dirty="0"/>
              <a:t>&gt;</a:t>
            </a:r>
            <a:r>
              <a:rPr lang="en-US" sz="1600" dirty="0"/>
              <a:t>This heading is blue and center-aligned.</a:t>
            </a:r>
            <a:r>
              <a:rPr lang="en-US" sz="1600" b="1" dirty="0"/>
              <a:t>&lt;/h1&gt;</a:t>
            </a:r>
            <a:r>
              <a:rPr lang="en-US" sz="1600" dirty="0"/>
              <a:t>  </a:t>
            </a:r>
          </a:p>
          <a:p>
            <a:pPr marL="64008" indent="0">
              <a:buNone/>
            </a:pPr>
            <a:r>
              <a:rPr lang="en-US" sz="1600" b="1" dirty="0" smtClean="0"/>
              <a:t>   &lt;</a:t>
            </a:r>
            <a:r>
              <a:rPr lang="en-US" sz="1600" b="1" dirty="0"/>
              <a:t>p</a:t>
            </a:r>
            <a:r>
              <a:rPr lang="en-US" sz="1600" dirty="0"/>
              <a:t> class="center"</a:t>
            </a:r>
            <a:r>
              <a:rPr lang="en-US" sz="1600" b="1" dirty="0"/>
              <a:t>&gt;</a:t>
            </a:r>
            <a:r>
              <a:rPr lang="en-US" sz="1600" dirty="0"/>
              <a:t>This paragraph is blue and center-aligned.</a:t>
            </a:r>
            <a:r>
              <a:rPr lang="en-US" sz="1600" b="1" dirty="0"/>
              <a:t>&lt;/p&gt;</a:t>
            </a:r>
            <a:r>
              <a:rPr lang="en-US" sz="1600" dirty="0"/>
              <a:t>   </a:t>
            </a:r>
          </a:p>
          <a:p>
            <a:pPr marL="64008" indent="0">
              <a:buNone/>
            </a:pPr>
            <a:r>
              <a:rPr lang="en-US" sz="1600" b="1" dirty="0" smtClean="0"/>
              <a:t>   &lt;/</a:t>
            </a:r>
            <a:r>
              <a:rPr lang="en-US" sz="1600" b="1" dirty="0"/>
              <a:t>body&gt;</a:t>
            </a:r>
            <a:r>
              <a:rPr lang="en-US" sz="1600" dirty="0"/>
              <a:t>  </a:t>
            </a:r>
          </a:p>
          <a:p>
            <a:pPr marL="64008" indent="0">
              <a:buNone/>
            </a:pPr>
            <a:r>
              <a:rPr lang="en-US" sz="1600" b="1" dirty="0" smtClean="0"/>
              <a:t>   &lt;/</a:t>
            </a:r>
            <a:r>
              <a:rPr lang="en-US" sz="1600" b="1" dirty="0"/>
              <a:t>html&gt;</a:t>
            </a:r>
            <a:r>
              <a:rPr lang="en-US" sz="1600" dirty="0"/>
              <a:t>  </a:t>
            </a:r>
            <a:endParaRPr lang="en-US" sz="1600" dirty="0" smtClean="0"/>
          </a:p>
          <a:p>
            <a:pPr marL="64008" indent="0">
              <a:buNone/>
            </a:pPr>
            <a:endParaRPr lang="en-US" sz="1600" dirty="0"/>
          </a:p>
          <a:p>
            <a:pPr>
              <a:buFont typeface="Wingdings" panose="05000000000000000000" pitchFamily="2" charset="2"/>
              <a:buChar char="Ø"/>
            </a:pPr>
            <a:r>
              <a:rPr lang="en-US" sz="1800" dirty="0" smtClean="0">
                <a:latin typeface="Times New Roman" pitchFamily="18" charset="0"/>
                <a:cs typeface="Times New Roman" pitchFamily="18" charset="0"/>
              </a:rPr>
              <a:t>In this example all HTML elements with class="center" will be red and center-aligned.</a:t>
            </a:r>
            <a:br>
              <a:rPr lang="en-US"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969626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476</TotalTime>
  <Words>1925</Words>
  <Application>Microsoft Office PowerPoint</Application>
  <PresentationFormat>On-screen Show (4:3)</PresentationFormat>
  <Paragraphs>585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Verve</vt:lpstr>
      <vt:lpstr>CSS (Cascading Style Sheets)</vt:lpstr>
      <vt:lpstr> Introduction</vt:lpstr>
      <vt:lpstr>Example:</vt:lpstr>
      <vt:lpstr>Syntax</vt:lpstr>
      <vt:lpstr>PowerPoint Presentation</vt:lpstr>
      <vt:lpstr>  CSS Selector </vt:lpstr>
      <vt:lpstr>CSS ELEMENT SELECTOR</vt:lpstr>
      <vt:lpstr> CSS id Selector </vt:lpstr>
      <vt:lpstr> CSS class Selector </vt:lpstr>
      <vt:lpstr> Universal Selector </vt:lpstr>
      <vt:lpstr>  Grouping Selector </vt:lpstr>
      <vt:lpstr>HOW TO ADD CSS:</vt:lpstr>
      <vt:lpstr>PowerPoint Presentation</vt:lpstr>
      <vt:lpstr>Inline CSS </vt:lpstr>
      <vt:lpstr> Internal CSS </vt:lpstr>
      <vt:lpstr>External CSS</vt:lpstr>
      <vt:lpstr>Comments </vt:lpstr>
      <vt:lpstr>CSS Properties</vt:lpstr>
      <vt:lpstr> CSS background-image </vt:lpstr>
      <vt:lpstr> CSS background-repeat </vt:lpstr>
      <vt:lpstr> CSS background-attachment: </vt:lpstr>
      <vt:lpstr> CSS Border </vt:lpstr>
      <vt:lpstr> 1) CSS border-style </vt:lpstr>
      <vt:lpstr> CSS border-width </vt:lpstr>
      <vt:lpstr> 3) CSS border-color </vt:lpstr>
      <vt:lpstr> CSS border-radius property </vt:lpstr>
      <vt:lpstr> CSS border-collapse property </vt:lpstr>
      <vt:lpstr> Other CSS display values </vt:lpstr>
      <vt:lpstr> CSS Font </vt:lpstr>
      <vt:lpstr>PowerPoint Presentation</vt:lpstr>
      <vt:lpstr>PowerPoint Presentation</vt:lpstr>
      <vt:lpstr>CSS COLORS:       color: color-name;   </vt:lpstr>
      <vt:lpstr> CSS hover </vt:lpstr>
      <vt:lpstr> CSS Background-color </vt:lpstr>
      <vt:lpstr>PowerPoint Presentation</vt:lpstr>
      <vt:lpstr> CSS background-attachment property </vt:lpstr>
      <vt:lpstr>CSS IMAGE</vt:lpstr>
      <vt:lpstr> CSS Padding </vt:lpstr>
      <vt:lpstr> CSS checkbox style </vt:lpstr>
      <vt:lpstr>CSS  Navigation bar</vt:lpstr>
      <vt:lpstr> CSS Gradient </vt:lpstr>
      <vt:lpstr>Pseudo-classes </vt:lpstr>
      <vt:lpstr>Pseudo-Elements </vt:lpstr>
      <vt:lpstr>The ::first-line Pseudo-element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39</cp:revision>
  <dcterms:created xsi:type="dcterms:W3CDTF">2021-02-18T05:39:10Z</dcterms:created>
  <dcterms:modified xsi:type="dcterms:W3CDTF">2021-02-22T12:27:25Z</dcterms:modified>
</cp:coreProperties>
</file>