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76"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239D"/>
    <a:srgbClr val="4F16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CB843-FB75-4CEA-AFD0-9FB2B7454AC6}"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313522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CB843-FB75-4CEA-AFD0-9FB2B7454AC6}"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81794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CB843-FB75-4CEA-AFD0-9FB2B7454AC6}"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417309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CB843-FB75-4CEA-AFD0-9FB2B7454AC6}"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D096A-BADD-4502-A71A-7732CD98BB0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770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CB843-FB75-4CEA-AFD0-9FB2B7454AC6}"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226124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2CB843-FB75-4CEA-AFD0-9FB2B7454AC6}" type="datetimeFigureOut">
              <a:rPr lang="en-IN" smtClean="0"/>
              <a:t>23-02-2021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108103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2CB843-FB75-4CEA-AFD0-9FB2B7454AC6}" type="datetimeFigureOut">
              <a:rPr lang="en-IN" smtClean="0"/>
              <a:t>23-02-2021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105312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CB843-FB75-4CEA-AFD0-9FB2B7454AC6}"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4003330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CB843-FB75-4CEA-AFD0-9FB2B7454AC6}"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42165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CB843-FB75-4CEA-AFD0-9FB2B7454AC6}"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101096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CB843-FB75-4CEA-AFD0-9FB2B7454AC6}"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172532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CB843-FB75-4CEA-AFD0-9FB2B7454AC6}"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28022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CB843-FB75-4CEA-AFD0-9FB2B7454AC6}" type="datetimeFigureOut">
              <a:rPr lang="en-IN" smtClean="0"/>
              <a:t>23-02-2021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74953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CB843-FB75-4CEA-AFD0-9FB2B7454AC6}" type="datetimeFigureOut">
              <a:rPr lang="en-IN" smtClean="0"/>
              <a:t>23-02-2021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128928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72CB843-FB75-4CEA-AFD0-9FB2B7454AC6}" type="datetimeFigureOut">
              <a:rPr lang="en-IN" smtClean="0"/>
              <a:t>23-02-2021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92781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CB843-FB75-4CEA-AFD0-9FB2B7454AC6}"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315939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CB843-FB75-4CEA-AFD0-9FB2B7454AC6}"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D096A-BADD-4502-A71A-7732CD98BB0F}" type="slidenum">
              <a:rPr lang="en-IN" smtClean="0"/>
              <a:t>‹#›</a:t>
            </a:fld>
            <a:endParaRPr lang="en-IN"/>
          </a:p>
        </p:txBody>
      </p:sp>
    </p:spTree>
    <p:extLst>
      <p:ext uri="{BB962C8B-B14F-4D97-AF65-F5344CB8AC3E}">
        <p14:creationId xmlns:p14="http://schemas.microsoft.com/office/powerpoint/2010/main" val="85276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72CB843-FB75-4CEA-AFD0-9FB2B7454AC6}" type="datetimeFigureOut">
              <a:rPr lang="en-IN" smtClean="0"/>
              <a:t>23-02-2021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05D096A-BADD-4502-A71A-7732CD98BB0F}" type="slidenum">
              <a:rPr lang="en-IN" smtClean="0"/>
              <a:t>‹#›</a:t>
            </a:fld>
            <a:endParaRPr lang="en-IN"/>
          </a:p>
        </p:txBody>
      </p:sp>
    </p:spTree>
    <p:extLst>
      <p:ext uri="{BB962C8B-B14F-4D97-AF65-F5344CB8AC3E}">
        <p14:creationId xmlns:p14="http://schemas.microsoft.com/office/powerpoint/2010/main" val="3790752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85000">
              <a:schemeClr val="bg2">
                <a:tint val="78000"/>
                <a:shade val="100000"/>
                <a:hueMod val="136000"/>
                <a:satMod val="160000"/>
                <a:lumMod val="105000"/>
              </a:schemeClr>
            </a:gs>
            <a:gs pos="99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35FC53A-32B7-4E55-8A5A-E0B7BA227612}"/>
              </a:ext>
            </a:extLst>
          </p:cNvPr>
          <p:cNvSpPr txBox="1"/>
          <p:nvPr/>
        </p:nvSpPr>
        <p:spPr>
          <a:xfrm>
            <a:off x="1773382" y="1274618"/>
            <a:ext cx="8742218" cy="1754326"/>
          </a:xfrm>
          <a:prstGeom prst="rect">
            <a:avLst/>
          </a:prstGeom>
          <a:gradFill>
            <a:gsLst>
              <a:gs pos="78000">
                <a:schemeClr val="bg2">
                  <a:tint val="78000"/>
                  <a:shade val="100000"/>
                  <a:hueMod val="136000"/>
                  <a:satMod val="160000"/>
                  <a:lumMod val="105000"/>
                </a:schemeClr>
              </a:gs>
              <a:gs pos="94000">
                <a:schemeClr val="bg2">
                  <a:shade val="92000"/>
                  <a:satMod val="170000"/>
                  <a:lumMod val="96000"/>
                </a:schemeClr>
              </a:gs>
            </a:gsLst>
            <a:lin ang="5400000" scaled="0"/>
          </a:gradFill>
        </p:spPr>
        <p:txBody>
          <a:bodyPr wrap="square" rtlCol="0">
            <a:spAutoFit/>
          </a:bodyPr>
          <a:lstStyle/>
          <a:p>
            <a:pPr algn="ctr"/>
            <a:r>
              <a:rPr lang="en-IN" sz="3600" b="1" dirty="0">
                <a:solidFill>
                  <a:schemeClr val="accent2">
                    <a:lumMod val="75000"/>
                  </a:schemeClr>
                </a:solidFill>
                <a:latin typeface="Georgia" panose="02040502050405020303" pitchFamily="18" charset="0"/>
              </a:rPr>
              <a:t>JQUERY</a:t>
            </a:r>
          </a:p>
          <a:p>
            <a:pPr algn="ctr"/>
            <a:endParaRPr lang="en-IN" sz="3600" b="1" dirty="0">
              <a:solidFill>
                <a:schemeClr val="accent2">
                  <a:lumMod val="75000"/>
                </a:schemeClr>
              </a:solidFill>
              <a:latin typeface="Georgia" panose="02040502050405020303" pitchFamily="18" charset="0"/>
            </a:endParaRPr>
          </a:p>
          <a:p>
            <a:pPr algn="ctr"/>
            <a:r>
              <a:rPr lang="en-IN" sz="3600" b="1" dirty="0">
                <a:solidFill>
                  <a:schemeClr val="accent2">
                    <a:lumMod val="75000"/>
                  </a:schemeClr>
                </a:solidFill>
                <a:latin typeface="Georgia" panose="02040502050405020303" pitchFamily="18" charset="0"/>
              </a:rPr>
              <a:t>SONA COLLEGE OF TECHNOLOGY</a:t>
            </a:r>
          </a:p>
        </p:txBody>
      </p:sp>
      <p:sp>
        <p:nvSpPr>
          <p:cNvPr id="13" name="TextBox 12">
            <a:extLst>
              <a:ext uri="{FF2B5EF4-FFF2-40B4-BE49-F238E27FC236}">
                <a16:creationId xmlns:a16="http://schemas.microsoft.com/office/drawing/2014/main" id="{CFD0AC55-E51A-4A3A-8BB3-6AB27C2241A3}"/>
              </a:ext>
            </a:extLst>
          </p:cNvPr>
          <p:cNvSpPr txBox="1"/>
          <p:nvPr/>
        </p:nvSpPr>
        <p:spPr>
          <a:xfrm>
            <a:off x="7065819" y="4710546"/>
            <a:ext cx="3796145" cy="646331"/>
          </a:xfrm>
          <a:prstGeom prst="rect">
            <a:avLst/>
          </a:prstGeom>
          <a:noFill/>
        </p:spPr>
        <p:txBody>
          <a:bodyPr wrap="square" rtlCol="0">
            <a:spAutoFit/>
          </a:bodyPr>
          <a:lstStyle/>
          <a:p>
            <a:r>
              <a:rPr lang="en-IN" sz="3600" b="1" dirty="0">
                <a:solidFill>
                  <a:srgbClr val="4F16DC"/>
                </a:solidFill>
                <a:latin typeface="Georgia" panose="02040502050405020303" pitchFamily="18" charset="0"/>
              </a:rPr>
              <a:t>JANANI BAAI</a:t>
            </a:r>
            <a:endParaRPr lang="en-IN" dirty="0">
              <a:solidFill>
                <a:srgbClr val="4F16DC"/>
              </a:solidFill>
            </a:endParaRPr>
          </a:p>
        </p:txBody>
      </p:sp>
    </p:spTree>
    <p:extLst>
      <p:ext uri="{BB962C8B-B14F-4D97-AF65-F5344CB8AC3E}">
        <p14:creationId xmlns:p14="http://schemas.microsoft.com/office/powerpoint/2010/main" val="121831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36FA9-EAB7-47EC-A59A-CF6841BF9F98}"/>
              </a:ext>
            </a:extLst>
          </p:cNvPr>
          <p:cNvSpPr txBox="1"/>
          <p:nvPr/>
        </p:nvSpPr>
        <p:spPr>
          <a:xfrm>
            <a:off x="1011382" y="651164"/>
            <a:ext cx="9088582" cy="363176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JQUERY EVENT METHODS</a:t>
            </a:r>
          </a:p>
          <a:p>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are Events?</a:t>
            </a:r>
          </a:p>
          <a:p>
            <a:r>
              <a:rPr lang="en-US" sz="2000" dirty="0">
                <a:latin typeface="Times New Roman" panose="02020603050405020304" pitchFamily="18" charset="0"/>
                <a:cs typeface="Times New Roman" panose="02020603050405020304" pitchFamily="18" charset="0"/>
              </a:rPr>
              <a:t>	An event represents the precise moment when something happens.</a:t>
            </a:r>
          </a:p>
          <a:p>
            <a:r>
              <a:rPr lang="en-US" sz="2000" b="1" dirty="0">
                <a:latin typeface="Times New Roman" panose="02020603050405020304" pitchFamily="18" charset="0"/>
                <a:cs typeface="Times New Roman" panose="02020603050405020304" pitchFamily="18" charset="0"/>
              </a:rPr>
              <a:t>Examples: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moving a mouse over an element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selecting a radio button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clicking on an element</a:t>
            </a:r>
          </a:p>
          <a:p>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Here are some common DOM events:</a:t>
            </a:r>
          </a:p>
          <a:p>
            <a:endParaRPr lang="en-IN"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35B201A-75A8-47D1-B7DC-72708C133CEE}"/>
              </a:ext>
            </a:extLst>
          </p:cNvPr>
          <p:cNvGraphicFramePr>
            <a:graphicFrameLocks noGrp="1"/>
          </p:cNvGraphicFramePr>
          <p:nvPr>
            <p:extLst>
              <p:ext uri="{D42A27DB-BD31-4B8C-83A1-F6EECF244321}">
                <p14:modId xmlns:p14="http://schemas.microsoft.com/office/powerpoint/2010/main" val="1779290462"/>
              </p:ext>
            </p:extLst>
          </p:nvPr>
        </p:nvGraphicFramePr>
        <p:xfrm>
          <a:off x="1325418" y="4072466"/>
          <a:ext cx="9384148" cy="2123440"/>
        </p:xfrm>
        <a:graphic>
          <a:graphicData uri="http://schemas.openxmlformats.org/drawingml/2006/table">
            <a:tbl>
              <a:tblPr firstRow="1" bandRow="1">
                <a:tableStyleId>{F5AB1C69-6EDB-4FF4-983F-18BD219EF322}</a:tableStyleId>
              </a:tblPr>
              <a:tblGrid>
                <a:gridCol w="2346037">
                  <a:extLst>
                    <a:ext uri="{9D8B030D-6E8A-4147-A177-3AD203B41FA5}">
                      <a16:colId xmlns:a16="http://schemas.microsoft.com/office/drawing/2014/main" val="1621239541"/>
                    </a:ext>
                  </a:extLst>
                </a:gridCol>
                <a:gridCol w="2346037">
                  <a:extLst>
                    <a:ext uri="{9D8B030D-6E8A-4147-A177-3AD203B41FA5}">
                      <a16:colId xmlns:a16="http://schemas.microsoft.com/office/drawing/2014/main" val="1804820877"/>
                    </a:ext>
                  </a:extLst>
                </a:gridCol>
                <a:gridCol w="2346037">
                  <a:extLst>
                    <a:ext uri="{9D8B030D-6E8A-4147-A177-3AD203B41FA5}">
                      <a16:colId xmlns:a16="http://schemas.microsoft.com/office/drawing/2014/main" val="1294070162"/>
                    </a:ext>
                  </a:extLst>
                </a:gridCol>
                <a:gridCol w="2346037">
                  <a:extLst>
                    <a:ext uri="{9D8B030D-6E8A-4147-A177-3AD203B41FA5}">
                      <a16:colId xmlns:a16="http://schemas.microsoft.com/office/drawing/2014/main" val="2677422659"/>
                    </a:ext>
                  </a:extLst>
                </a:gridCol>
              </a:tblGrid>
              <a:tr h="370840">
                <a:tc>
                  <a:txBody>
                    <a:bodyPr/>
                    <a:lstStyle/>
                    <a:p>
                      <a:r>
                        <a:rPr lang="en-IN" dirty="0"/>
                        <a:t>Mouse Events</a:t>
                      </a:r>
                    </a:p>
                  </a:txBody>
                  <a:tcPr/>
                </a:tc>
                <a:tc>
                  <a:txBody>
                    <a:bodyPr/>
                    <a:lstStyle/>
                    <a:p>
                      <a:r>
                        <a:rPr lang="en-IN" dirty="0"/>
                        <a:t>Keyboard Events</a:t>
                      </a:r>
                    </a:p>
                  </a:txBody>
                  <a:tcPr/>
                </a:tc>
                <a:tc>
                  <a:txBody>
                    <a:bodyPr/>
                    <a:lstStyle/>
                    <a:p>
                      <a:r>
                        <a:rPr lang="en-IN" dirty="0"/>
                        <a:t>Form Events</a:t>
                      </a:r>
                    </a:p>
                  </a:txBody>
                  <a:tcPr/>
                </a:tc>
                <a:tc>
                  <a:txBody>
                    <a:bodyPr/>
                    <a:lstStyle/>
                    <a:p>
                      <a:r>
                        <a:rPr lang="en-IN" dirty="0"/>
                        <a:t>Document/Window Events</a:t>
                      </a:r>
                    </a:p>
                  </a:txBody>
                  <a:tcPr/>
                </a:tc>
                <a:extLst>
                  <a:ext uri="{0D108BD9-81ED-4DB2-BD59-A6C34878D82A}">
                    <a16:rowId xmlns:a16="http://schemas.microsoft.com/office/drawing/2014/main" val="2034302187"/>
                  </a:ext>
                </a:extLst>
              </a:tr>
              <a:tr h="370840">
                <a:tc>
                  <a:txBody>
                    <a:bodyPr/>
                    <a:lstStyle/>
                    <a:p>
                      <a:r>
                        <a:rPr lang="en-IN" dirty="0"/>
                        <a:t>Click</a:t>
                      </a:r>
                    </a:p>
                  </a:txBody>
                  <a:tcPr/>
                </a:tc>
                <a:tc>
                  <a:txBody>
                    <a:bodyPr/>
                    <a:lstStyle/>
                    <a:p>
                      <a:r>
                        <a:rPr lang="en-IN" dirty="0"/>
                        <a:t>Keypress</a:t>
                      </a:r>
                    </a:p>
                  </a:txBody>
                  <a:tcPr/>
                </a:tc>
                <a:tc>
                  <a:txBody>
                    <a:bodyPr/>
                    <a:lstStyle/>
                    <a:p>
                      <a:r>
                        <a:rPr lang="en-IN" dirty="0"/>
                        <a:t>Submit</a:t>
                      </a:r>
                    </a:p>
                  </a:txBody>
                  <a:tcPr/>
                </a:tc>
                <a:tc>
                  <a:txBody>
                    <a:bodyPr/>
                    <a:lstStyle/>
                    <a:p>
                      <a:r>
                        <a:rPr lang="en-IN" dirty="0"/>
                        <a:t>Load</a:t>
                      </a:r>
                    </a:p>
                  </a:txBody>
                  <a:tcPr/>
                </a:tc>
                <a:extLst>
                  <a:ext uri="{0D108BD9-81ED-4DB2-BD59-A6C34878D82A}">
                    <a16:rowId xmlns:a16="http://schemas.microsoft.com/office/drawing/2014/main" val="1537640743"/>
                  </a:ext>
                </a:extLst>
              </a:tr>
              <a:tr h="370840">
                <a:tc>
                  <a:txBody>
                    <a:bodyPr/>
                    <a:lstStyle/>
                    <a:p>
                      <a:r>
                        <a:rPr lang="en-IN" dirty="0" err="1"/>
                        <a:t>Dblclick</a:t>
                      </a:r>
                      <a:endParaRPr lang="en-IN" dirty="0"/>
                    </a:p>
                  </a:txBody>
                  <a:tcPr/>
                </a:tc>
                <a:tc>
                  <a:txBody>
                    <a:bodyPr/>
                    <a:lstStyle/>
                    <a:p>
                      <a:r>
                        <a:rPr lang="en-IN" dirty="0" err="1"/>
                        <a:t>Keydown</a:t>
                      </a:r>
                      <a:endParaRPr lang="en-IN" dirty="0"/>
                    </a:p>
                  </a:txBody>
                  <a:tcPr/>
                </a:tc>
                <a:tc>
                  <a:txBody>
                    <a:bodyPr/>
                    <a:lstStyle/>
                    <a:p>
                      <a:r>
                        <a:rPr lang="en-IN" dirty="0"/>
                        <a:t>Change</a:t>
                      </a:r>
                    </a:p>
                  </a:txBody>
                  <a:tcPr/>
                </a:tc>
                <a:tc>
                  <a:txBody>
                    <a:bodyPr/>
                    <a:lstStyle/>
                    <a:p>
                      <a:r>
                        <a:rPr lang="en-IN" dirty="0"/>
                        <a:t>Resize</a:t>
                      </a:r>
                    </a:p>
                  </a:txBody>
                  <a:tcPr/>
                </a:tc>
                <a:extLst>
                  <a:ext uri="{0D108BD9-81ED-4DB2-BD59-A6C34878D82A}">
                    <a16:rowId xmlns:a16="http://schemas.microsoft.com/office/drawing/2014/main" val="2016602210"/>
                  </a:ext>
                </a:extLst>
              </a:tr>
              <a:tr h="370840">
                <a:tc>
                  <a:txBody>
                    <a:bodyPr/>
                    <a:lstStyle/>
                    <a:p>
                      <a:r>
                        <a:rPr lang="en-IN" dirty="0" err="1"/>
                        <a:t>Mouseenter</a:t>
                      </a:r>
                      <a:endParaRPr lang="en-IN" dirty="0"/>
                    </a:p>
                  </a:txBody>
                  <a:tcPr/>
                </a:tc>
                <a:tc>
                  <a:txBody>
                    <a:bodyPr/>
                    <a:lstStyle/>
                    <a:p>
                      <a:r>
                        <a:rPr lang="en-IN" dirty="0"/>
                        <a:t>Key up</a:t>
                      </a:r>
                    </a:p>
                  </a:txBody>
                  <a:tcPr/>
                </a:tc>
                <a:tc>
                  <a:txBody>
                    <a:bodyPr/>
                    <a:lstStyle/>
                    <a:p>
                      <a:r>
                        <a:rPr lang="en-IN" dirty="0"/>
                        <a:t>Focus</a:t>
                      </a:r>
                    </a:p>
                  </a:txBody>
                  <a:tcPr/>
                </a:tc>
                <a:tc>
                  <a:txBody>
                    <a:bodyPr/>
                    <a:lstStyle/>
                    <a:p>
                      <a:r>
                        <a:rPr lang="en-IN" dirty="0"/>
                        <a:t>Scroll</a:t>
                      </a:r>
                    </a:p>
                  </a:txBody>
                  <a:tcPr/>
                </a:tc>
                <a:extLst>
                  <a:ext uri="{0D108BD9-81ED-4DB2-BD59-A6C34878D82A}">
                    <a16:rowId xmlns:a16="http://schemas.microsoft.com/office/drawing/2014/main" val="3966784140"/>
                  </a:ext>
                </a:extLst>
              </a:tr>
              <a:tr h="370840">
                <a:tc>
                  <a:txBody>
                    <a:bodyPr/>
                    <a:lstStyle/>
                    <a:p>
                      <a:r>
                        <a:rPr lang="en-IN" dirty="0" err="1"/>
                        <a:t>Mouseleave</a:t>
                      </a:r>
                      <a:endParaRPr lang="en-IN" dirty="0"/>
                    </a:p>
                  </a:txBody>
                  <a:tcPr/>
                </a:tc>
                <a:tc>
                  <a:txBody>
                    <a:bodyPr/>
                    <a:lstStyle/>
                    <a:p>
                      <a:r>
                        <a:rPr lang="en-IN" dirty="0"/>
                        <a:t>--</a:t>
                      </a:r>
                    </a:p>
                  </a:txBody>
                  <a:tcPr/>
                </a:tc>
                <a:tc>
                  <a:txBody>
                    <a:bodyPr/>
                    <a:lstStyle/>
                    <a:p>
                      <a:r>
                        <a:rPr lang="en-IN" dirty="0"/>
                        <a:t>Blur</a:t>
                      </a:r>
                    </a:p>
                  </a:txBody>
                  <a:tcPr/>
                </a:tc>
                <a:tc>
                  <a:txBody>
                    <a:bodyPr/>
                    <a:lstStyle/>
                    <a:p>
                      <a:r>
                        <a:rPr lang="en-IN" dirty="0"/>
                        <a:t>Unload</a:t>
                      </a:r>
                    </a:p>
                  </a:txBody>
                  <a:tcPr/>
                </a:tc>
                <a:extLst>
                  <a:ext uri="{0D108BD9-81ED-4DB2-BD59-A6C34878D82A}">
                    <a16:rowId xmlns:a16="http://schemas.microsoft.com/office/drawing/2014/main" val="3386556672"/>
                  </a:ext>
                </a:extLst>
              </a:tr>
            </a:tbl>
          </a:graphicData>
        </a:graphic>
      </p:graphicFrame>
    </p:spTree>
    <p:extLst>
      <p:ext uri="{BB962C8B-B14F-4D97-AF65-F5344CB8AC3E}">
        <p14:creationId xmlns:p14="http://schemas.microsoft.com/office/powerpoint/2010/main" val="208384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CD639-2C17-4505-AF39-E853CD834E1E}"/>
              </a:ext>
            </a:extLst>
          </p:cNvPr>
          <p:cNvSpPr txBox="1"/>
          <p:nvPr/>
        </p:nvSpPr>
        <p:spPr>
          <a:xfrm>
            <a:off x="1052945" y="706581"/>
            <a:ext cx="9587346" cy="246221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MOUSE EVENTS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Click() - </a:t>
            </a:r>
            <a:r>
              <a:rPr lang="en-US" sz="2200" dirty="0">
                <a:latin typeface="Times New Roman" panose="02020603050405020304" pitchFamily="18" charset="0"/>
                <a:cs typeface="Times New Roman" panose="02020603050405020304" pitchFamily="18" charset="0"/>
              </a:rPr>
              <a:t>The function is executed when the user clicks on the HTML element.</a:t>
            </a:r>
          </a:p>
          <a:p>
            <a:r>
              <a:rPr lang="en-US" sz="2200" dirty="0">
                <a:latin typeface="Times New Roman" panose="02020603050405020304" pitchFamily="18" charset="0"/>
                <a:cs typeface="Times New Roman" panose="02020603050405020304" pitchFamily="18" charset="0"/>
              </a:rPr>
              <a:t>Syntax:</a:t>
            </a:r>
          </a:p>
          <a:p>
            <a:r>
              <a:rPr lang="en-US" sz="2200" dirty="0">
                <a:latin typeface="Times New Roman" panose="02020603050405020304" pitchFamily="18" charset="0"/>
                <a:cs typeface="Times New Roman" panose="02020603050405020304" pitchFamily="18" charset="0"/>
              </a:rPr>
              <a:t>	$("p").click(function(){</a:t>
            </a:r>
          </a:p>
          <a:p>
            <a:r>
              <a:rPr lang="en-US" sz="2200" dirty="0">
                <a:latin typeface="Times New Roman" panose="02020603050405020304" pitchFamily="18" charset="0"/>
                <a:cs typeface="Times New Roman" panose="02020603050405020304" pitchFamily="18" charset="0"/>
              </a:rPr>
              <a:t> 	 // action goes here!!</a:t>
            </a:r>
          </a:p>
          <a:p>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E2EE5C-637B-4DFE-A1C5-CDFA0EF48C2E}"/>
              </a:ext>
            </a:extLst>
          </p:cNvPr>
          <p:cNvPicPr/>
          <p:nvPr/>
        </p:nvPicPr>
        <p:blipFill>
          <a:blip r:embed="rId2"/>
          <a:stretch>
            <a:fillRect/>
          </a:stretch>
        </p:blipFill>
        <p:spPr>
          <a:xfrm>
            <a:off x="1262899" y="3168793"/>
            <a:ext cx="9086445" cy="3301279"/>
          </a:xfrm>
          <a:prstGeom prst="rect">
            <a:avLst/>
          </a:prstGeom>
        </p:spPr>
      </p:pic>
    </p:spTree>
    <p:extLst>
      <p:ext uri="{BB962C8B-B14F-4D97-AF65-F5344CB8AC3E}">
        <p14:creationId xmlns:p14="http://schemas.microsoft.com/office/powerpoint/2010/main" val="219183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8DC57-9BDE-4574-B3E1-5E6F992A3E6B}"/>
              </a:ext>
            </a:extLst>
          </p:cNvPr>
          <p:cNvSpPr txBox="1"/>
          <p:nvPr/>
        </p:nvSpPr>
        <p:spPr>
          <a:xfrm>
            <a:off x="1163782" y="817418"/>
            <a:ext cx="9961418" cy="200054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dblclick</a:t>
            </a:r>
            <a:r>
              <a:rPr lang="en-US" sz="22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The function is executed when the user double-clicks on the HTML element</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$("p").</a:t>
            </a:r>
            <a:r>
              <a:rPr lang="en-US" sz="2000" dirty="0" err="1">
                <a:latin typeface="Times New Roman" panose="02020603050405020304" pitchFamily="18" charset="0"/>
                <a:cs typeface="Times New Roman" panose="02020603050405020304" pitchFamily="18" charset="0"/>
              </a:rPr>
              <a:t>dblclick</a:t>
            </a:r>
            <a:r>
              <a:rPr lang="en-US" sz="2000" dirty="0">
                <a:latin typeface="Times New Roman" panose="02020603050405020304" pitchFamily="18" charset="0"/>
                <a:cs typeface="Times New Roman" panose="02020603050405020304" pitchFamily="18" charset="0"/>
              </a:rPr>
              <a:t>(function(){</a:t>
            </a:r>
          </a:p>
          <a:p>
            <a:r>
              <a:rPr lang="en-US" sz="2000" dirty="0">
                <a:latin typeface="Times New Roman" panose="02020603050405020304" pitchFamily="18" charset="0"/>
                <a:cs typeface="Times New Roman" panose="02020603050405020304" pitchFamily="18" charset="0"/>
              </a:rPr>
              <a:t> 	 // action goes here!!</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F2F4C4E-C8F2-4437-910C-C598551BF94D}"/>
              </a:ext>
            </a:extLst>
          </p:cNvPr>
          <p:cNvPicPr/>
          <p:nvPr/>
        </p:nvPicPr>
        <p:blipFill>
          <a:blip r:embed="rId2"/>
          <a:stretch>
            <a:fillRect/>
          </a:stretch>
        </p:blipFill>
        <p:spPr>
          <a:xfrm>
            <a:off x="1163782" y="2751302"/>
            <a:ext cx="9559636" cy="3677207"/>
          </a:xfrm>
          <a:prstGeom prst="rect">
            <a:avLst/>
          </a:prstGeom>
        </p:spPr>
      </p:pic>
    </p:spTree>
    <p:extLst>
      <p:ext uri="{BB962C8B-B14F-4D97-AF65-F5344CB8AC3E}">
        <p14:creationId xmlns:p14="http://schemas.microsoft.com/office/powerpoint/2010/main" val="289815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EF98B-655F-4EDE-821C-87ADF4141053}"/>
              </a:ext>
            </a:extLst>
          </p:cNvPr>
          <p:cNvSpPr txBox="1"/>
          <p:nvPr/>
        </p:nvSpPr>
        <p:spPr>
          <a:xfrm>
            <a:off x="831273" y="628233"/>
            <a:ext cx="9615054" cy="2339102"/>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FORM EVENTS</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Focus - </a:t>
            </a:r>
            <a:r>
              <a:rPr lang="en-US" sz="2000" dirty="0">
                <a:latin typeface="Times New Roman" panose="02020603050405020304" pitchFamily="18" charset="0"/>
                <a:cs typeface="Times New Roman" panose="02020603050405020304" pitchFamily="18" charset="0"/>
              </a:rPr>
              <a:t>The function is executed when the form field gets focus</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$("input").focus(function(){</a:t>
            </a:r>
          </a:p>
          <a:p>
            <a:r>
              <a:rPr lang="en-US" sz="2000" dirty="0">
                <a:latin typeface="Times New Roman" panose="02020603050405020304" pitchFamily="18" charset="0"/>
                <a:cs typeface="Times New Roman" panose="02020603050405020304" pitchFamily="18" charset="0"/>
              </a:rPr>
              <a:t>  	$(this).</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("background-color", "#</a:t>
            </a:r>
            <a:r>
              <a:rPr lang="en-US" sz="2000" dirty="0" err="1">
                <a:latin typeface="Times New Roman" panose="02020603050405020304" pitchFamily="18" charset="0"/>
                <a:cs typeface="Times New Roman" panose="02020603050405020304" pitchFamily="18" charset="0"/>
              </a:rPr>
              <a:t>cccccc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7FEE145-1FB2-4DD7-8BAF-5E1CFF0E39A7}"/>
              </a:ext>
            </a:extLst>
          </p:cNvPr>
          <p:cNvPicPr/>
          <p:nvPr/>
        </p:nvPicPr>
        <p:blipFill>
          <a:blip r:embed="rId2"/>
          <a:stretch>
            <a:fillRect/>
          </a:stretch>
        </p:blipFill>
        <p:spPr>
          <a:xfrm>
            <a:off x="1013517" y="3166398"/>
            <a:ext cx="10236373" cy="3289820"/>
          </a:xfrm>
          <a:prstGeom prst="rect">
            <a:avLst/>
          </a:prstGeom>
        </p:spPr>
      </p:pic>
    </p:spTree>
    <p:extLst>
      <p:ext uri="{BB962C8B-B14F-4D97-AF65-F5344CB8AC3E}">
        <p14:creationId xmlns:p14="http://schemas.microsoft.com/office/powerpoint/2010/main" val="374211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5E153-90F3-4C17-8DAC-A33FA739E441}"/>
              </a:ext>
            </a:extLst>
          </p:cNvPr>
          <p:cNvSpPr txBox="1"/>
          <p:nvPr/>
        </p:nvSpPr>
        <p:spPr>
          <a:xfrm>
            <a:off x="886690" y="678873"/>
            <a:ext cx="10016836" cy="261610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	on() Method - </a:t>
            </a:r>
            <a:r>
              <a:rPr lang="en-US" sz="2000" dirty="0">
                <a:latin typeface="Times New Roman" panose="02020603050405020304" pitchFamily="18" charset="0"/>
                <a:cs typeface="Times New Roman" panose="02020603050405020304" pitchFamily="18" charset="0"/>
              </a:rPr>
              <a:t>The on() method attaches one or more event handlers for the selected elements.</a:t>
            </a:r>
          </a:p>
          <a:p>
            <a:r>
              <a:rPr lang="en-US" sz="2000" dirty="0">
                <a:latin typeface="Times New Roman" panose="02020603050405020304" pitchFamily="18" charset="0"/>
                <a:cs typeface="Times New Roman" panose="02020603050405020304" pitchFamily="18" charset="0"/>
              </a:rPr>
              <a:t>Attach a click event to a &lt;p&gt; element:</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$("p").on("click", function(){</a:t>
            </a:r>
          </a:p>
          <a:p>
            <a:r>
              <a:rPr lang="en-US" sz="2000" dirty="0">
                <a:latin typeface="Times New Roman" panose="02020603050405020304" pitchFamily="18" charset="0"/>
                <a:cs typeface="Times New Roman" panose="02020603050405020304" pitchFamily="18" charset="0"/>
              </a:rPr>
              <a:t>  	$(this).hide();</a:t>
            </a:r>
          </a:p>
          <a:p>
            <a:r>
              <a:rPr lang="en-US" sz="20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FCC1521-0FC4-4191-BA90-5E4047B7B2A6}"/>
              </a:ext>
            </a:extLst>
          </p:cNvPr>
          <p:cNvPicPr/>
          <p:nvPr/>
        </p:nvPicPr>
        <p:blipFill>
          <a:blip r:embed="rId2"/>
          <a:stretch>
            <a:fillRect/>
          </a:stretch>
        </p:blipFill>
        <p:spPr>
          <a:xfrm>
            <a:off x="886690" y="2951018"/>
            <a:ext cx="9670473" cy="3588327"/>
          </a:xfrm>
          <a:prstGeom prst="rect">
            <a:avLst/>
          </a:prstGeom>
        </p:spPr>
      </p:pic>
    </p:spTree>
    <p:extLst>
      <p:ext uri="{BB962C8B-B14F-4D97-AF65-F5344CB8AC3E}">
        <p14:creationId xmlns:p14="http://schemas.microsoft.com/office/powerpoint/2010/main" val="4214011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773CF-915F-46F8-95A3-B7A5BE4AE944}"/>
              </a:ext>
            </a:extLst>
          </p:cNvPr>
          <p:cNvSpPr txBox="1"/>
          <p:nvPr/>
        </p:nvSpPr>
        <p:spPr>
          <a:xfrm>
            <a:off x="955963" y="585098"/>
            <a:ext cx="6636327" cy="169277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JQUERY EFFECTS</a:t>
            </a:r>
          </a:p>
          <a:p>
            <a:endParaRPr lang="en-US" sz="2200" b="1" dirty="0">
              <a:latin typeface="Times New Roman" panose="02020603050405020304" pitchFamily="18" charset="0"/>
              <a:cs typeface="Times New Roman" panose="02020603050405020304" pitchFamily="18" charset="0"/>
            </a:endParaRPr>
          </a:p>
          <a:p>
            <a:pPr marL="457200" indent="-457200">
              <a:buAutoNum type="arabicParenR"/>
            </a:pPr>
            <a:r>
              <a:rPr lang="en-US" sz="2000" b="1" dirty="0" err="1">
                <a:latin typeface="Times New Roman" panose="02020603050405020304" pitchFamily="18" charset="0"/>
                <a:cs typeface="Times New Roman" panose="02020603050405020304" pitchFamily="18" charset="0"/>
              </a:rPr>
              <a:t>jquery</a:t>
            </a:r>
            <a:r>
              <a:rPr lang="en-US" sz="2000" b="1" dirty="0">
                <a:latin typeface="Times New Roman" panose="02020603050405020304" pitchFamily="18" charset="0"/>
                <a:cs typeface="Times New Roman" panose="02020603050405020304" pitchFamily="18" charset="0"/>
              </a:rPr>
              <a:t> hide/show</a:t>
            </a:r>
          </a:p>
          <a:p>
            <a:r>
              <a:rPr lang="en-US" sz="2000" dirty="0">
                <a:latin typeface="Times New Roman" panose="02020603050405020304" pitchFamily="18" charset="0"/>
                <a:cs typeface="Times New Roman" panose="02020603050405020304" pitchFamily="18" charset="0"/>
              </a:rPr>
              <a:t>Before hiding</a:t>
            </a:r>
          </a:p>
          <a:p>
            <a:pPr marL="457200" indent="-457200">
              <a:buAutoNum type="arabicParenR"/>
            </a:pP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A09B711-B26C-4DED-A27C-4CE2EAD73E8F}"/>
              </a:ext>
            </a:extLst>
          </p:cNvPr>
          <p:cNvPicPr/>
          <p:nvPr/>
        </p:nvPicPr>
        <p:blipFill>
          <a:blip r:embed="rId2"/>
          <a:stretch>
            <a:fillRect/>
          </a:stretch>
        </p:blipFill>
        <p:spPr>
          <a:xfrm>
            <a:off x="847263" y="1995054"/>
            <a:ext cx="9571355" cy="4277847"/>
          </a:xfrm>
          <a:prstGeom prst="rect">
            <a:avLst/>
          </a:prstGeom>
        </p:spPr>
      </p:pic>
    </p:spTree>
    <p:extLst>
      <p:ext uri="{BB962C8B-B14F-4D97-AF65-F5344CB8AC3E}">
        <p14:creationId xmlns:p14="http://schemas.microsoft.com/office/powerpoint/2010/main" val="89093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F5D57-8E83-4180-9284-320A1E0D4C92}"/>
              </a:ext>
            </a:extLst>
          </p:cNvPr>
          <p:cNvSpPr txBox="1"/>
          <p:nvPr/>
        </p:nvSpPr>
        <p:spPr>
          <a:xfrm>
            <a:off x="1205345" y="942109"/>
            <a:ext cx="476596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After hiding</a:t>
            </a:r>
          </a:p>
        </p:txBody>
      </p:sp>
      <p:pic>
        <p:nvPicPr>
          <p:cNvPr id="3" name="Picture 2">
            <a:extLst>
              <a:ext uri="{FF2B5EF4-FFF2-40B4-BE49-F238E27FC236}">
                <a16:creationId xmlns:a16="http://schemas.microsoft.com/office/drawing/2014/main" id="{9388205C-A9E2-4694-AB93-F77676F4614C}"/>
              </a:ext>
            </a:extLst>
          </p:cNvPr>
          <p:cNvPicPr/>
          <p:nvPr/>
        </p:nvPicPr>
        <p:blipFill>
          <a:blip r:embed="rId2"/>
          <a:stretch>
            <a:fillRect/>
          </a:stretch>
        </p:blipFill>
        <p:spPr>
          <a:xfrm>
            <a:off x="1157922" y="1559300"/>
            <a:ext cx="9626774" cy="4799937"/>
          </a:xfrm>
          <a:prstGeom prst="rect">
            <a:avLst/>
          </a:prstGeom>
        </p:spPr>
      </p:pic>
    </p:spTree>
    <p:extLst>
      <p:ext uri="{BB962C8B-B14F-4D97-AF65-F5344CB8AC3E}">
        <p14:creationId xmlns:p14="http://schemas.microsoft.com/office/powerpoint/2010/main" val="247032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21347-49BF-4EA9-80BD-8B43E4BD3221}"/>
              </a:ext>
            </a:extLst>
          </p:cNvPr>
          <p:cNvSpPr txBox="1"/>
          <p:nvPr/>
        </p:nvSpPr>
        <p:spPr>
          <a:xfrm>
            <a:off x="928255" y="775855"/>
            <a:ext cx="9919854" cy="323165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JQUERY FADING METHODS</a:t>
            </a:r>
          </a:p>
          <a:p>
            <a:endParaRPr lang="en-US" sz="22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jQuery you can fade an element in and out of visibility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jQuery has the following fade methods: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fadeIn</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fadeOut</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fadeToggle</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fadeTo</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27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8404A-B7B9-4266-BC20-D3B50092133F}"/>
              </a:ext>
            </a:extLst>
          </p:cNvPr>
          <p:cNvSpPr txBox="1"/>
          <p:nvPr/>
        </p:nvSpPr>
        <p:spPr>
          <a:xfrm>
            <a:off x="942109" y="706582"/>
            <a:ext cx="10099964" cy="1692771"/>
          </a:xfrm>
          <a:prstGeom prst="rect">
            <a:avLst/>
          </a:prstGeom>
          <a:noFill/>
        </p:spPr>
        <p:txBody>
          <a:bodyPr wrap="square" rtlCol="0">
            <a:spAutoFit/>
          </a:bodyPr>
          <a:lstStyle/>
          <a:p>
            <a:pPr marL="457200" indent="-457200">
              <a:buAutoNum type="arabicParenR"/>
            </a:pPr>
            <a:r>
              <a:rPr lang="en-US" sz="2200" b="1" dirty="0">
                <a:latin typeface="Times New Roman" panose="02020603050405020304" pitchFamily="18" charset="0"/>
                <a:cs typeface="Times New Roman" panose="02020603050405020304" pitchFamily="18" charset="0"/>
              </a:rPr>
              <a:t>FADEIN() - </a:t>
            </a:r>
            <a:r>
              <a:rPr lang="en-US" sz="2000" dirty="0">
                <a:latin typeface="Times New Roman" panose="02020603050405020304" pitchFamily="18" charset="0"/>
                <a:cs typeface="Times New Roman" panose="02020603050405020304" pitchFamily="18" charset="0"/>
              </a:rPr>
              <a:t>The jQuery </a:t>
            </a:r>
            <a:r>
              <a:rPr lang="en-US" sz="2000" dirty="0" err="1">
                <a:latin typeface="Times New Roman" panose="02020603050405020304" pitchFamily="18" charset="0"/>
                <a:cs typeface="Times New Roman" panose="02020603050405020304" pitchFamily="18" charset="0"/>
              </a:rPr>
              <a:t>fadeIn</a:t>
            </a:r>
            <a:r>
              <a:rPr lang="en-US" sz="2000" dirty="0">
                <a:latin typeface="Times New Roman" panose="02020603050405020304" pitchFamily="18" charset="0"/>
                <a:cs typeface="Times New Roman" panose="02020603050405020304" pitchFamily="18" charset="0"/>
              </a:rPr>
              <a:t>() method is used to fade in a hidden element.</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$(selector).</a:t>
            </a:r>
            <a:r>
              <a:rPr lang="en-US" sz="2000" dirty="0" err="1">
                <a:latin typeface="Times New Roman" panose="02020603050405020304" pitchFamily="18" charset="0"/>
                <a:cs typeface="Times New Roman" panose="02020603050405020304" pitchFamily="18" charset="0"/>
              </a:rPr>
              <a:t>fadeIn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speed,callback</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8D9459-E321-4AAE-9752-2CD5A4866036}"/>
              </a:ext>
            </a:extLst>
          </p:cNvPr>
          <p:cNvPicPr/>
          <p:nvPr/>
        </p:nvPicPr>
        <p:blipFill>
          <a:blip r:embed="rId2"/>
          <a:stretch>
            <a:fillRect/>
          </a:stretch>
        </p:blipFill>
        <p:spPr>
          <a:xfrm>
            <a:off x="1149927" y="2215832"/>
            <a:ext cx="9892146" cy="4074132"/>
          </a:xfrm>
          <a:prstGeom prst="rect">
            <a:avLst/>
          </a:prstGeom>
        </p:spPr>
      </p:pic>
    </p:spTree>
    <p:extLst>
      <p:ext uri="{BB962C8B-B14F-4D97-AF65-F5344CB8AC3E}">
        <p14:creationId xmlns:p14="http://schemas.microsoft.com/office/powerpoint/2010/main" val="333639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D646A-43C9-434E-AF50-CFB9F4BFE213}"/>
              </a:ext>
            </a:extLst>
          </p:cNvPr>
          <p:cNvSpPr txBox="1"/>
          <p:nvPr/>
        </p:nvSpPr>
        <p:spPr>
          <a:xfrm>
            <a:off x="789709" y="831273"/>
            <a:ext cx="11125200" cy="1969770"/>
          </a:xfrm>
          <a:prstGeom prst="rect">
            <a:avLst/>
          </a:prstGeom>
          <a:noFill/>
        </p:spPr>
        <p:txBody>
          <a:bodyPr wrap="square" rtlCol="0">
            <a:spAutoFit/>
          </a:bodyPr>
          <a:lstStyle/>
          <a:p>
            <a:pPr marL="457200" indent="-457200">
              <a:buAutoNum type="arabicParenR" startAt="2"/>
            </a:pPr>
            <a:r>
              <a:rPr lang="en-US" sz="2200" b="1" dirty="0">
                <a:latin typeface="Times New Roman" panose="02020603050405020304" pitchFamily="18" charset="0"/>
                <a:cs typeface="Times New Roman" panose="02020603050405020304" pitchFamily="18" charset="0"/>
              </a:rPr>
              <a:t>FADE TO() </a:t>
            </a:r>
            <a:r>
              <a:rPr lang="en-US" sz="2000" b="1" dirty="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-The jQuery </a:t>
            </a:r>
            <a:r>
              <a:rPr lang="en-US" sz="2000" dirty="0" err="1">
                <a:latin typeface="Times New Roman" panose="02020603050405020304" pitchFamily="18" charset="0"/>
                <a:cs typeface="Times New Roman" panose="02020603050405020304" pitchFamily="18" charset="0"/>
              </a:rPr>
              <a:t>fadeTo</a:t>
            </a:r>
            <a:r>
              <a:rPr lang="en-US" sz="2000" dirty="0">
                <a:latin typeface="Times New Roman" panose="02020603050405020304" pitchFamily="18" charset="0"/>
                <a:cs typeface="Times New Roman" panose="02020603050405020304" pitchFamily="18" charset="0"/>
              </a:rPr>
              <a:t>() method allows fading to a given opacity (value between 0 and 1</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$(selector).</a:t>
            </a:r>
            <a:r>
              <a:rPr lang="en-US" sz="2000" dirty="0" err="1">
                <a:latin typeface="Times New Roman" panose="02020603050405020304" pitchFamily="18" charset="0"/>
                <a:cs typeface="Times New Roman" panose="02020603050405020304" pitchFamily="18" charset="0"/>
              </a:rPr>
              <a:t>fadeTo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speed,opacity,callback</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F98BC4-772B-4101-9753-16706607E0D1}"/>
              </a:ext>
            </a:extLst>
          </p:cNvPr>
          <p:cNvPicPr/>
          <p:nvPr/>
        </p:nvPicPr>
        <p:blipFill>
          <a:blip r:embed="rId2"/>
          <a:stretch>
            <a:fillRect/>
          </a:stretch>
        </p:blipFill>
        <p:spPr>
          <a:xfrm>
            <a:off x="1413164" y="2597351"/>
            <a:ext cx="8866909" cy="3734176"/>
          </a:xfrm>
          <a:prstGeom prst="rect">
            <a:avLst/>
          </a:prstGeom>
        </p:spPr>
      </p:pic>
    </p:spTree>
    <p:extLst>
      <p:ext uri="{BB962C8B-B14F-4D97-AF65-F5344CB8AC3E}">
        <p14:creationId xmlns:p14="http://schemas.microsoft.com/office/powerpoint/2010/main" val="63486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F7D6-0436-4CDA-9624-4877BE50266D}"/>
              </a:ext>
            </a:extLst>
          </p:cNvPr>
          <p:cNvSpPr>
            <a:spLocks noGrp="1"/>
          </p:cNvSpPr>
          <p:nvPr>
            <p:ph type="title"/>
          </p:nvPr>
        </p:nvSpPr>
        <p:spPr>
          <a:xfrm>
            <a:off x="913149" y="686946"/>
            <a:ext cx="10364451" cy="759709"/>
          </a:xfrm>
        </p:spPr>
        <p:txBody>
          <a:bodyPr anchor="t">
            <a:normAutofit fontScale="90000"/>
          </a:bodyPr>
          <a:lstStyle/>
          <a:p>
            <a:pPr algn="l"/>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What is jQuery</a:t>
            </a:r>
            <a:br>
              <a:rPr lang="en-US" sz="2400" b="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FDFCEA-1B71-49A2-B63B-3C974E9493F0}"/>
              </a:ext>
            </a:extLst>
          </p:cNvPr>
          <p:cNvSpPr>
            <a:spLocks noGrp="1"/>
          </p:cNvSpPr>
          <p:nvPr>
            <p:ph sz="quarter" idx="13"/>
          </p:nvPr>
        </p:nvSpPr>
        <p:spPr>
          <a:xfrm>
            <a:off x="913774" y="1579418"/>
            <a:ext cx="10363826" cy="4890655"/>
          </a:xfrm>
        </p:spPr>
        <p:txBody>
          <a:bodyPr>
            <a:noAutofit/>
          </a:bodyPr>
          <a:lstStyle/>
          <a:p>
            <a:pPr>
              <a:buFont typeface="Wingdings" panose="05000000000000000000" pitchFamily="2" charset="2"/>
              <a:buChar char="Ø"/>
            </a:pPr>
            <a:r>
              <a:rPr lang="en-US" cap="none" dirty="0" err="1">
                <a:latin typeface="Times New Roman" panose="02020603050405020304" pitchFamily="18" charset="0"/>
                <a:cs typeface="Times New Roman" panose="02020603050405020304" pitchFamily="18" charset="0"/>
              </a:rPr>
              <a:t>Jquery</a:t>
            </a:r>
            <a:r>
              <a:rPr lang="en-US" cap="none" dirty="0">
                <a:latin typeface="Times New Roman" panose="02020603050405020304" pitchFamily="18" charset="0"/>
                <a:cs typeface="Times New Roman" panose="02020603050405020304" pitchFamily="18" charset="0"/>
              </a:rPr>
              <a:t> is a small, fast and lightweight </a:t>
            </a:r>
            <a:r>
              <a:rPr lang="en-US" cap="none" dirty="0" err="1">
                <a:latin typeface="Times New Roman" panose="02020603050405020304" pitchFamily="18" charset="0"/>
                <a:cs typeface="Times New Roman" panose="02020603050405020304" pitchFamily="18" charset="0"/>
              </a:rPr>
              <a:t>javascript</a:t>
            </a:r>
            <a:r>
              <a:rPr lang="en-US" cap="none" dirty="0">
                <a:latin typeface="Times New Roman" panose="02020603050405020304" pitchFamily="18" charset="0"/>
                <a:cs typeface="Times New Roman" panose="02020603050405020304" pitchFamily="18" charset="0"/>
              </a:rPr>
              <a:t> library.</a:t>
            </a:r>
          </a:p>
          <a:p>
            <a:pPr>
              <a:buFont typeface="Wingdings" panose="05000000000000000000" pitchFamily="2" charset="2"/>
              <a:buChar char="Ø"/>
            </a:pPr>
            <a:r>
              <a:rPr lang="en-US" cap="none" dirty="0" err="1">
                <a:latin typeface="Times New Roman" panose="02020603050405020304" pitchFamily="18" charset="0"/>
                <a:cs typeface="Times New Roman" panose="02020603050405020304" pitchFamily="18" charset="0"/>
              </a:rPr>
              <a:t>Jquery</a:t>
            </a:r>
            <a:r>
              <a:rPr lang="en-US" cap="none" dirty="0">
                <a:latin typeface="Times New Roman" panose="02020603050405020304" pitchFamily="18" charset="0"/>
                <a:cs typeface="Times New Roman" panose="02020603050405020304" pitchFamily="18" charset="0"/>
              </a:rPr>
              <a:t> is platform-independent.</a:t>
            </a:r>
          </a:p>
          <a:p>
            <a:pPr>
              <a:buFont typeface="Wingdings" panose="05000000000000000000" pitchFamily="2" charset="2"/>
              <a:buChar char="Ø"/>
            </a:pPr>
            <a:r>
              <a:rPr lang="en-US" cap="none" dirty="0" err="1">
                <a:latin typeface="Times New Roman" panose="02020603050405020304" pitchFamily="18" charset="0"/>
                <a:cs typeface="Times New Roman" panose="02020603050405020304" pitchFamily="18" charset="0"/>
              </a:rPr>
              <a:t>Jquery</a:t>
            </a:r>
            <a:r>
              <a:rPr lang="en-US" cap="none" dirty="0">
                <a:latin typeface="Times New Roman" panose="02020603050405020304" pitchFamily="18" charset="0"/>
                <a:cs typeface="Times New Roman" panose="02020603050405020304" pitchFamily="18" charset="0"/>
              </a:rPr>
              <a:t> means "write less do more".</a:t>
            </a:r>
          </a:p>
          <a:p>
            <a:pPr>
              <a:buFont typeface="Wingdings" panose="05000000000000000000" pitchFamily="2" charset="2"/>
              <a:buChar char="Ø"/>
            </a:pPr>
            <a:r>
              <a:rPr lang="en-US" cap="none" dirty="0" err="1">
                <a:latin typeface="Times New Roman" panose="02020603050405020304" pitchFamily="18" charset="0"/>
                <a:cs typeface="Times New Roman" panose="02020603050405020304" pitchFamily="18" charset="0"/>
              </a:rPr>
              <a:t>Jquery</a:t>
            </a:r>
            <a:r>
              <a:rPr lang="en-US" cap="none" dirty="0">
                <a:latin typeface="Times New Roman" panose="02020603050405020304" pitchFamily="18" charset="0"/>
                <a:cs typeface="Times New Roman" panose="02020603050405020304" pitchFamily="18" charset="0"/>
              </a:rPr>
              <a:t> simplifies ajax call and </a:t>
            </a:r>
            <a:r>
              <a:rPr lang="en-US" cap="none" dirty="0" err="1">
                <a:latin typeface="Times New Roman" panose="02020603050405020304" pitchFamily="18" charset="0"/>
                <a:cs typeface="Times New Roman" panose="02020603050405020304" pitchFamily="18" charset="0"/>
              </a:rPr>
              <a:t>dom</a:t>
            </a:r>
            <a:r>
              <a:rPr lang="en-US" cap="none" dirty="0">
                <a:latin typeface="Times New Roman" panose="02020603050405020304" pitchFamily="18" charset="0"/>
                <a:cs typeface="Times New Roman" panose="02020603050405020304" pitchFamily="18" charset="0"/>
              </a:rPr>
              <a:t> manipulation.</a:t>
            </a:r>
          </a:p>
          <a:p>
            <a:pPr>
              <a:buFont typeface="Wingdings" panose="05000000000000000000" pitchFamily="2" charset="2"/>
              <a:buChar char="Ø"/>
            </a:pPr>
            <a:r>
              <a:rPr lang="en-US" cap="none" dirty="0" err="1">
                <a:latin typeface="Times New Roman" panose="02020603050405020304" pitchFamily="18" charset="0"/>
                <a:cs typeface="Times New Roman" panose="02020603050405020304" pitchFamily="18" charset="0"/>
              </a:rPr>
              <a:t>JQuery</a:t>
            </a:r>
            <a:r>
              <a:rPr lang="en-US" cap="none" dirty="0">
                <a:latin typeface="Times New Roman" panose="02020603050405020304" pitchFamily="18" charset="0"/>
                <a:cs typeface="Times New Roman" panose="02020603050405020304" pitchFamily="18" charset="0"/>
              </a:rPr>
              <a:t> is the most popular and the most extendable. Many of the biggest companies on the web use jQuery.</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Some of these companies are:</a:t>
            </a:r>
          </a:p>
          <a:p>
            <a:pPr marL="0" indent="0">
              <a:buNone/>
            </a:pPr>
            <a:r>
              <a:rPr lang="en-US" cap="none" dirty="0">
                <a:latin typeface="Times New Roman" panose="02020603050405020304" pitchFamily="18" charset="0"/>
                <a:cs typeface="Times New Roman" panose="02020603050405020304" pitchFamily="18" charset="0"/>
              </a:rPr>
              <a:t>	Microsoft</a:t>
            </a:r>
          </a:p>
          <a:p>
            <a:pPr marL="0" indent="0">
              <a:buNone/>
            </a:pPr>
            <a:r>
              <a:rPr lang="en-US" cap="none" dirty="0">
                <a:latin typeface="Times New Roman" panose="02020603050405020304" pitchFamily="18" charset="0"/>
                <a:cs typeface="Times New Roman" panose="02020603050405020304" pitchFamily="18" charset="0"/>
              </a:rPr>
              <a:t>	Google</a:t>
            </a:r>
          </a:p>
          <a:p>
            <a:pPr marL="0" indent="0">
              <a:buNone/>
            </a:pPr>
            <a:r>
              <a:rPr lang="en-US" cap="none" dirty="0">
                <a:latin typeface="Times New Roman" panose="02020603050405020304" pitchFamily="18" charset="0"/>
                <a:cs typeface="Times New Roman" panose="02020603050405020304" pitchFamily="18" charset="0"/>
              </a:rPr>
              <a:t>	IBM</a:t>
            </a:r>
            <a:br>
              <a:rPr lang="en-US" cap="none"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568216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44BF55-8528-4EA6-9CB8-1FDCA58A70C7}"/>
              </a:ext>
            </a:extLst>
          </p:cNvPr>
          <p:cNvSpPr txBox="1"/>
          <p:nvPr/>
        </p:nvSpPr>
        <p:spPr>
          <a:xfrm>
            <a:off x="1052946" y="803563"/>
            <a:ext cx="10792690" cy="3262432"/>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JQUERY SLIDING METHODS</a:t>
            </a:r>
          </a:p>
          <a:p>
            <a:endParaRPr lang="en-IN"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jQuery you can create a sliding effect on elements.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jQuery has the following slide methods: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slideDown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slideUp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slideToggle</a:t>
            </a:r>
            <a:r>
              <a:rPr lang="en-US" sz="2000" dirty="0">
                <a:latin typeface="Times New Roman" panose="02020603050405020304" pitchFamily="18" charset="0"/>
                <a:cs typeface="Times New Roman" panose="02020603050405020304" pitchFamily="18" charset="0"/>
              </a:rPr>
              <a:t>()</a:t>
            </a:r>
          </a:p>
          <a:p>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18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5CB649-136C-4EA1-838D-644DC735D89E}"/>
              </a:ext>
            </a:extLst>
          </p:cNvPr>
          <p:cNvSpPr txBox="1"/>
          <p:nvPr/>
        </p:nvSpPr>
        <p:spPr>
          <a:xfrm>
            <a:off x="886691" y="443345"/>
            <a:ext cx="10848109" cy="196977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1)	SLIDE DOWN() METHOD -</a:t>
            </a:r>
            <a:r>
              <a:rPr lang="en-US" sz="2000" dirty="0">
                <a:latin typeface="Times New Roman" panose="02020603050405020304" pitchFamily="18" charset="0"/>
                <a:cs typeface="Times New Roman" panose="02020603050405020304" pitchFamily="18" charset="0"/>
              </a:rPr>
              <a:t>The jQuery </a:t>
            </a:r>
            <a:r>
              <a:rPr lang="en-US" sz="2000" dirty="0" err="1">
                <a:latin typeface="Times New Roman" panose="02020603050405020304" pitchFamily="18" charset="0"/>
                <a:cs typeface="Times New Roman" panose="02020603050405020304" pitchFamily="18" charset="0"/>
              </a:rPr>
              <a:t>slideDown</a:t>
            </a:r>
            <a:r>
              <a:rPr lang="en-US" sz="2000" dirty="0">
                <a:latin typeface="Times New Roman" panose="02020603050405020304" pitchFamily="18" charset="0"/>
                <a:cs typeface="Times New Roman" panose="02020603050405020304" pitchFamily="18" charset="0"/>
              </a:rPr>
              <a:t>() method is used to slide down an element.</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$(selector).</a:t>
            </a:r>
            <a:r>
              <a:rPr lang="en-US" sz="2000" dirty="0" err="1">
                <a:latin typeface="Times New Roman" panose="02020603050405020304" pitchFamily="18" charset="0"/>
                <a:cs typeface="Times New Roman" panose="02020603050405020304" pitchFamily="18" charset="0"/>
              </a:rPr>
              <a:t>slideDown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speed,callback</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5884C3-57FE-4A4D-B273-4E316C229429}"/>
              </a:ext>
            </a:extLst>
          </p:cNvPr>
          <p:cNvPicPr/>
          <p:nvPr/>
        </p:nvPicPr>
        <p:blipFill>
          <a:blip r:embed="rId2"/>
          <a:stretch>
            <a:fillRect/>
          </a:stretch>
        </p:blipFill>
        <p:spPr>
          <a:xfrm>
            <a:off x="886692" y="2036619"/>
            <a:ext cx="10474036" cy="4197926"/>
          </a:xfrm>
          <a:prstGeom prst="rect">
            <a:avLst/>
          </a:prstGeom>
        </p:spPr>
      </p:pic>
    </p:spTree>
    <p:extLst>
      <p:ext uri="{BB962C8B-B14F-4D97-AF65-F5344CB8AC3E}">
        <p14:creationId xmlns:p14="http://schemas.microsoft.com/office/powerpoint/2010/main" val="244065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EBC1E-C0B6-4292-996C-2EBF2BCD34D4}"/>
              </a:ext>
            </a:extLst>
          </p:cNvPr>
          <p:cNvSpPr txBox="1"/>
          <p:nvPr/>
        </p:nvSpPr>
        <p:spPr>
          <a:xfrm>
            <a:off x="789709" y="512618"/>
            <a:ext cx="11055927" cy="166199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	SLIDEUP() METHOD -</a:t>
            </a:r>
            <a:r>
              <a:rPr lang="en-US" sz="2000" dirty="0">
                <a:latin typeface="Times New Roman" panose="02020603050405020304" pitchFamily="18" charset="0"/>
                <a:cs typeface="Times New Roman" panose="02020603050405020304" pitchFamily="18" charset="0"/>
              </a:rPr>
              <a:t>The jQuery </a:t>
            </a:r>
            <a:r>
              <a:rPr lang="en-US" sz="2000" dirty="0" err="1">
                <a:latin typeface="Times New Roman" panose="02020603050405020304" pitchFamily="18" charset="0"/>
                <a:cs typeface="Times New Roman" panose="02020603050405020304" pitchFamily="18" charset="0"/>
              </a:rPr>
              <a:t>slideUp</a:t>
            </a:r>
            <a:r>
              <a:rPr lang="en-US" sz="2000" dirty="0">
                <a:latin typeface="Times New Roman" panose="02020603050405020304" pitchFamily="18" charset="0"/>
                <a:cs typeface="Times New Roman" panose="02020603050405020304" pitchFamily="18" charset="0"/>
              </a:rPr>
              <a:t>() method is used to slide up an element.</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$(selector).</a:t>
            </a:r>
            <a:r>
              <a:rPr lang="en-US" sz="2000" dirty="0" err="1">
                <a:latin typeface="Times New Roman" panose="02020603050405020304" pitchFamily="18" charset="0"/>
                <a:cs typeface="Times New Roman" panose="02020603050405020304" pitchFamily="18" charset="0"/>
              </a:rPr>
              <a:t>slideUp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speed,callback</a:t>
            </a:r>
            <a:r>
              <a:rPr lang="en-US"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B65DBE-D40F-4EE0-97A4-D63A7E2C67A6}"/>
              </a:ext>
            </a:extLst>
          </p:cNvPr>
          <p:cNvPicPr/>
          <p:nvPr/>
        </p:nvPicPr>
        <p:blipFill>
          <a:blip r:embed="rId2"/>
          <a:stretch>
            <a:fillRect/>
          </a:stretch>
        </p:blipFill>
        <p:spPr>
          <a:xfrm>
            <a:off x="1039091" y="1995056"/>
            <a:ext cx="10113818" cy="4197926"/>
          </a:xfrm>
          <a:prstGeom prst="rect">
            <a:avLst/>
          </a:prstGeom>
        </p:spPr>
      </p:pic>
    </p:spTree>
    <p:extLst>
      <p:ext uri="{BB962C8B-B14F-4D97-AF65-F5344CB8AC3E}">
        <p14:creationId xmlns:p14="http://schemas.microsoft.com/office/powerpoint/2010/main" val="229935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99AAD2-F42B-4A93-9D69-049CFD279FE7}"/>
              </a:ext>
            </a:extLst>
          </p:cNvPr>
          <p:cNvSpPr txBox="1"/>
          <p:nvPr/>
        </p:nvSpPr>
        <p:spPr>
          <a:xfrm>
            <a:off x="706582" y="623455"/>
            <a:ext cx="11180618" cy="341632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JQUERY ANIMATIONS </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THE ANIMATE() METHOD -</a:t>
            </a:r>
            <a:r>
              <a:rPr lang="en-US" sz="2000" dirty="0">
                <a:latin typeface="Times New Roman" panose="02020603050405020304" pitchFamily="18" charset="0"/>
                <a:cs typeface="Times New Roman" panose="02020603050405020304" pitchFamily="18" charset="0"/>
              </a:rPr>
              <a:t>The jQuery animate() method is used to create custom animations.</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$(selector).animate({params},</a:t>
            </a:r>
            <a:r>
              <a:rPr lang="en-US" sz="2000" dirty="0" err="1">
                <a:latin typeface="Times New Roman" panose="02020603050405020304" pitchFamily="18" charset="0"/>
                <a:cs typeface="Times New Roman" panose="02020603050405020304" pitchFamily="18" charset="0"/>
              </a:rPr>
              <a:t>speed,callback</a:t>
            </a:r>
            <a:r>
              <a:rPr lang="en-US" sz="2000" dirty="0">
                <a:latin typeface="Times New Roman" panose="02020603050405020304" pitchFamily="18" charset="0"/>
                <a:cs typeface="Times New Roman" panose="02020603050405020304" pitchFamily="18" charset="0"/>
              </a:rPr>
              <a:t>);</a:t>
            </a:r>
          </a:p>
          <a:p>
            <a:endParaRPr lang="en-US" dirty="0"/>
          </a:p>
          <a:p>
            <a:r>
              <a:rPr lang="en-US" sz="2000" b="1" u="sng" dirty="0">
                <a:latin typeface="Times New Roman" panose="02020603050405020304" pitchFamily="18" charset="0"/>
                <a:cs typeface="Times New Roman" panose="02020603050405020304" pitchFamily="18" charset="0"/>
              </a:rPr>
              <a:t>Before Animation</a:t>
            </a:r>
            <a:r>
              <a:rPr lang="en-US" sz="2000" dirty="0">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IN" dirty="0"/>
          </a:p>
        </p:txBody>
      </p:sp>
      <p:pic>
        <p:nvPicPr>
          <p:cNvPr id="3" name="Picture 2">
            <a:extLst>
              <a:ext uri="{FF2B5EF4-FFF2-40B4-BE49-F238E27FC236}">
                <a16:creationId xmlns:a16="http://schemas.microsoft.com/office/drawing/2014/main" id="{4B38CFB1-AD31-4B25-B912-2B98250FCFDF}"/>
              </a:ext>
            </a:extLst>
          </p:cNvPr>
          <p:cNvPicPr/>
          <p:nvPr/>
        </p:nvPicPr>
        <p:blipFill>
          <a:blip r:embed="rId2"/>
          <a:stretch>
            <a:fillRect/>
          </a:stretch>
        </p:blipFill>
        <p:spPr>
          <a:xfrm>
            <a:off x="845127" y="2895599"/>
            <a:ext cx="10155382" cy="3588327"/>
          </a:xfrm>
          <a:prstGeom prst="rect">
            <a:avLst/>
          </a:prstGeom>
        </p:spPr>
      </p:pic>
    </p:spTree>
    <p:extLst>
      <p:ext uri="{BB962C8B-B14F-4D97-AF65-F5344CB8AC3E}">
        <p14:creationId xmlns:p14="http://schemas.microsoft.com/office/powerpoint/2010/main" val="111555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D3DF5-93FD-412A-9FCF-2FD758839949}"/>
              </a:ext>
            </a:extLst>
          </p:cNvPr>
          <p:cNvSpPr txBox="1"/>
          <p:nvPr/>
        </p:nvSpPr>
        <p:spPr>
          <a:xfrm>
            <a:off x="623455" y="484909"/>
            <a:ext cx="11194472"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After Animation:</a:t>
            </a:r>
          </a:p>
        </p:txBody>
      </p:sp>
      <p:pic>
        <p:nvPicPr>
          <p:cNvPr id="3" name="Picture 2">
            <a:extLst>
              <a:ext uri="{FF2B5EF4-FFF2-40B4-BE49-F238E27FC236}">
                <a16:creationId xmlns:a16="http://schemas.microsoft.com/office/drawing/2014/main" id="{694BF79E-2133-4275-8B7E-82D5B1891AE8}"/>
              </a:ext>
            </a:extLst>
          </p:cNvPr>
          <p:cNvPicPr/>
          <p:nvPr/>
        </p:nvPicPr>
        <p:blipFill>
          <a:blip r:embed="rId2"/>
          <a:stretch>
            <a:fillRect/>
          </a:stretch>
        </p:blipFill>
        <p:spPr>
          <a:xfrm>
            <a:off x="762000" y="1191491"/>
            <a:ext cx="10557164" cy="4987636"/>
          </a:xfrm>
          <a:prstGeom prst="rect">
            <a:avLst/>
          </a:prstGeom>
        </p:spPr>
      </p:pic>
    </p:spTree>
    <p:extLst>
      <p:ext uri="{BB962C8B-B14F-4D97-AF65-F5344CB8AC3E}">
        <p14:creationId xmlns:p14="http://schemas.microsoft.com/office/powerpoint/2010/main" val="342264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6E7432-1CEC-4F71-BC96-B168D33A2FF6}"/>
              </a:ext>
            </a:extLst>
          </p:cNvPr>
          <p:cNvSpPr txBox="1"/>
          <p:nvPr/>
        </p:nvSpPr>
        <p:spPr>
          <a:xfrm>
            <a:off x="831272" y="651164"/>
            <a:ext cx="10958945" cy="258532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	MANIPULATE MULTIPLE PROPERTIES</a:t>
            </a:r>
          </a:p>
          <a:p>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Notice that multiple properties can be animated at the same time</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Before Animation: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5681E546-1C9A-4371-9123-283855FA8D3B}"/>
              </a:ext>
            </a:extLst>
          </p:cNvPr>
          <p:cNvPicPr/>
          <p:nvPr/>
        </p:nvPicPr>
        <p:blipFill>
          <a:blip r:embed="rId2"/>
          <a:stretch>
            <a:fillRect/>
          </a:stretch>
        </p:blipFill>
        <p:spPr>
          <a:xfrm>
            <a:off x="831272" y="2355531"/>
            <a:ext cx="10196945" cy="4017559"/>
          </a:xfrm>
          <a:prstGeom prst="rect">
            <a:avLst/>
          </a:prstGeom>
        </p:spPr>
      </p:pic>
    </p:spTree>
    <p:extLst>
      <p:ext uri="{BB962C8B-B14F-4D97-AF65-F5344CB8AC3E}">
        <p14:creationId xmlns:p14="http://schemas.microsoft.com/office/powerpoint/2010/main" val="1127486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5BCEC-9C43-474F-942C-9BE531614809}"/>
              </a:ext>
            </a:extLst>
          </p:cNvPr>
          <p:cNvSpPr txBox="1"/>
          <p:nvPr/>
        </p:nvSpPr>
        <p:spPr>
          <a:xfrm>
            <a:off x="803564" y="443345"/>
            <a:ext cx="11042072"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After Animation:</a:t>
            </a:r>
          </a:p>
        </p:txBody>
      </p:sp>
      <p:pic>
        <p:nvPicPr>
          <p:cNvPr id="3" name="Picture 2">
            <a:extLst>
              <a:ext uri="{FF2B5EF4-FFF2-40B4-BE49-F238E27FC236}">
                <a16:creationId xmlns:a16="http://schemas.microsoft.com/office/drawing/2014/main" id="{F6B0A26A-8BC4-457D-BA1D-C0B9FD778254}"/>
              </a:ext>
            </a:extLst>
          </p:cNvPr>
          <p:cNvPicPr/>
          <p:nvPr/>
        </p:nvPicPr>
        <p:blipFill>
          <a:blip r:embed="rId2"/>
          <a:stretch>
            <a:fillRect/>
          </a:stretch>
        </p:blipFill>
        <p:spPr>
          <a:xfrm>
            <a:off x="1066799" y="997528"/>
            <a:ext cx="10501745" cy="5292436"/>
          </a:xfrm>
          <a:prstGeom prst="rect">
            <a:avLst/>
          </a:prstGeom>
        </p:spPr>
      </p:pic>
    </p:spTree>
    <p:extLst>
      <p:ext uri="{BB962C8B-B14F-4D97-AF65-F5344CB8AC3E}">
        <p14:creationId xmlns:p14="http://schemas.microsoft.com/office/powerpoint/2010/main" val="3768244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7326A-99FD-4A98-A0BD-8CF61420B38F}"/>
              </a:ext>
            </a:extLst>
          </p:cNvPr>
          <p:cNvSpPr txBox="1"/>
          <p:nvPr/>
        </p:nvSpPr>
        <p:spPr>
          <a:xfrm>
            <a:off x="1233055" y="969818"/>
            <a:ext cx="9906000" cy="2308324"/>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JQUERY – CHAINING</a:t>
            </a:r>
          </a:p>
          <a:p>
            <a:endParaRPr lang="en-IN"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allows us to run multiple jQuery commands, one after the other, on the same element(s).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Tip: This way, browsers do not have to find the same element(s) more than once.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chain an action, you simply append the action to the previous action.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example chains together the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slideUp</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slideDown</a:t>
            </a:r>
            <a:r>
              <a:rPr lang="en-US" sz="2000" dirty="0">
                <a:latin typeface="Times New Roman" panose="02020603050405020304" pitchFamily="18" charset="0"/>
                <a:cs typeface="Times New Roman" panose="02020603050405020304" pitchFamily="18" charset="0"/>
              </a:rPr>
              <a:t>() methods.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"p1" element first changes to red, then it slides up, and then it slides down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287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D09D4-3D64-4B6E-A251-3441F4C8A656}"/>
              </a:ext>
            </a:extLst>
          </p:cNvPr>
          <p:cNvSpPr txBox="1"/>
          <p:nvPr/>
        </p:nvSpPr>
        <p:spPr>
          <a:xfrm>
            <a:off x="845127" y="623455"/>
            <a:ext cx="10404764" cy="677108"/>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Before chaining</a:t>
            </a:r>
          </a:p>
          <a:p>
            <a:endParaRPr lang="en-IN" dirty="0"/>
          </a:p>
        </p:txBody>
      </p:sp>
      <p:pic>
        <p:nvPicPr>
          <p:cNvPr id="3" name="Picture 2">
            <a:extLst>
              <a:ext uri="{FF2B5EF4-FFF2-40B4-BE49-F238E27FC236}">
                <a16:creationId xmlns:a16="http://schemas.microsoft.com/office/drawing/2014/main" id="{4E475C6A-E588-4EEE-A83D-F0CF1FB57DA0}"/>
              </a:ext>
            </a:extLst>
          </p:cNvPr>
          <p:cNvPicPr/>
          <p:nvPr/>
        </p:nvPicPr>
        <p:blipFill>
          <a:blip r:embed="rId2"/>
          <a:stretch>
            <a:fillRect/>
          </a:stretch>
        </p:blipFill>
        <p:spPr>
          <a:xfrm>
            <a:off x="942110" y="1122217"/>
            <a:ext cx="10307782" cy="5001491"/>
          </a:xfrm>
          <a:prstGeom prst="rect">
            <a:avLst/>
          </a:prstGeom>
        </p:spPr>
      </p:pic>
    </p:spTree>
    <p:extLst>
      <p:ext uri="{BB962C8B-B14F-4D97-AF65-F5344CB8AC3E}">
        <p14:creationId xmlns:p14="http://schemas.microsoft.com/office/powerpoint/2010/main" val="2603656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9D6A1-CF6D-4C72-8B0A-92075E91636E}"/>
              </a:ext>
            </a:extLst>
          </p:cNvPr>
          <p:cNvSpPr txBox="1"/>
          <p:nvPr/>
        </p:nvSpPr>
        <p:spPr>
          <a:xfrm>
            <a:off x="900545" y="651164"/>
            <a:ext cx="10404764" cy="1015663"/>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After chaining:</a:t>
            </a:r>
          </a:p>
          <a:p>
            <a:endParaRPr lang="en-IN" sz="2000" b="1" u="sng" dirty="0">
              <a:latin typeface="Times New Roman" panose="02020603050405020304" pitchFamily="18" charset="0"/>
              <a:cs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A88E430-6668-4CDF-8359-F414F8FB5B3B}"/>
              </a:ext>
            </a:extLst>
          </p:cNvPr>
          <p:cNvPicPr/>
          <p:nvPr/>
        </p:nvPicPr>
        <p:blipFill>
          <a:blip r:embed="rId2"/>
          <a:stretch>
            <a:fillRect/>
          </a:stretch>
        </p:blipFill>
        <p:spPr>
          <a:xfrm>
            <a:off x="886691" y="1551709"/>
            <a:ext cx="10307782" cy="4765964"/>
          </a:xfrm>
          <a:prstGeom prst="rect">
            <a:avLst/>
          </a:prstGeom>
        </p:spPr>
      </p:pic>
    </p:spTree>
    <p:extLst>
      <p:ext uri="{BB962C8B-B14F-4D97-AF65-F5344CB8AC3E}">
        <p14:creationId xmlns:p14="http://schemas.microsoft.com/office/powerpoint/2010/main" val="255732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06A-14BC-42EC-8030-169AF8107E27}"/>
              </a:ext>
            </a:extLst>
          </p:cNvPr>
          <p:cNvSpPr>
            <a:spLocks noGrp="1"/>
          </p:cNvSpPr>
          <p:nvPr>
            <p:ph type="title"/>
          </p:nvPr>
        </p:nvSpPr>
        <p:spPr>
          <a:xfrm>
            <a:off x="913775" y="618518"/>
            <a:ext cx="10364451" cy="640440"/>
          </a:xfrm>
        </p:spPr>
        <p:txBody>
          <a:bodyPr>
            <a:normAutofit/>
          </a:bodyPr>
          <a:lstStyle/>
          <a:p>
            <a:pPr algn="l"/>
            <a:r>
              <a:rPr lang="en-IN" sz="2200" b="1" dirty="0">
                <a:latin typeface="Times New Roman" panose="02020603050405020304" pitchFamily="18" charset="0"/>
                <a:cs typeface="Times New Roman" panose="02020603050405020304" pitchFamily="18" charset="0"/>
              </a:rPr>
              <a:t>jQuery Features</a:t>
            </a:r>
          </a:p>
        </p:txBody>
      </p:sp>
      <p:sp>
        <p:nvSpPr>
          <p:cNvPr id="3" name="Content Placeholder 2">
            <a:extLst>
              <a:ext uri="{FF2B5EF4-FFF2-40B4-BE49-F238E27FC236}">
                <a16:creationId xmlns:a16="http://schemas.microsoft.com/office/drawing/2014/main" id="{177BBBE6-5F9D-4CBD-A5E8-3F9D9D3E26AB}"/>
              </a:ext>
            </a:extLst>
          </p:cNvPr>
          <p:cNvSpPr>
            <a:spLocks noGrp="1"/>
          </p:cNvSpPr>
          <p:nvPr>
            <p:ph sz="quarter" idx="13"/>
          </p:nvPr>
        </p:nvSpPr>
        <p:spPr>
          <a:xfrm>
            <a:off x="914400" y="1524002"/>
            <a:ext cx="10363826" cy="4532241"/>
          </a:xfrm>
        </p:spPr>
        <p:txBody>
          <a:bodyPr>
            <a:normAutofit fontScale="92500" lnSpcReduction="20000"/>
          </a:bodyPr>
          <a:lstStyle/>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HTML Manipulation</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DOM Manipulation</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DOM Element Selection</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CSS Manipulation</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Effects And Animations</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Utilities</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Ajax</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HTML Event Methods</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JSON Parsing</a:t>
            </a:r>
          </a:p>
          <a:p>
            <a:pPr>
              <a:buFont typeface="Wingdings" panose="05000000000000000000" pitchFamily="2" charset="2"/>
              <a:buChar char="Ø"/>
            </a:pPr>
            <a:r>
              <a:rPr lang="en-IN" sz="2200" cap="none" dirty="0">
                <a:latin typeface="Times New Roman" panose="02020603050405020304" pitchFamily="18" charset="0"/>
                <a:cs typeface="Times New Roman" panose="02020603050405020304" pitchFamily="18" charset="0"/>
              </a:rPr>
              <a:t>Extensibility Through Plug-ins</a:t>
            </a:r>
            <a:endParaRPr lang="en-IN" sz="22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041221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EDF27D-C322-4BC6-8B24-164EDF2C1531}"/>
              </a:ext>
            </a:extLst>
          </p:cNvPr>
          <p:cNvSpPr txBox="1"/>
          <p:nvPr/>
        </p:nvSpPr>
        <p:spPr>
          <a:xfrm>
            <a:off x="858982" y="665018"/>
            <a:ext cx="10335491" cy="261610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JQUERY - ADD ELEMENTS</a:t>
            </a:r>
          </a:p>
          <a:p>
            <a:endParaRPr lang="en-US"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jQuery methods that are used to add new content</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914400" lvl="1" indent="-457200">
              <a:buFont typeface="+mj-lt"/>
              <a:buAutoNum type="arabicParenR"/>
            </a:pPr>
            <a:r>
              <a:rPr lang="en-US" sz="2000" b="1" dirty="0">
                <a:latin typeface="Times New Roman" panose="02020603050405020304" pitchFamily="18" charset="0"/>
                <a:cs typeface="Times New Roman" panose="02020603050405020304" pitchFamily="18" charset="0"/>
              </a:rPr>
              <a:t>append() </a:t>
            </a:r>
            <a:r>
              <a:rPr lang="en-US" sz="2000" dirty="0">
                <a:latin typeface="Times New Roman" panose="02020603050405020304" pitchFamily="18" charset="0"/>
                <a:cs typeface="Times New Roman" panose="02020603050405020304" pitchFamily="18" charset="0"/>
              </a:rPr>
              <a:t>- Inserts content at the end of the selected elements</a:t>
            </a:r>
          </a:p>
          <a:p>
            <a:pPr marL="914400" lvl="1" indent="-457200">
              <a:buFont typeface="+mj-lt"/>
              <a:buAutoNum type="arabicParenR"/>
            </a:pPr>
            <a:r>
              <a:rPr lang="en-US" sz="2000" b="1" dirty="0">
                <a:latin typeface="Times New Roman" panose="02020603050405020304" pitchFamily="18" charset="0"/>
                <a:cs typeface="Times New Roman" panose="02020603050405020304" pitchFamily="18" charset="0"/>
              </a:rPr>
              <a:t>prepend() </a:t>
            </a:r>
            <a:r>
              <a:rPr lang="en-US" sz="2000" dirty="0">
                <a:latin typeface="Times New Roman" panose="02020603050405020304" pitchFamily="18" charset="0"/>
                <a:cs typeface="Times New Roman" panose="02020603050405020304" pitchFamily="18" charset="0"/>
              </a:rPr>
              <a:t>- Inserts content at the beginning of the selected elements</a:t>
            </a:r>
          </a:p>
          <a:p>
            <a:pPr marL="914400" lvl="1" indent="-457200">
              <a:buFont typeface="+mj-lt"/>
              <a:buAutoNum type="arabicParenR"/>
            </a:pPr>
            <a:r>
              <a:rPr lang="en-US" sz="2000" b="1" dirty="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 Inserts content after the selected elements</a:t>
            </a:r>
          </a:p>
          <a:p>
            <a:pPr marL="914400" lvl="1" indent="-457200">
              <a:buFont typeface="+mj-lt"/>
              <a:buAutoNum type="arabicParenR"/>
            </a:pPr>
            <a:r>
              <a:rPr lang="en-US" sz="2000" b="1" dirty="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 Inserts content before the selected elements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868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F271A-44F3-4C53-BF02-DA262F1905F1}"/>
              </a:ext>
            </a:extLst>
          </p:cNvPr>
          <p:cNvSpPr txBox="1"/>
          <p:nvPr/>
        </p:nvSpPr>
        <p:spPr>
          <a:xfrm>
            <a:off x="983673" y="692727"/>
            <a:ext cx="10238509" cy="258532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1)	JQUERY APPEND() METHOD -</a:t>
            </a:r>
            <a:r>
              <a:rPr lang="en-US" sz="2000" dirty="0">
                <a:latin typeface="Times New Roman" panose="02020603050405020304" pitchFamily="18" charset="0"/>
                <a:cs typeface="Times New Roman" panose="02020603050405020304" pitchFamily="18" charset="0"/>
              </a:rPr>
              <a:t>The jQuery append() method inserts content at the end of the selected HTML elements.</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$("p").append("Some appended text.");</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Before Appending:</a:t>
            </a:r>
          </a:p>
          <a:p>
            <a:endParaRPr lang="en-US" sz="2000" b="1" u="sng"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A77121-1BEA-4BF1-BE2C-71CE9B32EDC7}"/>
              </a:ext>
            </a:extLst>
          </p:cNvPr>
          <p:cNvPicPr/>
          <p:nvPr/>
        </p:nvPicPr>
        <p:blipFill>
          <a:blip r:embed="rId2"/>
          <a:stretch>
            <a:fillRect/>
          </a:stretch>
        </p:blipFill>
        <p:spPr>
          <a:xfrm>
            <a:off x="1080656" y="2646218"/>
            <a:ext cx="10141526" cy="3629891"/>
          </a:xfrm>
          <a:prstGeom prst="rect">
            <a:avLst/>
          </a:prstGeom>
        </p:spPr>
      </p:pic>
    </p:spTree>
    <p:extLst>
      <p:ext uri="{BB962C8B-B14F-4D97-AF65-F5344CB8AC3E}">
        <p14:creationId xmlns:p14="http://schemas.microsoft.com/office/powerpoint/2010/main" val="4020184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F57E5-FE51-47F9-87C8-58747044D83D}"/>
              </a:ext>
            </a:extLst>
          </p:cNvPr>
          <p:cNvSpPr txBox="1"/>
          <p:nvPr/>
        </p:nvSpPr>
        <p:spPr>
          <a:xfrm>
            <a:off x="1011382" y="554182"/>
            <a:ext cx="10210800" cy="1292662"/>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After appending:</a:t>
            </a:r>
          </a:p>
          <a:p>
            <a:endParaRPr lang="en-IN" sz="2000" b="1" u="sng" dirty="0">
              <a:latin typeface="Times New Roman" panose="02020603050405020304" pitchFamily="18" charset="0"/>
              <a:cs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F62A4CD-E6AB-4A5C-8FFE-29D17EE768FE}"/>
              </a:ext>
            </a:extLst>
          </p:cNvPr>
          <p:cNvPicPr/>
          <p:nvPr/>
        </p:nvPicPr>
        <p:blipFill>
          <a:blip r:embed="rId2"/>
          <a:stretch>
            <a:fillRect/>
          </a:stretch>
        </p:blipFill>
        <p:spPr>
          <a:xfrm>
            <a:off x="969818" y="1288473"/>
            <a:ext cx="10432472" cy="5015345"/>
          </a:xfrm>
          <a:prstGeom prst="rect">
            <a:avLst/>
          </a:prstGeom>
        </p:spPr>
      </p:pic>
    </p:spTree>
    <p:extLst>
      <p:ext uri="{BB962C8B-B14F-4D97-AF65-F5344CB8AC3E}">
        <p14:creationId xmlns:p14="http://schemas.microsoft.com/office/powerpoint/2010/main" val="18013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1713C5-494A-480F-A0B8-327FA8431B25}"/>
              </a:ext>
            </a:extLst>
          </p:cNvPr>
          <p:cNvSpPr txBox="1"/>
          <p:nvPr/>
        </p:nvSpPr>
        <p:spPr>
          <a:xfrm>
            <a:off x="928255" y="526473"/>
            <a:ext cx="10418618" cy="1969770"/>
          </a:xfrm>
          <a:prstGeom prst="rect">
            <a:avLst/>
          </a:prstGeom>
          <a:noFill/>
        </p:spPr>
        <p:txBody>
          <a:bodyPr wrap="square" rtlCol="0">
            <a:spAutoFit/>
          </a:bodyPr>
          <a:lstStyle/>
          <a:p>
            <a:pPr marL="457200" indent="-457200">
              <a:buAutoNum type="arabicParenR" startAt="2"/>
            </a:pPr>
            <a:r>
              <a:rPr lang="en-US" sz="2200" b="1" dirty="0">
                <a:latin typeface="Times New Roman" panose="02020603050405020304" pitchFamily="18" charset="0"/>
                <a:cs typeface="Times New Roman" panose="02020603050405020304" pitchFamily="18" charset="0"/>
              </a:rPr>
              <a:t>PREPEND() METHOD</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jQuery prepend() method inserts content at the beginning of the selected HTML elements.</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$("p").prepend("Some prepended text.");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AB627C-3A3F-4AF7-87F6-DBF870D46D7E}"/>
              </a:ext>
            </a:extLst>
          </p:cNvPr>
          <p:cNvPicPr/>
          <p:nvPr/>
        </p:nvPicPr>
        <p:blipFill>
          <a:blip r:embed="rId2"/>
          <a:stretch>
            <a:fillRect/>
          </a:stretch>
        </p:blipFill>
        <p:spPr>
          <a:xfrm>
            <a:off x="928255" y="2313709"/>
            <a:ext cx="10335490" cy="4017818"/>
          </a:xfrm>
          <a:prstGeom prst="rect">
            <a:avLst/>
          </a:prstGeom>
        </p:spPr>
      </p:pic>
    </p:spTree>
    <p:extLst>
      <p:ext uri="{BB962C8B-B14F-4D97-AF65-F5344CB8AC3E}">
        <p14:creationId xmlns:p14="http://schemas.microsoft.com/office/powerpoint/2010/main" val="357943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63602D-E121-45DD-81F5-29C1A4596811}"/>
              </a:ext>
            </a:extLst>
          </p:cNvPr>
          <p:cNvSpPr txBox="1"/>
          <p:nvPr/>
        </p:nvSpPr>
        <p:spPr>
          <a:xfrm>
            <a:off x="845128" y="678873"/>
            <a:ext cx="10778837" cy="443198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JQUERY - REMOVE ELEMENTS</a:t>
            </a:r>
          </a:p>
          <a:p>
            <a:endParaRPr lang="en-US" sz="22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Remove Elements/Content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remove elements and content, there are mainly two jQuery methods: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914400" lvl="1" indent="-457200" algn="just">
              <a:buFont typeface="+mj-lt"/>
              <a:buAutoNum type="arabicParenR"/>
            </a:pPr>
            <a:r>
              <a:rPr lang="en-US" sz="2000" dirty="0">
                <a:latin typeface="Times New Roman" panose="02020603050405020304" pitchFamily="18" charset="0"/>
                <a:cs typeface="Times New Roman" panose="02020603050405020304" pitchFamily="18" charset="0"/>
              </a:rPr>
              <a:t>remove() - Removes the selected element (and its child elements)</a:t>
            </a:r>
          </a:p>
          <a:p>
            <a:pPr marL="914400" lvl="1" indent="-457200" algn="just">
              <a:buFont typeface="+mj-lt"/>
              <a:buAutoNum type="arabicParenR"/>
            </a:pPr>
            <a:r>
              <a:rPr lang="en-US" sz="2000" dirty="0">
                <a:latin typeface="Times New Roman" panose="02020603050405020304" pitchFamily="18" charset="0"/>
                <a:cs typeface="Times New Roman" panose="02020603050405020304" pitchFamily="18" charset="0"/>
              </a:rPr>
              <a:t>empty() - Removes the child elements from the selected element</a:t>
            </a:r>
          </a:p>
          <a:p>
            <a:pPr marL="914400" lvl="1"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1)	REMOVE() METHOD -</a:t>
            </a:r>
            <a:r>
              <a:rPr lang="en-US" sz="2000" dirty="0">
                <a:latin typeface="Times New Roman" panose="02020603050405020304" pitchFamily="18" charset="0"/>
                <a:cs typeface="Times New Roman" panose="02020603050405020304" pitchFamily="18" charset="0"/>
              </a:rPr>
              <a:t>The jQuery remove() method removes the selected element(s) and its child elements.</a:t>
            </a:r>
          </a:p>
          <a:p>
            <a:pPr lvl="1"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Syntax:</a:t>
            </a:r>
          </a:p>
          <a:p>
            <a:pPr lvl="1" algn="just"/>
            <a:r>
              <a:rPr lang="en-US" sz="2000" dirty="0">
                <a:latin typeface="Times New Roman" panose="02020603050405020304" pitchFamily="18" charset="0"/>
                <a:cs typeface="Times New Roman" panose="02020603050405020304" pitchFamily="18" charset="0"/>
              </a:rPr>
              <a:t>	$("#div1").remove();</a:t>
            </a:r>
          </a:p>
          <a:p>
            <a:endParaRPr lang="en-IN" dirty="0"/>
          </a:p>
        </p:txBody>
      </p:sp>
    </p:spTree>
    <p:extLst>
      <p:ext uri="{BB962C8B-B14F-4D97-AF65-F5344CB8AC3E}">
        <p14:creationId xmlns:p14="http://schemas.microsoft.com/office/powerpoint/2010/main" val="3065633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C0CB8-B4FA-4301-BB22-A9D3132FB6AD}"/>
              </a:ext>
            </a:extLst>
          </p:cNvPr>
          <p:cNvSpPr txBox="1"/>
          <p:nvPr/>
        </p:nvSpPr>
        <p:spPr>
          <a:xfrm>
            <a:off x="838200" y="646608"/>
            <a:ext cx="10515600"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Before removing:</a:t>
            </a:r>
          </a:p>
        </p:txBody>
      </p:sp>
      <p:pic>
        <p:nvPicPr>
          <p:cNvPr id="3" name="Picture 2">
            <a:extLst>
              <a:ext uri="{FF2B5EF4-FFF2-40B4-BE49-F238E27FC236}">
                <a16:creationId xmlns:a16="http://schemas.microsoft.com/office/drawing/2014/main" id="{4019DFA0-0221-4115-B52A-6E97454AD58F}"/>
              </a:ext>
            </a:extLst>
          </p:cNvPr>
          <p:cNvPicPr/>
          <p:nvPr/>
        </p:nvPicPr>
        <p:blipFill>
          <a:blip r:embed="rId2"/>
          <a:stretch>
            <a:fillRect/>
          </a:stretch>
        </p:blipFill>
        <p:spPr>
          <a:xfrm>
            <a:off x="900545" y="1427017"/>
            <a:ext cx="10515600" cy="4784375"/>
          </a:xfrm>
          <a:prstGeom prst="rect">
            <a:avLst/>
          </a:prstGeom>
        </p:spPr>
      </p:pic>
    </p:spTree>
    <p:extLst>
      <p:ext uri="{BB962C8B-B14F-4D97-AF65-F5344CB8AC3E}">
        <p14:creationId xmlns:p14="http://schemas.microsoft.com/office/powerpoint/2010/main" val="4257855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A5419-1991-4E60-885C-825580C32822}"/>
              </a:ext>
            </a:extLst>
          </p:cNvPr>
          <p:cNvSpPr txBox="1"/>
          <p:nvPr/>
        </p:nvSpPr>
        <p:spPr>
          <a:xfrm>
            <a:off x="872836" y="415636"/>
            <a:ext cx="10501746" cy="954107"/>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After removing:</a:t>
            </a:r>
          </a:p>
          <a:p>
            <a:endParaRPr lang="en-IN" dirty="0"/>
          </a:p>
          <a:p>
            <a:endParaRPr lang="en-IN" dirty="0"/>
          </a:p>
        </p:txBody>
      </p:sp>
      <p:pic>
        <p:nvPicPr>
          <p:cNvPr id="3" name="Picture 2">
            <a:extLst>
              <a:ext uri="{FF2B5EF4-FFF2-40B4-BE49-F238E27FC236}">
                <a16:creationId xmlns:a16="http://schemas.microsoft.com/office/drawing/2014/main" id="{6C477620-FBC4-496F-802B-30E118337D3A}"/>
              </a:ext>
            </a:extLst>
          </p:cNvPr>
          <p:cNvPicPr/>
          <p:nvPr/>
        </p:nvPicPr>
        <p:blipFill>
          <a:blip r:embed="rId2"/>
          <a:stretch>
            <a:fillRect/>
          </a:stretch>
        </p:blipFill>
        <p:spPr>
          <a:xfrm>
            <a:off x="969818" y="1163782"/>
            <a:ext cx="10349346" cy="5140035"/>
          </a:xfrm>
          <a:prstGeom prst="rect">
            <a:avLst/>
          </a:prstGeom>
        </p:spPr>
      </p:pic>
    </p:spTree>
    <p:extLst>
      <p:ext uri="{BB962C8B-B14F-4D97-AF65-F5344CB8AC3E}">
        <p14:creationId xmlns:p14="http://schemas.microsoft.com/office/powerpoint/2010/main" val="3857631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28A6C9-FD02-474B-A9E5-F84492DA48B2}"/>
              </a:ext>
            </a:extLst>
          </p:cNvPr>
          <p:cNvSpPr txBox="1"/>
          <p:nvPr/>
        </p:nvSpPr>
        <p:spPr>
          <a:xfrm>
            <a:off x="997527" y="637309"/>
            <a:ext cx="10390909" cy="227754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	EMPTY() METHOD</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jQuery empty() method removes the child elements of the selected element(s).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	$("#div1").empty();</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374DCB8-5562-4469-8A15-C9A2D2FC62F7}"/>
              </a:ext>
            </a:extLst>
          </p:cNvPr>
          <p:cNvPicPr/>
          <p:nvPr/>
        </p:nvPicPr>
        <p:blipFill>
          <a:blip r:embed="rId2"/>
          <a:stretch>
            <a:fillRect/>
          </a:stretch>
        </p:blipFill>
        <p:spPr>
          <a:xfrm>
            <a:off x="1094509" y="2438400"/>
            <a:ext cx="10099964" cy="3976255"/>
          </a:xfrm>
          <a:prstGeom prst="rect">
            <a:avLst/>
          </a:prstGeom>
        </p:spPr>
      </p:pic>
    </p:spTree>
    <p:extLst>
      <p:ext uri="{BB962C8B-B14F-4D97-AF65-F5344CB8AC3E}">
        <p14:creationId xmlns:p14="http://schemas.microsoft.com/office/powerpoint/2010/main" val="314156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300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F210D-EC94-4945-A7AE-CA7D236A6174}"/>
              </a:ext>
            </a:extLst>
          </p:cNvPr>
          <p:cNvSpPr txBox="1"/>
          <p:nvPr/>
        </p:nvSpPr>
        <p:spPr>
          <a:xfrm>
            <a:off x="1613724" y="2728110"/>
            <a:ext cx="9407236" cy="923330"/>
          </a:xfrm>
          <a:prstGeom prst="rect">
            <a:avLst/>
          </a:prstGeom>
          <a:gradFill>
            <a:gsLst>
              <a:gs pos="52000">
                <a:schemeClr val="bg2">
                  <a:tint val="78000"/>
                  <a:shade val="100000"/>
                  <a:hueMod val="136000"/>
                  <a:satMod val="160000"/>
                  <a:lumMod val="105000"/>
                </a:schemeClr>
              </a:gs>
              <a:gs pos="83000">
                <a:schemeClr val="bg2">
                  <a:shade val="92000"/>
                  <a:satMod val="170000"/>
                  <a:lumMod val="96000"/>
                </a:schemeClr>
              </a:gs>
            </a:gsLst>
            <a:lin ang="5400000" scaled="0"/>
          </a:gradFill>
        </p:spPr>
        <p:txBody>
          <a:bodyPr wrap="square" rtlCol="0">
            <a:spAutoFit/>
          </a:bodyPr>
          <a:lstStyle/>
          <a:p>
            <a:pPr algn="ctr"/>
            <a:r>
              <a:rPr lang="en-IN" sz="5400" dirty="0">
                <a:solidFill>
                  <a:srgbClr val="43239D"/>
                </a:solidFill>
                <a:latin typeface="Georgia" panose="02040502050405020303" pitchFamily="18" charset="0"/>
                <a:cs typeface="Times New Roman" panose="02020603050405020304" pitchFamily="18" charset="0"/>
              </a:rPr>
              <a:t>Thank You </a:t>
            </a:r>
          </a:p>
        </p:txBody>
      </p:sp>
    </p:spTree>
    <p:extLst>
      <p:ext uri="{BB962C8B-B14F-4D97-AF65-F5344CB8AC3E}">
        <p14:creationId xmlns:p14="http://schemas.microsoft.com/office/powerpoint/2010/main" val="259325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iterate type="lt">
                                    <p:tmPct val="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16" presetClass="emph" presetSubtype="0" fill="hold" nodeType="withEffect">
                                  <p:stCondLst>
                                    <p:cond delay="1600"/>
                                  </p:stCondLst>
                                  <p:iterate type="lt">
                                    <p:tmPct val="4082"/>
                                  </p:iterate>
                                  <p:childTnLst>
                                    <p:set>
                                      <p:cBhvr override="childStyle">
                                        <p:cTn id="9" dur="2100" fill="hold"/>
                                        <p:tgtEl>
                                          <p:spTgt spid="2">
                                            <p:txEl>
                                              <p:pRg st="0" end="0"/>
                                            </p:txEl>
                                          </p:spTgt>
                                        </p:tgtEl>
                                        <p:attrNameLst>
                                          <p:attrName>style.color</p:attrName>
                                        </p:attrNameLst>
                                      </p:cBhvr>
                                      <p:to>
                                        <p:clrVal>
                                          <a:srgbClr val="E34B7A"/>
                                        </p:clrVal>
                                      </p:to>
                                    </p:set>
                                    <p:set>
                                      <p:cBhvr>
                                        <p:cTn id="10" dur="2100" fill="hold"/>
                                        <p:tgtEl>
                                          <p:spTgt spid="2">
                                            <p:txEl>
                                              <p:pRg st="0" end="0"/>
                                            </p:txEl>
                                          </p:spTgt>
                                        </p:tgtEl>
                                        <p:attrNameLst>
                                          <p:attrName>fillcolor</p:attrName>
                                        </p:attrNameLst>
                                      </p:cBhvr>
                                      <p:to>
                                        <p:clrVal>
                                          <a:srgbClr val="E34B7A"/>
                                        </p:clrVal>
                                      </p:to>
                                    </p:set>
                                    <p:set>
                                      <p:cBhvr>
                                        <p:cTn id="11" dur="2100" fill="hold"/>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7976-6F46-4005-9952-16365ACB242A}"/>
              </a:ext>
            </a:extLst>
          </p:cNvPr>
          <p:cNvSpPr>
            <a:spLocks noGrp="1"/>
          </p:cNvSpPr>
          <p:nvPr>
            <p:ph type="title"/>
          </p:nvPr>
        </p:nvSpPr>
        <p:spPr>
          <a:xfrm>
            <a:off x="913775" y="618518"/>
            <a:ext cx="10364451" cy="614538"/>
          </a:xfrm>
        </p:spPr>
        <p:txBody>
          <a:bodyPr>
            <a:normAutofit/>
          </a:bodyPr>
          <a:lstStyle/>
          <a:p>
            <a:pPr algn="l"/>
            <a:r>
              <a:rPr lang="en-IN" sz="2200" b="1" dirty="0">
                <a:latin typeface="Times New Roman" panose="02020603050405020304" pitchFamily="18" charset="0"/>
                <a:cs typeface="Times New Roman" panose="02020603050405020304" pitchFamily="18" charset="0"/>
              </a:rPr>
              <a:t>Why jQuery is required</a:t>
            </a:r>
          </a:p>
        </p:txBody>
      </p:sp>
      <p:sp>
        <p:nvSpPr>
          <p:cNvPr id="3" name="Content Placeholder 2">
            <a:extLst>
              <a:ext uri="{FF2B5EF4-FFF2-40B4-BE49-F238E27FC236}">
                <a16:creationId xmlns:a16="http://schemas.microsoft.com/office/drawing/2014/main" id="{2BB16AF4-FBDF-4B13-9A7E-ACD2EFB48499}"/>
              </a:ext>
            </a:extLst>
          </p:cNvPr>
          <p:cNvSpPr>
            <a:spLocks noGrp="1"/>
          </p:cNvSpPr>
          <p:nvPr>
            <p:ph sz="quarter" idx="13"/>
          </p:nvPr>
        </p:nvSpPr>
        <p:spPr>
          <a:xfrm>
            <a:off x="913774" y="1454728"/>
            <a:ext cx="10363826" cy="2479963"/>
          </a:xfrm>
        </p:spPr>
        <p:txBody>
          <a:bodyPr>
            <a:normAutofit/>
          </a:bodyPr>
          <a:lstStyle/>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It is very fast and extensible.</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It facilitates the users to write UI related function codes in minimum possible lines.</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It improves the performance of an application.</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Browser's compatible web applications can be developed.</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It uses mostly new features of new browsers.</a:t>
            </a:r>
            <a:endParaRPr lang="en-IN" cap="non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4202CA-ECD5-4ECB-9BB1-E03995440475}"/>
              </a:ext>
            </a:extLst>
          </p:cNvPr>
          <p:cNvSpPr txBox="1"/>
          <p:nvPr/>
        </p:nvSpPr>
        <p:spPr>
          <a:xfrm>
            <a:off x="913774" y="3934691"/>
            <a:ext cx="9061499" cy="2585323"/>
          </a:xfrm>
          <a:prstGeom prst="rect">
            <a:avLst/>
          </a:prstGeom>
          <a:noFill/>
        </p:spPr>
        <p:txBody>
          <a:bodyPr wrap="square" rtlCol="0">
            <a:spAutoFit/>
          </a:bodyPr>
          <a:lstStyle/>
          <a:p>
            <a:r>
              <a:rPr lang="en-US" sz="2200" b="1" cap="all" dirty="0">
                <a:latin typeface="Times New Roman" panose="02020603050405020304" pitchFamily="18" charset="0"/>
                <a:ea typeface="+mj-ea"/>
                <a:cs typeface="Times New Roman" panose="02020603050405020304" pitchFamily="18" charset="0"/>
              </a:rPr>
              <a:t> jQuery History</a:t>
            </a:r>
          </a:p>
          <a:p>
            <a:endParaRPr lang="en-US" sz="2200" b="1" cap="all" dirty="0">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JQuery</a:t>
            </a:r>
            <a:r>
              <a:rPr lang="en-US" sz="2000" dirty="0">
                <a:latin typeface="Times New Roman" panose="02020603050405020304" pitchFamily="18" charset="0"/>
                <a:cs typeface="Times New Roman" panose="02020603050405020304" pitchFamily="18" charset="0"/>
              </a:rPr>
              <a:t> was first released in January 2006 by John </a:t>
            </a:r>
            <a:r>
              <a:rPr lang="en-US" sz="2000" dirty="0" err="1">
                <a:latin typeface="Times New Roman" panose="02020603050405020304" pitchFamily="18" charset="0"/>
                <a:cs typeface="Times New Roman" panose="02020603050405020304" pitchFamily="18" charset="0"/>
              </a:rPr>
              <a:t>Resig</a:t>
            </a:r>
            <a:r>
              <a:rPr lang="en-US" sz="2000" dirty="0">
                <a:latin typeface="Times New Roman" panose="02020603050405020304" pitchFamily="18" charset="0"/>
                <a:cs typeface="Times New Roman" panose="02020603050405020304" pitchFamily="18" charset="0"/>
              </a:rPr>
              <a:t> at </a:t>
            </a:r>
            <a:r>
              <a:rPr lang="en-US" sz="2000" dirty="0" err="1">
                <a:latin typeface="Times New Roman" panose="02020603050405020304" pitchFamily="18" charset="0"/>
                <a:cs typeface="Times New Roman" panose="02020603050405020304" pitchFamily="18" charset="0"/>
              </a:rPr>
              <a:t>BarCamp</a:t>
            </a:r>
            <a:r>
              <a:rPr lang="en-US" sz="2000" dirty="0">
                <a:latin typeface="Times New Roman" panose="02020603050405020304" pitchFamily="18" charset="0"/>
                <a:cs typeface="Times New Roman" panose="02020603050405020304" pitchFamily="18" charset="0"/>
              </a:rPr>
              <a:t> NYC. It is currently headed by Timmy Wilson and maintained by a team of developers.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Nowadays, jQuery is widely used technology. Most of the websites are using jQuery.</a:t>
            </a:r>
          </a:p>
          <a:p>
            <a:endParaRPr lang="en-IN" dirty="0"/>
          </a:p>
        </p:txBody>
      </p:sp>
    </p:spTree>
    <p:extLst>
      <p:ext uri="{BB962C8B-B14F-4D97-AF65-F5344CB8AC3E}">
        <p14:creationId xmlns:p14="http://schemas.microsoft.com/office/powerpoint/2010/main" val="1483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216D-5111-4894-B796-E8A8F7AE2EC4}"/>
              </a:ext>
            </a:extLst>
          </p:cNvPr>
          <p:cNvSpPr>
            <a:spLocks noGrp="1"/>
          </p:cNvSpPr>
          <p:nvPr>
            <p:ph type="title"/>
          </p:nvPr>
        </p:nvSpPr>
        <p:spPr>
          <a:xfrm>
            <a:off x="913775" y="618518"/>
            <a:ext cx="10364451" cy="572974"/>
          </a:xfrm>
        </p:spPr>
        <p:txBody>
          <a:bodyPr>
            <a:normAutofit/>
          </a:bodyPr>
          <a:lstStyle/>
          <a:p>
            <a:pPr algn="l"/>
            <a:r>
              <a:rPr lang="en-IN" sz="2200" b="1" dirty="0">
                <a:latin typeface="Times New Roman" panose="02020603050405020304" pitchFamily="18" charset="0"/>
                <a:cs typeface="Times New Roman" panose="02020603050405020304" pitchFamily="18" charset="0"/>
              </a:rPr>
              <a:t>Example</a:t>
            </a:r>
          </a:p>
        </p:txBody>
      </p:sp>
      <p:pic>
        <p:nvPicPr>
          <p:cNvPr id="4" name="Picture 3">
            <a:extLst>
              <a:ext uri="{FF2B5EF4-FFF2-40B4-BE49-F238E27FC236}">
                <a16:creationId xmlns:a16="http://schemas.microsoft.com/office/drawing/2014/main" id="{6D25AFAE-2B48-4635-9900-8DE0FA929ED1}"/>
              </a:ext>
            </a:extLst>
          </p:cNvPr>
          <p:cNvPicPr/>
          <p:nvPr/>
        </p:nvPicPr>
        <p:blipFill>
          <a:blip r:embed="rId2"/>
          <a:stretch>
            <a:fillRect/>
          </a:stretch>
        </p:blipFill>
        <p:spPr>
          <a:xfrm>
            <a:off x="913775" y="1191492"/>
            <a:ext cx="9740370" cy="4752108"/>
          </a:xfrm>
          <a:prstGeom prst="rect">
            <a:avLst/>
          </a:prstGeom>
        </p:spPr>
      </p:pic>
    </p:spTree>
    <p:extLst>
      <p:ext uri="{BB962C8B-B14F-4D97-AF65-F5344CB8AC3E}">
        <p14:creationId xmlns:p14="http://schemas.microsoft.com/office/powerpoint/2010/main" val="19956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EDC01B-5328-47FF-AFED-B9031844EAE3}"/>
              </a:ext>
            </a:extLst>
          </p:cNvPr>
          <p:cNvSpPr txBox="1"/>
          <p:nvPr/>
        </p:nvSpPr>
        <p:spPr>
          <a:xfrm>
            <a:off x="1163781" y="858983"/>
            <a:ext cx="9421091" cy="443198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JQUERY SELECTORS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jQuery selectors allow you to select and manipulate HTML element(s).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jQuery selectors are used to "find" (or select) HTML elements based on their name, id, classes, types, attributes, values of attributes and much more. It's based on the existing CSS Selectors, and in addition, it has some own custom selectors.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selectors in jQuery start with the dollar sign and parentheses: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1) The Element Selector</a:t>
            </a:r>
          </a:p>
          <a:p>
            <a:r>
              <a:rPr lang="en-US" sz="2000" dirty="0">
                <a:latin typeface="Times New Roman" panose="02020603050405020304" pitchFamily="18" charset="0"/>
                <a:cs typeface="Times New Roman" panose="02020603050405020304" pitchFamily="18" charset="0"/>
              </a:rPr>
              <a:t>				2) The #id Selector</a:t>
            </a:r>
          </a:p>
          <a:p>
            <a:r>
              <a:rPr lang="en-US" sz="2000" dirty="0">
                <a:latin typeface="Times New Roman" panose="02020603050405020304" pitchFamily="18" charset="0"/>
                <a:cs typeface="Times New Roman" panose="02020603050405020304" pitchFamily="18" charset="0"/>
              </a:rPr>
              <a:t>				3) The .class Selector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48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4B2A4E-B102-4E7F-A72F-E84E3142EF2A}"/>
              </a:ext>
            </a:extLst>
          </p:cNvPr>
          <p:cNvSpPr txBox="1"/>
          <p:nvPr/>
        </p:nvSpPr>
        <p:spPr>
          <a:xfrm>
            <a:off x="1066800" y="886691"/>
            <a:ext cx="9628909" cy="1692771"/>
          </a:xfrm>
          <a:prstGeom prst="rect">
            <a:avLst/>
          </a:prstGeom>
          <a:noFill/>
        </p:spPr>
        <p:txBody>
          <a:bodyPr wrap="square" rtlCol="0">
            <a:spAutoFit/>
          </a:bodyPr>
          <a:lstStyle/>
          <a:p>
            <a:pPr marL="457200" indent="-457200">
              <a:buFont typeface="+mj-lt"/>
              <a:buAutoNum type="arabicPeriod"/>
            </a:pPr>
            <a:r>
              <a:rPr lang="en-US" sz="2200" b="1" dirty="0">
                <a:latin typeface="Times New Roman" panose="02020603050405020304" pitchFamily="18" charset="0"/>
                <a:cs typeface="Times New Roman" panose="02020603050405020304" pitchFamily="18" charset="0"/>
              </a:rPr>
              <a:t>THE ELEMENT SELECTOR</a:t>
            </a:r>
          </a:p>
          <a:p>
            <a:pPr marL="457200" indent="-457200">
              <a:buAutoNum type="arabicParen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jQuery element selector selects elements based on the element name.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select all &lt;p&gt; elements on a page like this: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A951DE8-24B5-4168-8ED6-F0F044073E11}"/>
              </a:ext>
            </a:extLst>
          </p:cNvPr>
          <p:cNvPicPr/>
          <p:nvPr/>
        </p:nvPicPr>
        <p:blipFill>
          <a:blip r:embed="rId2"/>
          <a:stretch>
            <a:fillRect/>
          </a:stretch>
        </p:blipFill>
        <p:spPr>
          <a:xfrm>
            <a:off x="1221336" y="2579462"/>
            <a:ext cx="8643100" cy="3821337"/>
          </a:xfrm>
          <a:prstGeom prst="rect">
            <a:avLst/>
          </a:prstGeom>
        </p:spPr>
      </p:pic>
    </p:spTree>
    <p:extLst>
      <p:ext uri="{BB962C8B-B14F-4D97-AF65-F5344CB8AC3E}">
        <p14:creationId xmlns:p14="http://schemas.microsoft.com/office/powerpoint/2010/main" val="6320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3A82F-6E18-489F-A431-63A380223A8B}"/>
              </a:ext>
            </a:extLst>
          </p:cNvPr>
          <p:cNvSpPr txBox="1"/>
          <p:nvPr/>
        </p:nvSpPr>
        <p:spPr>
          <a:xfrm>
            <a:off x="893618" y="623454"/>
            <a:ext cx="10404763" cy="2616101"/>
          </a:xfrm>
          <a:prstGeom prst="rect">
            <a:avLst/>
          </a:prstGeom>
          <a:noFill/>
        </p:spPr>
        <p:txBody>
          <a:bodyPr wrap="square" rtlCol="0">
            <a:spAutoFit/>
          </a:bodyPr>
          <a:lstStyle/>
          <a:p>
            <a:pPr marL="457200" indent="-457200">
              <a:buAutoNum type="arabicPeriod" startAt="2"/>
            </a:pPr>
            <a:r>
              <a:rPr lang="en-US" sz="2200" b="1" dirty="0">
                <a:latin typeface="Times New Roman" panose="02020603050405020304" pitchFamily="18" charset="0"/>
                <a:cs typeface="Times New Roman" panose="02020603050405020304" pitchFamily="18" charset="0"/>
              </a:rPr>
              <a:t>THE #ID SELECTOR</a:t>
            </a:r>
          </a:p>
          <a:p>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jQuery #id selector uses the id attribute of an HTML tag to find the specific element.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id should be unique within a page, so you should use the #id selector when you want to find a single, unique element.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find an element with a specific id, write a hash character, followed by the id of the HTML element: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F44AD52-D34A-443D-880B-20A4ADFBDC8F}"/>
              </a:ext>
            </a:extLst>
          </p:cNvPr>
          <p:cNvPicPr/>
          <p:nvPr/>
        </p:nvPicPr>
        <p:blipFill>
          <a:blip r:embed="rId2"/>
          <a:stretch>
            <a:fillRect/>
          </a:stretch>
        </p:blipFill>
        <p:spPr>
          <a:xfrm>
            <a:off x="1221335" y="3292565"/>
            <a:ext cx="8809355" cy="3135944"/>
          </a:xfrm>
          <a:prstGeom prst="rect">
            <a:avLst/>
          </a:prstGeom>
        </p:spPr>
      </p:pic>
    </p:spTree>
    <p:extLst>
      <p:ext uri="{BB962C8B-B14F-4D97-AF65-F5344CB8AC3E}">
        <p14:creationId xmlns:p14="http://schemas.microsoft.com/office/powerpoint/2010/main" val="426921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00712-FD3D-4502-83DC-DC9562F81E31}"/>
              </a:ext>
            </a:extLst>
          </p:cNvPr>
          <p:cNvSpPr txBox="1"/>
          <p:nvPr/>
        </p:nvSpPr>
        <p:spPr>
          <a:xfrm>
            <a:off x="990600" y="628233"/>
            <a:ext cx="10210800" cy="2339102"/>
          </a:xfrm>
          <a:prstGeom prst="rect">
            <a:avLst/>
          </a:prstGeom>
          <a:noFill/>
        </p:spPr>
        <p:txBody>
          <a:bodyPr wrap="square" rtlCol="0">
            <a:spAutoFit/>
          </a:bodyPr>
          <a:lstStyle/>
          <a:p>
            <a:pPr marL="457200" indent="-457200">
              <a:buAutoNum type="arabicPeriod" startAt="3"/>
            </a:pPr>
            <a:r>
              <a:rPr lang="en-US" sz="2200" b="1" dirty="0">
                <a:latin typeface="Times New Roman" panose="02020603050405020304" pitchFamily="18" charset="0"/>
                <a:cs typeface="Times New Roman" panose="02020603050405020304" pitchFamily="18" charset="0"/>
              </a:rPr>
              <a:t>THE .CLASS SELECTOR</a:t>
            </a:r>
          </a:p>
          <a:p>
            <a:pPr marL="457200" indent="-457200">
              <a:buAutoNum type="arabicPeriod" startAt="3"/>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jQuery .class selector finds elements with a specific class.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find elements with a specific class, write a period character, followed by the name of the class: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a:t>
            </a:r>
          </a:p>
          <a:p>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BD8C131-63F8-4020-A38E-39215632DD86}"/>
              </a:ext>
            </a:extLst>
          </p:cNvPr>
          <p:cNvPicPr/>
          <p:nvPr/>
        </p:nvPicPr>
        <p:blipFill>
          <a:blip r:embed="rId2"/>
          <a:stretch>
            <a:fillRect/>
          </a:stretch>
        </p:blipFill>
        <p:spPr>
          <a:xfrm>
            <a:off x="1152062" y="2759104"/>
            <a:ext cx="9211137" cy="3655551"/>
          </a:xfrm>
          <a:prstGeom prst="rect">
            <a:avLst/>
          </a:prstGeom>
        </p:spPr>
      </p:pic>
    </p:spTree>
    <p:extLst>
      <p:ext uri="{BB962C8B-B14F-4D97-AF65-F5344CB8AC3E}">
        <p14:creationId xmlns:p14="http://schemas.microsoft.com/office/powerpoint/2010/main" val="9374601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367</TotalTime>
  <Words>841</Words>
  <Application>Microsoft Office PowerPoint</Application>
  <PresentationFormat>Widescreen</PresentationFormat>
  <Paragraphs>222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Georgia</vt:lpstr>
      <vt:lpstr>Times New Roman</vt:lpstr>
      <vt:lpstr>Tw Cen MT</vt:lpstr>
      <vt:lpstr>Wingdings</vt:lpstr>
      <vt:lpstr>Droplet</vt:lpstr>
      <vt:lpstr>PowerPoint Presentation</vt:lpstr>
      <vt:lpstr> What is jQuery   </vt:lpstr>
      <vt:lpstr>jQuery Features</vt:lpstr>
      <vt:lpstr>Why jQuery is required</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88</cp:revision>
  <dcterms:created xsi:type="dcterms:W3CDTF">2021-02-22T13:20:49Z</dcterms:created>
  <dcterms:modified xsi:type="dcterms:W3CDTF">2021-02-23T11:56:33Z</dcterms:modified>
</cp:coreProperties>
</file>