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8" r:id="rId4"/>
    <p:sldId id="259" r:id="rId5"/>
    <p:sldId id="260" r:id="rId6"/>
    <p:sldId id="261" r:id="rId7"/>
    <p:sldId id="262" r:id="rId8"/>
    <p:sldId id="263" r:id="rId9"/>
    <p:sldId id="264" r:id="rId10"/>
    <p:sldId id="292" r:id="rId11"/>
    <p:sldId id="293" r:id="rId12"/>
    <p:sldId id="265" r:id="rId13"/>
    <p:sldId id="266" r:id="rId14"/>
    <p:sldId id="267"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tableStyles" Target="tableStyle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zh-CN" lang="en-US" smtClean="0"/>
              <a:t>Click to edit Master title style</a:t>
            </a:r>
            <a:endParaRPr dirty="0" lang="en-US"/>
          </a:p>
        </p:txBody>
      </p:sp>
      <p:sp>
        <p:nvSpPr>
          <p:cNvPr id="104860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zh-CN" lang="en-US" smtClean="0"/>
              <a:t>Click to edit Master title style</a:t>
            </a:r>
            <a:endParaRPr dirty="0" lang="en-US"/>
          </a:p>
        </p:txBody>
      </p:sp>
      <p:sp>
        <p:nvSpPr>
          <p:cNvPr id="10485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86" name="Title 1"/>
          <p:cNvSpPr>
            <a:spLocks noGrp="1"/>
          </p:cNvSpPr>
          <p:nvPr>
            <p:ph type="ctrTitle"/>
          </p:nvPr>
        </p:nvSpPr>
        <p:spPr/>
        <p:txBody>
          <a:bodyPr/>
          <a:p>
            <a:r>
              <a:rPr altLang="zh-CN" lang="en-US"/>
              <a:t>J</a:t>
            </a:r>
            <a:r>
              <a:rPr altLang="zh-CN" lang="en-US"/>
              <a:t>a</a:t>
            </a:r>
            <a:r>
              <a:rPr altLang="zh-CN" lang="en-US"/>
              <a:t>v</a:t>
            </a:r>
            <a:r>
              <a:rPr altLang="zh-CN" lang="en-US"/>
              <a:t>a</a:t>
            </a:r>
            <a:endParaRPr altLang="zh-CN" lang="en-US"/>
          </a:p>
        </p:txBody>
      </p:sp>
      <p:sp>
        <p:nvSpPr>
          <p:cNvPr id="1048587" name="Subtitle 2"/>
          <p:cNvSpPr>
            <a:spLocks noGrp="1"/>
          </p:cNvSpPr>
          <p:nvPr>
            <p:ph type="subTitle" idx="1"/>
          </p:nvPr>
        </p:nvSpPr>
        <p:spPr/>
        <p:txBody>
          <a:bodyPr/>
          <a:p>
            <a:r>
              <a:rPr altLang="zh-CN" lang="en-US"/>
              <a:t>A</a:t>
            </a:r>
            <a:r>
              <a:rPr altLang="zh-CN" lang="en-US"/>
              <a:t>s</a:t>
            </a:r>
            <a:r>
              <a:rPr altLang="zh-CN" lang="en-US"/>
              <a:t>s</a:t>
            </a:r>
            <a:r>
              <a:rPr altLang="zh-CN" lang="en-US"/>
              <a:t>ignment</a:t>
            </a:r>
            <a:r>
              <a:rPr altLang="zh-CN" lang="en-US"/>
              <a:t>-</a:t>
            </a:r>
            <a:r>
              <a:rPr altLang="zh-CN" lang="en-US"/>
              <a:t>1</a:t>
            </a:r>
            <a:endParaRPr altLang="zh-CN" lang="en-US"/>
          </a:p>
          <a:p>
            <a:endParaRPr altLang="zh-CN" lang="en-US"/>
          </a:p>
          <a:p>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 </a:t>
            </a:r>
            <a:r>
              <a:rPr altLang="zh-CN" lang="en-US"/>
              <a:t>H</a:t>
            </a:r>
            <a:r>
              <a:rPr altLang="zh-CN" lang="en-US"/>
              <a:t>e</a:t>
            </a:r>
            <a:r>
              <a:rPr altLang="zh-CN" lang="en-US"/>
              <a:t>m</a:t>
            </a:r>
            <a:r>
              <a:rPr altLang="zh-CN" lang="en-US"/>
              <a:t>a</a:t>
            </a:r>
            <a:r>
              <a:rPr altLang="zh-CN" lang="en-US"/>
              <a:t>latha.M</a:t>
            </a:r>
            <a:r>
              <a:rPr altLang="zh-CN" lang="en-US"/>
              <a:t> </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21" name=""/>
          <p:cNvSpPr>
            <a:spLocks noGrp="1"/>
          </p:cNvSpPr>
          <p:nvPr>
            <p:ph idx="1"/>
          </p:nvPr>
        </p:nvSpPr>
        <p:spPr>
          <a:xfrm>
            <a:off x="628650" y="298898"/>
            <a:ext cx="7704859" cy="6279500"/>
          </a:xfrm>
        </p:spPr>
        <p:txBody>
          <a:bodyPr>
            <a:normAutofit fontScale="96429" lnSpcReduction="20000"/>
          </a:bodyPr>
          <a:p>
            <a:pPr indent="0" marL="0">
              <a:buNone/>
            </a:pPr>
            <a:r>
              <a:rPr lang="en-GB"/>
              <a:t>class Testarray1{  </a:t>
            </a:r>
            <a:endParaRPr lang="en-GB"/>
          </a:p>
          <a:p>
            <a:pPr indent="0" marL="0">
              <a:buNone/>
            </a:pPr>
            <a:r>
              <a:rPr lang="en-GB"/>
              <a:t>public static void main(String args[]){  </a:t>
            </a:r>
            <a:endParaRPr lang="en-GB"/>
          </a:p>
          <a:p>
            <a:pPr indent="0" marL="0">
              <a:buNone/>
            </a:pPr>
            <a:r>
              <a:rPr lang="en-GB"/>
              <a:t>int a[]={33,3,4,5};//declaration, instantiation and initialization  </a:t>
            </a:r>
            <a:endParaRPr lang="en-GB"/>
          </a:p>
          <a:p>
            <a:pPr indent="0" marL="0">
              <a:buNone/>
            </a:pPr>
            <a:r>
              <a:rPr lang="en-GB"/>
              <a:t>//printing array  </a:t>
            </a:r>
            <a:endParaRPr lang="en-GB"/>
          </a:p>
          <a:p>
            <a:pPr indent="0" marL="0">
              <a:buNone/>
            </a:pPr>
            <a:r>
              <a:rPr lang="en-GB"/>
              <a:t>for(int i=0;i&lt;a.length;i++)//length is the property of array  </a:t>
            </a:r>
            <a:endParaRPr lang="en-GB"/>
          </a:p>
          <a:p>
            <a:pPr indent="0" marL="0">
              <a:buNone/>
            </a:pPr>
            <a:r>
              <a:rPr lang="en-GB"/>
              <a:t>System.out.println(a[i]);  </a:t>
            </a:r>
            <a:endParaRPr lang="en-GB"/>
          </a:p>
          <a:p>
            <a:pPr indent="0" marL="0">
              <a:buNone/>
            </a:pPr>
            <a:r>
              <a:rPr lang="en-GB"/>
              <a:t>}}  </a:t>
            </a:r>
            <a:endParaRPr lang="en-GB"/>
          </a:p>
          <a:p>
            <a:pPr indent="0" marL="0">
              <a:buNone/>
            </a:pPr>
            <a:r>
              <a:rPr lang="en-US"/>
              <a:t>3</a:t>
            </a:r>
            <a:r>
              <a:rPr lang="en-US"/>
              <a:t>3</a:t>
            </a:r>
            <a:endParaRPr lang="en-GB"/>
          </a:p>
          <a:p>
            <a:pPr indent="0" marL="0">
              <a:buNone/>
            </a:pPr>
            <a:r>
              <a:rPr lang="en-US"/>
              <a:t>3</a:t>
            </a:r>
            <a:endParaRPr lang="en-GB"/>
          </a:p>
          <a:p>
            <a:pPr indent="0" marL="0">
              <a:buNone/>
            </a:pPr>
            <a:r>
              <a:rPr lang="en-US"/>
              <a:t>4</a:t>
            </a:r>
            <a:endParaRPr lang="en-GB"/>
          </a:p>
          <a:p>
            <a:pPr indent="0" marL="0">
              <a:buNone/>
            </a:pPr>
            <a:r>
              <a:rPr lang="en-US"/>
              <a:t>5</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1" name=""/>
          <p:cNvSpPr>
            <a:spLocks noGrp="1"/>
          </p:cNvSpPr>
          <p:nvPr>
            <p:ph type="title"/>
          </p:nvPr>
        </p:nvSpPr>
        <p:spPr/>
        <p:txBody>
          <a:bodyPr/>
          <a:p>
            <a:r>
              <a:rPr lang="en-US"/>
              <a:t>S</a:t>
            </a:r>
            <a:r>
              <a:rPr lang="en-US"/>
              <a:t>i</a:t>
            </a:r>
            <a:r>
              <a:rPr lang="en-US"/>
              <a:t>n</a:t>
            </a:r>
            <a:r>
              <a:rPr lang="en-US"/>
              <a:t>g</a:t>
            </a:r>
            <a:r>
              <a:rPr lang="en-US"/>
              <a:t>l</a:t>
            </a:r>
            <a:r>
              <a:rPr lang="en-US"/>
              <a:t>e</a:t>
            </a:r>
            <a:r>
              <a:rPr lang="en-US"/>
              <a:t> </a:t>
            </a:r>
            <a:r>
              <a:rPr lang="en-US"/>
              <a:t>d</a:t>
            </a:r>
            <a:r>
              <a:rPr lang="en-US"/>
              <a:t>i</a:t>
            </a:r>
            <a:r>
              <a:rPr lang="en-US"/>
              <a:t>m</a:t>
            </a:r>
            <a:r>
              <a:rPr lang="en-US"/>
              <a:t>e</a:t>
            </a:r>
            <a:r>
              <a:rPr lang="en-US"/>
              <a:t>nsional</a:t>
            </a:r>
            <a:r>
              <a:rPr lang="en-US"/>
              <a:t> </a:t>
            </a:r>
            <a:r>
              <a:rPr lang="en-US"/>
              <a:t>a</a:t>
            </a:r>
            <a:r>
              <a:rPr lang="en-US"/>
              <a:t>r</a:t>
            </a:r>
            <a:r>
              <a:rPr lang="en-US"/>
              <a:t>r</a:t>
            </a:r>
            <a:r>
              <a:rPr lang="en-US"/>
              <a:t>ay</a:t>
            </a:r>
            <a:r>
              <a:rPr lang="en-US"/>
              <a:t> </a:t>
            </a:r>
            <a:endParaRPr lang="en-GB"/>
          </a:p>
        </p:txBody>
      </p:sp>
      <p:sp>
        <p:nvSpPr>
          <p:cNvPr id="1048662" name=""/>
          <p:cNvSpPr>
            <a:spLocks noGrp="1"/>
          </p:cNvSpPr>
          <p:nvPr>
            <p:ph idx="1"/>
          </p:nvPr>
        </p:nvSpPr>
        <p:spPr/>
        <p:txBody>
          <a:bodyPr/>
          <a:p>
            <a:r>
              <a:rPr lang="en-GB"/>
              <a:t>Syntax to Declare an Array in Java</a:t>
            </a:r>
            <a:r>
              <a:rPr lang="en-US"/>
              <a:t>.</a:t>
            </a:r>
            <a:endParaRPr lang="en-GB"/>
          </a:p>
          <a:p>
            <a:pPr indent="0" marL="0">
              <a:buNone/>
            </a:pPr>
            <a:r>
              <a:rPr lang="en-US"/>
              <a:t>d</a:t>
            </a:r>
            <a:r>
              <a:rPr lang="en-US"/>
              <a:t>a</a:t>
            </a:r>
            <a:r>
              <a:rPr lang="en-US"/>
              <a:t>t</a:t>
            </a:r>
            <a:r>
              <a:rPr lang="en-US"/>
              <a:t>a</a:t>
            </a:r>
            <a:r>
              <a:rPr lang="en-US"/>
              <a:t>t</a:t>
            </a:r>
            <a:r>
              <a:rPr lang="en-US"/>
              <a:t>y</a:t>
            </a:r>
            <a:r>
              <a:rPr lang="en-US"/>
              <a:t>p</a:t>
            </a:r>
            <a:r>
              <a:rPr lang="en-US"/>
              <a:t>e</a:t>
            </a:r>
            <a:r>
              <a:rPr lang="en-US"/>
              <a:t>[</a:t>
            </a:r>
            <a:r>
              <a:rPr lang="en-US"/>
              <a:t>]</a:t>
            </a:r>
            <a:r>
              <a:rPr lang="en-US"/>
              <a:t>a</a:t>
            </a:r>
            <a:r>
              <a:rPr lang="en-US"/>
              <a:t>r</a:t>
            </a:r>
            <a:r>
              <a:rPr lang="en-US"/>
              <a:t>r</a:t>
            </a:r>
            <a:r>
              <a:rPr lang="en-US"/>
              <a:t>a</a:t>
            </a:r>
            <a:r>
              <a:rPr lang="en-US"/>
              <a:t>y</a:t>
            </a:r>
            <a:r>
              <a:rPr lang="en-US"/>
              <a:t>;</a:t>
            </a:r>
            <a:endParaRPr lang="en-GB"/>
          </a:p>
          <a:p>
            <a:pPr indent="0" marL="0">
              <a:buNone/>
            </a:pPr>
            <a:r>
              <a:rPr altLang="en-GB" lang="en-US"/>
              <a:t>d</a:t>
            </a:r>
            <a:r>
              <a:rPr altLang="en-GB" lang="en-US"/>
              <a:t>a</a:t>
            </a:r>
            <a:r>
              <a:rPr altLang="en-GB" lang="en-US"/>
              <a:t>t</a:t>
            </a:r>
            <a:r>
              <a:rPr altLang="en-GB" lang="en-US"/>
              <a:t>a</a:t>
            </a:r>
            <a:r>
              <a:rPr altLang="en-GB" lang="en-US"/>
              <a:t>t</a:t>
            </a:r>
            <a:r>
              <a:rPr altLang="en-GB" lang="en-US"/>
              <a:t>y</a:t>
            </a:r>
            <a:r>
              <a:rPr altLang="en-GB" lang="en-US"/>
              <a:t>pe</a:t>
            </a:r>
            <a:r>
              <a:rPr altLang="en-GB" lang="en-US"/>
              <a:t> </a:t>
            </a:r>
            <a:r>
              <a:rPr altLang="en-GB" lang="en-US"/>
              <a:t>a</a:t>
            </a:r>
            <a:r>
              <a:rPr altLang="en-GB" lang="en-US"/>
              <a:t>r</a:t>
            </a:r>
            <a:r>
              <a:rPr altLang="en-GB" lang="en-US"/>
              <a:t>r</a:t>
            </a:r>
            <a:r>
              <a:rPr altLang="en-GB" lang="en-US"/>
              <a:t>a</a:t>
            </a:r>
            <a:r>
              <a:rPr altLang="en-GB" lang="en-US"/>
              <a:t>y</a:t>
            </a:r>
            <a:r>
              <a:rPr altLang="en-GB" lang="en-US"/>
              <a:t>[</a:t>
            </a:r>
            <a:r>
              <a:rPr altLang="en-GB" lang="en-US"/>
              <a:t>]</a:t>
            </a:r>
            <a:r>
              <a:rPr altLang="en-GB" lang="en-US"/>
              <a:t>;</a:t>
            </a:r>
            <a:endParaRPr altLang="en-US" lang="zh-CN"/>
          </a:p>
          <a:p>
            <a:r>
              <a:rPr altLang="en-US" lang="zh-CN"/>
              <a:t>Instantiation of an Array in Java</a:t>
            </a:r>
            <a:r>
              <a:rPr altLang="en-GB" lang="en-US"/>
              <a:t>.</a:t>
            </a:r>
            <a:endParaRPr altLang="en-US" lang="zh-CN"/>
          </a:p>
          <a:p>
            <a:pPr indent="0" marL="0">
              <a:buNone/>
            </a:pPr>
            <a:r>
              <a:rPr altLang="en-GB" lang="en-US"/>
              <a:t> </a:t>
            </a:r>
            <a:r>
              <a:rPr altLang="en-GB" lang="en-US"/>
              <a:t> </a:t>
            </a:r>
            <a:r>
              <a:rPr altLang="en-GB" lang="en-US"/>
              <a:t> </a:t>
            </a:r>
            <a:r>
              <a:rPr altLang="en-GB" lang="en-US"/>
              <a:t> </a:t>
            </a:r>
            <a:r>
              <a:rPr altLang="en-US" lang="zh-CN"/>
              <a:t>arrayRefVar=new datatype[size];</a:t>
            </a:r>
            <a:endParaRPr altLang="en-US" lang="zh-CN"/>
          </a:p>
          <a:p>
            <a:pPr indent="0" marL="0">
              <a:buNone/>
            </a:pPr>
            <a:r>
              <a:rPr altLang="en-US" lang="zh-CN"/>
              <a:t>int a[]={33,3,4,5};//declaration, instantiation and initialization</a:t>
            </a:r>
            <a:r>
              <a:rPr altLang="en-US" lang="zh-CN"/>
              <a:t> </a:t>
            </a:r>
            <a:endParaRPr altLang="en-US"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4" name=""/>
          <p:cNvSpPr>
            <a:spLocks noGrp="1"/>
          </p:cNvSpPr>
          <p:nvPr>
            <p:ph idx="1"/>
          </p:nvPr>
        </p:nvSpPr>
        <p:spPr>
          <a:xfrm>
            <a:off x="628650" y="259647"/>
            <a:ext cx="7886700" cy="5917316"/>
          </a:xfrm>
        </p:spPr>
        <p:txBody>
          <a:bodyPr>
            <a:normAutofit fontScale="92857" lnSpcReduction="20000"/>
          </a:bodyPr>
          <a:p>
            <a:pPr indent="0" marL="0">
              <a:buNone/>
            </a:pPr>
            <a:r>
              <a:rPr lang="en-GB"/>
              <a:t>class Testarray{  </a:t>
            </a:r>
            <a:endParaRPr lang="en-GB"/>
          </a:p>
          <a:p>
            <a:pPr indent="0" marL="0">
              <a:buNone/>
            </a:pPr>
            <a:r>
              <a:rPr lang="en-GB"/>
              <a:t>public static void main(String args[]){  </a:t>
            </a:r>
            <a:endParaRPr lang="en-GB"/>
          </a:p>
          <a:p>
            <a:pPr indent="0" marL="0">
              <a:buNone/>
            </a:pPr>
            <a:r>
              <a:rPr lang="en-GB"/>
              <a:t>int a[]=new int[5];//declaration and instantiation  </a:t>
            </a:r>
            <a:endParaRPr lang="en-GB"/>
          </a:p>
          <a:p>
            <a:pPr indent="0" marL="0">
              <a:buNone/>
            </a:pPr>
            <a:r>
              <a:rPr lang="en-GB"/>
              <a:t>a[0]=10;//initialization  </a:t>
            </a:r>
            <a:endParaRPr lang="en-GB"/>
          </a:p>
          <a:p>
            <a:pPr indent="0" marL="0">
              <a:buNone/>
            </a:pPr>
            <a:r>
              <a:rPr lang="en-GB"/>
              <a:t>a[1]=20;  </a:t>
            </a:r>
            <a:endParaRPr lang="en-GB"/>
          </a:p>
          <a:p>
            <a:pPr indent="0" marL="0">
              <a:buNone/>
            </a:pPr>
            <a:r>
              <a:rPr lang="en-GB"/>
              <a:t>a[2]=70;  </a:t>
            </a:r>
            <a:endParaRPr lang="en-GB"/>
          </a:p>
          <a:p>
            <a:pPr indent="0" marL="0">
              <a:buNone/>
            </a:pPr>
            <a:r>
              <a:rPr lang="en-GB"/>
              <a:t>a[3]=40;  </a:t>
            </a:r>
            <a:endParaRPr lang="en-GB"/>
          </a:p>
          <a:p>
            <a:pPr indent="0" marL="0">
              <a:buNone/>
            </a:pPr>
            <a:r>
              <a:rPr lang="en-GB"/>
              <a:t>a[4]=50;  </a:t>
            </a:r>
            <a:endParaRPr lang="en-GB"/>
          </a:p>
          <a:p>
            <a:pPr indent="0" marL="0">
              <a:buNone/>
            </a:pPr>
            <a:r>
              <a:rPr lang="en-GB"/>
              <a:t>//traversing array  </a:t>
            </a:r>
            <a:endParaRPr lang="en-GB"/>
          </a:p>
          <a:p>
            <a:pPr indent="0" marL="0">
              <a:buNone/>
            </a:pPr>
            <a:r>
              <a:rPr lang="en-GB"/>
              <a:t>for(int i=0;i&lt;a.length;i++)//length is the property of array  </a:t>
            </a:r>
            <a:endParaRPr lang="en-GB"/>
          </a:p>
          <a:p>
            <a:pPr indent="0" marL="0">
              <a:buNone/>
            </a:pPr>
            <a:r>
              <a:rPr lang="en-GB"/>
              <a:t>System.out.println(a[i]);  </a:t>
            </a:r>
            <a:endParaRPr lang="en-GB"/>
          </a:p>
          <a:p>
            <a:pPr indent="0" marL="0">
              <a:buNone/>
            </a:pPr>
            <a:r>
              <a:rPr lang="en-GB"/>
              <a:t>}}  </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5" name=""/>
          <p:cNvSpPr>
            <a:spLocks noGrp="1"/>
          </p:cNvSpPr>
          <p:nvPr>
            <p:ph type="title"/>
          </p:nvPr>
        </p:nvSpPr>
        <p:spPr/>
        <p:txBody>
          <a:bodyPr/>
          <a:p>
            <a:r>
              <a:rPr lang="en-US"/>
              <a:t>O</a:t>
            </a:r>
            <a:r>
              <a:rPr lang="en-US"/>
              <a:t>u</a:t>
            </a:r>
            <a:r>
              <a:rPr lang="en-US"/>
              <a:t>t</a:t>
            </a:r>
            <a:r>
              <a:rPr lang="en-US"/>
              <a:t>put</a:t>
            </a:r>
            <a:r>
              <a:rPr lang="en-US"/>
              <a:t> </a:t>
            </a:r>
            <a:endParaRPr lang="en-GB"/>
          </a:p>
        </p:txBody>
      </p:sp>
      <p:sp>
        <p:nvSpPr>
          <p:cNvPr id="1048666" name=""/>
          <p:cNvSpPr>
            <a:spLocks noGrp="1"/>
          </p:cNvSpPr>
          <p:nvPr>
            <p:ph idx="1"/>
          </p:nvPr>
        </p:nvSpPr>
        <p:spPr/>
        <p:txBody>
          <a:bodyPr/>
          <a:p>
            <a:pPr indent="0" marL="0">
              <a:buNone/>
            </a:pPr>
            <a:r>
              <a:rPr lang="en-US"/>
              <a:t>1</a:t>
            </a:r>
            <a:r>
              <a:rPr lang="en-US"/>
              <a:t>0</a:t>
            </a:r>
            <a:endParaRPr lang="en-GB"/>
          </a:p>
          <a:p>
            <a:pPr indent="0" marL="0">
              <a:buNone/>
            </a:pPr>
            <a:r>
              <a:rPr lang="en-US"/>
              <a:t>2</a:t>
            </a:r>
            <a:r>
              <a:rPr lang="en-US"/>
              <a:t>0</a:t>
            </a:r>
            <a:endParaRPr lang="en-GB"/>
          </a:p>
          <a:p>
            <a:pPr indent="0" marL="0">
              <a:buNone/>
            </a:pPr>
            <a:r>
              <a:rPr lang="en-US"/>
              <a:t>7</a:t>
            </a:r>
            <a:r>
              <a:rPr lang="en-US"/>
              <a:t>0</a:t>
            </a:r>
            <a:endParaRPr lang="en-GB"/>
          </a:p>
          <a:p>
            <a:pPr indent="0" marL="0">
              <a:buNone/>
            </a:pPr>
            <a:r>
              <a:rPr lang="en-US"/>
              <a:t>4</a:t>
            </a:r>
            <a:r>
              <a:rPr lang="en-US"/>
              <a:t>0</a:t>
            </a:r>
            <a:endParaRPr lang="en-GB"/>
          </a:p>
          <a:p>
            <a:pPr indent="0" marL="0">
              <a:buNone/>
            </a:pPr>
            <a:r>
              <a:rPr lang="en-US"/>
              <a:t>5</a:t>
            </a:r>
            <a:r>
              <a:rPr lang="en-US"/>
              <a:t>0</a:t>
            </a:r>
            <a:endParaRPr lang="en-GB"/>
          </a:p>
          <a:p>
            <a:pPr indent="0" marL="0">
              <a:buNone/>
            </a:pPr>
            <a:endParaRPr lang="en-GB"/>
          </a:p>
          <a:p>
            <a:pPr indent="0" marL="0">
              <a:buNone/>
            </a:pPr>
            <a:r>
              <a:rPr lang="en-US"/>
              <a:t>https://www.javatpoint.com/array-in-java</a:t>
            </a:r>
            <a:r>
              <a:rPr lang="en-US"/>
              <a:t> </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
          <p:cNvSpPr>
            <a:spLocks noGrp="1"/>
          </p:cNvSpPr>
          <p:nvPr>
            <p:ph type="title"/>
          </p:nvPr>
        </p:nvSpPr>
        <p:spPr/>
        <p:txBody>
          <a:bodyPr/>
          <a:p>
            <a:r>
              <a:rPr lang="en-US"/>
              <a:t>M</a:t>
            </a:r>
            <a:r>
              <a:rPr lang="en-US"/>
              <a:t>u</a:t>
            </a:r>
            <a:r>
              <a:rPr lang="en-US"/>
              <a:t>l</a:t>
            </a:r>
            <a:r>
              <a:rPr lang="en-US"/>
              <a:t>t</a:t>
            </a:r>
            <a:r>
              <a:rPr lang="en-US"/>
              <a:t>i</a:t>
            </a:r>
            <a:r>
              <a:rPr lang="en-US"/>
              <a:t> </a:t>
            </a:r>
            <a:r>
              <a:rPr lang="en-US"/>
              <a:t>d</a:t>
            </a:r>
            <a:r>
              <a:rPr lang="en-US"/>
              <a:t>i</a:t>
            </a:r>
            <a:r>
              <a:rPr lang="en-US"/>
              <a:t>mensional</a:t>
            </a:r>
            <a:r>
              <a:rPr lang="en-US"/>
              <a:t> </a:t>
            </a:r>
            <a:r>
              <a:rPr lang="en-US"/>
              <a:t>Array</a:t>
            </a:r>
            <a:r>
              <a:rPr lang="en-US"/>
              <a:t> </a:t>
            </a:r>
            <a:endParaRPr lang="en-GB"/>
          </a:p>
        </p:txBody>
      </p:sp>
      <p:sp>
        <p:nvSpPr>
          <p:cNvPr id="1048668" name=""/>
          <p:cNvSpPr>
            <a:spLocks noGrp="1"/>
          </p:cNvSpPr>
          <p:nvPr>
            <p:ph idx="1"/>
          </p:nvPr>
        </p:nvSpPr>
        <p:spPr/>
        <p:txBody>
          <a:bodyPr/>
          <a:p>
            <a:pPr indent="0" marL="0">
              <a:buNone/>
            </a:pPr>
            <a:r>
              <a:rPr lang="en-GB"/>
              <a:t>Multidimensional Arrays can be defined in simple words as array of arrays. Data in multidimensional arrays are stored in tabular form (in row major order).</a:t>
            </a:r>
            <a:endParaRPr lang="en-GB"/>
          </a:p>
          <a:p>
            <a:pPr indent="0" marL="0">
              <a:buNone/>
            </a:pPr>
            <a:r>
              <a:rPr b="1" lang="en-GB"/>
              <a:t>Syntax:</a:t>
            </a:r>
            <a:endParaRPr b="1" lang="en-GB"/>
          </a:p>
          <a:p>
            <a:pPr indent="0" marL="0">
              <a:buNone/>
            </a:pPr>
            <a:r>
              <a:rPr lang="en-GB"/>
              <a:t>data_type[1st dimension][2nd dimension][]..[Nth dimension] array_name = new data_type[size1][size2]….[sizeN];</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
          <p:cNvSpPr>
            <a:spLocks noGrp="1"/>
          </p:cNvSpPr>
          <p:nvPr>
            <p:ph idx="1"/>
          </p:nvPr>
        </p:nvSpPr>
        <p:spPr>
          <a:xfrm>
            <a:off x="628650" y="350651"/>
            <a:ext cx="7880206" cy="5826312"/>
          </a:xfrm>
        </p:spPr>
        <p:txBody>
          <a:bodyPr/>
          <a:p>
            <a:pPr indent="0" marL="0">
              <a:buNone/>
            </a:pPr>
            <a:r>
              <a:rPr lang="en-GB"/>
              <a:t>Two dimensional array:</a:t>
            </a:r>
            <a:endParaRPr lang="en-GB"/>
          </a:p>
          <a:p>
            <a:pPr indent="0" marL="0">
              <a:buNone/>
            </a:pPr>
            <a:r>
              <a:rPr lang="en-GB"/>
              <a:t>int[][] twoD_arr = new int[10][20];</a:t>
            </a:r>
            <a:endParaRPr lang="en-GB"/>
          </a:p>
          <a:p>
            <a:pPr indent="0" marL="0">
              <a:buNone/>
            </a:pPr>
            <a:endParaRPr lang="en-GB"/>
          </a:p>
          <a:p>
            <a:pPr indent="0" marL="0">
              <a:buNone/>
            </a:pPr>
            <a:r>
              <a:rPr lang="en-GB"/>
              <a:t>Three dimensional array:</a:t>
            </a:r>
            <a:endParaRPr lang="en-GB"/>
          </a:p>
          <a:p>
            <a:pPr indent="0" marL="0">
              <a:buNone/>
            </a:pPr>
            <a:r>
              <a:rPr lang="en-GB"/>
              <a:t>int[][][] threeD_arr = new int[10][20][30];</a:t>
            </a:r>
            <a:endParaRPr lang="en-GB"/>
          </a:p>
          <a:p>
            <a:pPr indent="0" marL="0">
              <a:buNone/>
            </a:pPr>
            <a:endParaRPr lang="en-GB"/>
          </a:p>
          <a:p>
            <a:pPr indent="0" marL="0">
              <a:buNone/>
            </a:pPr>
            <a:endParaRPr lang="en-GB"/>
          </a:p>
          <a:p>
            <a:pPr indent="0" marL="0">
              <a:buNone/>
            </a:pPr>
            <a:r>
              <a:rPr lang="en-GB"/>
              <a:t>Size of multidimensional arrays: The total number of elements that can be stored in a multidimensional array can be calculated by multiplying the size of all the dimensions.</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
          <p:cNvSpPr>
            <a:spLocks noGrp="1"/>
          </p:cNvSpPr>
          <p:nvPr>
            <p:ph idx="1"/>
          </p:nvPr>
        </p:nvSpPr>
        <p:spPr>
          <a:xfrm>
            <a:off x="628650" y="424959"/>
            <a:ext cx="7727501" cy="5752004"/>
          </a:xfrm>
        </p:spPr>
        <p:txBody>
          <a:bodyPr/>
          <a:p>
            <a:pPr indent="0" marL="0">
              <a:buNone/>
            </a:pPr>
            <a:r>
              <a:rPr lang="en-GB"/>
              <a:t>Syntax to Declare Multidimensional Array in Java</a:t>
            </a:r>
            <a:r>
              <a:rPr lang="en-US"/>
              <a:t>:</a:t>
            </a:r>
            <a:endParaRPr lang="en-GB"/>
          </a:p>
          <a:p>
            <a:pPr indent="0" marL="0">
              <a:buNone/>
            </a:pPr>
            <a:endParaRPr lang="en-GB"/>
          </a:p>
          <a:p>
            <a:pPr indent="0" marL="0">
              <a:buNone/>
            </a:pPr>
            <a:r>
              <a:rPr lang="en-GB"/>
              <a:t>dataType[][] arrayRefVar; (or)  </a:t>
            </a:r>
            <a:endParaRPr lang="en-GB"/>
          </a:p>
          <a:p>
            <a:pPr indent="0" marL="0">
              <a:buNone/>
            </a:pPr>
            <a:r>
              <a:rPr lang="en-GB"/>
              <a:t>dataType [][]arrayRefVar; (or)  </a:t>
            </a:r>
            <a:endParaRPr lang="en-GB"/>
          </a:p>
          <a:p>
            <a:pPr indent="0" marL="0">
              <a:buNone/>
            </a:pPr>
            <a:r>
              <a:rPr lang="en-GB"/>
              <a:t>dataType arrayRefVar[][]; (or)  </a:t>
            </a:r>
            <a:endParaRPr lang="en-GB"/>
          </a:p>
          <a:p>
            <a:pPr indent="0" marL="0">
              <a:buNone/>
            </a:pPr>
            <a:r>
              <a:rPr lang="en-GB"/>
              <a:t>dataType []arrayRefVar[];</a:t>
            </a:r>
            <a:endParaRPr lang="en-GB"/>
          </a:p>
          <a:p>
            <a:pPr indent="0" marL="0">
              <a:buNone/>
            </a:pPr>
            <a:r>
              <a:rPr lang="en-GB"/>
              <a:t>Example to instantiate Multidimensional Array in Java</a:t>
            </a:r>
            <a:r>
              <a:rPr lang="en-US"/>
              <a:t>:</a:t>
            </a:r>
            <a:endParaRPr lang="en-GB"/>
          </a:p>
          <a:p>
            <a:pPr indent="0" marL="0">
              <a:buNone/>
            </a:pPr>
            <a:endParaRPr lang="en-GB"/>
          </a:p>
          <a:p>
            <a:pPr indent="0" marL="0">
              <a:buNone/>
            </a:pPr>
            <a:r>
              <a:rPr lang="en-GB"/>
              <a:t>int[][] arr=new int[3][3];//3 row and 3 column   </a:t>
            </a:r>
            <a:r>
              <a:rPr lang="en-GB"/>
              <a:t> </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9" name=""/>
          <p:cNvSpPr>
            <a:spLocks noGrp="1"/>
          </p:cNvSpPr>
          <p:nvPr>
            <p:ph idx="1"/>
          </p:nvPr>
        </p:nvSpPr>
        <p:spPr>
          <a:xfrm>
            <a:off x="628650" y="544727"/>
            <a:ext cx="8068542" cy="6175646"/>
          </a:xfrm>
        </p:spPr>
        <p:txBody>
          <a:bodyPr>
            <a:normAutofit/>
          </a:bodyPr>
          <a:p>
            <a:pPr indent="0" marL="0">
              <a:buNone/>
            </a:pPr>
            <a:r>
              <a:rPr lang="en-GB"/>
              <a:t>class Testarray3{  </a:t>
            </a:r>
            <a:endParaRPr lang="en-GB"/>
          </a:p>
          <a:p>
            <a:pPr indent="0" marL="0">
              <a:buNone/>
            </a:pPr>
            <a:r>
              <a:rPr lang="en-GB"/>
              <a:t>public static void main(String args[]){  </a:t>
            </a:r>
            <a:endParaRPr lang="en-GB"/>
          </a:p>
          <a:p>
            <a:pPr indent="0" marL="0">
              <a:buNone/>
            </a:pPr>
            <a:r>
              <a:rPr lang="en-GB"/>
              <a:t>//declaring and initializing 2D array  </a:t>
            </a:r>
            <a:endParaRPr lang="en-GB"/>
          </a:p>
          <a:p>
            <a:pPr indent="0" marL="0">
              <a:buNone/>
            </a:pPr>
            <a:r>
              <a:rPr lang="en-GB"/>
              <a:t>int arr[][]={{1,2,3},{2,4,5},{4,4,5}};  </a:t>
            </a:r>
            <a:endParaRPr lang="en-GB"/>
          </a:p>
          <a:p>
            <a:pPr indent="0" marL="0">
              <a:buNone/>
            </a:pPr>
            <a:r>
              <a:rPr lang="en-GB"/>
              <a:t>//printing 2D array  </a:t>
            </a:r>
            <a:endParaRPr lang="en-GB"/>
          </a:p>
          <a:p>
            <a:pPr indent="0" marL="0">
              <a:buNone/>
            </a:pPr>
            <a:r>
              <a:rPr lang="en-GB"/>
              <a:t>for(int i=0;i&lt;3;i++){  </a:t>
            </a:r>
            <a:endParaRPr lang="en-GB"/>
          </a:p>
          <a:p>
            <a:pPr indent="0" marL="0">
              <a:buNone/>
            </a:pPr>
            <a:r>
              <a:rPr lang="en-GB"/>
              <a:t> for(int j=0;j&lt;3;j++){  </a:t>
            </a:r>
            <a:endParaRPr lang="en-GB"/>
          </a:p>
          <a:p>
            <a:pPr indent="0" marL="0">
              <a:buNone/>
            </a:pPr>
            <a:r>
              <a:rPr lang="en-GB"/>
              <a:t>   System.out.print(arr[i][j]+" ");  </a:t>
            </a:r>
            <a:endParaRPr lang="en-GB"/>
          </a:p>
          <a:p>
            <a:pPr indent="0" marL="0">
              <a:buNone/>
            </a:pPr>
            <a:r>
              <a:rPr lang="en-GB"/>
              <a:t> }  </a:t>
            </a:r>
            <a:endParaRPr lang="en-GB"/>
          </a:p>
          <a:p>
            <a:pPr indent="0" marL="0">
              <a:buNone/>
            </a:pPr>
            <a:r>
              <a:rPr lang="en-GB"/>
              <a:t> System.out.println();</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b="1" lang="en-US"/>
              <a:t>o</a:t>
            </a:r>
            <a:r>
              <a:rPr b="1" lang="en-US"/>
              <a:t>u</a:t>
            </a:r>
            <a:r>
              <a:rPr b="1" lang="en-US"/>
              <a:t>t</a:t>
            </a:r>
            <a:r>
              <a:rPr b="1" lang="en-US"/>
              <a:t>p</a:t>
            </a:r>
            <a:r>
              <a:rPr b="1" lang="en-US"/>
              <a:t>u</a:t>
            </a:r>
            <a:r>
              <a:rPr b="1" lang="en-US"/>
              <a:t>t</a:t>
            </a:r>
            <a:r>
              <a:rPr b="1" lang="en-US"/>
              <a:t>:</a:t>
            </a:r>
            <a:r>
              <a:rPr b="1" lang="en-GB"/>
              <a:t>  </a:t>
            </a:r>
            <a:endParaRPr b="1" lang="en-GB"/>
          </a:p>
          <a:p>
            <a:pPr indent="0" marL="0">
              <a:buNone/>
            </a:pPr>
            <a:r>
              <a:rPr lang="en-GB"/>
              <a:t>}</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1</a:t>
            </a:r>
            <a:r>
              <a:rPr lang="en-US"/>
              <a:t> </a:t>
            </a:r>
            <a:r>
              <a:rPr lang="en-US"/>
              <a:t>2</a:t>
            </a:r>
            <a:r>
              <a:rPr lang="en-US"/>
              <a:t> </a:t>
            </a:r>
            <a:r>
              <a:rPr lang="en-US"/>
              <a:t>3</a:t>
            </a:r>
            <a:r>
              <a:rPr lang="en-GB"/>
              <a:t>  </a:t>
            </a:r>
            <a:endParaRPr lang="en-GB"/>
          </a:p>
          <a:p>
            <a:pPr indent="0" marL="0">
              <a:buNone/>
            </a:pPr>
            <a:r>
              <a:rPr lang="en-GB"/>
              <a:t>}}</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2</a:t>
            </a:r>
            <a:r>
              <a:rPr lang="en-US"/>
              <a:t> </a:t>
            </a:r>
            <a:r>
              <a:rPr lang="en-US"/>
              <a:t>4</a:t>
            </a:r>
            <a:r>
              <a:rPr lang="en-US"/>
              <a:t> </a:t>
            </a:r>
            <a:r>
              <a:rPr lang="en-US"/>
              <a:t>5</a:t>
            </a:r>
            <a:r>
              <a:rPr lang="en-US"/>
              <a:t> </a:t>
            </a:r>
            <a:r>
              <a:rPr lang="en-US"/>
              <a:t> </a:t>
            </a:r>
            <a:r>
              <a:rPr lang="en-US"/>
              <a:t>4</a:t>
            </a:r>
            <a:r>
              <a:rPr lang="en-US"/>
              <a:t> </a:t>
            </a:r>
            <a:r>
              <a:rPr lang="en-US"/>
              <a:t>4</a:t>
            </a:r>
            <a:r>
              <a:rPr lang="en-US"/>
              <a:t> </a:t>
            </a:r>
            <a:r>
              <a:rPr lang="en-US"/>
              <a:t>5</a:t>
            </a:r>
            <a:r>
              <a:rPr lang="en-GB"/>
              <a:t>  </a:t>
            </a: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
          <p:cNvSpPr>
            <a:spLocks noGrp="1"/>
          </p:cNvSpPr>
          <p:nvPr>
            <p:ph type="title"/>
          </p:nvPr>
        </p:nvSpPr>
        <p:spPr/>
        <p:txBody>
          <a:bodyPr/>
          <a:p>
            <a:r>
              <a:rPr lang="en-US"/>
              <a:t>Array</a:t>
            </a:r>
            <a:r>
              <a:rPr lang="en-US"/>
              <a:t> </a:t>
            </a:r>
            <a:r>
              <a:rPr lang="en-US"/>
              <a:t>B</a:t>
            </a:r>
            <a:r>
              <a:rPr lang="en-US"/>
              <a:t>o</a:t>
            </a:r>
            <a:r>
              <a:rPr lang="en-US"/>
              <a:t>u</a:t>
            </a:r>
            <a:r>
              <a:rPr lang="en-US"/>
              <a:t>n</a:t>
            </a:r>
            <a:r>
              <a:rPr lang="en-US"/>
              <a:t>d</a:t>
            </a:r>
            <a:r>
              <a:rPr lang="en-US"/>
              <a:t>s</a:t>
            </a:r>
            <a:endParaRPr lang="en-GB"/>
          </a:p>
        </p:txBody>
      </p:sp>
      <p:sp>
        <p:nvSpPr>
          <p:cNvPr id="1048681" name=""/>
          <p:cNvSpPr>
            <a:spLocks noGrp="1"/>
          </p:cNvSpPr>
          <p:nvPr>
            <p:ph idx="1"/>
          </p:nvPr>
        </p:nvSpPr>
        <p:spPr/>
        <p:txBody>
          <a:bodyPr/>
          <a:p>
            <a:r>
              <a:rPr lang="en-GB"/>
              <a:t>Array bound checking refers to determining whether all array references in a program are within their declared ranges. This checking is critical for software verification and validation because subscripting arrays beyond their declared sizes may produce unexpected results, security holes, or failures.</a:t>
            </a:r>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A</a:t>
            </a:r>
            <a:r>
              <a:rPr lang="en-US"/>
              <a:t>r</a:t>
            </a:r>
            <a:r>
              <a:rPr lang="en-US"/>
              <a:t>r</a:t>
            </a:r>
            <a:r>
              <a:rPr lang="en-US"/>
              <a:t>a</a:t>
            </a:r>
            <a:r>
              <a:rPr lang="en-US"/>
              <a:t>y</a:t>
            </a:r>
            <a:r>
              <a:rPr lang="en-US"/>
              <a:t> </a:t>
            </a:r>
            <a:r>
              <a:rPr lang="en-US"/>
              <a:t>R</a:t>
            </a:r>
            <a:r>
              <a:rPr lang="en-US"/>
              <a:t>e</a:t>
            </a:r>
            <a:r>
              <a:rPr lang="en-US"/>
              <a:t>s</a:t>
            </a:r>
            <a:r>
              <a:rPr lang="en-US"/>
              <a:t>i</a:t>
            </a:r>
            <a:r>
              <a:rPr lang="en-US"/>
              <a:t>z</a:t>
            </a:r>
            <a:r>
              <a:rPr lang="en-US"/>
              <a:t>i</a:t>
            </a:r>
            <a:r>
              <a:rPr lang="en-US"/>
              <a:t>n</a:t>
            </a:r>
            <a:r>
              <a:rPr lang="en-US"/>
              <a:t>g</a:t>
            </a:r>
            <a:endParaRPr lang="en-GB"/>
          </a:p>
        </p:txBody>
      </p:sp>
      <p:sp>
        <p:nvSpPr>
          <p:cNvPr id="1048683" name=""/>
          <p:cNvSpPr>
            <a:spLocks noGrp="1"/>
          </p:cNvSpPr>
          <p:nvPr>
            <p:ph idx="1"/>
          </p:nvPr>
        </p:nvSpPr>
        <p:spPr>
          <a:xfrm>
            <a:off x="628650" y="1411597"/>
            <a:ext cx="7860723" cy="4765366"/>
          </a:xfrm>
        </p:spPr>
        <p:txBody>
          <a:bodyPr/>
          <a:p>
            <a:pPr indent="0" marL="0">
              <a:buNone/>
            </a:pPr>
            <a:r>
              <a:rPr lang="en-GB"/>
              <a:t>An array cannot be resized dynamically in Java. </a:t>
            </a:r>
            <a:endParaRPr lang="en-GB"/>
          </a:p>
          <a:p>
            <a:pPr indent="0" marL="0">
              <a:buNone/>
            </a:pPr>
            <a:r>
              <a:rPr lang="en-GB"/>
              <a:t>One approach is to use java.util.ArrayList(or java.util.Vector) instead of a native array.</a:t>
            </a:r>
            <a:endParaRPr lang="en-GB"/>
          </a:p>
          <a:p>
            <a:pPr indent="0" marL="0">
              <a:buNone/>
            </a:pPr>
            <a:r>
              <a:rPr lang="en-GB"/>
              <a:t>Another approach is to re-allocate an array with a different size and copy the contents of the old array to the new array. If you create an array by initializing its values directly, the size will be the number of elements in it. </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47" name=""/>
          <p:cNvSpPr>
            <a:spLocks noGrp="1"/>
          </p:cNvSpPr>
          <p:nvPr>
            <p:ph type="title"/>
          </p:nvPr>
        </p:nvSpPr>
        <p:spPr/>
        <p:txBody>
          <a:bodyPr/>
          <a:p>
            <a:r>
              <a:rPr lang="en-US"/>
              <a:t>R</a:t>
            </a:r>
            <a:r>
              <a:rPr lang="en-US"/>
              <a:t>a</a:t>
            </a:r>
            <a:r>
              <a:rPr lang="en-US"/>
              <a:t>n</a:t>
            </a:r>
            <a:r>
              <a:rPr lang="en-US"/>
              <a:t>g</a:t>
            </a:r>
            <a:r>
              <a:rPr lang="en-US"/>
              <a:t>e</a:t>
            </a:r>
            <a:r>
              <a:rPr lang="en-US"/>
              <a:t> </a:t>
            </a:r>
            <a:r>
              <a:rPr lang="en-US"/>
              <a:t>v</a:t>
            </a:r>
            <a:r>
              <a:rPr lang="en-US"/>
              <a:t>a</a:t>
            </a:r>
            <a:r>
              <a:rPr lang="en-US"/>
              <a:t>l</a:t>
            </a:r>
            <a:r>
              <a:rPr lang="en-US"/>
              <a:t>u</a:t>
            </a:r>
            <a:r>
              <a:rPr lang="en-US"/>
              <a:t>e</a:t>
            </a:r>
            <a:r>
              <a:rPr lang="en-US"/>
              <a:t> </a:t>
            </a:r>
            <a:r>
              <a:rPr lang="en-US"/>
              <a:t>o</a:t>
            </a:r>
            <a:r>
              <a:rPr lang="en-US"/>
              <a:t>f</a:t>
            </a:r>
            <a:r>
              <a:rPr lang="en-US"/>
              <a:t> </a:t>
            </a:r>
            <a:r>
              <a:rPr lang="en-US"/>
              <a:t>i</a:t>
            </a:r>
            <a:r>
              <a:rPr lang="en-US"/>
              <a:t>n</a:t>
            </a:r>
            <a:r>
              <a:rPr lang="en-US"/>
              <a:t>t</a:t>
            </a:r>
            <a:r>
              <a:rPr lang="en-US"/>
              <a:t>e</a:t>
            </a:r>
            <a:r>
              <a:rPr lang="en-US"/>
              <a:t>g</a:t>
            </a:r>
            <a:r>
              <a:rPr lang="en-US"/>
              <a:t>e</a:t>
            </a:r>
            <a:r>
              <a:rPr lang="en-US"/>
              <a:t>r</a:t>
            </a:r>
            <a:r>
              <a:rPr lang="en-US"/>
              <a:t>s</a:t>
            </a:r>
            <a:endParaRPr lang="en-GB"/>
          </a:p>
        </p:txBody>
      </p:sp>
      <p:sp>
        <p:nvSpPr>
          <p:cNvPr id="1048648" name=""/>
          <p:cNvSpPr>
            <a:spLocks noGrp="1"/>
          </p:cNvSpPr>
          <p:nvPr>
            <p:ph idx="1"/>
          </p:nvPr>
        </p:nvSpPr>
        <p:spPr/>
        <p:txBody>
          <a:bodyPr/>
          <a:p>
            <a:pPr indent="0" marL="0">
              <a:buNone/>
            </a:pPr>
            <a:r>
              <a:rPr lang="en-GB"/>
              <a:t>2147483648 to 2147483647</a:t>
            </a:r>
            <a:endParaRPr lang="en-GB"/>
          </a:p>
          <a:p>
            <a:pPr indent="0" marL="0">
              <a:buNone/>
            </a:pPr>
            <a:r>
              <a:rPr lang="en-GB"/>
              <a:t>Int. The int data type can store whole numbers from -2147483648 to 2147483647. In general, and in our tutorial, the int data type is the preferred data type when we create variables with a numeric value.</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4" name=""/>
          <p:cNvSpPr>
            <a:spLocks noGrp="1"/>
          </p:cNvSpPr>
          <p:nvPr>
            <p:ph type="title"/>
          </p:nvPr>
        </p:nvSpPr>
        <p:spPr/>
        <p:txBody>
          <a:bodyPr/>
          <a:p>
            <a:r>
              <a:rPr lang="en-US"/>
              <a:t>A</a:t>
            </a:r>
            <a:r>
              <a:rPr lang="en-US"/>
              <a:t>r</a:t>
            </a:r>
            <a:r>
              <a:rPr lang="en-US"/>
              <a:t>r</a:t>
            </a:r>
            <a:r>
              <a:rPr lang="en-US"/>
              <a:t>a</a:t>
            </a:r>
            <a:r>
              <a:rPr lang="en-US"/>
              <a:t>y</a:t>
            </a:r>
            <a:r>
              <a:rPr lang="en-US"/>
              <a:t> </a:t>
            </a:r>
            <a:r>
              <a:rPr lang="en-US"/>
              <a:t>c</a:t>
            </a:r>
            <a:r>
              <a:rPr lang="en-US"/>
              <a:t>o</a:t>
            </a:r>
            <a:r>
              <a:rPr lang="en-US"/>
              <a:t>p</a:t>
            </a:r>
            <a:r>
              <a:rPr lang="en-US"/>
              <a:t>y</a:t>
            </a:r>
            <a:r>
              <a:rPr lang="en-US"/>
              <a:t>i</a:t>
            </a:r>
            <a:r>
              <a:rPr lang="en-US"/>
              <a:t>ng</a:t>
            </a:r>
            <a:r>
              <a:rPr lang="en-US"/>
              <a:t> </a:t>
            </a:r>
            <a:endParaRPr lang="en-GB"/>
          </a:p>
        </p:txBody>
      </p:sp>
      <p:sp>
        <p:nvSpPr>
          <p:cNvPr id="1048685" name=""/>
          <p:cNvSpPr>
            <a:spLocks noGrp="1"/>
          </p:cNvSpPr>
          <p:nvPr>
            <p:ph idx="1"/>
          </p:nvPr>
        </p:nvSpPr>
        <p:spPr/>
        <p:txBody>
          <a:bodyPr>
            <a:normAutofit fontScale="92857" lnSpcReduction="20000"/>
          </a:bodyPr>
          <a:p>
            <a:pPr indent="0" marL="0">
              <a:buNone/>
            </a:pPr>
            <a:r>
              <a:rPr lang="en-GB"/>
              <a:t>we need to copy all the elements of one array into another. This can be accomplished by looping through the first array and store the elements of the first array into the second array at the corresponding position.</a:t>
            </a:r>
            <a:endParaRPr lang="en-GB"/>
          </a:p>
          <a:p>
            <a:pPr indent="0" marL="0">
              <a:buNone/>
            </a:pPr>
            <a:r>
              <a:rPr lang="en-GB"/>
              <a:t>ARRAY 1  </a:t>
            </a:r>
            <a:endParaRPr lang="en-GB"/>
          </a:p>
          <a:p>
            <a:pPr indent="0" marL="0">
              <a:buNone/>
            </a:pPr>
            <a:r>
              <a:rPr lang="en-GB"/>
              <a:t>1   2  3  4  5  </a:t>
            </a:r>
            <a:endParaRPr lang="en-GB"/>
          </a:p>
          <a:p>
            <a:pPr indent="0" marL="0">
              <a:buNone/>
            </a:pPr>
            <a:r>
              <a:rPr lang="en-GB"/>
              <a:t>  </a:t>
            </a:r>
            <a:endParaRPr lang="en-GB"/>
          </a:p>
          <a:p>
            <a:pPr indent="0" marL="0">
              <a:buNone/>
            </a:pPr>
            <a:r>
              <a:rPr lang="en-GB"/>
              <a:t>ARRAY 2  </a:t>
            </a:r>
            <a:endParaRPr lang="en-GB"/>
          </a:p>
          <a:p>
            <a:pPr indent="0" marL="0">
              <a:buNone/>
            </a:pPr>
            <a:r>
              <a:rPr lang="en-GB"/>
              <a:t>1   2  3  4  5  </a:t>
            </a: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7" name=""/>
          <p:cNvSpPr>
            <a:spLocks noGrp="1"/>
          </p:cNvSpPr>
          <p:nvPr>
            <p:ph idx="1"/>
          </p:nvPr>
        </p:nvSpPr>
        <p:spPr>
          <a:xfrm>
            <a:off x="628649" y="389467"/>
            <a:ext cx="7717847" cy="5787496"/>
          </a:xfrm>
        </p:spPr>
        <p:txBody>
          <a:bodyPr>
            <a:normAutofit fontScale="82143" lnSpcReduction="20000"/>
          </a:bodyPr>
          <a:p>
            <a:pPr indent="0" marL="0">
              <a:buNone/>
            </a:pPr>
            <a:r>
              <a:rPr b="1" lang="en-GB"/>
              <a:t>Algorithm</a:t>
            </a:r>
            <a:endParaRPr b="1" lang="en-GB"/>
          </a:p>
          <a:p>
            <a:pPr indent="0" marL="0">
              <a:buNone/>
            </a:pPr>
            <a:r>
              <a:rPr lang="en-GB"/>
              <a:t>STEP 1: START</a:t>
            </a:r>
            <a:endParaRPr lang="en-GB"/>
          </a:p>
          <a:p>
            <a:pPr indent="0" marL="0">
              <a:buNone/>
            </a:pPr>
            <a:r>
              <a:rPr lang="en-GB"/>
              <a:t>STEP 2: INITIALIZE arr1[] ={1, 2, 3, 4, 5}</a:t>
            </a:r>
            <a:endParaRPr lang="en-GB"/>
          </a:p>
          <a:p>
            <a:pPr indent="0" marL="0">
              <a:buNone/>
            </a:pPr>
            <a:r>
              <a:rPr lang="en-GB"/>
              <a:t>STEP 3: CREATE arr2[] of size arr1[].</a:t>
            </a:r>
            <a:endParaRPr lang="en-GB"/>
          </a:p>
          <a:p>
            <a:pPr indent="0" marL="0">
              <a:buNone/>
            </a:pPr>
            <a:r>
              <a:rPr lang="en-GB"/>
              <a:t>STEP 4: COPY elements of arr1[] to arr2[]</a:t>
            </a:r>
            <a:endParaRPr lang="en-GB"/>
          </a:p>
          <a:p>
            <a:pPr indent="0" marL="0">
              <a:buNone/>
            </a:pPr>
            <a:r>
              <a:rPr lang="en-GB"/>
              <a:t>STEP 5: REPEAT STEP 6 UNTIL (i&lt;arr1.length)</a:t>
            </a:r>
            <a:endParaRPr lang="en-GB"/>
          </a:p>
          <a:p>
            <a:pPr indent="0" marL="0">
              <a:buNone/>
            </a:pPr>
            <a:r>
              <a:rPr lang="en-GB"/>
              <a:t>STEP 6: arr2[i] =arr1[i]</a:t>
            </a:r>
            <a:endParaRPr lang="en-GB"/>
          </a:p>
          <a:p>
            <a:pPr indent="0" marL="0">
              <a:buNone/>
            </a:pPr>
            <a:r>
              <a:rPr lang="en-GB"/>
              <a:t>STEP 7: DISPLAY elements of arr1[].</a:t>
            </a:r>
            <a:endParaRPr lang="en-GB"/>
          </a:p>
          <a:p>
            <a:pPr indent="0" marL="0">
              <a:buNone/>
            </a:pPr>
            <a:r>
              <a:rPr lang="en-GB"/>
              <a:t>STEP 8: REPEAT STEP 9 UNTIL (i&lt;arr1.length)</a:t>
            </a:r>
            <a:endParaRPr lang="en-GB"/>
          </a:p>
          <a:p>
            <a:pPr indent="0" marL="0">
              <a:buNone/>
            </a:pPr>
            <a:r>
              <a:rPr lang="en-GB"/>
              <a:t>STEP 9: PRINT arr1[i]</a:t>
            </a:r>
            <a:endParaRPr lang="en-GB"/>
          </a:p>
          <a:p>
            <a:pPr indent="0" marL="0">
              <a:buNone/>
            </a:pPr>
            <a:r>
              <a:rPr lang="en-GB"/>
              <a:t>STEP 10: DISPLAY elements of arr2[].</a:t>
            </a:r>
            <a:endParaRPr lang="en-GB"/>
          </a:p>
          <a:p>
            <a:pPr indent="0" marL="0">
              <a:buNone/>
            </a:pPr>
            <a:r>
              <a:rPr lang="en-GB"/>
              <a:t>STEP 11: REPEAT STEP 12 UNTIL (i&lt;arr2.length)</a:t>
            </a:r>
            <a:endParaRPr lang="en-GB"/>
          </a:p>
          <a:p>
            <a:pPr indent="0" marL="0">
              <a:buNone/>
            </a:pPr>
            <a:r>
              <a:rPr lang="en-GB"/>
              <a:t>STEP 12: PRINT arr2[i].</a:t>
            </a:r>
            <a:endParaRPr lang="en-GB"/>
          </a:p>
          <a:p>
            <a:pPr indent="0" marL="0">
              <a:buNone/>
            </a:pPr>
            <a:r>
              <a:rPr lang="en-GB"/>
              <a:t>STEP 13: END</a:t>
            </a:r>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8" name=""/>
          <p:cNvSpPr>
            <a:spLocks noGrp="1"/>
          </p:cNvSpPr>
          <p:nvPr>
            <p:ph type="title"/>
          </p:nvPr>
        </p:nvSpPr>
        <p:spPr/>
        <p:txBody>
          <a:bodyPr/>
          <a:p>
            <a:r>
              <a:rPr lang="en-US"/>
              <a:t>S</a:t>
            </a:r>
            <a:r>
              <a:rPr lang="en-US"/>
              <a:t>t</a:t>
            </a:r>
            <a:r>
              <a:rPr lang="en-US"/>
              <a:t>r</a:t>
            </a:r>
            <a:r>
              <a:rPr lang="en-US"/>
              <a:t>i</a:t>
            </a:r>
            <a:r>
              <a:rPr lang="en-US"/>
              <a:t>n</a:t>
            </a:r>
            <a:r>
              <a:rPr lang="en-US"/>
              <a:t>g</a:t>
            </a:r>
            <a:endParaRPr lang="en-GB"/>
          </a:p>
        </p:txBody>
      </p:sp>
      <p:sp>
        <p:nvSpPr>
          <p:cNvPr id="1048689" name=""/>
          <p:cNvSpPr>
            <a:spLocks noGrp="1"/>
          </p:cNvSpPr>
          <p:nvPr>
            <p:ph idx="1"/>
          </p:nvPr>
        </p:nvSpPr>
        <p:spPr/>
        <p:txBody>
          <a:bodyPr/>
          <a:p>
            <a:pPr indent="0" marL="0">
              <a:buNone/>
            </a:pPr>
            <a:r>
              <a:rPr lang="en-GB"/>
              <a:t>In Java, string is basically an object that represents sequence of char values. An array of characters works same as Java string. For example:</a:t>
            </a:r>
            <a:endParaRPr lang="en-GB"/>
          </a:p>
          <a:p>
            <a:pPr indent="0" marL="0">
              <a:buNone/>
            </a:pPr>
            <a:r>
              <a:rPr lang="en-GB"/>
              <a:t>char[] ch={'j','a','v','a','t','p','o','i','n','t'};  </a:t>
            </a:r>
            <a:endParaRPr lang="en-GB"/>
          </a:p>
          <a:p>
            <a:pPr indent="0" marL="0">
              <a:buNone/>
            </a:pPr>
            <a:r>
              <a:rPr lang="en-GB"/>
              <a:t>String s=new String(ch);  </a:t>
            </a: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1" name=""/>
          <p:cNvSpPr>
            <a:spLocks noGrp="1"/>
          </p:cNvSpPr>
          <p:nvPr>
            <p:ph idx="1"/>
          </p:nvPr>
        </p:nvSpPr>
        <p:spPr>
          <a:xfrm>
            <a:off x="628650" y="557665"/>
            <a:ext cx="7786345" cy="5619298"/>
          </a:xfrm>
        </p:spPr>
        <p:txBody>
          <a:bodyPr/>
          <a:p>
            <a:pPr indent="0" marL="0">
              <a:buNone/>
            </a:pPr>
            <a:r>
              <a:rPr lang="en-GB"/>
              <a:t>Java String class provides a lot of methods to perform operations on strings such as </a:t>
            </a:r>
            <a:endParaRPr lang="en-GB"/>
          </a:p>
          <a:p>
            <a:pPr indent="0" marL="0">
              <a:buNone/>
            </a:pPr>
            <a:r>
              <a:rPr lang="en-GB"/>
              <a:t>compare(), concat(), equals(), split(), length(), replace(), compareTo(), intern(), substring() et</a:t>
            </a:r>
            <a:r>
              <a:rPr lang="en-GB"/>
              <a:t>c.</a:t>
            </a:r>
            <a:endParaRPr lang="en-GB"/>
          </a:p>
          <a:p>
            <a:pPr indent="0" marL="0">
              <a:buNone/>
            </a:pPr>
            <a:r>
              <a:rPr altLang="en-US" lang="zh-CN"/>
              <a:t>How to create a string object?</a:t>
            </a:r>
            <a:endParaRPr altLang="en-US" lang="zh-CN"/>
          </a:p>
          <a:p>
            <a:pPr indent="0" marL="0">
              <a:buNone/>
            </a:pPr>
            <a:r>
              <a:rPr altLang="en-US" lang="zh-CN"/>
              <a:t>There are two ways to create String object:</a:t>
            </a:r>
            <a:endParaRPr altLang="en-US" lang="zh-CN"/>
          </a:p>
          <a:p>
            <a:pPr indent="0" marL="0">
              <a:buNone/>
            </a:pPr>
            <a:endParaRPr altLang="en-US" lang="zh-CN"/>
          </a:p>
          <a:p>
            <a:r>
              <a:rPr altLang="en-US" lang="zh-CN"/>
              <a:t>By string literal</a:t>
            </a:r>
            <a:endParaRPr altLang="en-US" lang="zh-CN"/>
          </a:p>
          <a:p>
            <a:r>
              <a:rPr altLang="en-US" lang="zh-CN"/>
              <a:t>By new keyword</a:t>
            </a:r>
            <a:endParaRPr altLang="en-US" lang="zh-CN"/>
          </a:p>
          <a:p>
            <a:endParaRPr altLang="en-US" 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3" name=""/>
          <p:cNvSpPr>
            <a:spLocks noGrp="1"/>
          </p:cNvSpPr>
          <p:nvPr>
            <p:ph idx="1"/>
          </p:nvPr>
        </p:nvSpPr>
        <p:spPr>
          <a:xfrm>
            <a:off x="628650" y="337713"/>
            <a:ext cx="7847734" cy="5839250"/>
          </a:xfrm>
        </p:spPr>
        <p:txBody>
          <a:bodyPr/>
          <a:p>
            <a:pPr indent="0" marL="0">
              <a:buNone/>
            </a:pPr>
            <a:r>
              <a:rPr b="1" lang="en-GB"/>
              <a:t>String Literal</a:t>
            </a:r>
            <a:endParaRPr b="1" lang="en-GB"/>
          </a:p>
          <a:p>
            <a:pPr indent="0" marL="0">
              <a:buNone/>
            </a:pPr>
            <a:r>
              <a:rPr lang="en-GB"/>
              <a:t>Java String literal is created by using double quotes. For Example:</a:t>
            </a:r>
            <a:endParaRPr lang="en-GB"/>
          </a:p>
          <a:p>
            <a:pPr indent="0" marL="0">
              <a:buNone/>
            </a:pPr>
            <a:r>
              <a:rPr lang="en-GB"/>
              <a:t>String s="welcome";  </a:t>
            </a:r>
            <a:endParaRPr lang="en-GB"/>
          </a:p>
          <a:p>
            <a:pPr indent="0" marL="0">
              <a:buNone/>
            </a:pPr>
            <a:r>
              <a:rPr lang="en-GB"/>
              <a:t>Each time you create a string literal, the JVM checks the "string constant pool" first. If the string already exists in the pool, a reference to the pooled instance is returned. If the string doesn't exist in the pool, a new string instance is created and placed in the pool. For example:</a:t>
            </a:r>
            <a:endParaRPr lang="en-GB"/>
          </a:p>
          <a:p>
            <a:pPr indent="0" marL="0">
              <a:buNone/>
            </a:pPr>
            <a:r>
              <a:rPr lang="en-GB"/>
              <a:t>String s1="Welcome";  </a:t>
            </a:r>
            <a:endParaRPr lang="en-GB"/>
          </a:p>
          <a:p>
            <a:pPr indent="0" marL="0">
              <a:buNone/>
            </a:pPr>
            <a:r>
              <a:rPr lang="en-GB"/>
              <a:t>String s2="Welcome";//It doesn't create a new instance </a:t>
            </a:r>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5" name=""/>
          <p:cNvSpPr>
            <a:spLocks noGrp="1"/>
          </p:cNvSpPr>
          <p:nvPr>
            <p:ph idx="1"/>
          </p:nvPr>
        </p:nvSpPr>
        <p:spPr>
          <a:xfrm>
            <a:off x="628650" y="388901"/>
            <a:ext cx="7704859" cy="5788062"/>
          </a:xfrm>
        </p:spPr>
        <p:txBody>
          <a:bodyPr>
            <a:normAutofit fontScale="78571" lnSpcReduction="20000"/>
          </a:bodyPr>
          <a:p>
            <a:pPr indent="0" marL="0">
              <a:buNone/>
            </a:pPr>
            <a:r>
              <a:rPr b="1" lang="en-GB"/>
              <a:t>By new keyword</a:t>
            </a:r>
            <a:endParaRPr b="1" lang="en-GB"/>
          </a:p>
          <a:p>
            <a:pPr indent="0" marL="0">
              <a:buNone/>
            </a:pPr>
            <a:r>
              <a:rPr lang="en-GB"/>
              <a:t>String s=new String("Welcome");//creates two objects</a:t>
            </a:r>
            <a:r>
              <a:rPr lang="en-US"/>
              <a:t>.</a:t>
            </a:r>
            <a:endParaRPr lang="en-GB"/>
          </a:p>
          <a:p>
            <a:pPr indent="0" marL="0">
              <a:buNone/>
            </a:pPr>
            <a:endParaRPr lang="en-GB"/>
          </a:p>
          <a:p>
            <a:pPr indent="0" marL="0">
              <a:buNone/>
            </a:pPr>
            <a:r>
              <a:rPr lang="en-GB"/>
              <a:t>public class StringExample{  </a:t>
            </a:r>
            <a:endParaRPr lang="en-GB"/>
          </a:p>
          <a:p>
            <a:pPr indent="0" marL="0">
              <a:buNone/>
            </a:pPr>
            <a:r>
              <a:rPr lang="en-GB"/>
              <a:t>public static void main(String args[]){  </a:t>
            </a:r>
            <a:endParaRPr lang="en-GB"/>
          </a:p>
          <a:p>
            <a:pPr indent="0" marL="0">
              <a:buNone/>
            </a:pPr>
            <a:r>
              <a:rPr lang="en-GB"/>
              <a:t>String s1="java";//creating string by java string literal  </a:t>
            </a:r>
            <a:endParaRPr lang="en-GB"/>
          </a:p>
          <a:p>
            <a:pPr indent="0" marL="0">
              <a:buNone/>
            </a:pPr>
            <a:r>
              <a:rPr lang="en-GB"/>
              <a:t>char ch[]={'s','t','r','i','n','g','s'};  </a:t>
            </a:r>
            <a:endParaRPr lang="en-GB"/>
          </a:p>
          <a:p>
            <a:pPr indent="0" marL="0">
              <a:buNone/>
            </a:pPr>
            <a:r>
              <a:rPr lang="en-GB"/>
              <a:t>String s2=new String(ch);//converting char array to string  </a:t>
            </a:r>
            <a:endParaRPr lang="en-GB"/>
          </a:p>
          <a:p>
            <a:pPr indent="0" marL="0">
              <a:buNone/>
            </a:pPr>
            <a:r>
              <a:rPr lang="en-GB"/>
              <a:t>String s3=new String("example");//creating java string by new keyword  </a:t>
            </a:r>
            <a:endParaRPr lang="en-GB"/>
          </a:p>
          <a:p>
            <a:pPr indent="0" marL="0">
              <a:buNone/>
            </a:pPr>
            <a:r>
              <a:rPr lang="en-GB"/>
              <a:t>System.out.println(s1);  </a:t>
            </a:r>
            <a:endParaRPr lang="en-GB"/>
          </a:p>
          <a:p>
            <a:pPr indent="0" marL="0">
              <a:buNone/>
            </a:pPr>
            <a:r>
              <a:rPr lang="en-GB"/>
              <a:t>System.out.println(s2);  </a:t>
            </a:r>
            <a:endParaRPr lang="en-GB"/>
          </a:p>
          <a:p>
            <a:pPr indent="0" marL="0">
              <a:buNone/>
            </a:pPr>
            <a:r>
              <a:rPr lang="en-GB"/>
              <a:t>System.out.println(s3);  </a:t>
            </a:r>
            <a:endParaRPr lang="en-GB"/>
          </a:p>
          <a:p>
            <a:pPr indent="0" marL="0">
              <a:buNone/>
            </a:pPr>
            <a:r>
              <a:rPr lang="en-GB"/>
              <a:t>}}  </a:t>
            </a:r>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6" name=""/>
          <p:cNvSpPr>
            <a:spLocks noGrp="1"/>
          </p:cNvSpPr>
          <p:nvPr>
            <p:ph type="title"/>
          </p:nvPr>
        </p:nvSpPr>
        <p:spPr>
          <a:xfrm>
            <a:off x="628650" y="365126"/>
            <a:ext cx="5298101" cy="1037299"/>
          </a:xfrm>
        </p:spPr>
        <p:txBody>
          <a:bodyPr>
            <a:normAutofit/>
          </a:bodyPr>
          <a:p>
            <a:r>
              <a:rPr lang="en-US"/>
              <a:t>F</a:t>
            </a:r>
            <a:r>
              <a:rPr lang="en-US"/>
              <a:t>u</a:t>
            </a:r>
            <a:r>
              <a:rPr lang="en-US"/>
              <a:t>nction</a:t>
            </a:r>
            <a:r>
              <a:rPr lang="en-US"/>
              <a:t> </a:t>
            </a:r>
            <a:r>
              <a:rPr lang="en-US"/>
              <a:t>S</a:t>
            </a:r>
            <a:r>
              <a:rPr lang="en-US"/>
              <a:t>i</a:t>
            </a:r>
            <a:r>
              <a:rPr lang="en-US"/>
              <a:t>g</a:t>
            </a:r>
            <a:r>
              <a:rPr lang="en-US"/>
              <a:t>nature</a:t>
            </a:r>
            <a:r>
              <a:rPr lang="en-US"/>
              <a:t> </a:t>
            </a:r>
            <a:endParaRPr lang="en-GB"/>
          </a:p>
        </p:txBody>
      </p:sp>
      <p:sp>
        <p:nvSpPr>
          <p:cNvPr id="1048697" name=""/>
          <p:cNvSpPr>
            <a:spLocks noGrp="1"/>
          </p:cNvSpPr>
          <p:nvPr>
            <p:ph idx="1"/>
          </p:nvPr>
        </p:nvSpPr>
        <p:spPr>
          <a:xfrm>
            <a:off x="628650" y="1760932"/>
            <a:ext cx="7211290" cy="4416031"/>
          </a:xfrm>
        </p:spPr>
        <p:txBody>
          <a:bodyPr/>
          <a:p>
            <a:r>
              <a:rPr lang="en-GB"/>
              <a:t>In the Java programming language, a method signature is the method name and the number, type and order of its parameters. Return types and thrown exceptions are not considered to be a part of the method signature.</a:t>
            </a:r>
            <a:endParaRPr lang="en-GB"/>
          </a:p>
          <a:p>
            <a:endParaRPr altLang="en-US" 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9" name=""/>
          <p:cNvSpPr>
            <a:spLocks noGrp="1"/>
          </p:cNvSpPr>
          <p:nvPr>
            <p:ph idx="1"/>
          </p:nvPr>
        </p:nvSpPr>
        <p:spPr>
          <a:xfrm>
            <a:off x="628650" y="376528"/>
            <a:ext cx="7704859" cy="5800435"/>
          </a:xfrm>
        </p:spPr>
        <p:txBody>
          <a:bodyPr/>
          <a:p>
            <a:pPr indent="0" marL="0">
              <a:buNone/>
            </a:pPr>
            <a:r>
              <a:rPr lang="en-GB"/>
              <a:t>In the Java virtual machine, internal type signatures are used to identify methods and classes at the level of the virtual machine code.</a:t>
            </a:r>
            <a:endParaRPr lang="en-GB"/>
          </a:p>
          <a:p>
            <a:pPr indent="0" marL="0">
              <a:buNone/>
            </a:pPr>
            <a:r>
              <a:rPr lang="en-GB"/>
              <a:t>Example: The method String String.substring(int, int) is represented in bytecode as</a:t>
            </a:r>
            <a:r>
              <a:rPr lang="en-US"/>
              <a:t>.</a:t>
            </a:r>
            <a:endParaRPr lang="en-GB"/>
          </a:p>
          <a:p>
            <a:r>
              <a:rPr altLang="en-US" lang="zh-CN"/>
              <a:t>public indicates that the main() method can be called by any object.</a:t>
            </a:r>
            <a:endParaRPr altLang="en-US" lang="zh-CN"/>
          </a:p>
          <a:p>
            <a:r>
              <a:rPr altLang="en-US" lang="zh-CN"/>
              <a:t>static indicates that the main() method is a class method.</a:t>
            </a:r>
            <a:endParaRPr altLang="en-US" lang="zh-CN"/>
          </a:p>
          <a:p>
            <a:r>
              <a:rPr altLang="en-US" lang="zh-CN"/>
              <a:t>void indicates that the main() method has no return value.</a:t>
            </a:r>
            <a:endParaRPr altLang="en-US" 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700" name=""/>
          <p:cNvSpPr>
            <a:spLocks noGrp="1"/>
          </p:cNvSpPr>
          <p:nvPr>
            <p:ph type="title"/>
          </p:nvPr>
        </p:nvSpPr>
        <p:spPr/>
        <p:txBody>
          <a:bodyPr/>
          <a:p>
            <a:r>
              <a:rPr lang="en-US"/>
              <a:t>F</a:t>
            </a:r>
            <a:r>
              <a:rPr lang="en-US"/>
              <a:t>u</a:t>
            </a:r>
            <a:r>
              <a:rPr lang="en-US"/>
              <a:t>n</a:t>
            </a:r>
            <a:r>
              <a:rPr lang="en-US"/>
              <a:t>c</a:t>
            </a:r>
            <a:r>
              <a:rPr lang="en-US"/>
              <a:t>tion</a:t>
            </a:r>
            <a:r>
              <a:rPr lang="en-US"/>
              <a:t> </a:t>
            </a:r>
            <a:r>
              <a:rPr lang="en-US"/>
              <a:t>o</a:t>
            </a:r>
            <a:r>
              <a:rPr lang="en-US"/>
              <a:t>v</a:t>
            </a:r>
            <a:r>
              <a:rPr lang="en-US"/>
              <a:t>e</a:t>
            </a:r>
            <a:r>
              <a:rPr lang="en-US"/>
              <a:t>r</a:t>
            </a:r>
            <a:r>
              <a:rPr lang="en-US"/>
              <a:t>l</a:t>
            </a:r>
            <a:r>
              <a:rPr lang="en-US"/>
              <a:t>oading</a:t>
            </a:r>
            <a:r>
              <a:rPr lang="en-US"/>
              <a:t> </a:t>
            </a:r>
            <a:endParaRPr lang="en-GB"/>
          </a:p>
        </p:txBody>
      </p:sp>
      <p:sp>
        <p:nvSpPr>
          <p:cNvPr id="1048701" name=""/>
          <p:cNvSpPr>
            <a:spLocks noGrp="1"/>
          </p:cNvSpPr>
          <p:nvPr>
            <p:ph idx="1"/>
          </p:nvPr>
        </p:nvSpPr>
        <p:spPr/>
        <p:txBody>
          <a:bodyPr/>
          <a:p>
            <a:r>
              <a:rPr lang="en-GB"/>
              <a:t>Function overloading (also method overloading) is a programming concept that allows programmers to define two or more functions with the same name and in the same scope. Each function has a unique signature (or header), which is derived from: ... arguments' name. return type.</a:t>
            </a:r>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703" name=""/>
          <p:cNvSpPr>
            <a:spLocks noGrp="1"/>
          </p:cNvSpPr>
          <p:nvPr>
            <p:ph idx="1"/>
          </p:nvPr>
        </p:nvSpPr>
        <p:spPr>
          <a:xfrm>
            <a:off x="628650" y="492973"/>
            <a:ext cx="7860723" cy="5683990"/>
          </a:xfrm>
        </p:spPr>
        <p:txBody>
          <a:bodyPr/>
          <a:p>
            <a:pPr indent="0" marL="0">
              <a:buNone/>
            </a:pPr>
            <a:r>
              <a:rPr lang="en-GB"/>
              <a:t>Two methods will be treated as overloaded if both follow the mandatory rules below: </a:t>
            </a:r>
            <a:endParaRPr lang="en-GB"/>
          </a:p>
          <a:p>
            <a:pPr indent="0" marL="0">
              <a:buNone/>
            </a:pPr>
            <a:r>
              <a:rPr lang="en-GB"/>
              <a:t>Both must have the same method name. </a:t>
            </a:r>
            <a:endParaRPr lang="en-GB"/>
          </a:p>
          <a:p>
            <a:pPr indent="0" marL="0">
              <a:buNone/>
            </a:pPr>
            <a:r>
              <a:rPr lang="en-GB"/>
              <a:t>Both must have different argument lists.</a:t>
            </a:r>
            <a:endParaRPr lang="en-GB"/>
          </a:p>
          <a:p>
            <a:pPr indent="0" marL="0">
              <a:buNone/>
            </a:pPr>
            <a:r>
              <a:rPr lang="en-GB"/>
              <a:t>...</a:t>
            </a:r>
            <a:endParaRPr lang="en-GB"/>
          </a:p>
          <a:p>
            <a:pPr indent="0" marL="0">
              <a:buNone/>
            </a:pPr>
            <a:r>
              <a:rPr b="1" lang="en-GB"/>
              <a:t>Method Overloading Rules</a:t>
            </a:r>
            <a:endParaRPr b="1" lang="en-GB"/>
          </a:p>
          <a:p>
            <a:pPr indent="0" marL="0">
              <a:buNone/>
            </a:pPr>
            <a:r>
              <a:rPr lang="en-GB"/>
              <a:t>Have different return types.</a:t>
            </a:r>
            <a:endParaRPr lang="en-GB"/>
          </a:p>
          <a:p>
            <a:pPr indent="0" marL="0">
              <a:buNone/>
            </a:pPr>
            <a:r>
              <a:rPr lang="en-GB"/>
              <a:t>Have different access modifiers.</a:t>
            </a:r>
            <a:endParaRPr lang="en-GB"/>
          </a:p>
          <a:p>
            <a:pPr indent="0" marL="0">
              <a:buNone/>
            </a:pPr>
            <a:r>
              <a:rPr lang="en-GB"/>
              <a:t>Throw different checked or unchecked exceptions.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49" name=""/>
          <p:cNvSpPr>
            <a:spLocks noGrp="1"/>
          </p:cNvSpPr>
          <p:nvPr>
            <p:ph type="title"/>
          </p:nvPr>
        </p:nvSpPr>
        <p:spPr/>
        <p:txBody>
          <a:bodyPr/>
          <a:p>
            <a:r>
              <a:rPr lang="en-US"/>
              <a:t>F</a:t>
            </a:r>
            <a:r>
              <a:rPr lang="en-US"/>
              <a:t>l</a:t>
            </a:r>
            <a:r>
              <a:rPr lang="en-US"/>
              <a:t>o</a:t>
            </a:r>
            <a:r>
              <a:rPr lang="en-US"/>
              <a:t>a</a:t>
            </a:r>
            <a:r>
              <a:rPr lang="en-US"/>
              <a:t>t</a:t>
            </a:r>
            <a:r>
              <a:rPr lang="en-US"/>
              <a:t>i</a:t>
            </a:r>
            <a:r>
              <a:rPr lang="en-US"/>
              <a:t>n</a:t>
            </a:r>
            <a:r>
              <a:rPr lang="en-US"/>
              <a:t>g</a:t>
            </a:r>
            <a:r>
              <a:rPr lang="en-US"/>
              <a:t> </a:t>
            </a:r>
            <a:r>
              <a:rPr lang="en-US"/>
              <a:t>p</a:t>
            </a:r>
            <a:r>
              <a:rPr lang="en-US"/>
              <a:t>o</a:t>
            </a:r>
            <a:r>
              <a:rPr lang="en-US"/>
              <a:t>i</a:t>
            </a:r>
            <a:r>
              <a:rPr lang="en-US"/>
              <a:t>n</a:t>
            </a:r>
            <a:r>
              <a:rPr lang="en-US"/>
              <a:t>t</a:t>
            </a:r>
            <a:endParaRPr lang="en-GB"/>
          </a:p>
        </p:txBody>
      </p:sp>
      <p:sp>
        <p:nvSpPr>
          <p:cNvPr id="1048650" name=""/>
          <p:cNvSpPr>
            <a:spLocks noGrp="1"/>
          </p:cNvSpPr>
          <p:nvPr>
            <p:ph idx="1"/>
          </p:nvPr>
        </p:nvSpPr>
        <p:spPr/>
        <p:txBody>
          <a:bodyPr/>
          <a:p>
            <a:pPr indent="0" marL="0">
              <a:buNone/>
            </a:pPr>
            <a:r>
              <a:rPr lang="en-GB"/>
              <a:t>Floating-point numbers are the last category of primitive types that need to be covered. Floating-point numbers are used to represent numbers that have a decimal point in them (such as 5.3 or 99.234). ... In Java, floating-point numbers are represented by the types float and double</a:t>
            </a:r>
            <a:r>
              <a:rPr lang="en-US"/>
              <a:t>.</a:t>
            </a:r>
            <a:endParaRPr lang="en-GB"/>
          </a:p>
          <a:p>
            <a:endParaRPr altLang="en-US" lang="zh-CN"/>
          </a:p>
          <a:p>
            <a:endParaRPr altLang="en-US" lang="zh-CN"/>
          </a:p>
          <a:p>
            <a:endParaRPr altLang="en-US" lang="zh-CN"/>
          </a:p>
          <a:p>
            <a:endParaRPr altLang="en-US" lang="zh-CN"/>
          </a:p>
          <a:p>
            <a:endParaRPr altLang="en-US" lang="zh-CN"/>
          </a:p>
          <a:p>
            <a:endParaRPr altLang="en-US" lang="zh-CN"/>
          </a:p>
          <a:p>
            <a:endParaRPr altLang="en-US" 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04" name=""/>
          <p:cNvSpPr>
            <a:spLocks noGrp="1"/>
          </p:cNvSpPr>
          <p:nvPr>
            <p:ph type="title"/>
          </p:nvPr>
        </p:nvSpPr>
        <p:spPr>
          <a:xfrm>
            <a:off x="628650" y="365126"/>
            <a:ext cx="7886700" cy="846843"/>
          </a:xfrm>
        </p:spPr>
        <p:txBody>
          <a:bodyPr/>
          <a:p>
            <a:r>
              <a:rPr lang="en-US"/>
              <a:t>F</a:t>
            </a:r>
            <a:r>
              <a:rPr lang="en-US"/>
              <a:t>i</a:t>
            </a:r>
            <a:r>
              <a:rPr lang="en-US"/>
              <a:t>n</a:t>
            </a:r>
            <a:r>
              <a:rPr lang="en-US"/>
              <a:t>a</a:t>
            </a:r>
            <a:r>
              <a:rPr lang="en-US"/>
              <a:t>l</a:t>
            </a:r>
            <a:endParaRPr lang="en-GB"/>
          </a:p>
        </p:txBody>
      </p:sp>
      <p:sp>
        <p:nvSpPr>
          <p:cNvPr id="1048705" name=""/>
          <p:cNvSpPr>
            <a:spLocks noGrp="1"/>
          </p:cNvSpPr>
          <p:nvPr>
            <p:ph idx="1"/>
          </p:nvPr>
        </p:nvSpPr>
        <p:spPr>
          <a:xfrm>
            <a:off x="628650" y="1114015"/>
            <a:ext cx="7834746" cy="5062948"/>
          </a:xfrm>
        </p:spPr>
        <p:txBody>
          <a:bodyPr/>
          <a:p>
            <a:r>
              <a:rPr lang="en-GB"/>
              <a:t>In the Java programming language, the final keyword is used in several contexts to define an entity that can only be assigned once. Once a final variable has been assigned, it always contains the same value</a:t>
            </a:r>
            <a:r>
              <a:rPr lang="en-US"/>
              <a:t>.</a:t>
            </a:r>
            <a:endParaRPr lang="en-GB"/>
          </a:p>
          <a:p>
            <a:pPr/>
            <a:r>
              <a:rPr altLang="en-GB" lang="en-GB"/>
              <a:t>The final keyword in java is used to restrict the user. The java final keyword can be used in many context. Final can be:</a:t>
            </a:r>
            <a:endParaRPr altLang="en-US" lang="zh-CN"/>
          </a:p>
          <a:p>
            <a:pPr/>
            <a:r>
              <a:rPr altLang="en-GB" lang="en-US"/>
              <a:t>V</a:t>
            </a:r>
            <a:r>
              <a:rPr altLang="en-GB" lang="en-US"/>
              <a:t>a</a:t>
            </a:r>
            <a:r>
              <a:rPr altLang="en-GB" lang="en-US"/>
              <a:t>r</a:t>
            </a:r>
            <a:r>
              <a:rPr altLang="en-GB" lang="en-US"/>
              <a:t>i</a:t>
            </a:r>
            <a:r>
              <a:rPr altLang="en-GB" lang="en-US"/>
              <a:t>a</a:t>
            </a:r>
            <a:r>
              <a:rPr altLang="en-GB" lang="en-US"/>
              <a:t>ble</a:t>
            </a:r>
            <a:r>
              <a:rPr altLang="en-GB" lang="en-US"/>
              <a:t> </a:t>
            </a:r>
            <a:endParaRPr altLang="en-US" lang="zh-CN"/>
          </a:p>
          <a:p>
            <a:pPr/>
            <a:r>
              <a:rPr altLang="en-GB" lang="en-US"/>
              <a:t>M</a:t>
            </a:r>
            <a:r>
              <a:rPr altLang="en-GB" lang="en-US"/>
              <a:t>e</a:t>
            </a:r>
            <a:r>
              <a:rPr altLang="en-GB" lang="en-US"/>
              <a:t>t</a:t>
            </a:r>
            <a:r>
              <a:rPr altLang="en-GB" lang="en-US"/>
              <a:t>hod</a:t>
            </a:r>
            <a:r>
              <a:rPr altLang="en-GB" lang="en-US"/>
              <a:t> </a:t>
            </a:r>
            <a:endParaRPr altLang="en-US" lang="zh-CN"/>
          </a:p>
          <a:p>
            <a:pPr/>
            <a:r>
              <a:rPr altLang="en-GB" lang="en-US"/>
              <a:t>C</a:t>
            </a:r>
            <a:r>
              <a:rPr altLang="en-GB" lang="en-US"/>
              <a:t>l</a:t>
            </a:r>
            <a:r>
              <a:rPr altLang="en-GB" lang="en-US"/>
              <a:t>a</a:t>
            </a:r>
            <a:r>
              <a:rPr altLang="en-GB" lang="en-US"/>
              <a:t>s</a:t>
            </a:r>
            <a:r>
              <a:rPr altLang="en-GB" lang="en-US"/>
              <a:t>s</a:t>
            </a:r>
            <a:endParaRPr altLang="en-US" 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6" name=""/>
          <p:cNvSpPr>
            <a:spLocks noGrp="1"/>
          </p:cNvSpPr>
          <p:nvPr>
            <p:ph type="title"/>
          </p:nvPr>
        </p:nvSpPr>
        <p:spPr/>
        <p:txBody>
          <a:bodyPr/>
          <a:p>
            <a:r>
              <a:rPr lang="en-US"/>
              <a:t>W</a:t>
            </a:r>
            <a:r>
              <a:rPr lang="en-US"/>
              <a:t>h</a:t>
            </a:r>
            <a:r>
              <a:rPr lang="en-US"/>
              <a:t>e</a:t>
            </a:r>
            <a:r>
              <a:rPr lang="en-US"/>
              <a:t>n</a:t>
            </a:r>
            <a:r>
              <a:rPr lang="en-US"/>
              <a:t> </a:t>
            </a:r>
            <a:r>
              <a:rPr lang="en-US"/>
              <a:t>w</a:t>
            </a:r>
            <a:r>
              <a:rPr lang="en-US"/>
              <a:t>e</a:t>
            </a:r>
            <a:r>
              <a:rPr lang="en-US"/>
              <a:t> </a:t>
            </a:r>
            <a:r>
              <a:rPr lang="en-US"/>
              <a:t>h</a:t>
            </a:r>
            <a:r>
              <a:rPr lang="en-US"/>
              <a:t>a</a:t>
            </a:r>
            <a:r>
              <a:rPr lang="en-US"/>
              <a:t>v</a:t>
            </a:r>
            <a:r>
              <a:rPr lang="en-US"/>
              <a:t>e</a:t>
            </a:r>
            <a:r>
              <a:rPr lang="en-US"/>
              <a:t> </a:t>
            </a:r>
            <a:r>
              <a:rPr lang="en-US"/>
              <a:t>f</a:t>
            </a:r>
            <a:r>
              <a:rPr lang="en-US"/>
              <a:t>i</a:t>
            </a:r>
            <a:r>
              <a:rPr lang="en-US"/>
              <a:t>n</a:t>
            </a:r>
            <a:r>
              <a:rPr lang="en-US"/>
              <a:t>a</a:t>
            </a:r>
            <a:r>
              <a:rPr lang="en-US"/>
              <a:t>l</a:t>
            </a:r>
            <a:endParaRPr lang="en-GB"/>
          </a:p>
        </p:txBody>
      </p:sp>
      <p:sp>
        <p:nvSpPr>
          <p:cNvPr id="1048707" name=""/>
          <p:cNvSpPr>
            <a:spLocks noGrp="1"/>
          </p:cNvSpPr>
          <p:nvPr>
            <p:ph idx="1"/>
          </p:nvPr>
        </p:nvSpPr>
        <p:spPr/>
        <p:txBody>
          <a:bodyPr/>
          <a:p>
            <a:r>
              <a:rPr lang="en-GB"/>
              <a:t>In Java, the final keyword can be used while declaring an entity. Using the final keyword means that the value can't be modified in the future. This entity can be - but is not limited to - a variable, a class or a method</a:t>
            </a:r>
            <a:r>
              <a:rPr lang="en-US"/>
              <a:t>.</a:t>
            </a:r>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9" name=""/>
          <p:cNvSpPr>
            <a:spLocks noGrp="1"/>
          </p:cNvSpPr>
          <p:nvPr>
            <p:ph idx="1"/>
          </p:nvPr>
        </p:nvSpPr>
        <p:spPr>
          <a:xfrm>
            <a:off x="628650" y="1023446"/>
            <a:ext cx="7536006" cy="5153517"/>
          </a:xfrm>
        </p:spPr>
        <p:txBody>
          <a:bodyPr/>
          <a:p>
            <a:pPr indent="0" marL="0">
              <a:buNone/>
            </a:pPr>
            <a:r>
              <a:rPr lang="en-GB"/>
              <a:t>In Java, when final keyword is used with a variable of primitive data types (int, float, .. etc), value of the variable cannot be changed.</a:t>
            </a:r>
            <a:endParaRPr lang="en-GB"/>
          </a:p>
          <a:p>
            <a:pPr indent="0" marL="0">
              <a:buNone/>
            </a:pPr>
            <a:r>
              <a:rPr lang="en-GB"/>
              <a:t> For example following program gives error because i is final.</a:t>
            </a:r>
            <a:endParaRPr lang="en-GB"/>
          </a:p>
          <a:p>
            <a:pPr indent="0" marL="0">
              <a:buNone/>
            </a:pPr>
            <a:r>
              <a:rPr lang="en-GB"/>
              <a:t> final int i = 10 ; i = 30 ; // Error because i is final</a:t>
            </a:r>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10" name=""/>
          <p:cNvSpPr>
            <a:spLocks noGrp="1"/>
          </p:cNvSpPr>
          <p:nvPr>
            <p:ph type="title"/>
          </p:nvPr>
        </p:nvSpPr>
        <p:spPr/>
        <p:txBody>
          <a:bodyPr/>
          <a:p>
            <a:r>
              <a:rPr lang="en-US"/>
              <a:t>O</a:t>
            </a:r>
            <a:r>
              <a:rPr lang="en-US"/>
              <a:t>b</a:t>
            </a:r>
            <a:r>
              <a:rPr lang="en-US"/>
              <a:t>j</a:t>
            </a:r>
            <a:r>
              <a:rPr lang="en-US"/>
              <a:t>e</a:t>
            </a:r>
            <a:r>
              <a:rPr lang="en-US"/>
              <a:t>c</a:t>
            </a:r>
            <a:r>
              <a:rPr lang="en-US"/>
              <a:t>t</a:t>
            </a:r>
            <a:r>
              <a:rPr lang="en-US"/>
              <a:t> </a:t>
            </a:r>
            <a:r>
              <a:rPr lang="en-US"/>
              <a:t>R</a:t>
            </a:r>
            <a:r>
              <a:rPr lang="en-US"/>
              <a:t>e</a:t>
            </a:r>
            <a:r>
              <a:rPr lang="en-US"/>
              <a:t>f</a:t>
            </a:r>
            <a:r>
              <a:rPr lang="en-US"/>
              <a:t>e</a:t>
            </a:r>
            <a:r>
              <a:rPr lang="en-US"/>
              <a:t>rence</a:t>
            </a:r>
            <a:r>
              <a:rPr lang="en-US"/>
              <a:t> </a:t>
            </a:r>
            <a:endParaRPr lang="en-GB"/>
          </a:p>
        </p:txBody>
      </p:sp>
      <p:sp>
        <p:nvSpPr>
          <p:cNvPr id="1048711" name=""/>
          <p:cNvSpPr>
            <a:spLocks noGrp="1"/>
          </p:cNvSpPr>
          <p:nvPr>
            <p:ph idx="1"/>
          </p:nvPr>
        </p:nvSpPr>
        <p:spPr/>
        <p:txBody>
          <a:bodyPr/>
          <a:p>
            <a:r>
              <a:rPr lang="en-GB"/>
              <a:t>A reference is an address that indicates where an object's variables and methods are stored. ... You aren't actually using objects when you assign an object to a variable or pass an object to a method as an argument. You aren't even using copies of the objects</a:t>
            </a:r>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13" name=""/>
          <p:cNvSpPr>
            <a:spLocks noGrp="1"/>
          </p:cNvSpPr>
          <p:nvPr>
            <p:ph idx="1"/>
          </p:nvPr>
        </p:nvSpPr>
        <p:spPr>
          <a:xfrm>
            <a:off x="628650" y="285960"/>
            <a:ext cx="7983312" cy="6192654"/>
          </a:xfrm>
        </p:spPr>
        <p:txBody>
          <a:bodyPr/>
          <a:p>
            <a:pPr indent="0" marL="0">
              <a:buNone/>
            </a:pPr>
            <a:r>
              <a:rPr b="1" lang="en-GB"/>
              <a:t>difference between object and reference</a:t>
            </a:r>
            <a:endParaRPr b="1" lang="en-GB"/>
          </a:p>
          <a:p>
            <a:pPr indent="0" marL="0">
              <a:buNone/>
            </a:pPr>
            <a:r>
              <a:rPr lang="en-GB"/>
              <a:t>When you create an object of a class as −</a:t>
            </a:r>
            <a:endParaRPr lang="en-GB"/>
          </a:p>
          <a:p>
            <a:pPr indent="0" marL="0">
              <a:buNone/>
            </a:pPr>
            <a:r>
              <a:rPr lang="en-GB"/>
              <a:t>Student obj = new Student();</a:t>
            </a:r>
            <a:endParaRPr lang="en-GB"/>
          </a:p>
          <a:p>
            <a:pPr indent="0" marL="0">
              <a:buNone/>
            </a:pPr>
            <a:r>
              <a:rPr lang="en-GB"/>
              <a:t>The objects are created in the heap area and, the reference obj just points out to the object of the Student class in the heap, i.e. it just holds the memory address of the object (in the heap).</a:t>
            </a:r>
            <a:endParaRPr lang="en-GB"/>
          </a:p>
          <a:p>
            <a:pPr indent="0" marL="0">
              <a:buNone/>
            </a:pPr>
            <a:r>
              <a:rPr lang="en-GB"/>
              <a:t>And since the String is also an object, under name, a reference points out to the actual String value (“Krishna”).</a:t>
            </a:r>
            <a:endParaRPr lang="en-GB"/>
          </a:p>
          <a:p>
            <a:pPr indent="0" marL="0">
              <a:buNone/>
            </a:pPr>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15" name=""/>
          <p:cNvSpPr>
            <a:spLocks noGrp="1"/>
          </p:cNvSpPr>
          <p:nvPr>
            <p:ph idx="1"/>
          </p:nvPr>
        </p:nvSpPr>
        <p:spPr>
          <a:xfrm>
            <a:off x="628649" y="467097"/>
            <a:ext cx="7672387" cy="5709866"/>
          </a:xfrm>
        </p:spPr>
        <p:txBody>
          <a:bodyPr/>
          <a:p>
            <a:endParaRPr lang="en-GB"/>
          </a:p>
        </p:txBody>
      </p:sp>
      <p:pic>
        <p:nvPicPr>
          <p:cNvPr id="2097153" name=""/>
          <p:cNvPicPr>
            <a:picLocks/>
          </p:cNvPicPr>
          <p:nvPr/>
        </p:nvPicPr>
        <p:blipFill>
          <a:blip xmlns:r="http://schemas.openxmlformats.org/officeDocument/2006/relationships" r:embed="rId1"/>
          <a:stretch>
            <a:fillRect/>
          </a:stretch>
        </p:blipFill>
        <p:spPr>
          <a:xfrm rot="10660">
            <a:off x="651629" y="429448"/>
            <a:ext cx="7690886" cy="5726507"/>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51" name=""/>
          <p:cNvSpPr>
            <a:spLocks noGrp="1"/>
          </p:cNvSpPr>
          <p:nvPr>
            <p:ph type="title"/>
          </p:nvPr>
        </p:nvSpPr>
        <p:spPr/>
        <p:txBody>
          <a:bodyPr/>
          <a:p>
            <a:r>
              <a:rPr lang="en-GB"/>
              <a:t>Let's see a simple example to display float type variable.</a:t>
            </a:r>
            <a:endParaRPr lang="en-GB"/>
          </a:p>
        </p:txBody>
      </p:sp>
      <p:sp>
        <p:nvSpPr>
          <p:cNvPr id="1048652" name=""/>
          <p:cNvSpPr>
            <a:spLocks noGrp="1"/>
          </p:cNvSpPr>
          <p:nvPr>
            <p:ph idx="1"/>
          </p:nvPr>
        </p:nvSpPr>
        <p:spPr>
          <a:xfrm>
            <a:off x="628650" y="1825625"/>
            <a:ext cx="7886700" cy="4995640"/>
          </a:xfrm>
        </p:spPr>
        <p:txBody>
          <a:bodyPr/>
          <a:p>
            <a:pPr indent="0" marL="0">
              <a:buNone/>
            </a:pPr>
            <a:r>
              <a:rPr lang="en-GB"/>
              <a:t>public class FloatExample1 {</a:t>
            </a:r>
            <a:endParaRPr lang="en-GB"/>
          </a:p>
          <a:p>
            <a:pPr indent="0" marL="0">
              <a:buNone/>
            </a:pPr>
            <a:r>
              <a:rPr lang="en-GB"/>
              <a:t>public static void main(String[] args) {</a:t>
            </a:r>
            <a:endParaRPr lang="en-GB"/>
          </a:p>
          <a:p>
            <a:pPr indent="0" marL="0">
              <a:buNone/>
            </a:pPr>
            <a:r>
              <a:rPr lang="en-GB"/>
              <a:t>float num1=5.5f;</a:t>
            </a:r>
            <a:endParaRPr lang="en-GB"/>
          </a:p>
          <a:p>
            <a:pPr indent="0" marL="0">
              <a:buNone/>
            </a:pPr>
            <a:r>
              <a:rPr lang="en-GB"/>
              <a:t>float num2=5f;</a:t>
            </a:r>
            <a:endParaRPr lang="en-GB"/>
          </a:p>
          <a:p>
            <a:pPr indent="0" marL="0">
              <a:buNone/>
            </a:pPr>
            <a:r>
              <a:rPr lang="en-GB"/>
              <a:t>System.out.println("num1: "+num1);</a:t>
            </a:r>
            <a:endParaRPr lang="en-GB"/>
          </a:p>
          <a:p>
            <a:pPr indent="0" marL="0">
              <a:buNone/>
            </a:pPr>
            <a:r>
              <a:rPr lang="en-GB"/>
              <a:t>System.out.println("num2: "+num2);</a:t>
            </a:r>
            <a:endParaRPr lang="en-GB"/>
          </a:p>
          <a:p>
            <a:pPr indent="0" marL="0">
              <a:buNone/>
            </a:pPr>
            <a:r>
              <a:rPr lang="en-GB"/>
              <a:t>}</a:t>
            </a:r>
            <a:r>
              <a:rPr lang="en-US"/>
              <a:t>}</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endParaRPr lang="en-GB"/>
          </a:p>
          <a:p>
            <a:r>
              <a:rPr altLang="en-US" lang="en-GB"/>
              <a:t>num1: 5.5</a:t>
            </a:r>
            <a:endParaRPr altLang="en-US" lang="zh-CN"/>
          </a:p>
          <a:p>
            <a:r>
              <a:rPr altLang="en-US" lang="en-GB"/>
              <a:t>num2: 5.0</a:t>
            </a:r>
            <a:endParaRPr altLang="en-US"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3" name=""/>
          <p:cNvSpPr>
            <a:spLocks noGrp="1"/>
          </p:cNvSpPr>
          <p:nvPr>
            <p:ph type="title"/>
          </p:nvPr>
        </p:nvSpPr>
        <p:spPr/>
        <p:txBody>
          <a:bodyPr/>
          <a:p>
            <a:r>
              <a:rPr lang="en-US"/>
              <a:t>D</a:t>
            </a:r>
            <a:r>
              <a:rPr lang="en-US"/>
              <a:t>e</a:t>
            </a:r>
            <a:r>
              <a:rPr lang="en-US"/>
              <a:t>c</a:t>
            </a:r>
            <a:r>
              <a:rPr lang="en-US"/>
              <a:t>l</a:t>
            </a:r>
            <a:r>
              <a:rPr lang="en-US"/>
              <a:t>a</a:t>
            </a:r>
            <a:r>
              <a:rPr lang="en-US"/>
              <a:t>r</a:t>
            </a:r>
            <a:r>
              <a:rPr lang="en-US"/>
              <a:t>i</a:t>
            </a:r>
            <a:r>
              <a:rPr lang="en-US"/>
              <a:t>n</a:t>
            </a:r>
            <a:r>
              <a:rPr lang="en-US"/>
              <a:t>g</a:t>
            </a:r>
            <a:r>
              <a:rPr lang="en-US"/>
              <a:t> </a:t>
            </a:r>
            <a:r>
              <a:rPr lang="en-US"/>
              <a:t>A</a:t>
            </a:r>
            <a:r>
              <a:rPr lang="en-US"/>
              <a:t>r</a:t>
            </a:r>
            <a:r>
              <a:rPr lang="en-US"/>
              <a:t>r</a:t>
            </a:r>
            <a:r>
              <a:rPr lang="en-US"/>
              <a:t>a</a:t>
            </a:r>
            <a:r>
              <a:rPr lang="en-US"/>
              <a:t>y</a:t>
            </a:r>
            <a:r>
              <a:rPr lang="en-US"/>
              <a:t>s</a:t>
            </a:r>
            <a:endParaRPr lang="en-GB"/>
          </a:p>
        </p:txBody>
      </p:sp>
      <p:sp>
        <p:nvSpPr>
          <p:cNvPr id="1048654" name=""/>
          <p:cNvSpPr>
            <a:spLocks noGrp="1"/>
          </p:cNvSpPr>
          <p:nvPr>
            <p:ph idx="1"/>
          </p:nvPr>
        </p:nvSpPr>
        <p:spPr/>
        <p:txBody>
          <a:bodyPr/>
          <a:p>
            <a:pPr indent="0" marL="0">
              <a:buNone/>
            </a:pPr>
            <a:r>
              <a:rPr lang="en-US"/>
              <a:t>A</a:t>
            </a:r>
            <a:r>
              <a:rPr lang="en-GB"/>
              <a:t>n array is a collection of similar type of elements which has contiguous memory location.</a:t>
            </a:r>
            <a:endParaRPr lang="en-GB"/>
          </a:p>
          <a:p>
            <a:pPr indent="0" marL="0">
              <a:buNone/>
            </a:pPr>
            <a:r>
              <a:rPr lang="en-GB"/>
              <a:t>Java array is an object which contains elements of a similar data type. Additionally, The elements of an array are stored in a contiguous memory location. It is a data structure where we store similar elements. We can store only a fixed set of elements in a Java array</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6" name=""/>
          <p:cNvSpPr>
            <a:spLocks noGrp="1"/>
          </p:cNvSpPr>
          <p:nvPr>
            <p:ph idx="1"/>
          </p:nvPr>
        </p:nvSpPr>
        <p:spPr>
          <a:xfrm>
            <a:off x="628650" y="560866"/>
            <a:ext cx="7626927" cy="5616097"/>
          </a:xfrm>
        </p:spPr>
        <p:txBody>
          <a:bodyPr/>
          <a:p>
            <a:pPr indent="0" marL="0">
              <a:buNone/>
            </a:pPr>
            <a:r>
              <a:rPr lang="en-GB"/>
              <a:t>Array in Java is index-based, the first element of the array is stored at the 0th index, 2nd element is stored on 1st index and so on.</a:t>
            </a:r>
            <a:endParaRPr lang="en-GB"/>
          </a:p>
          <a:p>
            <a:pPr indent="0" marL="0">
              <a:buNone/>
            </a:pPr>
            <a:endParaRPr lang="en-GB"/>
          </a:p>
        </p:txBody>
      </p:sp>
      <p:pic>
        <p:nvPicPr>
          <p:cNvPr id="2097152" name=""/>
          <p:cNvPicPr>
            <a:picLocks/>
          </p:cNvPicPr>
          <p:nvPr/>
        </p:nvPicPr>
        <p:blipFill>
          <a:blip xmlns:r="http://schemas.openxmlformats.org/officeDocument/2006/relationships" r:embed="rId1"/>
          <a:stretch>
            <a:fillRect/>
          </a:stretch>
        </p:blipFill>
        <p:spPr>
          <a:xfrm rot="0">
            <a:off x="356604" y="2694783"/>
            <a:ext cx="8111986" cy="2704751"/>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7" name=""/>
          <p:cNvSpPr>
            <a:spLocks noGrp="1"/>
          </p:cNvSpPr>
          <p:nvPr>
            <p:ph type="title"/>
          </p:nvPr>
        </p:nvSpPr>
        <p:spPr/>
        <p:txBody>
          <a:bodyPr/>
          <a:p>
            <a:r>
              <a:rPr lang="en-GB"/>
              <a:t>Advantages</a:t>
            </a:r>
            <a:endParaRPr lang="en-GB"/>
          </a:p>
        </p:txBody>
      </p:sp>
      <p:sp>
        <p:nvSpPr>
          <p:cNvPr id="1048658" name=""/>
          <p:cNvSpPr>
            <a:spLocks noGrp="1"/>
          </p:cNvSpPr>
          <p:nvPr>
            <p:ph idx="1"/>
          </p:nvPr>
        </p:nvSpPr>
        <p:spPr/>
        <p:txBody>
          <a:bodyPr/>
          <a:p>
            <a:r>
              <a:rPr lang="en-GB"/>
              <a:t>Code Optimization: It makes the code optimized, we can retrieve or sort the data efficiently.</a:t>
            </a:r>
            <a:endParaRPr lang="en-GB"/>
          </a:p>
          <a:p>
            <a:r>
              <a:rPr lang="en-GB"/>
              <a:t>Random access: We can get any data located at an index position.</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9" name=""/>
          <p:cNvSpPr>
            <a:spLocks noGrp="1"/>
          </p:cNvSpPr>
          <p:nvPr>
            <p:ph type="title"/>
          </p:nvPr>
        </p:nvSpPr>
        <p:spPr/>
        <p:txBody>
          <a:bodyPr/>
          <a:p>
            <a:r>
              <a:rPr lang="en-US"/>
              <a:t>D</a:t>
            </a:r>
            <a:r>
              <a:rPr lang="en-US"/>
              <a:t>i</a:t>
            </a:r>
            <a:r>
              <a:rPr lang="en-US"/>
              <a:t>s</a:t>
            </a:r>
            <a:r>
              <a:rPr lang="en-US"/>
              <a:t>a</a:t>
            </a:r>
            <a:r>
              <a:rPr lang="en-US"/>
              <a:t>d</a:t>
            </a:r>
            <a:r>
              <a:rPr lang="en-US"/>
              <a:t>v</a:t>
            </a:r>
            <a:r>
              <a:rPr lang="en-US"/>
              <a:t>a</a:t>
            </a:r>
            <a:r>
              <a:rPr lang="en-US"/>
              <a:t>ntages</a:t>
            </a:r>
            <a:r>
              <a:rPr lang="en-US"/>
              <a:t> </a:t>
            </a:r>
            <a:endParaRPr lang="en-GB"/>
          </a:p>
        </p:txBody>
      </p:sp>
      <p:sp>
        <p:nvSpPr>
          <p:cNvPr id="1048660" name=""/>
          <p:cNvSpPr>
            <a:spLocks noGrp="1"/>
          </p:cNvSpPr>
          <p:nvPr>
            <p:ph idx="1"/>
          </p:nvPr>
        </p:nvSpPr>
        <p:spPr/>
        <p:txBody>
          <a:bodyPr/>
          <a:p>
            <a:r>
              <a:rPr lang="en-GB"/>
              <a:t>Size Limit: We can store only the fixed size of elements in the array. It doesn't grow its size at runtime. To solve this problem, collection framework is used in Java which grows automatically.</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18" name=""/>
          <p:cNvSpPr>
            <a:spLocks noGrp="1"/>
          </p:cNvSpPr>
          <p:nvPr>
            <p:ph type="title"/>
          </p:nvPr>
        </p:nvSpPr>
        <p:spPr>
          <a:xfrm>
            <a:off x="628650" y="235742"/>
            <a:ext cx="7555488" cy="1978950"/>
          </a:xfrm>
        </p:spPr>
        <p:txBody>
          <a:bodyPr>
            <a:normAutofit/>
          </a:bodyPr>
          <a:p>
            <a:r>
              <a:rPr lang="en-GB"/>
              <a:t>Declaration, Instantiation and Initialization of Java Array</a:t>
            </a:r>
            <a:endParaRPr lang="en-GB"/>
          </a:p>
        </p:txBody>
      </p:sp>
      <p:sp>
        <p:nvSpPr>
          <p:cNvPr id="1048719" name=""/>
          <p:cNvSpPr>
            <a:spLocks noGrp="1"/>
          </p:cNvSpPr>
          <p:nvPr>
            <p:ph idx="1"/>
          </p:nvPr>
        </p:nvSpPr>
        <p:spPr>
          <a:xfrm>
            <a:off x="1420906" y="2582517"/>
            <a:ext cx="6032210" cy="3633259"/>
          </a:xfrm>
        </p:spPr>
        <p:txBody>
          <a:bodyPr/>
          <a:p>
            <a:pPr indent="0" marL="0">
              <a:buNone/>
            </a:pPr>
            <a:r>
              <a:rPr lang="en-GB"/>
              <a:t>int a[]={33,3,4,5</a:t>
            </a:r>
            <a:r>
              <a:rPr lang="en-US"/>
              <a:t>}</a:t>
            </a:r>
            <a:r>
              <a:rPr lang="en-GB"/>
              <a:t>;</a:t>
            </a:r>
            <a:r>
              <a:rPr lang="en-US"/>
              <a:t> </a:t>
            </a:r>
            <a:r>
              <a:rPr lang="en-US"/>
              <a:t> </a:t>
            </a:r>
            <a:r>
              <a:rPr lang="en-US"/>
              <a:t> </a:t>
            </a:r>
            <a:r>
              <a:rPr lang="en-US"/>
              <a:t> </a:t>
            </a:r>
            <a:r>
              <a:rPr lang="en-US"/>
              <a:t> </a:t>
            </a:r>
            <a:r>
              <a:rPr lang="en-GB"/>
              <a:t>//declaration, instantiation and initialization</a:t>
            </a:r>
            <a:r>
              <a:rPr lang="en-US"/>
              <a:t>.</a:t>
            </a:r>
            <a:endParaRPr lang="en-GB"/>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SM-M105F</dc:creator>
  <dcterms:created xsi:type="dcterms:W3CDTF">2015-05-11T22:30:45Z</dcterms:created>
  <dcterms:modified xsi:type="dcterms:W3CDTF">2021-03-25T02:55:39Z</dcterms:modified>
</cp:coreProperties>
</file>