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68" r:id="rId6"/>
    <p:sldId id="263" r:id="rId7"/>
    <p:sldId id="261" r:id="rId8"/>
    <p:sldId id="264" r:id="rId9"/>
    <p:sldId id="265" r:id="rId10"/>
    <p:sldId id="266" r:id="rId11"/>
    <p:sldId id="267" r:id="rId12"/>
    <p:sldId id="260" r:id="rId13"/>
    <p:sldId id="282" r:id="rId14"/>
    <p:sldId id="283" r:id="rId15"/>
    <p:sldId id="270" r:id="rId16"/>
    <p:sldId id="259"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33C2380-89FE-46CD-AAAE-682B714CBA13}" type="datetimeFigureOut">
              <a:rPr lang="en-IN" smtClean="0"/>
              <a:t>09-03-2021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293A2-2237-4DCA-B82E-E14343889826}"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C2380-89FE-46CD-AAAE-682B714CBA13}"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293A2-2237-4DCA-B82E-E14343889826}"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C2380-89FE-46CD-AAAE-682B714CBA13}"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293A2-2237-4DCA-B82E-E14343889826}"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C2380-89FE-46CD-AAAE-682B714CBA13}"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293A2-2237-4DCA-B82E-E14343889826}"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C2380-89FE-46CD-AAAE-682B714CBA13}" type="datetimeFigureOut">
              <a:rPr lang="en-IN" smtClean="0"/>
              <a:t>09-03-2021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293A2-2237-4DCA-B82E-E1434388982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C2380-89FE-46CD-AAAE-682B714CBA13}"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293A2-2237-4DCA-B82E-E14343889826}"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3C2380-89FE-46CD-AAAE-682B714CBA13}" type="datetimeFigureOut">
              <a:rPr lang="en-IN" smtClean="0"/>
              <a:t>09-03-2021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B293A2-2237-4DCA-B82E-E14343889826}"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3C2380-89FE-46CD-AAAE-682B714CBA13}" type="datetimeFigureOut">
              <a:rPr lang="en-IN" smtClean="0"/>
              <a:t>09-03-2021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B293A2-2237-4DCA-B82E-E14343889826}"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C2380-89FE-46CD-AAAE-682B714CBA13}" type="datetimeFigureOut">
              <a:rPr lang="en-IN" smtClean="0"/>
              <a:t>09-03-2021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B293A2-2237-4DCA-B82E-E143438898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C2380-89FE-46CD-AAAE-682B714CBA13}"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293A2-2237-4DCA-B82E-E1434388982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C2380-89FE-46CD-AAAE-682B714CBA13}" type="datetimeFigureOut">
              <a:rPr lang="en-IN" smtClean="0"/>
              <a:t>09-03-2021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293A2-2237-4DCA-B82E-E1434388982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33C2380-89FE-46CD-AAAE-682B714CBA13}" type="datetimeFigureOut">
              <a:rPr lang="en-IN" smtClean="0"/>
              <a:t>09-03-2021</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CB293A2-2237-4DCA-B82E-E1434388982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FwMwO8pXfq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uru99.com/angularjs-tutorial.html" TargetMode="External"/><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mongodb-tutoria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87737"/>
            <a:ext cx="8064895" cy="1731982"/>
          </a:xfrm>
        </p:spPr>
        <p:txBody>
          <a:bodyPr/>
          <a:lstStyle/>
          <a:p>
            <a:r>
              <a:rPr lang="en-IN" dirty="0" smtClean="0"/>
              <a:t>Node.js  MongoDB</a:t>
            </a:r>
            <a:endParaRPr lang="en-IN" dirty="0"/>
          </a:p>
        </p:txBody>
      </p:sp>
      <p:sp>
        <p:nvSpPr>
          <p:cNvPr id="3" name="Subtitle 2"/>
          <p:cNvSpPr>
            <a:spLocks noGrp="1"/>
          </p:cNvSpPr>
          <p:nvPr>
            <p:ph type="subTitle" idx="1"/>
          </p:nvPr>
        </p:nvSpPr>
        <p:spPr>
          <a:xfrm>
            <a:off x="1371600" y="3767862"/>
            <a:ext cx="6656784" cy="1101298"/>
          </a:xfrm>
        </p:spPr>
        <p:txBody>
          <a:bodyPr>
            <a:normAutofit/>
          </a:bodyPr>
          <a:lstStyle/>
          <a:p>
            <a:r>
              <a:rPr lang="en-IN" sz="3600" dirty="0" smtClean="0">
                <a:latin typeface="Algerian" panose="04020705040A02060702" pitchFamily="82" charset="0"/>
              </a:rPr>
              <a:t>NoSQL Database</a:t>
            </a:r>
            <a:endParaRPr lang="en-IN" sz="3600" dirty="0">
              <a:latin typeface="Algerian" panose="04020705040A02060702" pitchFamily="82"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0000" b="55686"/>
          <a:stretch/>
        </p:blipFill>
        <p:spPr>
          <a:xfrm>
            <a:off x="5868144" y="1196752"/>
            <a:ext cx="936104" cy="93610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000" t="43407" b="13187"/>
          <a:stretch/>
        </p:blipFill>
        <p:spPr>
          <a:xfrm>
            <a:off x="2483768" y="1075285"/>
            <a:ext cx="985838" cy="1004672"/>
          </a:xfrm>
          <a:prstGeom prst="rect">
            <a:avLst/>
          </a:prstGeom>
        </p:spPr>
      </p:pic>
    </p:spTree>
    <p:extLst>
      <p:ext uri="{BB962C8B-B14F-4D97-AF65-F5344CB8AC3E}">
        <p14:creationId xmlns:p14="http://schemas.microsoft.com/office/powerpoint/2010/main" val="2124234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Node.js is an open source runtime environment for server-side and networking applications and is single threaded.</a:t>
            </a:r>
          </a:p>
          <a:p>
            <a:r>
              <a:rPr lang="en-IN" sz="2000" dirty="0" smtClean="0">
                <a:latin typeface="Times New Roman" panose="02020603050405020304" pitchFamily="18" charset="0"/>
                <a:cs typeface="Times New Roman" panose="02020603050405020304" pitchFamily="18" charset="0"/>
              </a:rPr>
              <a:t>Provides an event driven architecture and non blocking I/O that is optimized and scalable</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sz="3200" dirty="0" smtClean="0">
                <a:latin typeface="Algerian" panose="04020705040A02060702" pitchFamily="82" charset="0"/>
              </a:rPr>
              <a:t>NODE</a:t>
            </a:r>
            <a:endParaRPr lang="en-IN" sz="3200" dirty="0">
              <a:latin typeface="Algerian" panose="04020705040A02060702" pitchFamily="82"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000" t="41311" b="17377"/>
          <a:stretch/>
        </p:blipFill>
        <p:spPr>
          <a:xfrm>
            <a:off x="2915816" y="620688"/>
            <a:ext cx="985838" cy="956181"/>
          </a:xfrm>
          <a:prstGeom prst="rect">
            <a:avLst/>
          </a:prstGeom>
        </p:spPr>
      </p:pic>
    </p:spTree>
    <p:extLst>
      <p:ext uri="{BB962C8B-B14F-4D97-AF65-F5344CB8AC3E}">
        <p14:creationId xmlns:p14="http://schemas.microsoft.com/office/powerpoint/2010/main" val="364066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973" t="10277" r="7973" b="10061"/>
          <a:stretch/>
        </p:blipFill>
        <p:spPr>
          <a:xfrm>
            <a:off x="395537" y="908720"/>
            <a:ext cx="7992888" cy="5040560"/>
          </a:xfrm>
        </p:spPr>
      </p:pic>
    </p:spTree>
    <p:extLst>
      <p:ext uri="{BB962C8B-B14F-4D97-AF65-F5344CB8AC3E}">
        <p14:creationId xmlns:p14="http://schemas.microsoft.com/office/powerpoint/2010/main" val="424153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24744"/>
            <a:ext cx="8496943" cy="5400599"/>
          </a:xfrm>
        </p:spPr>
        <p:txBody>
          <a:bodyPr>
            <a:normAutofit/>
          </a:bodyPr>
          <a:lstStyle/>
          <a:p>
            <a:r>
              <a:rPr lang="en-US" sz="2000" dirty="0"/>
              <a:t>You need a driver to access Mongo from within a Node application. There are a number of Mongo drivers available, but MongoDB is among the most popular. To install the MongoDB module, run the below command </a:t>
            </a:r>
            <a:r>
              <a:rPr lang="en-US" sz="2000" dirty="0" smtClean="0"/>
              <a:t>. </a:t>
            </a:r>
            <a:r>
              <a:rPr lang="en-US" sz="2000" b="1" dirty="0" err="1" smtClean="0"/>
              <a:t>npm</a:t>
            </a:r>
            <a:r>
              <a:rPr lang="en-US" sz="2000" b="1" dirty="0" smtClean="0"/>
              <a:t> </a:t>
            </a:r>
            <a:r>
              <a:rPr lang="en-US" sz="2000" b="1" dirty="0"/>
              <a:t>install </a:t>
            </a:r>
            <a:r>
              <a:rPr lang="en-US" sz="2000" b="1" dirty="0" err="1"/>
              <a:t>mongodb</a:t>
            </a:r>
            <a:r>
              <a:rPr lang="en-US" sz="2000" dirty="0"/>
              <a:t> </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88490" y="260648"/>
            <a:ext cx="7756263" cy="720080"/>
          </a:xfrm>
        </p:spPr>
        <p:txBody>
          <a:bodyPr/>
          <a:lstStyle/>
          <a:p>
            <a:r>
              <a:rPr lang="en-IN" sz="3200" dirty="0">
                <a:latin typeface="Algerian" panose="04020705040A02060702" pitchFamily="82" charset="0"/>
              </a:rPr>
              <a:t>Installing the NPM Modules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727" t="6019" r="7727" b="4099"/>
          <a:stretch/>
        </p:blipFill>
        <p:spPr>
          <a:xfrm>
            <a:off x="706582" y="2780928"/>
            <a:ext cx="7730836" cy="3533087"/>
          </a:xfrm>
          <a:prstGeom prst="rect">
            <a:avLst/>
          </a:prstGeom>
        </p:spPr>
      </p:pic>
    </p:spTree>
    <p:extLst>
      <p:ext uri="{BB962C8B-B14F-4D97-AF65-F5344CB8AC3E}">
        <p14:creationId xmlns:p14="http://schemas.microsoft.com/office/powerpoint/2010/main" val="65947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052737"/>
            <a:ext cx="7745505" cy="5073426"/>
          </a:xfrm>
        </p:spPr>
        <p:txBody>
          <a:bodyPr>
            <a:normAutofit/>
          </a:bodyPr>
          <a:lstStyle/>
          <a:p>
            <a:r>
              <a:rPr lang="en-US" sz="2000" dirty="0"/>
              <a:t>Firstly, you have to install the express framework globally to create web application using Node terminal. Use the following command to install express framework globally.</a:t>
            </a:r>
          </a:p>
          <a:p>
            <a:pPr marL="0" indent="0">
              <a:buNone/>
            </a:pPr>
            <a:r>
              <a:rPr lang="en-US" sz="2000" b="1" dirty="0" smtClean="0"/>
              <a:t>                                 </a:t>
            </a:r>
            <a:r>
              <a:rPr lang="en-US" sz="2000" b="1" dirty="0" err="1" smtClean="0"/>
              <a:t>npm</a:t>
            </a:r>
            <a:r>
              <a:rPr lang="en-US" sz="2000" b="1" dirty="0"/>
              <a:t> install -g express  </a:t>
            </a:r>
            <a:endParaRPr lang="en-US" sz="2000" b="1" dirty="0" smtClean="0"/>
          </a:p>
          <a:p>
            <a:pPr marL="0" indent="0">
              <a:buNone/>
            </a:pPr>
            <a:endParaRPr lang="en-US" sz="2000" b="1" dirty="0"/>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11560" y="188640"/>
            <a:ext cx="7756263" cy="648072"/>
          </a:xfrm>
        </p:spPr>
        <p:txBody>
          <a:bodyPr/>
          <a:lstStyle/>
          <a:p>
            <a:r>
              <a:rPr lang="en-IN" sz="2800" dirty="0" smtClean="0">
                <a:latin typeface="Algerian" panose="04020705040A02060702" pitchFamily="82" charset="0"/>
              </a:rPr>
              <a:t/>
            </a:r>
            <a:br>
              <a:rPr lang="en-IN" sz="2800" dirty="0" smtClean="0">
                <a:latin typeface="Algerian" panose="04020705040A02060702" pitchFamily="82" charset="0"/>
              </a:rPr>
            </a:br>
            <a:r>
              <a:rPr lang="en-IN" sz="2800" dirty="0" smtClean="0">
                <a:latin typeface="Algerian" panose="04020705040A02060702" pitchFamily="82" charset="0"/>
              </a:rPr>
              <a:t>Install </a:t>
            </a:r>
            <a:r>
              <a:rPr lang="en-IN" sz="2800" dirty="0">
                <a:latin typeface="Algerian" panose="04020705040A02060702" pitchFamily="82" charset="0"/>
              </a:rPr>
              <a:t>Express.js</a:t>
            </a:r>
            <a:br>
              <a:rPr lang="en-IN" sz="2800" dirty="0">
                <a:latin typeface="Algerian" panose="04020705040A02060702" pitchFamily="82" charset="0"/>
              </a:rPr>
            </a:br>
            <a:endParaRPr lang="en-IN"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31" y="2708920"/>
            <a:ext cx="5982535" cy="3781953"/>
          </a:xfrm>
          <a:prstGeom prst="rect">
            <a:avLst/>
          </a:prstGeom>
        </p:spPr>
      </p:pic>
    </p:spTree>
    <p:extLst>
      <p:ext uri="{BB962C8B-B14F-4D97-AF65-F5344CB8AC3E}">
        <p14:creationId xmlns:p14="http://schemas.microsoft.com/office/powerpoint/2010/main" val="119601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836712"/>
            <a:ext cx="7745505" cy="5289451"/>
          </a:xfrm>
        </p:spPr>
        <p:txBody>
          <a:bodyPr>
            <a:normAutofit/>
          </a:bodyPr>
          <a:lstStyle/>
          <a:p>
            <a:pPr marL="0" indent="0">
              <a:buNone/>
            </a:pPr>
            <a:r>
              <a:rPr lang="en-IN" sz="1800" b="1" dirty="0" smtClean="0">
                <a:latin typeface="Times New Roman" panose="02020603050405020304" pitchFamily="18" charset="0"/>
                <a:cs typeface="Times New Roman" panose="02020603050405020304" pitchFamily="18" charset="0"/>
              </a:rPr>
              <a:t>                                          </a:t>
            </a:r>
            <a:r>
              <a:rPr lang="en-IN" sz="1800" b="1" dirty="0" err="1" smtClean="0">
                <a:latin typeface="Times New Roman" panose="02020603050405020304" pitchFamily="18" charset="0"/>
                <a:cs typeface="Times New Roman" panose="02020603050405020304" pitchFamily="18" charset="0"/>
              </a:rPr>
              <a:t>npm</a:t>
            </a:r>
            <a:r>
              <a:rPr lang="en-IN" sz="1800" b="1" dirty="0">
                <a:latin typeface="Times New Roman" panose="02020603050405020304" pitchFamily="18" charset="0"/>
                <a:cs typeface="Times New Roman" panose="02020603050405020304" pitchFamily="18" charset="0"/>
              </a:rPr>
              <a:t> install express --save  </a:t>
            </a:r>
            <a:endParaRPr lang="en-IN" sz="1800" b="1" dirty="0" smtClean="0">
              <a:latin typeface="Times New Roman" panose="02020603050405020304" pitchFamily="18" charset="0"/>
              <a:cs typeface="Times New Roman" panose="02020603050405020304" pitchFamily="18" charset="0"/>
            </a:endParaRPr>
          </a:p>
          <a:p>
            <a:pPr marL="0" indent="0">
              <a:buNone/>
            </a:pPr>
            <a:r>
              <a:rPr lang="en-US" sz="1800" dirty="0"/>
              <a:t>The above command install express in </a:t>
            </a:r>
            <a:r>
              <a:rPr lang="en-US" sz="1800" dirty="0" err="1"/>
              <a:t>node_module</a:t>
            </a:r>
            <a:r>
              <a:rPr lang="en-US" sz="1800" dirty="0"/>
              <a:t> directory and create a directory named express inside the </a:t>
            </a:r>
            <a:r>
              <a:rPr lang="en-US" sz="1800" dirty="0" err="1"/>
              <a:t>node_module</a:t>
            </a:r>
            <a:r>
              <a:rPr lang="en-US" sz="1800" dirty="0"/>
              <a:t>.</a:t>
            </a:r>
            <a:r>
              <a:rPr lang="en-IN" sz="1800" b="1"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11560" y="260648"/>
            <a:ext cx="7756263" cy="720080"/>
          </a:xfrm>
        </p:spPr>
        <p:txBody>
          <a:bodyPr/>
          <a:lstStyle/>
          <a:p>
            <a:r>
              <a:rPr lang="en-IN" sz="2400" dirty="0">
                <a:latin typeface="Algerian" panose="04020705040A02060702" pitchFamily="82" charset="0"/>
              </a:rPr>
              <a:t>Installing Express</a:t>
            </a:r>
            <a:br>
              <a:rPr lang="en-IN" sz="2400" dirty="0">
                <a:latin typeface="Algerian" panose="04020705040A02060702" pitchFamily="82" charset="0"/>
              </a:rPr>
            </a:br>
            <a:endParaRPr lang="en-IN" sz="24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208700"/>
            <a:ext cx="6840760" cy="4096322"/>
          </a:xfrm>
          <a:prstGeom prst="rect">
            <a:avLst/>
          </a:prstGeom>
        </p:spPr>
      </p:pic>
    </p:spTree>
    <p:extLst>
      <p:ext uri="{BB962C8B-B14F-4D97-AF65-F5344CB8AC3E}">
        <p14:creationId xmlns:p14="http://schemas.microsoft.com/office/powerpoint/2010/main" val="318937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t>             </a:t>
            </a:r>
          </a:p>
          <a:p>
            <a:pPr marL="0" indent="0">
              <a:buNone/>
            </a:pPr>
            <a:endParaRPr lang="en-IN" dirty="0"/>
          </a:p>
          <a:p>
            <a:pPr marL="0" indent="0">
              <a:buNone/>
            </a:pPr>
            <a:r>
              <a:rPr lang="en-IN" sz="2800" b="1" dirty="0" smtClean="0"/>
              <a:t>           </a:t>
            </a:r>
            <a:r>
              <a:rPr lang="en-IN" sz="2800" b="1" dirty="0" smtClean="0">
                <a:hlinkClick r:id="rId2"/>
              </a:rPr>
              <a:t>https://youtube.be/FwMwO8Xfq0</a:t>
            </a:r>
            <a:r>
              <a:rPr lang="en-IN" sz="2800" b="1" dirty="0" smtClean="0">
                <a:hlinkClick r:id="rId2"/>
              </a:rPr>
              <a:t>://</a:t>
            </a:r>
            <a:endParaRPr lang="en-IN" sz="2800" b="1" dirty="0"/>
          </a:p>
        </p:txBody>
      </p:sp>
      <p:sp>
        <p:nvSpPr>
          <p:cNvPr id="3" name="Title 2"/>
          <p:cNvSpPr>
            <a:spLocks noGrp="1"/>
          </p:cNvSpPr>
          <p:nvPr>
            <p:ph type="title"/>
          </p:nvPr>
        </p:nvSpPr>
        <p:spPr/>
        <p:txBody>
          <a:bodyPr/>
          <a:lstStyle/>
          <a:p>
            <a:r>
              <a:rPr lang="en-IN" sz="2800" dirty="0" smtClean="0">
                <a:latin typeface="Algerian" panose="04020705040A02060702" pitchFamily="82" charset="0"/>
              </a:rPr>
              <a:t>HOW to install MONGO DB</a:t>
            </a:r>
            <a:endParaRPr lang="en-IN" sz="2800" dirty="0">
              <a:latin typeface="Algerian" panose="04020705040A02060702" pitchFamily="82" charset="0"/>
            </a:endParaRPr>
          </a:p>
        </p:txBody>
      </p:sp>
    </p:spTree>
    <p:extLst>
      <p:ext uri="{BB962C8B-B14F-4D97-AF65-F5344CB8AC3E}">
        <p14:creationId xmlns:p14="http://schemas.microsoft.com/office/powerpoint/2010/main" val="392063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836712"/>
            <a:ext cx="8568952" cy="5760639"/>
          </a:xfrm>
        </p:spPr>
        <p:txBody>
          <a:bodyPr>
            <a:normAutofit lnSpcReduction="10000"/>
          </a:bodyPr>
          <a:lstStyle/>
          <a:p>
            <a:r>
              <a:rPr lang="en-US" sz="2000" dirty="0"/>
              <a:t>MongoDB is one of the most popular databases used along with Node.js. </a:t>
            </a:r>
            <a:endParaRPr lang="en-US" sz="2000" dirty="0" smtClean="0"/>
          </a:p>
          <a:p>
            <a:r>
              <a:rPr lang="en-US" sz="2000" dirty="0"/>
              <a:t>How we can establish connections with a MongoDB database </a:t>
            </a:r>
            <a:endParaRPr lang="en-US" sz="2000" dirty="0" smtClean="0"/>
          </a:p>
          <a:p>
            <a:pPr marL="0" indent="0">
              <a:buNone/>
            </a:pPr>
            <a:endParaRPr lang="en-US" sz="2000" dirty="0"/>
          </a:p>
          <a:p>
            <a:r>
              <a:rPr lang="en-US" sz="2000" dirty="0"/>
              <a:t>How we can perform the normal operations of reading data from a database as well as inserting, deleting, and updating records in a MongoDB database. </a:t>
            </a:r>
            <a:endParaRPr lang="en-US" sz="2000" dirty="0" smtClean="0"/>
          </a:p>
          <a:p>
            <a:endParaRPr lang="en-US" sz="2000" dirty="0"/>
          </a:p>
          <a:p>
            <a:r>
              <a:rPr lang="en-US" sz="2000" dirty="0"/>
              <a:t>Database name: </a:t>
            </a:r>
            <a:r>
              <a:rPr lang="en-US" sz="2000" dirty="0" smtClean="0"/>
              <a:t>Employee DB </a:t>
            </a:r>
            <a:endParaRPr lang="en-US" sz="2000" dirty="0"/>
          </a:p>
          <a:p>
            <a:r>
              <a:rPr lang="en-US" sz="2000" dirty="0"/>
              <a:t>Collection name: Employee </a:t>
            </a:r>
          </a:p>
          <a:p>
            <a:pPr marL="0" indent="0">
              <a:buNone/>
            </a:pPr>
            <a:endParaRPr lang="en-US" sz="2000" dirty="0" smtClean="0"/>
          </a:p>
          <a:p>
            <a:pPr marL="0" indent="0">
              <a:buNone/>
            </a:pPr>
            <a:r>
              <a:rPr lang="en-US" sz="2000" dirty="0"/>
              <a:t> </a:t>
            </a:r>
            <a:r>
              <a:rPr lang="en-US" sz="2000" dirty="0" smtClean="0"/>
              <a:t>     Documents</a:t>
            </a:r>
          </a:p>
          <a:p>
            <a:pPr marL="0" indent="0">
              <a:buNone/>
            </a:pPr>
            <a:r>
              <a:rPr lang="en-US" sz="2000" dirty="0"/>
              <a:t> </a:t>
            </a:r>
            <a:r>
              <a:rPr lang="en-US" sz="2000" dirty="0" smtClean="0"/>
              <a:t>                 </a:t>
            </a:r>
            <a:r>
              <a:rPr lang="en-US" sz="2000" dirty="0"/>
              <a:t>{ </a:t>
            </a:r>
            <a:endParaRPr lang="en-US" sz="2000" dirty="0" smtClean="0"/>
          </a:p>
          <a:p>
            <a:pPr marL="0" indent="0">
              <a:buNone/>
            </a:pPr>
            <a:r>
              <a:rPr lang="en-US" sz="2000" dirty="0"/>
              <a:t> </a:t>
            </a:r>
            <a:r>
              <a:rPr lang="en-US" sz="2000" dirty="0" smtClean="0"/>
              <a:t>                    {</a:t>
            </a:r>
            <a:r>
              <a:rPr lang="en-US" sz="2000" dirty="0" err="1" smtClean="0"/>
              <a:t>Employeeid</a:t>
            </a:r>
            <a:r>
              <a:rPr lang="en-US" sz="2000" dirty="0" smtClean="0"/>
              <a:t> </a:t>
            </a:r>
            <a:r>
              <a:rPr lang="en-US" sz="2000" dirty="0"/>
              <a:t>: 1, Employee Name : Guru99}, </a:t>
            </a:r>
            <a:endParaRPr lang="en-US" sz="2000" dirty="0" smtClean="0"/>
          </a:p>
          <a:p>
            <a:pPr marL="0" indent="0">
              <a:buNone/>
            </a:pPr>
            <a:r>
              <a:rPr lang="en-US" sz="2000" dirty="0"/>
              <a:t> </a:t>
            </a:r>
            <a:r>
              <a:rPr lang="en-US" sz="2000" dirty="0" smtClean="0"/>
              <a:t>                    {</a:t>
            </a:r>
            <a:r>
              <a:rPr lang="en-US" sz="2000" dirty="0" err="1"/>
              <a:t>Employeeid</a:t>
            </a:r>
            <a:r>
              <a:rPr lang="en-US" sz="2000" dirty="0"/>
              <a:t> : 2, Employee Name : Joe}, </a:t>
            </a:r>
            <a:endParaRPr lang="en-US" sz="2000" dirty="0" smtClean="0"/>
          </a:p>
          <a:p>
            <a:pPr marL="0" indent="0">
              <a:buNone/>
            </a:pPr>
            <a:r>
              <a:rPr lang="en-US" sz="2000" dirty="0"/>
              <a:t> </a:t>
            </a:r>
            <a:r>
              <a:rPr lang="en-US" sz="2000" dirty="0" smtClean="0"/>
              <a:t>                    {</a:t>
            </a:r>
            <a:r>
              <a:rPr lang="en-US" sz="2000" dirty="0" err="1"/>
              <a:t>Employeeid</a:t>
            </a:r>
            <a:r>
              <a:rPr lang="en-US" sz="2000" dirty="0"/>
              <a:t> : 3, Employee Name : Martin</a:t>
            </a:r>
            <a:r>
              <a:rPr lang="en-US" sz="2000" dirty="0" smtClean="0"/>
              <a:t>},</a:t>
            </a:r>
          </a:p>
          <a:p>
            <a:pPr marL="0" indent="0">
              <a:buNone/>
            </a:pPr>
            <a:r>
              <a:rPr lang="en-US" sz="2000" dirty="0"/>
              <a:t> </a:t>
            </a:r>
            <a:r>
              <a:rPr lang="en-US" sz="2000" dirty="0" smtClean="0"/>
              <a:t>                </a:t>
            </a:r>
            <a:r>
              <a:rPr lang="en-US" sz="2000" dirty="0"/>
              <a:t>}</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23528" y="188640"/>
            <a:ext cx="7756263" cy="576064"/>
          </a:xfrm>
        </p:spPr>
        <p:txBody>
          <a:bodyPr/>
          <a:lstStyle/>
          <a:p>
            <a:r>
              <a:rPr lang="en-IN" sz="2800" dirty="0" smtClean="0">
                <a:latin typeface="Algerian" panose="04020705040A02060702" pitchFamily="82" charset="0"/>
              </a:rPr>
              <a:t>    Using </a:t>
            </a:r>
            <a:r>
              <a:rPr lang="en-IN" sz="2800" dirty="0">
                <a:latin typeface="Algerian" panose="04020705040A02060702" pitchFamily="82" charset="0"/>
              </a:rPr>
              <a:t>MongoDB and Node.js</a:t>
            </a:r>
            <a:endParaRPr lang="en-IN" sz="28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29477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500" y="2490249"/>
            <a:ext cx="7747000" cy="3531039"/>
          </a:xfrm>
        </p:spPr>
      </p:pic>
      <p:sp>
        <p:nvSpPr>
          <p:cNvPr id="3" name="Title 2"/>
          <p:cNvSpPr>
            <a:spLocks noGrp="1"/>
          </p:cNvSpPr>
          <p:nvPr>
            <p:ph type="title"/>
          </p:nvPr>
        </p:nvSpPr>
        <p:spPr>
          <a:xfrm>
            <a:off x="688490" y="188640"/>
            <a:ext cx="7756263" cy="1008112"/>
          </a:xfrm>
        </p:spPr>
        <p:txBody>
          <a:bodyPr/>
          <a:lstStyle/>
          <a:p>
            <a:r>
              <a:rPr lang="en-US" sz="2400" dirty="0">
                <a:latin typeface="Algerian" panose="04020705040A02060702" pitchFamily="82" charset="0"/>
              </a:rPr>
              <a:t>Creating and closing a connection to a MongoDB database</a:t>
            </a:r>
            <a:endParaRPr lang="en-IN" sz="2400" dirty="0">
              <a:latin typeface="Algerian" panose="04020705040A02060702" pitchFamily="82" charset="0"/>
            </a:endParaRPr>
          </a:p>
        </p:txBody>
      </p:sp>
    </p:spTree>
    <p:extLst>
      <p:ext uri="{BB962C8B-B14F-4D97-AF65-F5344CB8AC3E}">
        <p14:creationId xmlns:p14="http://schemas.microsoft.com/office/powerpoint/2010/main" val="10076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204864"/>
            <a:ext cx="7848872" cy="3528392"/>
          </a:xfrm>
        </p:spPr>
      </p:pic>
    </p:spTree>
    <p:extLst>
      <p:ext uri="{BB962C8B-B14F-4D97-AF65-F5344CB8AC3E}">
        <p14:creationId xmlns:p14="http://schemas.microsoft.com/office/powerpoint/2010/main" val="1885570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12776"/>
            <a:ext cx="8640959" cy="5112567"/>
          </a:xfrm>
        </p:spPr>
        <p:txBody>
          <a:bodyPr>
            <a:normAutofit/>
          </a:bodyPr>
          <a:lstStyle/>
          <a:p>
            <a:r>
              <a:rPr lang="en-US" sz="2000" dirty="0"/>
              <a:t>Using the MongoDB driver we can also fetch data from the MongoDB database. The below section will show how we can use the driver to fetch all of the documents from our Employee collection </a:t>
            </a:r>
            <a:r>
              <a:rPr lang="en-US" sz="2000" dirty="0"/>
              <a:t>in our </a:t>
            </a:r>
            <a:r>
              <a:rPr lang="en-US" sz="2000" dirty="0" err="1"/>
              <a:t>EmployeeDB</a:t>
            </a:r>
            <a:r>
              <a:rPr lang="en-US" sz="2000" dirty="0"/>
              <a:t> database. This is the collection in our MongoDB database, which contains all the employee-related documents. Each document has an object id, Employee name, and employee id to define the values of the document. </a:t>
            </a:r>
            <a:endParaRPr lang="en-US" sz="2000" dirty="0"/>
          </a:p>
          <a:p>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260648"/>
            <a:ext cx="7756263" cy="1054250"/>
          </a:xfrm>
        </p:spPr>
        <p:txBody>
          <a:bodyPr/>
          <a:lstStyle/>
          <a:p>
            <a:r>
              <a:rPr lang="en-US" sz="2800" dirty="0">
                <a:latin typeface="Algerian" panose="04020705040A02060702" pitchFamily="82" charset="0"/>
              </a:rPr>
              <a:t>Querying for data in a MongoDB database </a:t>
            </a:r>
            <a:endParaRPr lang="en-IN"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645024"/>
            <a:ext cx="8208912" cy="2952328"/>
          </a:xfrm>
          <a:prstGeom prst="rect">
            <a:avLst/>
          </a:prstGeom>
        </p:spPr>
      </p:pic>
    </p:spTree>
    <p:extLst>
      <p:ext uri="{BB962C8B-B14F-4D97-AF65-F5344CB8AC3E}">
        <p14:creationId xmlns:p14="http://schemas.microsoft.com/office/powerpoint/2010/main" val="159804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348880"/>
            <a:ext cx="8712968" cy="3456384"/>
          </a:xfrm>
        </p:spPr>
        <p:txBody>
          <a:bodyPr>
            <a:normAutofit/>
          </a:bodyPr>
          <a:lstStyle/>
          <a:p>
            <a:r>
              <a:rPr lang="en-US" sz="2000" dirty="0">
                <a:latin typeface="Times New Roman" panose="02020603050405020304" pitchFamily="18" charset="0"/>
                <a:cs typeface="Times New Roman" panose="02020603050405020304" pitchFamily="18" charset="0"/>
              </a:rPr>
              <a:t>Mostly all modern-day web applications have some sort of data storage system at the backend. For example, if you take the case of a web shopping application, data such as the price of an item would be stored in the database. </a:t>
            </a:r>
          </a:p>
          <a:p>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Node.js </a:t>
            </a:r>
            <a:r>
              <a:rPr lang="en-US" sz="2000" dirty="0">
                <a:latin typeface="Times New Roman" panose="02020603050405020304" pitchFamily="18" charset="0"/>
                <a:cs typeface="Times New Roman" panose="02020603050405020304" pitchFamily="18" charset="0"/>
              </a:rPr>
              <a:t>framework can work with databases with both relational (such as Oracle and MS SQL Server) and non-relational databases (such as MongoDB).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NoSQL Database is a database design approach that provides a mechanism to store and access a wide variety of unstructured data in documents and collections.</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11560" y="692696"/>
            <a:ext cx="7756263" cy="648072"/>
          </a:xfrm>
        </p:spPr>
        <p:txBody>
          <a:bodyPr/>
          <a:lstStyle/>
          <a:p>
            <a:r>
              <a:rPr lang="en-IN" sz="3200" dirty="0" smtClean="0">
                <a:latin typeface="Algerian" panose="04020705040A02060702" pitchFamily="82" charset="0"/>
                <a:cs typeface="Times New Roman" panose="02020603050405020304" pitchFamily="18" charset="0"/>
              </a:rPr>
              <a:t>Database</a:t>
            </a:r>
            <a:endParaRPr lang="en-IN" sz="32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61917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52736"/>
            <a:ext cx="8784975" cy="5616623"/>
          </a:xfrm>
        </p:spPr>
        <p:txBody>
          <a:bodyPr>
            <a:normAutofit/>
          </a:bodyPr>
          <a:lstStyle/>
          <a:p>
            <a:r>
              <a:rPr lang="en-US" sz="2000" dirty="0"/>
              <a:t>Documents can be inserted into a collection using the </a:t>
            </a:r>
            <a:r>
              <a:rPr lang="en-US" sz="2000" dirty="0" smtClean="0"/>
              <a:t>insert One </a:t>
            </a:r>
            <a:r>
              <a:rPr lang="en-US" sz="2000" dirty="0"/>
              <a:t>method provided by the MongoDB library</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95536" y="188640"/>
            <a:ext cx="7756263" cy="720080"/>
          </a:xfrm>
        </p:spPr>
        <p:txBody>
          <a:bodyPr/>
          <a:lstStyle/>
          <a:p>
            <a:r>
              <a:rPr lang="en-US" sz="2800" dirty="0">
                <a:latin typeface="Algerian" panose="04020705040A02060702" pitchFamily="82" charset="0"/>
              </a:rPr>
              <a:t>Inserting documents in a collection </a:t>
            </a:r>
            <a:endParaRPr lang="en-IN"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2204864"/>
            <a:ext cx="8064897" cy="4176464"/>
          </a:xfrm>
          <a:prstGeom prst="rect">
            <a:avLst/>
          </a:prstGeom>
        </p:spPr>
      </p:pic>
    </p:spTree>
    <p:extLst>
      <p:ext uri="{BB962C8B-B14F-4D97-AF65-F5344CB8AC3E}">
        <p14:creationId xmlns:p14="http://schemas.microsoft.com/office/powerpoint/2010/main" val="144751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268761"/>
            <a:ext cx="7745505" cy="4857402"/>
          </a:xfrm>
        </p:spPr>
        <p:txBody>
          <a:bodyPr>
            <a:normAutofit/>
          </a:bodyPr>
          <a:lstStyle/>
          <a:p>
            <a:r>
              <a:rPr lang="en-US" sz="2000" dirty="0"/>
              <a:t>Documents can be updated in a collection using the </a:t>
            </a:r>
            <a:r>
              <a:rPr lang="en-US" sz="2000" dirty="0" smtClean="0"/>
              <a:t>update One </a:t>
            </a:r>
            <a:r>
              <a:rPr lang="en-US" sz="2000" dirty="0"/>
              <a:t>method provided by the MongoDB library</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260648"/>
            <a:ext cx="7756263" cy="792088"/>
          </a:xfrm>
        </p:spPr>
        <p:txBody>
          <a:bodyPr/>
          <a:lstStyle/>
          <a:p>
            <a:r>
              <a:rPr lang="en-US" sz="2800" dirty="0">
                <a:latin typeface="Algerian" panose="04020705040A02060702" pitchFamily="82" charset="0"/>
              </a:rPr>
              <a:t>Updating documents in a collection</a:t>
            </a:r>
            <a:endParaRPr lang="en-IN"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04863"/>
            <a:ext cx="8064896" cy="4104457"/>
          </a:xfrm>
          <a:prstGeom prst="rect">
            <a:avLst/>
          </a:prstGeom>
        </p:spPr>
      </p:pic>
    </p:spTree>
    <p:extLst>
      <p:ext uri="{BB962C8B-B14F-4D97-AF65-F5344CB8AC3E}">
        <p14:creationId xmlns:p14="http://schemas.microsoft.com/office/powerpoint/2010/main" val="1701778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496943" cy="5544615"/>
          </a:xfrm>
        </p:spPr>
        <p:txBody>
          <a:bodyPr>
            <a:normAutofit/>
          </a:bodyPr>
          <a:lstStyle/>
          <a:p>
            <a:r>
              <a:rPr lang="en-US" sz="2000" dirty="0"/>
              <a:t>Documents can be deleted in a collection using the "</a:t>
            </a:r>
            <a:r>
              <a:rPr lang="en-US" sz="2000" dirty="0" err="1"/>
              <a:t>deleteOne</a:t>
            </a:r>
            <a:r>
              <a:rPr lang="en-US" sz="2000" dirty="0"/>
              <a:t>" method provided by the MongoDB library</a:t>
            </a:r>
            <a:r>
              <a:rPr lang="en-US" sz="2000" dirty="0" smtClean="0"/>
              <a:t>.</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95536" y="188640"/>
            <a:ext cx="7756263" cy="792088"/>
          </a:xfrm>
        </p:spPr>
        <p:txBody>
          <a:bodyPr/>
          <a:lstStyle/>
          <a:p>
            <a:r>
              <a:rPr lang="en-US" sz="2800" dirty="0">
                <a:latin typeface="Algerian" panose="04020705040A02060702" pitchFamily="82" charset="0"/>
              </a:rPr>
              <a:t>Deleting documents in a collection </a:t>
            </a:r>
            <a:endParaRPr lang="en-IN"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2276872"/>
            <a:ext cx="8553450" cy="4279776"/>
          </a:xfrm>
          <a:prstGeom prst="rect">
            <a:avLst/>
          </a:prstGeom>
        </p:spPr>
      </p:pic>
    </p:spTree>
    <p:extLst>
      <p:ext uri="{BB962C8B-B14F-4D97-AF65-F5344CB8AC3E}">
        <p14:creationId xmlns:p14="http://schemas.microsoft.com/office/powerpoint/2010/main" val="415169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268761"/>
            <a:ext cx="8568952" cy="5184576"/>
          </a:xfrm>
        </p:spPr>
        <p:txBody>
          <a:bodyPr>
            <a:normAutofit lnSpcReduction="10000"/>
          </a:bodyPr>
          <a:lstStyle/>
          <a:p>
            <a:r>
              <a:rPr lang="en-US" sz="2000" dirty="0"/>
              <a:t>Building an application with a combination of both using express and MongoDB is quite common nowadays. </a:t>
            </a:r>
            <a:endParaRPr lang="en-US" sz="2000" dirty="0" smtClean="0"/>
          </a:p>
          <a:p>
            <a:pPr marL="0" indent="0">
              <a:buNone/>
            </a:pPr>
            <a:endParaRPr lang="en-US" sz="2000" dirty="0"/>
          </a:p>
          <a:p>
            <a:pPr marL="0" indent="0">
              <a:buNone/>
            </a:pPr>
            <a:r>
              <a:rPr lang="en-US" sz="2000" dirty="0" smtClean="0"/>
              <a:t> When </a:t>
            </a:r>
            <a:r>
              <a:rPr lang="en-US" sz="2000" dirty="0"/>
              <a:t>working with</a:t>
            </a:r>
            <a:r>
              <a:rPr lang="en-US" sz="2000" dirty="0">
                <a:hlinkClick r:id="rId2"/>
              </a:rPr>
              <a:t> JavaScript </a:t>
            </a:r>
            <a:r>
              <a:rPr lang="en-US" sz="2000" dirty="0"/>
              <a:t>web based applications, one will normally here of the term MEAN stack. </a:t>
            </a:r>
          </a:p>
          <a:p>
            <a:r>
              <a:rPr lang="en-US" sz="2000" dirty="0"/>
              <a:t>The term MEAN stack refers to a collection of JavaScript based technologies used to develop web applications.</a:t>
            </a:r>
          </a:p>
          <a:p>
            <a:r>
              <a:rPr lang="en-US" sz="2000" dirty="0"/>
              <a:t>MEAN is an acronym for MongoDB, </a:t>
            </a:r>
            <a:r>
              <a:rPr lang="en-US" sz="2000" dirty="0" err="1"/>
              <a:t>ExpressJS</a:t>
            </a:r>
            <a:r>
              <a:rPr lang="en-US" sz="2000" dirty="0"/>
              <a:t>,</a:t>
            </a:r>
            <a:r>
              <a:rPr lang="en-US" sz="2000" dirty="0">
                <a:hlinkClick r:id="rId3"/>
              </a:rPr>
              <a:t> AngularJS, </a:t>
            </a:r>
            <a:r>
              <a:rPr lang="en-US" sz="2000" dirty="0"/>
              <a:t>and Node.js.</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US" sz="2000" dirty="0"/>
              <a:t>Let's look at a simple example of how we can use "express" and "MongoDB" together. Our example will make use of the same Employee collection in the MongoDB </a:t>
            </a:r>
            <a:r>
              <a:rPr lang="en-US" sz="2000" dirty="0" err="1"/>
              <a:t>EmployeeDB</a:t>
            </a:r>
            <a:r>
              <a:rPr lang="en-US" sz="2000" dirty="0"/>
              <a:t> database. </a:t>
            </a:r>
          </a:p>
          <a:p>
            <a:pPr marL="0" indent="0">
              <a:buNone/>
            </a:pPr>
            <a:r>
              <a:rPr lang="en-US" sz="2000" dirty="0"/>
              <a:t>We will now incorporate Express to display the data on our web page when it is requested by the user. When our application runs on Node.js, one might need to browse to the URL </a:t>
            </a:r>
            <a:r>
              <a:rPr lang="en-US" sz="2000" b="1" dirty="0"/>
              <a:t>http://localhost:3000/Employeeid</a:t>
            </a:r>
            <a:r>
              <a:rPr lang="en-US" sz="2000" dirty="0"/>
              <a:t>. </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95536" y="188640"/>
            <a:ext cx="7756263" cy="1054250"/>
          </a:xfrm>
        </p:spPr>
        <p:txBody>
          <a:bodyPr/>
          <a:lstStyle/>
          <a:p>
            <a:r>
              <a:rPr lang="en-US" sz="2800" dirty="0">
                <a:latin typeface="Algerian" panose="04020705040A02060702" pitchFamily="82" charset="0"/>
              </a:rPr>
              <a:t>How to build a node express app with MongoDB to store and serve content</a:t>
            </a:r>
            <a:endParaRPr lang="en-IN" sz="2800" dirty="0">
              <a:latin typeface="Algerian" panose="04020705040A02060702" pitchFamily="82" charset="0"/>
            </a:endParaRPr>
          </a:p>
        </p:txBody>
      </p:sp>
    </p:spTree>
    <p:extLst>
      <p:ext uri="{BB962C8B-B14F-4D97-AF65-F5344CB8AC3E}">
        <p14:creationId xmlns:p14="http://schemas.microsoft.com/office/powerpoint/2010/main" val="159429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698500" y="404813"/>
            <a:ext cx="7747000" cy="5721350"/>
          </a:xfrm>
        </p:spPr>
        <p:txBody>
          <a:bodyPr>
            <a:normAutofit/>
          </a:bodyPr>
          <a:lstStyle/>
          <a:p>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Define all the libraries which need to be used in our application, which in our case is both the MongoDB and express </a:t>
            </a:r>
            <a:r>
              <a:rPr lang="en-US" sz="2000" dirty="0" smtClean="0">
                <a:latin typeface="Times New Roman" panose="02020603050405020304" pitchFamily="18" charset="0"/>
                <a:cs typeface="Times New Roman" panose="02020603050405020304" pitchFamily="18" charset="0"/>
              </a:rPr>
              <a:t>library.</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492896"/>
            <a:ext cx="7560840" cy="3753073"/>
          </a:xfrm>
          <a:prstGeom prst="rect">
            <a:avLst/>
          </a:prstGeom>
        </p:spPr>
      </p:pic>
    </p:spTree>
    <p:extLst>
      <p:ext uri="{BB962C8B-B14F-4D97-AF65-F5344CB8AC3E}">
        <p14:creationId xmlns:p14="http://schemas.microsoft.com/office/powerpoint/2010/main" val="226226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476673"/>
            <a:ext cx="7745505" cy="5649490"/>
          </a:xfrm>
        </p:spPr>
        <p:txBody>
          <a:bodyPr>
            <a:normAutofit/>
          </a:bodyPr>
          <a:lstStyle/>
          <a:p>
            <a:r>
              <a:rPr lang="en-US" sz="2000" b="1" dirty="0">
                <a:latin typeface="Times New Roman" panose="02020603050405020304" pitchFamily="18" charset="0"/>
                <a:cs typeface="Times New Roman" panose="02020603050405020304" pitchFamily="18" charset="0"/>
              </a:rPr>
              <a:t>Step 2) </a:t>
            </a:r>
            <a:r>
              <a:rPr lang="en-US" sz="2000" dirty="0">
                <a:latin typeface="Times New Roman" panose="02020603050405020304" pitchFamily="18" charset="0"/>
                <a:cs typeface="Times New Roman" panose="02020603050405020304" pitchFamily="18" charset="0"/>
              </a:rPr>
              <a:t>In this step, we are now going to get all of the records in our </a:t>
            </a:r>
            <a:r>
              <a:rPr lang="en-US" sz="2000" dirty="0" smtClean="0">
                <a:latin typeface="Times New Roman" panose="02020603050405020304" pitchFamily="18" charset="0"/>
                <a:cs typeface="Times New Roman" panose="02020603050405020304" pitchFamily="18" charset="0"/>
              </a:rPr>
              <a:t>'Employee</a:t>
            </a:r>
            <a:r>
              <a:rPr lang="en-US" sz="2000" dirty="0">
                <a:latin typeface="Times New Roman" panose="02020603050405020304" pitchFamily="18" charset="0"/>
                <a:cs typeface="Times New Roman" panose="02020603050405020304" pitchFamily="18" charset="0"/>
              </a:rPr>
              <a:t>' collection and work with them accordingly. </a:t>
            </a: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51" y="2492896"/>
            <a:ext cx="7992888" cy="3767586"/>
          </a:xfrm>
          <a:prstGeom prst="rect">
            <a:avLst/>
          </a:prstGeom>
        </p:spPr>
      </p:pic>
    </p:spTree>
    <p:extLst>
      <p:ext uri="{BB962C8B-B14F-4D97-AF65-F5344CB8AC3E}">
        <p14:creationId xmlns:p14="http://schemas.microsoft.com/office/powerpoint/2010/main" val="235210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698500" y="620713"/>
            <a:ext cx="7747000" cy="5505450"/>
          </a:xfrm>
        </p:spPr>
        <p:txBody>
          <a:bodyPr>
            <a:normAutofit/>
          </a:bodyPr>
          <a:lstStyle/>
          <a:p>
            <a:r>
              <a:rPr lang="en-US" sz="2000" b="1" dirty="0">
                <a:latin typeface="Times New Roman" panose="02020603050405020304" pitchFamily="18" charset="0"/>
                <a:cs typeface="Times New Roman" panose="02020603050405020304" pitchFamily="18" charset="0"/>
              </a:rPr>
              <a:t>Step 3) </a:t>
            </a:r>
            <a:r>
              <a:rPr lang="en-US" sz="2000" dirty="0">
                <a:latin typeface="Times New Roman" panose="02020603050405020304" pitchFamily="18" charset="0"/>
                <a:cs typeface="Times New Roman" panose="02020603050405020304" pitchFamily="18" charset="0"/>
              </a:rPr>
              <a:t>In this step, we are going to send our output to the web page and make our </a:t>
            </a:r>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listen on a particular port.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70" y="2276872"/>
            <a:ext cx="7632848" cy="3668947"/>
          </a:xfrm>
          <a:prstGeom prst="rect">
            <a:avLst/>
          </a:prstGeom>
        </p:spPr>
      </p:pic>
    </p:spTree>
    <p:extLst>
      <p:ext uri="{BB962C8B-B14F-4D97-AF65-F5344CB8AC3E}">
        <p14:creationId xmlns:p14="http://schemas.microsoft.com/office/powerpoint/2010/main" val="65953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348880"/>
            <a:ext cx="7272807" cy="3672408"/>
          </a:xfrm>
        </p:spPr>
      </p:pic>
      <p:sp>
        <p:nvSpPr>
          <p:cNvPr id="3" name="Title 2"/>
          <p:cNvSpPr>
            <a:spLocks noGrp="1"/>
          </p:cNvSpPr>
          <p:nvPr>
            <p:ph type="title"/>
          </p:nvPr>
        </p:nvSpPr>
        <p:spPr>
          <a:xfrm>
            <a:off x="539552" y="476672"/>
            <a:ext cx="7756263" cy="720080"/>
          </a:xfrm>
        </p:spPr>
        <p:txBody>
          <a:bodyPr/>
          <a:lstStyle/>
          <a:p>
            <a:r>
              <a:rPr lang="en-US" sz="2800" dirty="0" smtClean="0">
                <a:latin typeface="Algerian" panose="04020705040A02060702" pitchFamily="82" charset="0"/>
              </a:rPr>
              <a:t>      output</a:t>
            </a:r>
            <a:endParaRPr lang="en-IN" sz="2800" dirty="0">
              <a:latin typeface="Algerian" panose="04020705040A02060702" pitchFamily="82" charset="0"/>
            </a:endParaRPr>
          </a:p>
        </p:txBody>
      </p:sp>
    </p:spTree>
    <p:extLst>
      <p:ext uri="{BB962C8B-B14F-4D97-AF65-F5344CB8AC3E}">
        <p14:creationId xmlns:p14="http://schemas.microsoft.com/office/powerpoint/2010/main" val="1469717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340768"/>
            <a:ext cx="7745505" cy="4929410"/>
          </a:xfrm>
        </p:spPr>
        <p:txBody>
          <a:bodyPr>
            <a:normAutofit/>
          </a:bodyPr>
          <a:lstStyle/>
          <a:p>
            <a:r>
              <a:rPr lang="en-US" sz="2000" dirty="0">
                <a:latin typeface="Times New Roman" panose="02020603050405020304" pitchFamily="18" charset="0"/>
                <a:cs typeface="Times New Roman" panose="02020603050405020304" pitchFamily="18" charset="0"/>
              </a:rPr>
              <a:t>Node.js is used in conjunction with NoSQL databases to build a lot of modern days web applications. Some of the common databases used are MySQL and MongoDB.</a:t>
            </a:r>
          </a:p>
          <a:p>
            <a:r>
              <a:rPr lang="en-US" sz="2000" dirty="0">
                <a:latin typeface="Times New Roman" panose="02020603050405020304" pitchFamily="18" charset="0"/>
                <a:cs typeface="Times New Roman" panose="02020603050405020304" pitchFamily="18" charset="0"/>
              </a:rPr>
              <a:t>One of the common modules used for working with MongoDB databases is a module called 'MongoDB.' This module is installed via the Node package manager.</a:t>
            </a:r>
          </a:p>
          <a:p>
            <a:r>
              <a:rPr lang="en-US" sz="2000" dirty="0">
                <a:latin typeface="Times New Roman" panose="02020603050405020304" pitchFamily="18" charset="0"/>
                <a:cs typeface="Times New Roman" panose="02020603050405020304" pitchFamily="18" charset="0"/>
              </a:rPr>
              <a:t>With the MongoDB module, it's possible to query for records in a collection and perform the normal update, delete and insert operations.</a:t>
            </a:r>
          </a:p>
          <a:p>
            <a:r>
              <a:rPr lang="en-US" sz="2000" dirty="0">
                <a:latin typeface="Times New Roman" panose="02020603050405020304" pitchFamily="18" charset="0"/>
                <a:cs typeface="Times New Roman" panose="02020603050405020304" pitchFamily="18" charset="0"/>
              </a:rPr>
              <a:t>Finally, one of the modern practices is to use the express framework along with MongoDB to deliver modern-day applications. The Express framework can make use of the data returned by the MongoDB driver and display the data to the user in the web page accordingly</a:t>
            </a:r>
          </a:p>
          <a:p>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39552" y="188640"/>
            <a:ext cx="7756263" cy="1054250"/>
          </a:xfrm>
        </p:spPr>
        <p:txBody>
          <a:bodyPr/>
          <a:lstStyle/>
          <a:p>
            <a:r>
              <a:rPr lang="en-IN" sz="3200" dirty="0" smtClean="0">
                <a:latin typeface="Algerian" panose="04020705040A02060702" pitchFamily="82" charset="0"/>
              </a:rPr>
              <a:t>conclusion</a:t>
            </a:r>
            <a:endParaRPr lang="en-IN" sz="3200" dirty="0">
              <a:latin typeface="Algerian" panose="04020705040A02060702" pitchFamily="82" charset="0"/>
            </a:endParaRPr>
          </a:p>
        </p:txBody>
      </p:sp>
    </p:spTree>
    <p:extLst>
      <p:ext uri="{BB962C8B-B14F-4D97-AF65-F5344CB8AC3E}">
        <p14:creationId xmlns:p14="http://schemas.microsoft.com/office/powerpoint/2010/main" val="213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980728"/>
            <a:ext cx="8568951" cy="5688632"/>
          </a:xfrm>
        </p:spPr>
        <p:txBody>
          <a:bodyPr>
            <a:normAutofit/>
          </a:bodyPr>
          <a:lstStyle/>
          <a:p>
            <a:pPr marL="0" indent="0">
              <a:buNone/>
            </a:pPr>
            <a:r>
              <a:rPr lang="en-US" sz="1600" dirty="0" smtClean="0"/>
              <a:t>NoSQL </a:t>
            </a:r>
            <a:r>
              <a:rPr lang="en-US" sz="1600" dirty="0"/>
              <a:t>database such as</a:t>
            </a:r>
            <a:r>
              <a:rPr lang="en-US" sz="1600" dirty="0">
                <a:hlinkClick r:id="rId2"/>
              </a:rPr>
              <a:t> MongoDB </a:t>
            </a:r>
            <a:r>
              <a:rPr lang="en-US" sz="1600" dirty="0"/>
              <a:t>and MySQL have become quite popular as databases for storing data. The ability of these databases to store any type of content and particularly in any type of format is what makes these databases .</a:t>
            </a:r>
            <a:endParaRPr lang="en-US" sz="1600" dirty="0" smtClean="0"/>
          </a:p>
          <a:p>
            <a:pPr marL="0" indent="0">
              <a:buNone/>
            </a:pPr>
            <a:endParaRPr lang="en-US" sz="1600" dirty="0"/>
          </a:p>
          <a:p>
            <a:pPr marL="0" indent="0">
              <a:buNone/>
            </a:pPr>
            <a:r>
              <a:rPr lang="en-US" sz="1600" dirty="0"/>
              <a:t>Node.js has the ability to work with both MySQL and MongoDB as databases. In order to use either of these databases, you need to download and use the required modules using the Node package manager. </a:t>
            </a:r>
            <a:endParaRPr lang="en-US" sz="1600" dirty="0" smtClean="0"/>
          </a:p>
          <a:p>
            <a:pPr marL="0" indent="0">
              <a:buNone/>
            </a:pPr>
            <a:endParaRPr lang="en-US" sz="1600" dirty="0"/>
          </a:p>
          <a:p>
            <a:pPr marL="0" indent="0">
              <a:buNone/>
            </a:pPr>
            <a:r>
              <a:rPr lang="en-US" sz="1600" dirty="0"/>
              <a:t>For MySQL, the required module is called </a:t>
            </a:r>
            <a:r>
              <a:rPr lang="en-US" sz="1600" dirty="0" smtClean="0"/>
              <a:t>"MySQL" </a:t>
            </a:r>
            <a:r>
              <a:rPr lang="en-US" sz="1600" dirty="0"/>
              <a:t>and for using MongoDB the required module to be installed is "Mongoose." </a:t>
            </a:r>
          </a:p>
          <a:p>
            <a:pPr marL="0" indent="0">
              <a:buNone/>
            </a:pPr>
            <a:r>
              <a:rPr lang="en-US" sz="1600" dirty="0" smtClean="0"/>
              <a:t>  </a:t>
            </a:r>
            <a:r>
              <a:rPr lang="en-US" sz="1800" b="1" dirty="0" smtClean="0"/>
              <a:t>With </a:t>
            </a:r>
            <a:r>
              <a:rPr lang="en-US" sz="1800" b="1" dirty="0"/>
              <a:t>these modules, you can perform the following operations in Node.js </a:t>
            </a:r>
            <a:r>
              <a:rPr lang="en-US" sz="1800" b="1" dirty="0" smtClean="0"/>
              <a:t>:</a:t>
            </a:r>
            <a:endParaRPr lang="en-US" sz="1800" b="1" dirty="0"/>
          </a:p>
          <a:p>
            <a:r>
              <a:rPr lang="en-US" sz="1600" dirty="0"/>
              <a:t>Manage the connection pooling – Here is where you can specify the number of MySQL database connections that should be maintained and saved by Node.js.</a:t>
            </a:r>
          </a:p>
          <a:p>
            <a:r>
              <a:rPr lang="en-US" sz="1600" dirty="0"/>
              <a:t>Create and close a connection to a database. In either case, you can provide a callback function which can be called whenever the "create" and "close" connection methods are executed.</a:t>
            </a:r>
          </a:p>
          <a:p>
            <a:r>
              <a:rPr lang="en-US" sz="1600" dirty="0"/>
              <a:t>Queries can be executed to get data from respective databases to retrieve data.</a:t>
            </a:r>
          </a:p>
          <a:p>
            <a:r>
              <a:rPr lang="en-US" sz="1600" dirty="0"/>
              <a:t>Data manipulation, such as inserting data, deleting, and updating data can also be achieved with these modules.</a:t>
            </a:r>
          </a:p>
          <a:p>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39552" y="188640"/>
            <a:ext cx="7756263" cy="576064"/>
          </a:xfrm>
        </p:spPr>
        <p:txBody>
          <a:bodyPr/>
          <a:lstStyle/>
          <a:p>
            <a:r>
              <a:rPr lang="en-IN" sz="2800" dirty="0" smtClean="0">
                <a:latin typeface="Algerian" panose="04020705040A02060702" pitchFamily="82" charset="0"/>
              </a:rPr>
              <a:t>    Node.js </a:t>
            </a:r>
            <a:r>
              <a:rPr lang="en-IN" sz="2800" dirty="0">
                <a:latin typeface="Algerian" panose="04020705040A02060702" pitchFamily="82" charset="0"/>
              </a:rPr>
              <a:t>and NoSQL Databases</a:t>
            </a:r>
            <a:endParaRPr lang="en-IN" sz="28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99128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492896"/>
            <a:ext cx="8064896" cy="2376264"/>
          </a:xfrm>
        </p:spPr>
      </p:pic>
    </p:spTree>
    <p:extLst>
      <p:ext uri="{BB962C8B-B14F-4D97-AF65-F5344CB8AC3E}">
        <p14:creationId xmlns:p14="http://schemas.microsoft.com/office/powerpoint/2010/main" val="428945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973" t="2701" r="8153" b="10841"/>
          <a:stretch/>
        </p:blipFill>
        <p:spPr>
          <a:xfrm>
            <a:off x="467544" y="1052736"/>
            <a:ext cx="8208912" cy="4392488"/>
          </a:xfrm>
        </p:spPr>
      </p:pic>
    </p:spTree>
    <p:extLst>
      <p:ext uri="{BB962C8B-B14F-4D97-AF65-F5344CB8AC3E}">
        <p14:creationId xmlns:p14="http://schemas.microsoft.com/office/powerpoint/2010/main" val="277243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2132856"/>
            <a:ext cx="7977209" cy="2952327"/>
          </a:xfrm>
        </p:spPr>
        <p:txBody>
          <a:bodyPr>
            <a:normAutofit/>
          </a:bodyPr>
          <a:lstStyle/>
          <a:p>
            <a:r>
              <a:rPr lang="en-IN" sz="2000" dirty="0" smtClean="0">
                <a:latin typeface="Times New Roman" panose="02020603050405020304" pitchFamily="18" charset="0"/>
                <a:cs typeface="Times New Roman" panose="02020603050405020304" pitchFamily="18" charset="0"/>
              </a:rPr>
              <a:t>MongoDB is an open source NoSQL database that uses a document-oriented data model.</a:t>
            </a:r>
          </a:p>
          <a:p>
            <a:r>
              <a:rPr lang="en-IN" sz="2000" dirty="0" smtClean="0">
                <a:latin typeface="Times New Roman" panose="02020603050405020304" pitchFamily="18" charset="0"/>
                <a:cs typeface="Times New Roman" panose="02020603050405020304" pitchFamily="18" charset="0"/>
              </a:rPr>
              <a:t>It works on concept of collection and document.</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88490" y="188640"/>
            <a:ext cx="7756263" cy="1368152"/>
          </a:xfrm>
        </p:spPr>
        <p:txBody>
          <a:bodyPr/>
          <a:lstStyle/>
          <a:p>
            <a:r>
              <a:rPr lang="en-IN" sz="3200" dirty="0" smtClean="0">
                <a:latin typeface="Algerian" panose="04020705040A02060702" pitchFamily="82" charset="0"/>
              </a:rPr>
              <a:t>MONGO DB</a:t>
            </a:r>
            <a:endParaRPr lang="en-IN" sz="3200" dirty="0">
              <a:latin typeface="Algerian" panose="04020705040A02060702" pitchFamily="82"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0000" b="57482"/>
          <a:stretch/>
        </p:blipFill>
        <p:spPr>
          <a:xfrm>
            <a:off x="2440776" y="404664"/>
            <a:ext cx="985837" cy="9841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636" t="6688" r="11061" b="2848"/>
          <a:stretch/>
        </p:blipFill>
        <p:spPr>
          <a:xfrm>
            <a:off x="1187624" y="3356992"/>
            <a:ext cx="6480720" cy="3352029"/>
          </a:xfrm>
          <a:prstGeom prst="rect">
            <a:avLst/>
          </a:prstGeom>
        </p:spPr>
      </p:pic>
    </p:spTree>
    <p:extLst>
      <p:ext uri="{BB962C8B-B14F-4D97-AF65-F5344CB8AC3E}">
        <p14:creationId xmlns:p14="http://schemas.microsoft.com/office/powerpoint/2010/main" val="29839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12777"/>
            <a:ext cx="8568951" cy="4752528"/>
          </a:xfrm>
        </p:spPr>
        <p:txBody>
          <a:bodyPr>
            <a:normAutofit/>
          </a:bodyPr>
          <a:lstStyle/>
          <a:p>
            <a:r>
              <a:rPr lang="en-IN" sz="2000" dirty="0" smtClean="0">
                <a:latin typeface="Times New Roman" panose="02020603050405020304" pitchFamily="18" charset="0"/>
                <a:cs typeface="Times New Roman" panose="02020603050405020304" pitchFamily="18" charset="0"/>
              </a:rPr>
              <a:t>It is an open source non-relational database the stores the data in the form of collections and documents</a:t>
            </a:r>
          </a:p>
          <a:p>
            <a:r>
              <a:rPr lang="en-IN" sz="2000" dirty="0" smtClean="0">
                <a:latin typeface="Times New Roman" panose="02020603050405020304" pitchFamily="18" charset="0"/>
                <a:cs typeface="Times New Roman" panose="02020603050405020304" pitchFamily="18" charset="0"/>
              </a:rPr>
              <a:t>It does not create any relationships, So what we do is we store everything in form of collections and documents .collections can be considered as a table and a document can be considered as a row for normal database when we create a table we define the structure of the table will be, but in this when we create a collection we don’t define any schema over here.</a:t>
            </a:r>
          </a:p>
          <a:p>
            <a:r>
              <a:rPr lang="en-IN" sz="2000" dirty="0" smtClean="0">
                <a:latin typeface="Times New Roman" panose="02020603050405020304" pitchFamily="18" charset="0"/>
                <a:cs typeface="Times New Roman" panose="02020603050405020304" pitchFamily="18" charset="0"/>
              </a:rPr>
              <a:t>It preserves most of the functionalities while offering horizontal scalability.</a:t>
            </a:r>
          </a:p>
          <a:p>
            <a:r>
              <a:rPr lang="en-IN" sz="2000" dirty="0" smtClean="0">
                <a:latin typeface="Times New Roman" panose="02020603050405020304" pitchFamily="18" charset="0"/>
                <a:cs typeface="Times New Roman" panose="02020603050405020304" pitchFamily="18" charset="0"/>
              </a:rPr>
              <a:t>It stores the JSON documents in the form of collections having dynamic schemas.</a:t>
            </a:r>
          </a:p>
          <a:p>
            <a:r>
              <a:rPr lang="en-IN" sz="2000" dirty="0" smtClean="0">
                <a:latin typeface="Times New Roman" panose="02020603050405020304" pitchFamily="18" charset="0"/>
                <a:cs typeface="Times New Roman" panose="02020603050405020304" pitchFamily="18" charset="0"/>
              </a:rPr>
              <a:t>It stores all the related information together which enhance the speed of query processing</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88490" y="188640"/>
            <a:ext cx="7756263" cy="864096"/>
          </a:xfrm>
        </p:spPr>
        <p:txBody>
          <a:bodyPr/>
          <a:lstStyle/>
          <a:p>
            <a:r>
              <a:rPr lang="en-IN" sz="2400" dirty="0" smtClean="0">
                <a:latin typeface="Algerian" panose="04020705040A02060702" pitchFamily="82" charset="0"/>
              </a:rPr>
              <a:t>Introduction to MongoDB</a:t>
            </a:r>
            <a:endParaRPr lang="en-IN" sz="2400" dirty="0">
              <a:latin typeface="Algerian" panose="04020705040A02060702" pitchFamily="82" charset="0"/>
            </a:endParaRPr>
          </a:p>
        </p:txBody>
      </p:sp>
    </p:spTree>
    <p:extLst>
      <p:ext uri="{BB962C8B-B14F-4D97-AF65-F5344CB8AC3E}">
        <p14:creationId xmlns:p14="http://schemas.microsoft.com/office/powerpoint/2010/main" val="143134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2620813"/>
          </a:xfrm>
        </p:spPr>
        <p:txBody>
          <a:bodyPr>
            <a:normAutofit/>
          </a:bodyPr>
          <a:lstStyle/>
          <a:p>
            <a:r>
              <a:rPr lang="en-IN" sz="2000" dirty="0" smtClean="0">
                <a:latin typeface="Times New Roman" panose="02020603050405020304" pitchFamily="18" charset="0"/>
                <a:cs typeface="Times New Roman" panose="02020603050405020304" pitchFamily="18" charset="0"/>
              </a:rPr>
              <a:t>Express is a minimal and flexible Node.js web application framework that provides a robust set of features for web and mobile applications.</a:t>
            </a:r>
          </a:p>
          <a:p>
            <a:r>
              <a:rPr lang="en-US" sz="2000" b="1" dirty="0" smtClean="0">
                <a:latin typeface="Times New Roman" panose="02020603050405020304" pitchFamily="18" charset="0"/>
                <a:cs typeface="Times New Roman" panose="02020603050405020304" pitchFamily="18" charset="0"/>
              </a:rPr>
              <a:t>Express</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Node </a:t>
            </a:r>
            <a:r>
              <a:rPr lang="en-US" sz="2000" b="1"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web application server framework, which is specifically designed for building single-page, multi-page, and hybrid web applications. It has become the standard server framework for </a:t>
            </a:r>
            <a:r>
              <a:rPr lang="en-US" sz="2000" b="1" dirty="0">
                <a:latin typeface="Times New Roman" panose="02020603050405020304" pitchFamily="18" charset="0"/>
                <a:cs typeface="Times New Roman" panose="02020603050405020304" pitchFamily="18" charset="0"/>
              </a:rPr>
              <a:t>node</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Express</a:t>
            </a:r>
            <a:r>
              <a:rPr lang="en-US" sz="2000" dirty="0">
                <a:latin typeface="Times New Roman" panose="02020603050405020304" pitchFamily="18" charset="0"/>
                <a:cs typeface="Times New Roman" panose="02020603050405020304" pitchFamily="18" charset="0"/>
              </a:rPr>
              <a:t> is the backend part of something known as the MEAN stack.</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sz="3200" dirty="0" smtClean="0">
                <a:latin typeface="Algerian" panose="04020705040A02060702" pitchFamily="82" charset="0"/>
              </a:rPr>
              <a:t>express</a:t>
            </a:r>
            <a:endParaRPr lang="en-IN" sz="3200" dirty="0">
              <a:latin typeface="Algerian" panose="04020705040A02060702" pitchFamily="82"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000" b="58081"/>
          <a:stretch/>
        </p:blipFill>
        <p:spPr>
          <a:xfrm>
            <a:off x="2699792" y="620688"/>
            <a:ext cx="985838" cy="970252"/>
          </a:xfrm>
          <a:prstGeom prst="rect">
            <a:avLst/>
          </a:prstGeom>
        </p:spPr>
      </p:pic>
    </p:spTree>
    <p:extLst>
      <p:ext uri="{BB962C8B-B14F-4D97-AF65-F5344CB8AC3E}">
        <p14:creationId xmlns:p14="http://schemas.microsoft.com/office/powerpoint/2010/main" val="8168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260648"/>
            <a:ext cx="7756263" cy="1152128"/>
          </a:xfrm>
        </p:spPr>
        <p:txBody>
          <a:bodyPr/>
          <a:lstStyle/>
          <a:p>
            <a:r>
              <a:rPr lang="en-IN" sz="3200" dirty="0" smtClean="0">
                <a:latin typeface="Algerian" panose="04020705040A02060702" pitchFamily="82" charset="0"/>
              </a:rPr>
              <a:t>ANGULAR</a:t>
            </a:r>
            <a:endParaRPr lang="en-IN" sz="3200" dirty="0">
              <a:latin typeface="Algerian" panose="04020705040A02060702" pitchFamily="82" charset="0"/>
            </a:endParaRPr>
          </a:p>
        </p:txBody>
      </p:sp>
      <p:sp>
        <p:nvSpPr>
          <p:cNvPr id="5" name="Content Placeholder 4"/>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Angular 2 is a open source framework for building complex applications in the browser.</a:t>
            </a:r>
          </a:p>
          <a:p>
            <a:r>
              <a:rPr lang="en-IN" sz="2000" dirty="0" smtClean="0">
                <a:latin typeface="Times New Roman" panose="02020603050405020304" pitchFamily="18" charset="0"/>
                <a:cs typeface="Times New Roman" panose="02020603050405020304" pitchFamily="18" charset="0"/>
              </a:rPr>
              <a:t>Developed by Google.</a:t>
            </a:r>
          </a:p>
          <a:p>
            <a:r>
              <a:rPr lang="en-IN" sz="2000" b="1" dirty="0">
                <a:latin typeface="Times New Roman" panose="02020603050405020304" pitchFamily="18" charset="0"/>
                <a:cs typeface="Times New Roman" panose="02020603050405020304" pitchFamily="18" charset="0"/>
              </a:rPr>
              <a:t>AngularJS</a:t>
            </a:r>
            <a:r>
              <a:rPr lang="en-IN" sz="2000" dirty="0">
                <a:latin typeface="Times New Roman" panose="02020603050405020304" pitchFamily="18" charset="0"/>
                <a:cs typeface="Times New Roman" panose="02020603050405020304" pitchFamily="18" charset="0"/>
              </a:rPr>
              <a:t> is a </a:t>
            </a:r>
            <a:r>
              <a:rPr lang="en-IN" sz="2000" b="1" dirty="0">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framework, whereas </a:t>
            </a:r>
            <a:r>
              <a:rPr lang="en-IN" sz="2000" b="1" dirty="0" err="1">
                <a:latin typeface="Times New Roman" panose="02020603050405020304" pitchFamily="18" charset="0"/>
                <a:cs typeface="Times New Roman" panose="02020603050405020304" pitchFamily="18" charset="0"/>
              </a:rPr>
              <a:t>NodeJS</a:t>
            </a:r>
            <a:r>
              <a:rPr lang="en-IN" sz="2000" dirty="0">
                <a:latin typeface="Times New Roman" panose="02020603050405020304" pitchFamily="18" charset="0"/>
                <a:cs typeface="Times New Roman" panose="02020603050405020304" pitchFamily="18" charset="0"/>
              </a:rPr>
              <a:t> is a cross-platform runtime environment. As a client-side </a:t>
            </a:r>
            <a:r>
              <a:rPr lang="en-IN" sz="2000" b="1" dirty="0">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framework, </a:t>
            </a:r>
            <a:r>
              <a:rPr lang="en-IN" sz="2000" b="1" dirty="0">
                <a:latin typeface="Times New Roman" panose="02020603050405020304" pitchFamily="18" charset="0"/>
                <a:cs typeface="Times New Roman" panose="02020603050405020304" pitchFamily="18" charset="0"/>
              </a:rPr>
              <a:t>AngularJS Angular</a:t>
            </a:r>
            <a:r>
              <a:rPr lang="en-IN" sz="2000" dirty="0">
                <a:latin typeface="Times New Roman" panose="02020603050405020304" pitchFamily="18" charset="0"/>
                <a:cs typeface="Times New Roman" panose="02020603050405020304" pitchFamily="18" charset="0"/>
              </a:rPr>
              <a:t> enables developers to create dynamic web applications based on model-view-controller (MVC) architectural pattern and using HTML as a template language.</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311" r="50000" b="17377"/>
          <a:stretch/>
        </p:blipFill>
        <p:spPr>
          <a:xfrm>
            <a:off x="2600325" y="332656"/>
            <a:ext cx="985837" cy="956181"/>
          </a:xfrm>
          <a:prstGeom prst="rect">
            <a:avLst/>
          </a:prstGeom>
        </p:spPr>
      </p:pic>
    </p:spTree>
    <p:extLst>
      <p:ext uri="{BB962C8B-B14F-4D97-AF65-F5344CB8AC3E}">
        <p14:creationId xmlns:p14="http://schemas.microsoft.com/office/powerpoint/2010/main" val="3778284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151</TotalTime>
  <Words>1289</Words>
  <Application>Microsoft Office PowerPoint</Application>
  <PresentationFormat>On-screen Show (4:3)</PresentationFormat>
  <Paragraphs>90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Hardcover</vt:lpstr>
      <vt:lpstr>Node.js  MongoDB</vt:lpstr>
      <vt:lpstr>Database</vt:lpstr>
      <vt:lpstr>    Node.js and NoSQL Databases</vt:lpstr>
      <vt:lpstr>PowerPoint Presentation</vt:lpstr>
      <vt:lpstr>PowerPoint Presentation</vt:lpstr>
      <vt:lpstr>MONGO DB</vt:lpstr>
      <vt:lpstr>Introduction to MongoDB</vt:lpstr>
      <vt:lpstr>express</vt:lpstr>
      <vt:lpstr>ANGULAR</vt:lpstr>
      <vt:lpstr>NODE</vt:lpstr>
      <vt:lpstr>PowerPoint Presentation</vt:lpstr>
      <vt:lpstr>Installing the NPM Modules</vt:lpstr>
      <vt:lpstr> Install Express.js </vt:lpstr>
      <vt:lpstr>Installing Express </vt:lpstr>
      <vt:lpstr>HOW to install MONGO DB</vt:lpstr>
      <vt:lpstr>    Using MongoDB and Node.js</vt:lpstr>
      <vt:lpstr>Creating and closing a connection to a MongoDB database</vt:lpstr>
      <vt:lpstr>PowerPoint Presentation</vt:lpstr>
      <vt:lpstr>Querying for data in a MongoDB database </vt:lpstr>
      <vt:lpstr>Inserting documents in a collection </vt:lpstr>
      <vt:lpstr>Updating documents in a collection</vt:lpstr>
      <vt:lpstr>Deleting documents in a collection </vt:lpstr>
      <vt:lpstr>How to build a node express app with MongoDB to store and serve content</vt:lpstr>
      <vt:lpstr>PowerPoint Presentation</vt:lpstr>
      <vt:lpstr>PowerPoint Presentation</vt:lpstr>
      <vt:lpstr>PowerPoint Presentation</vt:lpstr>
      <vt:lpstr>      output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MongoDB</dc:title>
  <dc:creator>Windows User</dc:creator>
  <cp:lastModifiedBy>Windows User</cp:lastModifiedBy>
  <cp:revision>19</cp:revision>
  <dcterms:created xsi:type="dcterms:W3CDTF">2021-03-10T00:37:11Z</dcterms:created>
  <dcterms:modified xsi:type="dcterms:W3CDTF">2021-03-10T03:08:36Z</dcterms:modified>
</cp:coreProperties>
</file>