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71" r:id="rId5"/>
    <p:sldId id="262" r:id="rId6"/>
    <p:sldId id="260" r:id="rId7"/>
    <p:sldId id="261" r:id="rId8"/>
    <p:sldId id="258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-822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2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2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5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4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9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21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R7-EdxDSf0" TargetMode="External"/><Relationship Id="rId2" Type="http://schemas.openxmlformats.org/officeDocument/2006/relationships/hyperlink" Target="https://www.javatpoint.com/hibernate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m5-6IcxJvi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ibernate-architecture#e1" TargetMode="External"/><Relationship Id="rId7" Type="http://schemas.openxmlformats.org/officeDocument/2006/relationships/hyperlink" Target="https://www.javatpoint.com/hibernate-architecture#e5" TargetMode="External"/><Relationship Id="rId2" Type="http://schemas.openxmlformats.org/officeDocument/2006/relationships/hyperlink" Target="https://www.javatpoint.com/hibernate-architecture#el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hibernate-architecture#e4" TargetMode="External"/><Relationship Id="rId5" Type="http://schemas.openxmlformats.org/officeDocument/2006/relationships/hyperlink" Target="https://www.javatpoint.com/hibernate-architecture#e3" TargetMode="External"/><Relationship Id="rId4" Type="http://schemas.openxmlformats.org/officeDocument/2006/relationships/hyperlink" Target="https://www.javatpoint.com/hibernate-architecture#e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85A9B5-DAA5-4566-B49F-0072F8D1E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D310B8-8826-40BD-86C7-E625B3194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99A6C4F5-BAE0-473A-87C9-2B4918983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/>
          <a:stretch/>
        </p:blipFill>
        <p:spPr>
          <a:xfrm>
            <a:off x="5359400" y="1122363"/>
            <a:ext cx="5308600" cy="4135437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="" xmlns:a16="http://schemas.microsoft.com/office/drawing/2014/main" id="{A0E871D3-9EA6-4FF1-83BB-3455068935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00" b="22020"/>
          <a:stretch/>
        </p:blipFill>
        <p:spPr>
          <a:xfrm>
            <a:off x="1524000" y="1122363"/>
            <a:ext cx="3937000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3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F1174801-1395-44C5-9B00-CCAC45C056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BADB362-9771-4A3C-B9E5-6777F34C50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65019-7453-4016-8EFC-AA4C8B95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Example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E0EF321-8351-49AB-BA30-A90615C80E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="" xmlns:a16="http://schemas.microsoft.com/office/drawing/2014/main" id="{7F729D3C-986A-4A27-A9FF-0A07A0959F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="" xmlns:a16="http://schemas.microsoft.com/office/drawing/2014/main" id="{988FC5EC-C010-4D4A-8972-F323D52A4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9471"/>
            <a:ext cx="10515600" cy="34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062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7545D-131B-4B70-99F1-9B10D8A5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041009"/>
          </a:xfrm>
        </p:spPr>
        <p:txBody>
          <a:bodyPr/>
          <a:lstStyle/>
          <a:p>
            <a:r>
              <a:rPr lang="en-IN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550710-02E8-44C7-92A9-CDF64E7C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547446"/>
            <a:ext cx="11141612" cy="4944794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create Student Table : class Student {                              (one Object) ,it stores 4 values in Db.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int id;                                                Every Object contains some Data’s.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String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String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String email;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without accessing SQL query we can save the data’s by using the Method:  </a:t>
            </a:r>
            <a:r>
              <a:rPr lang="en-IN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save(</a:t>
            </a:r>
            <a:r>
              <a:rPr lang="en-IN" sz="2000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can directly store the data inside database by using this Method .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how we will convert Object into Table ?</a:t>
            </a:r>
          </a:p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here is the concept called ORM , by using this ORM tool it contains –Object ,  Relational , Mapping </a:t>
            </a:r>
          </a:p>
          <a:p>
            <a:endParaRPr lang="en-IN" sz="2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E3D4792A-C6E5-4E60-9EEB-251E8B6CB0E3}"/>
              </a:ext>
            </a:extLst>
          </p:cNvPr>
          <p:cNvCxnSpPr/>
          <p:nvPr/>
        </p:nvCxnSpPr>
        <p:spPr>
          <a:xfrm>
            <a:off x="5406683" y="1758462"/>
            <a:ext cx="1378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643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AD7EE1-E4C1-4018-B054-BFBB530D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844061"/>
          </a:xfrm>
        </p:spPr>
        <p:txBody>
          <a:bodyPr>
            <a:normAutofit fontScale="90000"/>
          </a:bodyPr>
          <a:lstStyle/>
          <a:p>
            <a:r>
              <a:rPr lang="en-IN" dirty="0"/>
              <a:t>How its Possible from Object to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083865-6F68-4AC5-A60F-77265591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6" y="1434905"/>
            <a:ext cx="11563643" cy="5057334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talk about the class structure and it should be same as Table structure.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has a Table and Object is your Rows.(2 rows, with 2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means we are trying to create an Relationship between Object Oriented Programming concept.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possible with the help of ORM concept we use here.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Object(Java concept) , Relational(Database concept) , Mapping(we need map it).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E1F70A85-E25A-4EDA-8E9E-B1C29D5AB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03" r="57310" b="-1"/>
          <a:stretch/>
        </p:blipFill>
        <p:spPr>
          <a:xfrm>
            <a:off x="430237" y="1984082"/>
            <a:ext cx="3368521" cy="210204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7B7F5E4E-4C64-4947-8CCE-3AE4E542E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63468"/>
              </p:ext>
            </p:extLst>
          </p:nvPr>
        </p:nvGraphicFramePr>
        <p:xfrm>
          <a:off x="3905439" y="2138289"/>
          <a:ext cx="6138893" cy="194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77">
                  <a:extLst>
                    <a:ext uri="{9D8B030D-6E8A-4147-A177-3AD203B41FA5}">
                      <a16:colId xmlns="" xmlns:a16="http://schemas.microsoft.com/office/drawing/2014/main" val="1480878196"/>
                    </a:ext>
                  </a:extLst>
                </a:gridCol>
                <a:gridCol w="1393962">
                  <a:extLst>
                    <a:ext uri="{9D8B030D-6E8A-4147-A177-3AD203B41FA5}">
                      <a16:colId xmlns="" xmlns:a16="http://schemas.microsoft.com/office/drawing/2014/main" val="278938328"/>
                    </a:ext>
                  </a:extLst>
                </a:gridCol>
                <a:gridCol w="1336431">
                  <a:extLst>
                    <a:ext uri="{9D8B030D-6E8A-4147-A177-3AD203B41FA5}">
                      <a16:colId xmlns="" xmlns:a16="http://schemas.microsoft.com/office/drawing/2014/main" val="686473547"/>
                    </a:ext>
                  </a:extLst>
                </a:gridCol>
                <a:gridCol w="2602523">
                  <a:extLst>
                    <a:ext uri="{9D8B030D-6E8A-4147-A177-3AD203B41FA5}">
                      <a16:colId xmlns="" xmlns:a16="http://schemas.microsoft.com/office/drawing/2014/main" val="3576956732"/>
                    </a:ext>
                  </a:extLst>
                </a:gridCol>
              </a:tblGrid>
              <a:tr h="649279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firstName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lastName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1048050"/>
                  </a:ext>
                </a:extLst>
              </a:tr>
              <a:tr h="649279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raj@gmail.com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4050237"/>
                  </a:ext>
                </a:extLst>
              </a:tr>
              <a:tr h="649279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dharshini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priya198@gmail.com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422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33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5DE74B-645D-4475-B04F-608F02D1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 the Use of Hibernate?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1E53DB-80ED-48E3-965B-48732164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222"/>
            <a:ext cx="10515600" cy="367166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Hibernate we can store your Objects into your Database directly with the help of using the Method called:  </a:t>
            </a: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save(</a:t>
            </a:r>
            <a:r>
              <a:rPr lang="en-IN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use this same method for all ?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need to create an Object called , </a:t>
            </a: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Session/Session Object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as,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IN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s.save</a:t>
            </a: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2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41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97D10-B53F-4256-BFD9-952C663D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815926"/>
          </a:xfrm>
        </p:spPr>
        <p:txBody>
          <a:bodyPr/>
          <a:lstStyle/>
          <a:p>
            <a:r>
              <a:rPr lang="en-IN" dirty="0"/>
              <a:t>How do we create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3CA1F4-D98D-465C-B4FA-6DE3814B9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1448972"/>
            <a:ext cx="11408898" cy="5022165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we need to create  an Object of Session Factory under that we can create Session.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Session Factory we need to provide those details to configuration for database.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working with JDBC , we have to provide certain steps Driver Name , specify the database URL , Username and Password in the configuration file , so that we can load inside the Session Factory Object.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, there are multiple ways for configuration like: 1. XML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2. Java Configuration.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we got an session Factory Object , we can work with Session &amp; by using Session we can save the Object -&gt;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s.save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not only save we can also use get(); method to fetch the data.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can use all this concept to implement the hibernate and also ORM Tool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session . save(book);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5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1A7F59-CB1D-436B-9833-5866162B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844062"/>
          </a:xfrm>
        </p:spPr>
        <p:txBody>
          <a:bodyPr/>
          <a:lstStyle/>
          <a:p>
            <a:r>
              <a:rPr lang="en-IN" dirty="0"/>
              <a:t>How to implement 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302D3B-CD8B-4CA2-8530-11E14794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5" y="1561514"/>
            <a:ext cx="11422967" cy="4923691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any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Eclipse,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IntelliJ.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eclipse IDE, we can create Maven Project because the advantage of using an maven project it will give you a Project Structure.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hibernate we must use some  certain libraries , we need to download those libraries and we add it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I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 configuration tool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Help-&gt;Eclipse Marketplace-&gt;search hibernate,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JBoss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Tools-&gt;select checkbox-&gt;hibernate(uncheck all other options)-&gt;click-&gt;install-&gt;restart eclipse 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click on project or resource package-&gt;select new-&gt;other-&gt;search-&gt;hibernate-&gt;choose-&gt;hibernate configuration file -&gt;fill all options -&gt;Finish.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(hibernate.cfg.xml) file will be created.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566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r="16784" b="28691"/>
          <a:stretch/>
        </p:blipFill>
        <p:spPr>
          <a:xfrm>
            <a:off x="5670456" y="3180197"/>
            <a:ext cx="6315218" cy="3164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r="16643" b="7710"/>
          <a:stretch/>
        </p:blipFill>
        <p:spPr>
          <a:xfrm>
            <a:off x="309490" y="528858"/>
            <a:ext cx="5178086" cy="35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2" t="12213" r="34965" b="26095"/>
          <a:stretch/>
        </p:blipFill>
        <p:spPr>
          <a:xfrm>
            <a:off x="4304714" y="3474721"/>
            <a:ext cx="6874412" cy="3123028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5" t="14894" r="44018" b="23079"/>
          <a:stretch/>
        </p:blipFill>
        <p:spPr>
          <a:xfrm>
            <a:off x="379829" y="365761"/>
            <a:ext cx="5908429" cy="28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8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23350" r="12854" b="20018"/>
          <a:stretch/>
        </p:blipFill>
        <p:spPr bwMode="auto">
          <a:xfrm>
            <a:off x="506438" y="548641"/>
            <a:ext cx="5373858" cy="279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6" t="15624" r="11221" b="10146"/>
          <a:stretch/>
        </p:blipFill>
        <p:spPr bwMode="auto">
          <a:xfrm>
            <a:off x="5922497" y="2791635"/>
            <a:ext cx="5936567" cy="389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86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 :Example program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  <a:hlinkClick r:id="rId2"/>
              </a:rPr>
              <a:t>https://www.javatpoint.com/hibernate-tutorial</a:t>
            </a:r>
            <a:endParaRPr lang="en-IN" dirty="0" smtClean="0">
              <a:solidFill>
                <a:srgbClr val="00B0F0"/>
              </a:solidFill>
              <a:hlinkClick r:id="rId2"/>
            </a:endParaRPr>
          </a:p>
          <a:p>
            <a:r>
              <a:rPr lang="en-IN" dirty="0" smtClean="0">
                <a:solidFill>
                  <a:srgbClr val="00B0F0"/>
                </a:solidFill>
                <a:hlinkClick r:id="rId2"/>
              </a:rPr>
              <a:t>https</a:t>
            </a:r>
            <a:r>
              <a:rPr lang="en-IN" dirty="0">
                <a:solidFill>
                  <a:srgbClr val="00B0F0"/>
                </a:solidFill>
                <a:hlinkClick r:id="rId2"/>
              </a:rPr>
              <a:t>://</a:t>
            </a:r>
            <a:r>
              <a:rPr lang="en-IN" dirty="0" smtClean="0">
                <a:solidFill>
                  <a:srgbClr val="00B0F0"/>
                </a:solidFill>
                <a:hlinkClick r:id="rId2"/>
              </a:rPr>
              <a:t>www.codejava.net/frameworks/hibernate/hibernate-hello-world-tutorial-for-beginners-with-eclipse-and-mysql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rgbClr val="00B0F0"/>
                </a:solidFill>
                <a:hlinkClick r:id="rId3"/>
              </a:rPr>
              <a:t>https://</a:t>
            </a:r>
            <a:r>
              <a:rPr lang="en-IN" dirty="0" smtClean="0">
                <a:solidFill>
                  <a:srgbClr val="00B0F0"/>
                </a:solidFill>
                <a:hlinkClick r:id="rId3"/>
              </a:rPr>
              <a:t>youtu.be/JR7-EdxDSf0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rgbClr val="00B0F0"/>
                </a:solidFill>
              </a:rPr>
              <a:t>https://</a:t>
            </a:r>
            <a:r>
              <a:rPr lang="en-IN" dirty="0">
                <a:solidFill>
                  <a:srgbClr val="00B0F0"/>
                </a:solidFill>
                <a:hlinkClick r:id="rId4"/>
              </a:rPr>
              <a:t>youtu.be/m5-6IcxJviw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70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C4C3D5-17B3-4098-A281-6C0BCC65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Hibernate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785425-CF71-4889-BDCA-CB08ABF2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1688123"/>
            <a:ext cx="11268221" cy="486742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Hibernate is a </a:t>
            </a:r>
            <a:r>
              <a:rPr lang="en-US" sz="2400" b="1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framework 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simplifies the development of Java application to interact with the database.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 is the best,  </a:t>
            </a: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 Framework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Java.</a:t>
            </a:r>
            <a:endParaRPr lang="en-US" sz="2400" b="0" i="0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an open source, lightweight, </a:t>
            </a:r>
            <a:r>
              <a:rPr lang="en-US" sz="2400" b="0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ORM </a:t>
            </a:r>
            <a:r>
              <a:rPr lang="en-US" sz="2400" b="1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(Object Relational Mapping) </a:t>
            </a: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ool</a:t>
            </a:r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Hibernate implements the specifications of </a:t>
            </a:r>
            <a:r>
              <a:rPr lang="en-US" sz="2400" b="0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JPA </a:t>
            </a:r>
            <a:r>
              <a:rPr lang="en-US" sz="2400" b="1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(Java Persistence API) 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data persistence</a:t>
            </a:r>
            <a:r>
              <a:rPr lang="en-US" sz="2400" b="0" i="0" dirty="0" smtClean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 internally uses the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API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interact with the database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 simplifies the data creation , data manipulation and data access.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programming technique that maps the object to the data stored in the database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[CRUD].</a:t>
            </a:r>
            <a:endParaRPr lang="en-IN" sz="24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8" y="745588"/>
            <a:ext cx="9369082" cy="5399625"/>
          </a:xfrm>
        </p:spPr>
      </p:pic>
    </p:spTree>
    <p:extLst>
      <p:ext uri="{BB962C8B-B14F-4D97-AF65-F5344CB8AC3E}">
        <p14:creationId xmlns:p14="http://schemas.microsoft.com/office/powerpoint/2010/main" val="246262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297F7562-DBE2-4729-835D-1486BBB437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DCE0245F-7D4D-413E-940B-1D9D9A171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9B97BE4-8A98-49F3-8669-EAAF6D4331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A090277-9074-44AA-8A49-453BF2C457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0BAA60-D61A-4BAF-95E4-FD5660DE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Architecture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5B42FA01-4D2C-446A-A427-AF822D1E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5AE69FC-8D41-4584-B8F5-BBA1B102F5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84" t="28416" r="53386" b="8492"/>
          <a:stretch/>
        </p:blipFill>
        <p:spPr>
          <a:xfrm>
            <a:off x="835151" y="1392402"/>
            <a:ext cx="5439039" cy="488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2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F6C5C65-7EFE-4113-A746-488168E59DA0}"/>
              </a:ext>
            </a:extLst>
          </p:cNvPr>
          <p:cNvSpPr txBox="1"/>
          <p:nvPr/>
        </p:nvSpPr>
        <p:spPr>
          <a:xfrm>
            <a:off x="337626" y="623897"/>
            <a:ext cx="107758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Hibernate Architecture</a:t>
            </a:r>
          </a:p>
          <a:p>
            <a:pPr algn="just"/>
            <a:endParaRPr lang="en-US" sz="2800" b="0" i="0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 u="sng" strike="noStrike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Elements </a:t>
            </a:r>
            <a:r>
              <a:rPr lang="en-US" sz="2000" b="1" i="0" u="sng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of Hibernate Architecture</a:t>
            </a:r>
            <a:endParaRPr lang="en-US" sz="2000" b="1" i="0" u="sng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u="sng" strike="noStrike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SessionFactory</a:t>
            </a:r>
            <a:endParaRPr lang="en-US" sz="2000" b="0" i="0" u="sng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u="sng" strike="noStrike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Session</a:t>
            </a:r>
            <a:endParaRPr lang="en-US" sz="2000" b="0" i="0" u="sng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u="sng" strike="noStrike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Transaction</a:t>
            </a:r>
            <a:endParaRPr lang="en-US" sz="2000" b="0" i="0" u="sng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u="sng" strike="noStrike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ConnectionProvider</a:t>
            </a:r>
            <a:endParaRPr lang="en-US" sz="2000" b="0" i="0" u="sng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u="sng" strike="noStrike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TransactionFactory</a:t>
            </a:r>
            <a:r>
              <a:rPr lang="en-US" sz="2000" b="0" i="0" u="sng" strike="noStrike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000" b="0" i="0" u="sng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Hibernate architecture includes many objects such as persistent object, session factory, transaction factory, connection factory, session, transaction etc.</a:t>
            </a:r>
          </a:p>
          <a:p>
            <a:pPr algn="just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Hibernate architecture is categorized in four layers.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 layer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Hibernate framework layer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Backhand </a:t>
            </a:r>
            <a:r>
              <a:rPr lang="en-US" sz="20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layer</a:t>
            </a:r>
          </a:p>
        </p:txBody>
      </p:sp>
    </p:spTree>
    <p:extLst>
      <p:ext uri="{BB962C8B-B14F-4D97-AF65-F5344CB8AC3E}">
        <p14:creationId xmlns:p14="http://schemas.microsoft.com/office/powerpoint/2010/main" val="1716124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F1174801-1395-44C5-9B00-CCAC45C056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DBEE602-02D2-420A-AFC1-438A1699A5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="" xmlns:a16="http://schemas.microsoft.com/office/drawing/2014/main" id="{1AFAC107-A2EB-4764-8601-B96347A2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76" y="696201"/>
            <a:ext cx="6233126" cy="49132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3FAB79E-1E1B-4287-B4EA-26E497404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2256D1-A993-4D2E-943C-2E87F8BFC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7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297F7562-DBE2-4729-835D-1486BBB437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CE0245F-7D4D-413E-940B-1D9D9A171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9B97BE4-8A98-49F3-8669-EAAF6D4331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A090277-9074-44AA-8A49-453BF2C457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E0AA87-FB69-4069-889F-6141211D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Flow of Hibernate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="" xmlns:a16="http://schemas.microsoft.com/office/drawing/2014/main" id="{9FEF8ABE-C2DD-4192-B7D1-0548B8996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9" y="681424"/>
            <a:ext cx="6402214" cy="548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18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0FA70-36C8-4CB9-A0B7-7023B7F2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6A7A01-968C-4F25-ADC2-CB3777588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49450"/>
            <a:ext cx="11439965" cy="41957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</a:t>
            </a:r>
            <a:r>
              <a:rPr lang="en-IN" dirty="0" smtClean="0"/>
              <a:t>  </a:t>
            </a:r>
            <a:r>
              <a:rPr lang="en-IN" sz="2000" dirty="0"/>
              <a:t>RDBMS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JDBC                               </a:t>
            </a:r>
            <a:r>
              <a:rPr lang="en-IN" dirty="0" smtClean="0"/>
              <a:t>  </a:t>
            </a:r>
            <a:r>
              <a:rPr lang="en-IN" sz="2000" dirty="0"/>
              <a:t>SQL </a:t>
            </a:r>
            <a:r>
              <a:rPr lang="en-IN" sz="2000" dirty="0" smtClean="0"/>
              <a:t>SERVER, MySQL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</a:t>
            </a:r>
            <a:r>
              <a:rPr lang="en-IN" dirty="0" smtClean="0"/>
              <a:t>(</a:t>
            </a:r>
            <a:r>
              <a:rPr lang="en-IN" dirty="0"/>
              <a:t>Persistence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</a:t>
            </a:r>
          </a:p>
          <a:p>
            <a:pPr marL="0" indent="0">
              <a:buNone/>
            </a:pPr>
            <a:r>
              <a:rPr lang="en-IN" dirty="0"/>
              <a:t>    APP(IDE)                                                       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078BF76-9327-4AB2-A99B-5E7DEBF7C48F}"/>
              </a:ext>
            </a:extLst>
          </p:cNvPr>
          <p:cNvSpPr/>
          <p:nvPr/>
        </p:nvSpPr>
        <p:spPr>
          <a:xfrm>
            <a:off x="844550" y="2806700"/>
            <a:ext cx="1917700" cy="165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 APPLICATION</a:t>
            </a:r>
            <a:endParaRPr lang="en-IN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="" xmlns:a16="http://schemas.microsoft.com/office/drawing/2014/main" id="{63E16DB8-ECA5-4E01-AFDB-BA9C84D6719E}"/>
              </a:ext>
            </a:extLst>
          </p:cNvPr>
          <p:cNvSpPr/>
          <p:nvPr/>
        </p:nvSpPr>
        <p:spPr>
          <a:xfrm>
            <a:off x="6946900" y="2717800"/>
            <a:ext cx="1625600" cy="1828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DC0086D6-E4B3-44D7-85ED-6FAAA090A7FB}"/>
              </a:ext>
            </a:extLst>
          </p:cNvPr>
          <p:cNvCxnSpPr>
            <a:cxnSpLocks/>
          </p:cNvCxnSpPr>
          <p:nvPr/>
        </p:nvCxnSpPr>
        <p:spPr>
          <a:xfrm>
            <a:off x="2762250" y="3644900"/>
            <a:ext cx="4184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B9D8D53-7622-4542-BA94-F44749E5F2DE}"/>
              </a:ext>
            </a:extLst>
          </p:cNvPr>
          <p:cNvSpPr/>
          <p:nvPr/>
        </p:nvSpPr>
        <p:spPr>
          <a:xfrm>
            <a:off x="3334043" y="4923692"/>
            <a:ext cx="3362179" cy="562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Java Database Connectivity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4F7E096B-7A0A-4BC8-BE82-B30CB0C3724D}"/>
              </a:ext>
            </a:extLst>
          </p:cNvPr>
          <p:cNvCxnSpPr/>
          <p:nvPr/>
        </p:nvCxnSpPr>
        <p:spPr>
          <a:xfrm>
            <a:off x="4854575" y="3632200"/>
            <a:ext cx="0" cy="129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0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="" xmlns:a16="http://schemas.microsoft.com/office/drawing/2014/main" id="{F1174801-1395-44C5-9B00-CCAC45C056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8BADB362-9771-4A3C-B9E5-6777F34C50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0BAA60-D61A-4BAF-95E4-FD5660DE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ORM Tool Connectivity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E0EF321-8351-49AB-BA30-A90615C80E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7F729D3C-986A-4A27-A9FF-0A07A0959F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="" xmlns:a16="http://schemas.microsoft.com/office/drawing/2014/main" id="{533564D5-8AAB-4E95-A711-D7DA5929E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0310"/>
            <a:ext cx="10515600" cy="31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8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E47E9-045F-4017-BDEC-5D66FA96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4" y="1533378"/>
            <a:ext cx="11338560" cy="488149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 (Object Relational Mapping) it is the tool for persisting the Data’s.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all data’s in database called “Persistence”.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we connect both Java Application with Database called “JDBC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”.ORM tool will create data’s without accessing/writing any queries in database.[CRUD Operations]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in variable, object, primitive values like int, string, float, double, or the data are in Object format.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EE26EF1-8D9A-4BCF-88B8-285B31DB5188}"/>
              </a:ext>
            </a:extLst>
          </p:cNvPr>
          <p:cNvSpPr/>
          <p:nvPr/>
        </p:nvSpPr>
        <p:spPr>
          <a:xfrm>
            <a:off x="838200" y="562707"/>
            <a:ext cx="4366846" cy="689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WHAT IS ORM?</a:t>
            </a:r>
          </a:p>
        </p:txBody>
      </p:sp>
    </p:spTree>
    <p:extLst>
      <p:ext uri="{BB962C8B-B14F-4D97-AF65-F5344CB8AC3E}">
        <p14:creationId xmlns:p14="http://schemas.microsoft.com/office/powerpoint/2010/main" val="277576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22A1C"/>
      </a:dk2>
      <a:lt2>
        <a:srgbClr val="F2F0F3"/>
      </a:lt2>
      <a:accent1>
        <a:srgbClr val="76AF45"/>
      </a:accent1>
      <a:accent2>
        <a:srgbClr val="9BA938"/>
      </a:accent2>
      <a:accent3>
        <a:srgbClr val="BE9C4B"/>
      </a:accent3>
      <a:accent4>
        <a:srgbClr val="B15D3B"/>
      </a:accent4>
      <a:accent5>
        <a:srgbClr val="C34D5C"/>
      </a:accent5>
      <a:accent6>
        <a:srgbClr val="B13B7B"/>
      </a:accent6>
      <a:hlink>
        <a:srgbClr val="C3504B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824</Words>
  <Application>Microsoft Office PowerPoint</Application>
  <PresentationFormat>Custom</PresentationFormat>
  <Paragraphs>110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BlockprintVTI</vt:lpstr>
      <vt:lpstr>PowerPoint Presentation</vt:lpstr>
      <vt:lpstr>Hibernate Framework</vt:lpstr>
      <vt:lpstr>Architecture</vt:lpstr>
      <vt:lpstr>PowerPoint Presentation</vt:lpstr>
      <vt:lpstr>PowerPoint Presentation</vt:lpstr>
      <vt:lpstr>Flow of Hibernate</vt:lpstr>
      <vt:lpstr>JDBC Connectivity</vt:lpstr>
      <vt:lpstr>ORM Tool Connectivity</vt:lpstr>
      <vt:lpstr>PowerPoint Presentation</vt:lpstr>
      <vt:lpstr>Example </vt:lpstr>
      <vt:lpstr>How it Works?</vt:lpstr>
      <vt:lpstr>How its Possible from Object to Table?</vt:lpstr>
      <vt:lpstr>What is  the Use of Hibernate?</vt:lpstr>
      <vt:lpstr>How do we create Session?</vt:lpstr>
      <vt:lpstr>How to implement Hibernate</vt:lpstr>
      <vt:lpstr>PowerPoint Presentation</vt:lpstr>
      <vt:lpstr>PowerPoint Presentation</vt:lpstr>
      <vt:lpstr>PowerPoint Presentation</vt:lpstr>
      <vt:lpstr>REFER :Example program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HEMALATHA M</dc:creator>
  <cp:lastModifiedBy>Windows User</cp:lastModifiedBy>
  <cp:revision>44</cp:revision>
  <dcterms:created xsi:type="dcterms:W3CDTF">2021-06-25T07:42:38Z</dcterms:created>
  <dcterms:modified xsi:type="dcterms:W3CDTF">2021-06-29T09:03:50Z</dcterms:modified>
</cp:coreProperties>
</file>