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25" r:id="rId2"/>
    <p:sldId id="312" r:id="rId3"/>
    <p:sldId id="313" r:id="rId4"/>
    <p:sldId id="308" r:id="rId5"/>
    <p:sldId id="311" r:id="rId6"/>
    <p:sldId id="309" r:id="rId7"/>
    <p:sldId id="310" r:id="rId8"/>
    <p:sldId id="314" r:id="rId9"/>
    <p:sldId id="304" r:id="rId10"/>
    <p:sldId id="256" r:id="rId11"/>
    <p:sldId id="257" r:id="rId12"/>
    <p:sldId id="258" r:id="rId13"/>
    <p:sldId id="269" r:id="rId14"/>
    <p:sldId id="270" r:id="rId15"/>
    <p:sldId id="271" r:id="rId16"/>
    <p:sldId id="272" r:id="rId17"/>
    <p:sldId id="273" r:id="rId18"/>
    <p:sldId id="297" r:id="rId19"/>
    <p:sldId id="298" r:id="rId20"/>
    <p:sldId id="299" r:id="rId21"/>
    <p:sldId id="262" r:id="rId22"/>
    <p:sldId id="263" r:id="rId23"/>
    <p:sldId id="274" r:id="rId24"/>
    <p:sldId id="275" r:id="rId25"/>
    <p:sldId id="276" r:id="rId26"/>
    <p:sldId id="277" r:id="rId27"/>
    <p:sldId id="278" r:id="rId28"/>
    <p:sldId id="301" r:id="rId29"/>
    <p:sldId id="266" r:id="rId30"/>
    <p:sldId id="267" r:id="rId31"/>
    <p:sldId id="355" r:id="rId32"/>
    <p:sldId id="327" r:id="rId33"/>
    <p:sldId id="328" r:id="rId34"/>
    <p:sldId id="329" r:id="rId35"/>
    <p:sldId id="330" r:id="rId36"/>
    <p:sldId id="331" r:id="rId37"/>
    <p:sldId id="332" r:id="rId38"/>
    <p:sldId id="356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279" r:id="rId62"/>
    <p:sldId id="280" r:id="rId63"/>
    <p:sldId id="281" r:id="rId64"/>
    <p:sldId id="282" r:id="rId65"/>
    <p:sldId id="283" r:id="rId66"/>
    <p:sldId id="284" r:id="rId67"/>
    <p:sldId id="285" r:id="rId68"/>
    <p:sldId id="286" r:id="rId69"/>
    <p:sldId id="287" r:id="rId70"/>
    <p:sldId id="288" r:id="rId71"/>
    <p:sldId id="289" r:id="rId72"/>
    <p:sldId id="290" r:id="rId73"/>
    <p:sldId id="291" r:id="rId74"/>
    <p:sldId id="296" r:id="rId75"/>
    <p:sldId id="292" r:id="rId76"/>
    <p:sldId id="293" r:id="rId77"/>
    <p:sldId id="294" r:id="rId78"/>
    <p:sldId id="295" r:id="rId79"/>
    <p:sldId id="302" r:id="rId80"/>
    <p:sldId id="303" r:id="rId81"/>
    <p:sldId id="300" r:id="rId82"/>
    <p:sldId id="305" r:id="rId83"/>
    <p:sldId id="306" r:id="rId84"/>
    <p:sldId id="307" r:id="rId85"/>
    <p:sldId id="315" r:id="rId86"/>
    <p:sldId id="316" r:id="rId87"/>
    <p:sldId id="317" r:id="rId88"/>
    <p:sldId id="318" r:id="rId89"/>
    <p:sldId id="319" r:id="rId90"/>
    <p:sldId id="320" r:id="rId91"/>
    <p:sldId id="321" r:id="rId92"/>
    <p:sldId id="322" r:id="rId93"/>
    <p:sldId id="323" r:id="rId94"/>
    <p:sldId id="324" r:id="rId95"/>
    <p:sldId id="326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7CB92F-743C-4D5E-B43F-BF0547EF7F5A}">
          <p14:sldIdLst>
            <p14:sldId id="325"/>
            <p14:sldId id="312"/>
            <p14:sldId id="313"/>
            <p14:sldId id="308"/>
            <p14:sldId id="311"/>
            <p14:sldId id="309"/>
            <p14:sldId id="310"/>
            <p14:sldId id="314"/>
            <p14:sldId id="304"/>
            <p14:sldId id="256"/>
            <p14:sldId id="257"/>
            <p14:sldId id="258"/>
            <p14:sldId id="269"/>
            <p14:sldId id="270"/>
            <p14:sldId id="271"/>
            <p14:sldId id="272"/>
            <p14:sldId id="273"/>
            <p14:sldId id="297"/>
            <p14:sldId id="298"/>
            <p14:sldId id="299"/>
            <p14:sldId id="262"/>
            <p14:sldId id="263"/>
            <p14:sldId id="274"/>
            <p14:sldId id="275"/>
            <p14:sldId id="276"/>
            <p14:sldId id="277"/>
            <p14:sldId id="278"/>
            <p14:sldId id="301"/>
            <p14:sldId id="266"/>
            <p14:sldId id="267"/>
            <p14:sldId id="355"/>
            <p14:sldId id="327"/>
            <p14:sldId id="328"/>
            <p14:sldId id="329"/>
            <p14:sldId id="330"/>
            <p14:sldId id="331"/>
            <p14:sldId id="332"/>
            <p14:sldId id="356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6"/>
            <p14:sldId id="292"/>
            <p14:sldId id="293"/>
            <p14:sldId id="294"/>
            <p14:sldId id="295"/>
            <p14:sldId id="302"/>
            <p14:sldId id="303"/>
            <p14:sldId id="300"/>
            <p14:sldId id="305"/>
            <p14:sldId id="306"/>
            <p14:sldId id="307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9763CC6D-A120-4B6C-B3AB-401921487FA5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DA11447E-8417-433E-9E6E-56855C67499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CC6D-A120-4B6C-B3AB-401921487FA5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447E-8417-433E-9E6E-56855C6749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CC6D-A120-4B6C-B3AB-401921487FA5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447E-8417-433E-9E6E-56855C6749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763CC6D-A120-4B6C-B3AB-401921487FA5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11447E-8417-433E-9E6E-56855C67499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9763CC6D-A120-4B6C-B3AB-401921487FA5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DA11447E-8417-433E-9E6E-56855C67499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CC6D-A120-4B6C-B3AB-401921487FA5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447E-8417-433E-9E6E-56855C67499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CC6D-A120-4B6C-B3AB-401921487FA5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447E-8417-433E-9E6E-56855C67499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63CC6D-A120-4B6C-B3AB-401921487FA5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11447E-8417-433E-9E6E-56855C67499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CC6D-A120-4B6C-B3AB-401921487FA5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447E-8417-433E-9E6E-56855C6749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763CC6D-A120-4B6C-B3AB-401921487FA5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11447E-8417-433E-9E6E-56855C674998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63CC6D-A120-4B6C-B3AB-401921487FA5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11447E-8417-433E-9E6E-56855C67499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763CC6D-A120-4B6C-B3AB-401921487FA5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A11447E-8417-433E-9E6E-56855C67499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jack06@gmail.co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5474" y="1001377"/>
            <a:ext cx="10515600" cy="4351338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                                   </a:t>
            </a:r>
            <a:r>
              <a:rPr lang="en-IN" sz="4000" b="1" dirty="0" err="1" smtClean="0">
                <a:solidFill>
                  <a:schemeClr val="accent1"/>
                </a:solidFill>
                <a:latin typeface="Algerian" panose="04020705040A02060702" pitchFamily="82" charset="0"/>
              </a:rPr>
              <a:t>sql</a:t>
            </a:r>
            <a:r>
              <a:rPr lang="en-IN" sz="4000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  queries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17774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70829-9B82-46EF-9AFA-383BD2789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SUPER KEY AND CANDIDATE KEY</a:t>
            </a:r>
          </a:p>
        </p:txBody>
      </p:sp>
    </p:spTree>
    <p:extLst>
      <p:ext uri="{BB962C8B-B14F-4D97-AF65-F5344CB8AC3E}">
        <p14:creationId xmlns:p14="http://schemas.microsoft.com/office/powerpoint/2010/main" val="144608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AF72E5-1B1E-48FC-9367-B4CC7ADB22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520505"/>
            <a:ext cx="10247142" cy="5656458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KEY :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key is a set of attributes that can uniquely identify each row.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{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stud_id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contain extra attributes.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super keys can’t be candidate keys.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677E1B98-CCE6-47C7-A3E3-89792ACAD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54135"/>
              </p:ext>
            </p:extLst>
          </p:nvPr>
        </p:nvGraphicFramePr>
        <p:xfrm>
          <a:off x="2032000" y="68103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="" xmlns:a16="http://schemas.microsoft.com/office/drawing/2014/main" val="1287130793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178003015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3457722444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92177951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100123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 err="1" smtClean="0"/>
                        <a:t>Stud_id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Stud_name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Phone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141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752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484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95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97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C060C3-B364-4018-B1F8-5DC5E0C5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74D58B-7510-4E3E-BC00-8B026A13C6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set of super key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{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{phone}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more than one candidate key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 also uniquely identifies the entire row.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0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5756ED-D084-4E5F-A453-EFE78706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2F187D-167F-4462-BA38-37686A17C0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159099"/>
            <a:ext cx="10515600" cy="5017864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rules that every table has columns and constraints specified  by: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  NOT NULL 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values in column – non empty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Employee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NULL ,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Name varchar(255) NOT NULL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Employee MODIFY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Name NOT NULL;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6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2276" y="437882"/>
            <a:ext cx="10851524" cy="6117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2] UNIQUE: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values in column are different.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Employees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UNIQUE (ID);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Employee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NULL,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varchar (255)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id_C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UNIQUE (ID)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6365" y="579549"/>
            <a:ext cx="11449319" cy="583413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3]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</a:t>
            </a:r>
          </a:p>
          <a:p>
            <a:pPr marL="0" indent="0">
              <a:buNone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+ NOT NULL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table can have ONE primary key , but can have MANY UNIQUE constraints.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Employee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NULL,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varchar (255),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(ID)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704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406400"/>
            <a:ext cx="10934700" cy="609600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4] FOREIGN  KEY: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integrity of data.                         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Employee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NULL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varchar (255),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Dept_id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(ID),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-id)                                    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DEPARTMENT (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82165"/>
              </p:ext>
            </p:extLst>
          </p:nvPr>
        </p:nvGraphicFramePr>
        <p:xfrm>
          <a:off x="5422900" y="1468966"/>
          <a:ext cx="57023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150"/>
                <a:gridCol w="2851150"/>
              </a:tblGrid>
              <a:tr h="30056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dept</a:t>
                      </a:r>
                      <a:r>
                        <a:rPr lang="en-IN" dirty="0" smtClean="0"/>
                        <a:t>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00567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44959"/>
              </p:ext>
            </p:extLst>
          </p:nvPr>
        </p:nvGraphicFramePr>
        <p:xfrm>
          <a:off x="5537200" y="4682066"/>
          <a:ext cx="57023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150"/>
                <a:gridCol w="2851150"/>
              </a:tblGrid>
              <a:tr h="3005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dept</a:t>
                      </a:r>
                      <a:r>
                        <a:rPr lang="en-IN" dirty="0" smtClean="0"/>
                        <a:t>-id</a:t>
                      </a:r>
                      <a:endParaRPr lang="en-IN" dirty="0"/>
                    </a:p>
                  </a:txBody>
                  <a:tcPr/>
                </a:tc>
              </a:tr>
              <a:tr h="3005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8394700" y="2578100"/>
            <a:ext cx="0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77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7400" y="9747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5] CHECK: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 TABLE Employee 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NULL,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( Age &gt;=18)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8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 FUNCTIONS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2123" y="1159098"/>
            <a:ext cx="11307651" cy="539624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a single value , calculated from values in a column.                      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  AVG ( )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average value of a numeric column.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AVG (Salary 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;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2]  COUNT ( 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 (*)                        SELECT COUNT ( DISTINCT Salary 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;                            FROM Customers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WHERE  Condition )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3] MAX ( 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MAX ( Salary 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largest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selected columns.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2664"/>
              </p:ext>
            </p:extLst>
          </p:nvPr>
        </p:nvGraphicFramePr>
        <p:xfrm>
          <a:off x="6385060" y="1698459"/>
          <a:ext cx="512865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51"/>
                <a:gridCol w="1709551"/>
                <a:gridCol w="1709551"/>
              </a:tblGrid>
              <a:tr h="33523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Cust</a:t>
                      </a:r>
                      <a:r>
                        <a:rPr lang="en-IN" dirty="0" smtClean="0"/>
                        <a:t>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Cust</a:t>
                      </a:r>
                      <a:r>
                        <a:rPr lang="en-IN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Salary</a:t>
                      </a:r>
                      <a:endParaRPr lang="en-IN" dirty="0"/>
                    </a:p>
                  </a:txBody>
                  <a:tcPr/>
                </a:tc>
              </a:tr>
              <a:tr h="335239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5000</a:t>
                      </a:r>
                      <a:endParaRPr lang="en-IN" dirty="0"/>
                    </a:p>
                  </a:txBody>
                  <a:tcPr/>
                </a:tc>
              </a:tr>
              <a:tr h="335239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5000</a:t>
                      </a:r>
                      <a:endParaRPr lang="en-IN" dirty="0"/>
                    </a:p>
                  </a:txBody>
                  <a:tcPr/>
                </a:tc>
              </a:tr>
              <a:tr h="335239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Charlie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515932" y="3412901"/>
            <a:ext cx="0" cy="1017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6213" y="502276"/>
            <a:ext cx="11578107" cy="6001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4]  MIN  (  )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MIN (Salary)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;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smallest value of selected columns.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5] SUM ( 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SUM ( Salary 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sum of a numeric column.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DDL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7881" y="1287886"/>
            <a:ext cx="11372045" cy="5254581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DDL- DATA  DEFINITION LANGUAGE.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commands to define the database schema.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modify the structure of database objects in the Db.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Employee (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name varchar (100 )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4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 ( 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5155" y="1184856"/>
            <a:ext cx="11243256" cy="5318975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adds two or more expressions together.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 (expr 1 , expr 2 , ………… );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CONCAT ( “ Hello my name is “ , name , “   !” 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 my  name  is  Robin!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  name  is  Teddy!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99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9BD54A-5271-43C3-865B-7624A7FA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F170B4-C75F-4AAD-8FB2-C1984A7B227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858129"/>
            <a:ext cx="10515600" cy="5767753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programs which are automatically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fired/executed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some event occurs.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like DML,DDL,DB Operations.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 OR  REPLACE  TRIGGER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trigger_name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| AFTER | INSTEAD OF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| UPDATE | DELETE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 OLD AS  o NEW  AS  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ROW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(Condition)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86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B93BD2-784D-44DF-87DC-193CF2CE1F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407962"/>
            <a:ext cx="10515600" cy="6246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TRIGGER display-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-change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 OR  INSERT  OR UPDATE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customers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 ROW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Sal-diff number;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Sal-diff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:=: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NEW.salary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: OLD.SALARY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output.put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-line(‘salary difference:’||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-diff);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7010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0700" y="1155700"/>
            <a:ext cx="11201400" cy="5435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Joins will combine rows from 2 or more tables based on a related column.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                                                                              ORDERS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22957"/>
              </p:ext>
            </p:extLst>
          </p:nvPr>
        </p:nvGraphicFramePr>
        <p:xfrm>
          <a:off x="609601" y="2497666"/>
          <a:ext cx="46482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1549400"/>
                <a:gridCol w="1549400"/>
              </a:tblGrid>
              <a:tr h="321734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Cust</a:t>
                      </a:r>
                      <a:r>
                        <a:rPr lang="en-IN" dirty="0" smtClean="0"/>
                        <a:t>-name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designation</a:t>
                      </a:r>
                      <a:endParaRPr lang="en-IN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644"/>
              </p:ext>
            </p:extLst>
          </p:nvPr>
        </p:nvGraphicFramePr>
        <p:xfrm>
          <a:off x="6083301" y="2472266"/>
          <a:ext cx="50546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7"/>
                <a:gridCol w="1684867"/>
                <a:gridCol w="1684867"/>
              </a:tblGrid>
              <a:tr h="258234">
                <a:tc>
                  <a:txBody>
                    <a:bodyPr/>
                    <a:lstStyle/>
                    <a:p>
                      <a:r>
                        <a:rPr lang="en-IN" dirty="0" smtClean="0"/>
                        <a:t>Or-id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Cust</a:t>
                      </a:r>
                      <a:r>
                        <a:rPr lang="en-IN" dirty="0" smtClean="0"/>
                        <a:t>-id</a:t>
                      </a:r>
                      <a:endParaRPr lang="en-IN" dirty="0"/>
                    </a:p>
                  </a:txBody>
                  <a:tcPr/>
                </a:tc>
              </a:tr>
              <a:tr h="258234">
                <a:tc>
                  <a:txBody>
                    <a:bodyPr/>
                    <a:lstStyle/>
                    <a:p>
                      <a:r>
                        <a:rPr lang="en-IN" dirty="0" smtClean="0"/>
                        <a:t>601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258234">
                <a:tc>
                  <a:txBody>
                    <a:bodyPr/>
                    <a:lstStyle/>
                    <a:p>
                      <a:r>
                        <a:rPr lang="en-IN" dirty="0" smtClean="0"/>
                        <a:t>602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258234">
                <a:tc>
                  <a:txBody>
                    <a:bodyPr/>
                    <a:lstStyle/>
                    <a:p>
                      <a:r>
                        <a:rPr lang="en-IN" dirty="0" smtClean="0"/>
                        <a:t>603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991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457200"/>
            <a:ext cx="11391900" cy="610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/ JOIN :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Orders.or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 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Customers.cust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-name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 ORDERS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CUSTOMERS  ON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Orders.cust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 = Customers. id 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09475"/>
              </p:ext>
            </p:extLst>
          </p:nvPr>
        </p:nvGraphicFramePr>
        <p:xfrm>
          <a:off x="2730500" y="4034366"/>
          <a:ext cx="5918200" cy="159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100"/>
                <a:gridCol w="2959100"/>
              </a:tblGrid>
              <a:tr h="530578">
                <a:tc>
                  <a:txBody>
                    <a:bodyPr/>
                    <a:lstStyle/>
                    <a:p>
                      <a:r>
                        <a:rPr lang="en-IN" dirty="0" smtClean="0"/>
                        <a:t>Or-id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Cust</a:t>
                      </a:r>
                      <a:r>
                        <a:rPr lang="en-IN" dirty="0" smtClean="0"/>
                        <a:t>-name</a:t>
                      </a:r>
                      <a:endParaRPr lang="en-IN" dirty="0"/>
                    </a:p>
                  </a:txBody>
                  <a:tcPr/>
                </a:tc>
              </a:tr>
              <a:tr h="530578">
                <a:tc>
                  <a:txBody>
                    <a:bodyPr/>
                    <a:lstStyle/>
                    <a:p>
                      <a:r>
                        <a:rPr lang="en-IN" dirty="0" smtClean="0"/>
                        <a:t>601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abc</a:t>
                      </a:r>
                      <a:endParaRPr lang="en-IN" dirty="0"/>
                    </a:p>
                  </a:txBody>
                  <a:tcPr/>
                </a:tc>
              </a:tr>
              <a:tr h="530578">
                <a:tc>
                  <a:txBody>
                    <a:bodyPr/>
                    <a:lstStyle/>
                    <a:p>
                      <a:r>
                        <a:rPr lang="en-IN" dirty="0" smtClean="0"/>
                        <a:t>602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mno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950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622300"/>
            <a:ext cx="10515600" cy="591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JOIN: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SEECT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Orders.or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 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Cusomers.cust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-name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ORDERS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CUSTOMERS ON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Orders.cust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 = Customers.id 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92002"/>
              </p:ext>
            </p:extLst>
          </p:nvPr>
        </p:nvGraphicFramePr>
        <p:xfrm>
          <a:off x="2527300" y="38184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Or-id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Cust</a:t>
                      </a:r>
                      <a:r>
                        <a:rPr lang="en-IN" dirty="0" smtClean="0"/>
                        <a:t>-name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abc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pqr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5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0200" y="520700"/>
            <a:ext cx="11531600" cy="60198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 JOIN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OUTER JOIN:</a:t>
            </a:r>
          </a:p>
          <a:p>
            <a:pPr marL="0" indent="0">
              <a:buNone/>
            </a:pP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05331"/>
              </p:ext>
            </p:extLst>
          </p:nvPr>
        </p:nvGraphicFramePr>
        <p:xfrm>
          <a:off x="1816100" y="12022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Or-id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Cust</a:t>
                      </a:r>
                      <a:r>
                        <a:rPr lang="en-IN" dirty="0" smtClean="0"/>
                        <a:t>-name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abc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Pqr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mno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41487"/>
              </p:ext>
            </p:extLst>
          </p:nvPr>
        </p:nvGraphicFramePr>
        <p:xfrm>
          <a:off x="1828800" y="38692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Or-id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Cust</a:t>
                      </a:r>
                      <a:r>
                        <a:rPr lang="en-IN" dirty="0" smtClean="0"/>
                        <a:t>-name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abc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Pqr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mno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20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2100" y="596900"/>
            <a:ext cx="11061700" cy="589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JOIN 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table considered as 2 tables.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table to itself.                                    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E.name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Employee 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Employee M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E.emp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 =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M.manager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 ;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94988"/>
              </p:ext>
            </p:extLst>
          </p:nvPr>
        </p:nvGraphicFramePr>
        <p:xfrm>
          <a:off x="1765300" y="20658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emp</a:t>
                      </a:r>
                      <a:r>
                        <a:rPr lang="en-IN" dirty="0" smtClean="0"/>
                        <a:t>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manager-id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DOJ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-----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-----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-----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330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 v/s Inner Join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9093" y="1068946"/>
            <a:ext cx="11590986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                                                                               INNER                     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mention common value.                                                 Explicitly mention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student s                                                                 SELECT * FROM student s INNER JOIN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Marks m;                                                                  Marks m ON s*id = m*id ;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Joins based on some attribute name                                                  joins on the basis of the column explicitly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Datatype.                                                                                                specified.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keep  only one copy of each                                                    Resulting table will contain all columns 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column.                                                                                   BETTER.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                         Marks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19565"/>
              </p:ext>
            </p:extLst>
          </p:nvPr>
        </p:nvGraphicFramePr>
        <p:xfrm>
          <a:off x="512294" y="4815148"/>
          <a:ext cx="19346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347"/>
                <a:gridCol w="967347"/>
              </a:tblGrid>
              <a:tr h="341678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</a:tr>
              <a:tr h="341678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abc</a:t>
                      </a:r>
                      <a:endParaRPr lang="en-IN" dirty="0"/>
                    </a:p>
                  </a:txBody>
                  <a:tcPr/>
                </a:tc>
              </a:tr>
              <a:tr h="341678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pqr</a:t>
                      </a:r>
                      <a:endParaRPr lang="en-IN" dirty="0"/>
                    </a:p>
                  </a:txBody>
                  <a:tcPr/>
                </a:tc>
              </a:tr>
              <a:tr h="341678"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xyz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24033"/>
              </p:ext>
            </p:extLst>
          </p:nvPr>
        </p:nvGraphicFramePr>
        <p:xfrm>
          <a:off x="2828345" y="4851638"/>
          <a:ext cx="19346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347"/>
                <a:gridCol w="967347"/>
              </a:tblGrid>
              <a:tr h="341678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marks</a:t>
                      </a:r>
                      <a:endParaRPr lang="en-IN" dirty="0"/>
                    </a:p>
                  </a:txBody>
                  <a:tcPr/>
                </a:tc>
              </a:tr>
              <a:tr h="341678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41678"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70</a:t>
                      </a:r>
                      <a:endParaRPr lang="en-IN" dirty="0"/>
                    </a:p>
                  </a:txBody>
                  <a:tcPr/>
                </a:tc>
              </a:tr>
              <a:tr h="341678">
                <a:tc>
                  <a:txBody>
                    <a:bodyPr/>
                    <a:lstStyle/>
                    <a:p>
                      <a:r>
                        <a:rPr lang="en-IN" dirty="0" smtClean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92606"/>
              </p:ext>
            </p:extLst>
          </p:nvPr>
        </p:nvGraphicFramePr>
        <p:xfrm>
          <a:off x="5640945" y="4325750"/>
          <a:ext cx="55507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265"/>
                <a:gridCol w="1850265"/>
                <a:gridCol w="1850265"/>
              </a:tblGrid>
              <a:tr h="288145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marks</a:t>
                      </a:r>
                      <a:endParaRPr lang="en-IN" dirty="0"/>
                    </a:p>
                  </a:txBody>
                  <a:tcPr/>
                </a:tc>
              </a:tr>
              <a:tr h="288145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288145"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xyz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72830"/>
              </p:ext>
            </p:extLst>
          </p:nvPr>
        </p:nvGraphicFramePr>
        <p:xfrm>
          <a:off x="5473519" y="5652274"/>
          <a:ext cx="567958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896"/>
                <a:gridCol w="1419896"/>
                <a:gridCol w="1419896"/>
                <a:gridCol w="1419896"/>
              </a:tblGrid>
              <a:tr h="185114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marks</a:t>
                      </a:r>
                      <a:endParaRPr lang="en-IN" dirty="0"/>
                    </a:p>
                  </a:txBody>
                  <a:tcPr/>
                </a:tc>
              </a:tr>
              <a:tr h="185114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185114"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xyz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3" idx="0"/>
          </p:cNvCxnSpPr>
          <p:nvPr/>
        </p:nvCxnSpPr>
        <p:spPr>
          <a:xfrm>
            <a:off x="6104586" y="1068946"/>
            <a:ext cx="0" cy="3193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645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1FFE98-BF4F-4FDE-A359-8D462FD1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207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 3  Or More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F5C297-9A33-4B09-A167-17F1910CB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0165" y="1663700"/>
            <a:ext cx="11380763" cy="48291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Employees                                Details                                      Department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A6917AEE-E520-4938-9AB0-204A51063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6240"/>
              </p:ext>
            </p:extLst>
          </p:nvPr>
        </p:nvGraphicFramePr>
        <p:xfrm>
          <a:off x="398649" y="2655657"/>
          <a:ext cx="2968284" cy="1024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42">
                  <a:extLst>
                    <a:ext uri="{9D8B030D-6E8A-4147-A177-3AD203B41FA5}">
                      <a16:colId xmlns="" xmlns:a16="http://schemas.microsoft.com/office/drawing/2014/main" val="2040498294"/>
                    </a:ext>
                  </a:extLst>
                </a:gridCol>
                <a:gridCol w="1484142">
                  <a:extLst>
                    <a:ext uri="{9D8B030D-6E8A-4147-A177-3AD203B41FA5}">
                      <a16:colId xmlns="" xmlns:a16="http://schemas.microsoft.com/office/drawing/2014/main" val="1025805424"/>
                    </a:ext>
                  </a:extLst>
                </a:gridCol>
              </a:tblGrid>
              <a:tr h="512364">
                <a:tc>
                  <a:txBody>
                    <a:bodyPr/>
                    <a:lstStyle/>
                    <a:p>
                      <a:r>
                        <a:rPr lang="en-IN" dirty="0" err="1"/>
                        <a:t>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6540658"/>
                  </a:ext>
                </a:extLst>
              </a:tr>
              <a:tr h="5123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548192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B8BB1AD4-BB54-43BF-94BD-FBCFB5919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49468"/>
              </p:ext>
            </p:extLst>
          </p:nvPr>
        </p:nvGraphicFramePr>
        <p:xfrm>
          <a:off x="3899438" y="2621578"/>
          <a:ext cx="3623211" cy="1024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737">
                  <a:extLst>
                    <a:ext uri="{9D8B030D-6E8A-4147-A177-3AD203B41FA5}">
                      <a16:colId xmlns="" xmlns:a16="http://schemas.microsoft.com/office/drawing/2014/main" val="1497620418"/>
                    </a:ext>
                  </a:extLst>
                </a:gridCol>
                <a:gridCol w="1207737">
                  <a:extLst>
                    <a:ext uri="{9D8B030D-6E8A-4147-A177-3AD203B41FA5}">
                      <a16:colId xmlns="" xmlns:a16="http://schemas.microsoft.com/office/drawing/2014/main" val="2898151897"/>
                    </a:ext>
                  </a:extLst>
                </a:gridCol>
                <a:gridCol w="1207737">
                  <a:extLst>
                    <a:ext uri="{9D8B030D-6E8A-4147-A177-3AD203B41FA5}">
                      <a16:colId xmlns="" xmlns:a16="http://schemas.microsoft.com/office/drawing/2014/main" val="3113434186"/>
                    </a:ext>
                  </a:extLst>
                </a:gridCol>
              </a:tblGrid>
              <a:tr h="512364">
                <a:tc>
                  <a:txBody>
                    <a:bodyPr/>
                    <a:lstStyle/>
                    <a:p>
                      <a:r>
                        <a:rPr lang="en-IN" dirty="0" err="1"/>
                        <a:t>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4205289"/>
                  </a:ext>
                </a:extLst>
              </a:tr>
              <a:tr h="5123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3382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E8319DC-AB76-4372-82C1-5B5A7EB12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55817"/>
              </p:ext>
            </p:extLst>
          </p:nvPr>
        </p:nvGraphicFramePr>
        <p:xfrm>
          <a:off x="8272111" y="2606354"/>
          <a:ext cx="3623211" cy="115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737">
                  <a:extLst>
                    <a:ext uri="{9D8B030D-6E8A-4147-A177-3AD203B41FA5}">
                      <a16:colId xmlns="" xmlns:a16="http://schemas.microsoft.com/office/drawing/2014/main" val="1497620418"/>
                    </a:ext>
                  </a:extLst>
                </a:gridCol>
                <a:gridCol w="1207737">
                  <a:extLst>
                    <a:ext uri="{9D8B030D-6E8A-4147-A177-3AD203B41FA5}">
                      <a16:colId xmlns="" xmlns:a16="http://schemas.microsoft.com/office/drawing/2014/main" val="2898151897"/>
                    </a:ext>
                  </a:extLst>
                </a:gridCol>
                <a:gridCol w="1207737">
                  <a:extLst>
                    <a:ext uri="{9D8B030D-6E8A-4147-A177-3AD203B41FA5}">
                      <a16:colId xmlns="" xmlns:a16="http://schemas.microsoft.com/office/drawing/2014/main" val="3113434186"/>
                    </a:ext>
                  </a:extLst>
                </a:gridCol>
              </a:tblGrid>
              <a:tr h="512364">
                <a:tc>
                  <a:txBody>
                    <a:bodyPr/>
                    <a:lstStyle/>
                    <a:p>
                      <a:r>
                        <a:rPr lang="en-IN" dirty="0" err="1"/>
                        <a:t>d_id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4205289"/>
                  </a:ext>
                </a:extLst>
              </a:tr>
              <a:tr h="5123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33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33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7729" y="360608"/>
            <a:ext cx="11372045" cy="6168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DROP  TABLE Employees;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ALTER  TABLE Employees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ADD email varchar (100) 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 TRUNCATE  TABLE Employees 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   ALTER  TABLE Employees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RENAME  TO students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 RENAME  Employees  TO students 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87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C3C0B5-DC2B-4FE1-8C40-DCA257BCCD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3894" y="436098"/>
            <a:ext cx="10959905" cy="6147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 JOINS: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manager , salary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Employees  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-id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-id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department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dp.d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-id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-id 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PARENT-CHILD RELATIONSHIP: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manager , salary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Employees e, details d, department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-id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-id 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-id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d-id ;</a:t>
            </a:r>
          </a:p>
        </p:txBody>
      </p:sp>
    </p:spTree>
    <p:extLst>
      <p:ext uri="{BB962C8B-B14F-4D97-AF65-F5344CB8AC3E}">
        <p14:creationId xmlns:p14="http://schemas.microsoft.com/office/powerpoint/2010/main" val="3053378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AGENDA: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PL/SQL.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Procedures.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Cursors.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39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PL/SQL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0761" y="1854558"/>
            <a:ext cx="11346287" cy="307805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PL/SQL?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Oracle corporation in the 1980s.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procedure language extension  for SQL and Oracle relational database.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11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PL/SQL Block 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0456" y="1287886"/>
            <a:ext cx="11526592" cy="5112913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&lt;declarations section&gt;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&lt;executable command(s)&gt;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&lt;exception handling&gt;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14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r>
              <a:rPr lang="en-IN" b="1" dirty="0"/>
              <a:t>PL/SQL Block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75008"/>
            <a:ext cx="10515600" cy="507427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starts with the keyword DECLARE.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optional section and defines all variables, cursors, etc.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Commands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enclosed between keywords BEGIN and END.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mandatory section.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executable PL/SQL statements of the program.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starts with the keyword EXCEPTION.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is also an optional section.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exceptions that handle errors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160859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/>
          </a:bodyPr>
          <a:lstStyle/>
          <a:p>
            <a:r>
              <a:rPr lang="en-IN" b="1" dirty="0"/>
              <a:t>Simple PL/SQL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3487" y="1133341"/>
            <a:ext cx="11333409" cy="5344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natural numbers from 1 to 5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declare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begin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i:=1;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loop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i:=i+1;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exit when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5;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end loop;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end;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05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365126"/>
            <a:ext cx="10515600" cy="562154"/>
          </a:xfrm>
        </p:spPr>
        <p:txBody>
          <a:bodyPr>
            <a:normAutofit/>
          </a:bodyPr>
          <a:lstStyle/>
          <a:p>
            <a:r>
              <a:rPr lang="en-IN" b="1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2124" y="1223493"/>
            <a:ext cx="11423561" cy="54864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named block of statement.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or may not return a value.</a:t>
            </a:r>
          </a:p>
          <a:p>
            <a:pPr marL="457200" lvl="1" indent="0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 [OR REPLACE] PROCEDURE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[IN | OUT | IN OUT] type [, …])]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{IS | AS}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BEGIN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&lt;procedure body&gt;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30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Simple program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0761" y="1210614"/>
            <a:ext cx="10903039" cy="5241701"/>
          </a:xfrm>
        </p:spPr>
        <p:txBody>
          <a:bodyPr>
            <a:normAutofit lnSpcReduction="10000"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the name of the student who has scored the highest marks.</a:t>
            </a:r>
          </a:p>
          <a:p>
            <a:pPr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replace procedure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getTopperStudent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as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topperName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.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name%type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begin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into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topperName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from student where marks=(select max(marks) from student)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topperName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end;</a:t>
            </a: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execute, there are two ways to do it: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exec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TopperStudent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begin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getTopperStudent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67576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575368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THIS PROCEDURE?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1673"/>
            <a:ext cx="10981386" cy="555079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egin</a:t>
            </a:r>
          </a:p>
          <a:p>
            <a:pPr marL="0" indent="0">
              <a:buNone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getTopperStudent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tudent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able:</a:t>
            </a:r>
          </a:p>
          <a:p>
            <a:pPr marL="0" indent="0">
              <a:buNone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student;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88312"/>
              </p:ext>
            </p:extLst>
          </p:nvPr>
        </p:nvGraphicFramePr>
        <p:xfrm>
          <a:off x="1117598" y="3400023"/>
          <a:ext cx="9983991" cy="2187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27"/>
                <a:gridCol w="1332940"/>
                <a:gridCol w="1212734"/>
                <a:gridCol w="1212734"/>
                <a:gridCol w="1541323"/>
                <a:gridCol w="1049185"/>
                <a:gridCol w="2542548"/>
              </a:tblGrid>
              <a:tr h="692593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DeptNO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</a:tr>
              <a:tr h="401264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15-SEP-14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hlinkClick r:id="rId2"/>
                        </a:rPr>
                        <a:t>jack06@gmail.com</a:t>
                      </a:r>
                      <a:endParaRPr lang="en-IN" dirty="0"/>
                    </a:p>
                  </a:txBody>
                  <a:tcPr/>
                </a:tc>
              </a:tr>
              <a:tr h="692593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Britto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21-SEP-14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britto10@gmail.com</a:t>
                      </a:r>
                      <a:endParaRPr lang="en-IN" dirty="0"/>
                    </a:p>
                  </a:txBody>
                  <a:tcPr/>
                </a:tc>
              </a:tr>
              <a:tr h="401264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04-SEP-14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john11@gmail.com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211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/>
          </a:bodyPr>
          <a:lstStyle/>
          <a:p>
            <a:r>
              <a:rPr lang="en-US" b="1" dirty="0"/>
              <a:t>Cursor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3639" y="1068946"/>
            <a:ext cx="11346288" cy="54992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cursor is a temporary area created in the main memory when a SQL statement is executed. A cursor contains information on a select statement and the rows of data accessed by it.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temporary work area is used to store the data retrieved from the database, and manipulate this data.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cursor can hold more than one row, but can process only one row at a time. The set of rows the cursor holds is called the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cursors in PL/SQL: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0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5184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DQL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6366" y="1146220"/>
            <a:ext cx="11475076" cy="540912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DQL – Data  Query Language 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fetch data from db.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, in DQL -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* FROM Employees WHERE age &gt; 40 ;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00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8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Implicit Cursor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5307" y="1210614"/>
            <a:ext cx="10947042" cy="519018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cursors get created when you execute DMA queries like Select, insert, delete, update.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gives some useful attributes on this implicit cursors to help us check the status of DML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4" t="53345" r="26357" b="13556"/>
          <a:stretch/>
        </p:blipFill>
        <p:spPr bwMode="auto">
          <a:xfrm>
            <a:off x="2584270" y="3065172"/>
            <a:ext cx="7001999" cy="325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574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of Implicit Cursor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3944" y="1159098"/>
            <a:ext cx="10709856" cy="530609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replace procedure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updateFees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lvl="1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number;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student set fees=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SQL%FOUND then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:=SQL%ROWCOUNT;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('The fees of '||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' students was updated');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('Some issue in updating');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32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Explicit Cursor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9548" y="1590541"/>
            <a:ext cx="11101589" cy="43723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must be created when you are executing a SELECT statement that returns more than one row in a PL/SQL procedure or a function.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 cursor stores multiple records, only one record can be processed at a time, which is called as current row. When you fetch a row the current row position moves to next row.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implicit and explicit cursors have the same functionality, but they differ in the way they are accessed.</a:t>
            </a:r>
          </a:p>
        </p:txBody>
      </p:sp>
    </p:spTree>
    <p:extLst>
      <p:ext uri="{BB962C8B-B14F-4D97-AF65-F5344CB8AC3E}">
        <p14:creationId xmlns:p14="http://schemas.microsoft.com/office/powerpoint/2010/main" val="3953222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US" b="1" dirty="0"/>
              <a:t>Explicit Cursor : Example 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3639" y="1352282"/>
            <a:ext cx="11281893" cy="519018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average fees paid by students of each department.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cursor c1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Department,avg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(fees)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Average_Fees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student natural join department 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rec1 c1%rowtype;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rec1 in c1 loop</a:t>
            </a:r>
          </a:p>
          <a:p>
            <a:pPr lvl="2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(rec1.Department ||' '||rec1.Average_Fees);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loop;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694084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r>
              <a:rPr lang="en-US" b="1" dirty="0"/>
              <a:t>Explicit Cursor : Example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0761" y="1249250"/>
            <a:ext cx="11359166" cy="529321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department wise student details.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cursor c1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department;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c2(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varchar)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name,marks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student natural join department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rec1 c1%rowtype;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rec2 c2%rowtype;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rec1 in c1 loop</a:t>
            </a:r>
          </a:p>
          <a:p>
            <a:pPr lvl="3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(rec1.deptName);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rec2 in c2(rec1.deptname) loop</a:t>
            </a:r>
          </a:p>
          <a:p>
            <a:pPr lvl="3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(rec2.name||' '||rec2.marks);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loop;</a:t>
            </a:r>
          </a:p>
          <a:p>
            <a:pPr lvl="3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('');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loop;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0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r>
              <a:rPr lang="en-US" b="1" dirty="0"/>
              <a:t>Procedure with cursor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1065" y="1171976"/>
            <a:ext cx="10722735" cy="543488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 Write a procedure which will display details of all students from a given department: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procedure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listStudents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varchar)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c1 is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rollNo,name,marks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student natural join department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rec1 c1%rowtype;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rec1 in c1 loop</a:t>
            </a:r>
          </a:p>
          <a:p>
            <a:pPr lvl="1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(rec1.rollNo||' '||rec1.name||' '||rec1.marks);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loop;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lvl="1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Execute: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 lvl="1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listStudents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('production');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911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/>
          </a:bodyPr>
          <a:lstStyle/>
          <a:p>
            <a:r>
              <a:rPr lang="en-US" b="1" dirty="0"/>
              <a:t>PL/SQL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0913" y="1184856"/>
            <a:ext cx="10812887" cy="529321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PL/SQL function is same as a procedure except that it always returns a value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Syntax: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[OR REPLACE]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[IN | OUT | IN OUT] type [, ...])]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return_datatype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{IS | AS}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BEGIN 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function_body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</a:p>
          <a:p>
            <a:pPr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02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Functions: Example 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07582"/>
            <a:ext cx="10515600" cy="540912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which will return the total fees collected for a given department.</a:t>
            </a:r>
          </a:p>
          <a:p>
            <a:pPr lvl="3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replace 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totalFees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varchar)</a:t>
            </a:r>
          </a:p>
          <a:p>
            <a:pPr lvl="3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lvl="3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3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sum(fees) into total from student natural join department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total;</a:t>
            </a:r>
          </a:p>
          <a:p>
            <a:pPr lvl="3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lvl="3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3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execute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totalFees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('production') from dual;</a:t>
            </a:r>
          </a:p>
        </p:txBody>
      </p:sp>
    </p:spTree>
    <p:extLst>
      <p:ext uri="{BB962C8B-B14F-4D97-AF65-F5344CB8AC3E}">
        <p14:creationId xmlns:p14="http://schemas.microsoft.com/office/powerpoint/2010/main" val="1842237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20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Functions: Example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04552"/>
            <a:ext cx="10515600" cy="556367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topper student from a given department</a:t>
            </a:r>
          </a:p>
          <a:p>
            <a:pPr lvl="2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replace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getTopper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varchar)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varchar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topper varchar(50);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 into topper from student natural join department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marks=(select max(marks) from student natural join department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topper;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3" indent="-3429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execute: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getTopper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(‘Civil’) from dual;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60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Triggers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7881" y="1043189"/>
            <a:ext cx="11372045" cy="55250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are stored routines, which are automatically executed when some events occur.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are written to be executed in response to any of the following events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- DELETE,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UPDATE.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  - CREATE,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.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operation (SERVERERROR, LOGON, LOGOFF,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STARTUP 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SHUTDOWN).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2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DML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0607" y="1352282"/>
            <a:ext cx="11539471" cy="5125791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DML- DATA MANIPULATION LANGUAGE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 of data present in the Db.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-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UPDATE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DELETE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Employees ( Id , Name ) VALUES ( ‘1’ , ‘ HEMA’);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Employees SET Name = ‘ABC’  WHERE Id =1;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Employees WHERE Id = 1;</a:t>
            </a:r>
          </a:p>
        </p:txBody>
      </p:sp>
    </p:spTree>
    <p:extLst>
      <p:ext uri="{BB962C8B-B14F-4D97-AF65-F5344CB8AC3E}">
        <p14:creationId xmlns:p14="http://schemas.microsoft.com/office/powerpoint/2010/main" val="1033245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35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Trigger: General Syntax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0913" y="1146220"/>
            <a:ext cx="11165983" cy="5409126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OR REPLACE ] TRIGGER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BEFORE/AFTER INSERT/UPDATE/DELETE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FOR EACH ROW ] 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-- variable declarations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BEGIN 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-- trigger code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EXCEPTION WHEN ...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-- exception handling</a:t>
            </a:r>
          </a:p>
          <a:p>
            <a:pPr lvl="2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END;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72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20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Trigger : Before Insert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8033" y="1197734"/>
            <a:ext cx="11191741" cy="53189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Fired  before the INSERT operation is executed.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email availability before inserting information of new student.</a:t>
            </a:r>
          </a:p>
          <a:p>
            <a:pPr lvl="1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TRIGGER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checkEmail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INSERT ON student FOR EACH ROW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COUNT(*) into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student WHERE email = 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NEW.email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&lt;&gt;0 THEN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raise_application_error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(-20001,'Email Already Registered');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IF;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721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Trigger: After Insert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0761" y="1236372"/>
            <a:ext cx="11307650" cy="5267459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IN" dirty="0" smtClean="0"/>
          </a:p>
          <a:p>
            <a:pPr lvl="2">
              <a:buNone/>
            </a:pPr>
            <a:endParaRPr lang="en-IN" dirty="0"/>
          </a:p>
          <a:p>
            <a:pPr lvl="2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REPLACE TRIGGER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cancelAdmit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INSERT ON student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NEW AS 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n.fees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&lt;10000 then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('Admission cancelled due to less donation');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if;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48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r>
              <a:rPr lang="en-US" b="1" dirty="0"/>
              <a:t> Trigger Before Update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3639" y="1159098"/>
            <a:ext cx="11165984" cy="53576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Notification to Admin of Email change.</a:t>
            </a:r>
          </a:p>
          <a:p>
            <a:pPr lvl="1">
              <a:lnSpc>
                <a:spcPct val="15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REPLACE TRIGGER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checkUpdatedEmail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UPDATE ON student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NEW AS n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ROW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('The email has been changed to: ' || 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n.email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75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/>
          </a:bodyPr>
          <a:lstStyle/>
          <a:p>
            <a:r>
              <a:rPr lang="en-US" b="1" dirty="0"/>
              <a:t>Trigger After Delete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36372"/>
            <a:ext cx="10515600" cy="522882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all students of the department, once the department is deleted.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TRIGGER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cleanStudents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DELETE ON department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ROW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OLD.deptNo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delete from student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17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/>
          </a:bodyPr>
          <a:lstStyle/>
          <a:p>
            <a:r>
              <a:rPr lang="en-US" b="1" dirty="0"/>
              <a:t>Package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23493"/>
            <a:ext cx="10515600" cy="5280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package is a schema object that groups logically related PL/SQL types, items, and subprograms.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package will have two mandatory parts: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specification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just DECLARES the types, variables, constants, exceptions, cursors, and subprograms that can be referenced from outside the package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body or definition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package body has the codes for various methods declared in the package specification and other private declarations, which are hidden from code outside the package.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732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Syntax for packages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9701" y="1004552"/>
            <a:ext cx="11011437" cy="5615189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Specification</a:t>
            </a:r>
          </a:p>
          <a:p>
            <a:pPr lvl="2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cust_sal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lvl="2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find_sal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customers.id%type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cust_sal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this:  exec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cust_sal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body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CREATE 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PACKAGE BODY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cust_sal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</a:p>
          <a:p>
            <a:pPr lvl="2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find_sal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customers.id%TYPE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</a:p>
          <a:p>
            <a:pPr lvl="2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c_sal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customers.salary%TYPE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 lvl="2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salary INTO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c_sal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customers WHERE id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2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('Salary: '||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c_sal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find_sal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cust_sal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2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Execute: exec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cust_sal.find_sal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(4);</a:t>
            </a:r>
          </a:p>
        </p:txBody>
      </p:sp>
    </p:spTree>
    <p:extLst>
      <p:ext uri="{BB962C8B-B14F-4D97-AF65-F5344CB8AC3E}">
        <p14:creationId xmlns:p14="http://schemas.microsoft.com/office/powerpoint/2010/main" val="20147965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>
            <a:normAutofit/>
          </a:bodyPr>
          <a:lstStyle/>
          <a:p>
            <a:r>
              <a:rPr lang="en-US" b="1" dirty="0"/>
              <a:t>Exceptions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313645"/>
            <a:ext cx="10515600" cy="52545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error condition during a program execution is called an exception in PL/SQL.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PL/SQL supports programmers to catch such conditions using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block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There are two types of exceptions: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System-defined exceptions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exceptions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13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b="1" dirty="0"/>
              <a:t>General Syntax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6517" y="1287886"/>
            <a:ext cx="11307651" cy="522882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&lt;declarations section&gt;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&lt;executable command(s)&gt;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exception1 THEN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exception1-handling-statements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exception2 THEN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exception2-handling-statements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exception3 THEN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exception3-handling-statements ........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others THEN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exception3-handling-statements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60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/>
          </a:bodyPr>
          <a:lstStyle/>
          <a:p>
            <a:r>
              <a:rPr lang="en-US" b="1" dirty="0"/>
              <a:t>System Defined Exception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9397" y="1326524"/>
            <a:ext cx="11230378" cy="5228822"/>
          </a:xfrm>
        </p:spPr>
        <p:txBody>
          <a:bodyPr/>
          <a:lstStyle/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</a:p>
          <a:p>
            <a:pPr lvl="3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department.deptNo%type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:=10; 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department.deptName%type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name FROM department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 ('Name: '|| name); 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WHEN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no_data_found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</a:p>
          <a:p>
            <a:pPr lvl="3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('No such department!');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others THEN</a:t>
            </a:r>
          </a:p>
          <a:p>
            <a:pPr lvl="3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('Error!');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lvl="3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have used system defined exception:</a:t>
            </a:r>
          </a:p>
          <a:p>
            <a:pPr lvl="3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no_data_found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46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DCL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33340"/>
            <a:ext cx="10515600" cy="5383369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DCL – DATA CONTROL LANGUAGE.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to perform any operations in the Db , a user needs privileges.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REVOKE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 CREATE SESSION TO username ;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 CREATE TABLE TO username ;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sysdba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To username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sysdba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ALL privileges 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REVOKE CREATE TABLE FROM username ;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 DROP ANY TABLE To username ;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79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r>
              <a:rPr lang="en-US" b="1" dirty="0"/>
              <a:t>User defined exception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6517" y="1249251"/>
            <a:ext cx="11307651" cy="5318974"/>
          </a:xfrm>
        </p:spPr>
        <p:txBody>
          <a:bodyPr>
            <a:normAutofit fontScale="85000" lnSpcReduction="20000"/>
          </a:bodyPr>
          <a:lstStyle/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department.deptNo%type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:=-23;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department.deptName%type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ex_invalid_deptNo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EXCEPTION;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0 THEN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RAISE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ex_invalid_deptNo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ELSE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SELECT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name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department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DBMS_OUTPUT.PUT_LINE (‘Department: '||  name);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END IF;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ex_invalid_deptNo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('Department number must be greater than zero!');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no_data_found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('No such department!');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WHEN others THEN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('Error!'); </a:t>
            </a:r>
          </a:p>
          <a:p>
            <a:pPr lvl="2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545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| TRUNCATE | DROP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DELETE:</a:t>
            </a:r>
          </a:p>
          <a:p>
            <a:pPr marL="0" indent="0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DML  [Data Manipulation Language].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‘DELETE’ removes some or al rows.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free the space containing the table.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transaction log will still have the deleted rows.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Slower than TRUNCATE.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* FROM Employee                                              DELETE * FROM Employee;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id= 100;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53100" y="4381500"/>
            <a:ext cx="12700" cy="1714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595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82600"/>
            <a:ext cx="10896600" cy="590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TRUNCATE 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DDL [Data Definition Language].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‘TRUNCATE’ removes all the rows from the table 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free up the space containing the table.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 ‘ WHERE ‘ Clause.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 structure: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TRUNCATE  TABLE  Employee;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removes table from the database.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 rolled up.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 TABLE Employee;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51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 BETWEEN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3700" y="1409700"/>
            <a:ext cx="11468100" cy="51689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sz="2400" b="1" dirty="0" smtClean="0">
                <a:solidFill>
                  <a:schemeClr val="accent1"/>
                </a:solidFill>
              </a:rPr>
              <a:t> </a:t>
            </a:r>
            <a:r>
              <a:rPr lang="en-I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        V/S     HAVING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           V/S    UNION ALL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                  V/S     EXISTS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   V/S     ORDER BY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               V/S     SUBQUERY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               V/S     UNION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863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 WHERE  V/S HAVING                               Employee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346200"/>
            <a:ext cx="10515600" cy="521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filters rows.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on row’s  data , not on aggregate data.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on aggregate data.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calculations on multiple rows of a single column.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a single value.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summarize data  like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, MAX , MIN, AVG ,  SUM.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GORUP BY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MAX (Salary) FROM Employee;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63789"/>
              </p:ext>
            </p:extLst>
          </p:nvPr>
        </p:nvGraphicFramePr>
        <p:xfrm>
          <a:off x="7480300" y="1138766"/>
          <a:ext cx="40513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/>
                <a:gridCol w="2025650"/>
              </a:tblGrid>
              <a:tr h="31608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emp</a:t>
                      </a:r>
                      <a:r>
                        <a:rPr lang="en-IN" dirty="0" smtClean="0"/>
                        <a:t>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Salary</a:t>
                      </a:r>
                      <a:endParaRPr lang="en-IN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IN" dirty="0" smtClean="0"/>
                        <a:t>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5000</a:t>
                      </a:r>
                      <a:endParaRPr lang="en-IN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IN" dirty="0" smtClean="0"/>
                        <a:t>106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6000</a:t>
                      </a:r>
                      <a:endParaRPr lang="en-IN" dirty="0"/>
                    </a:p>
                  </a:txBody>
                  <a:tcPr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IN" dirty="0" smtClean="0"/>
                        <a:t>108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93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2] UNION  V/S  UNION ALL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600" y="1270000"/>
            <a:ext cx="11379200" cy="5257800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removes duplicate records.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ALL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does not remove duplicate.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                                                                      Suppliers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69179"/>
              </p:ext>
            </p:extLst>
          </p:nvPr>
        </p:nvGraphicFramePr>
        <p:xfrm>
          <a:off x="1244601" y="2624666"/>
          <a:ext cx="42291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</a:tblGrid>
              <a:tr h="302684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Cust</a:t>
                      </a:r>
                      <a:r>
                        <a:rPr lang="en-IN" dirty="0" smtClean="0"/>
                        <a:t>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</a:tr>
              <a:tr h="302684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973</a:t>
                      </a:r>
                      <a:endParaRPr lang="en-IN" dirty="0"/>
                    </a:p>
                  </a:txBody>
                  <a:tcPr/>
                </a:tc>
              </a:tr>
              <a:tr h="302684"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965</a:t>
                      </a:r>
                      <a:endParaRPr lang="en-IN" dirty="0"/>
                    </a:p>
                  </a:txBody>
                  <a:tcPr/>
                </a:tc>
              </a:tr>
              <a:tr h="302684">
                <a:tc>
                  <a:txBody>
                    <a:bodyPr/>
                    <a:lstStyle/>
                    <a:p>
                      <a:r>
                        <a:rPr lang="en-IN" dirty="0" smtClean="0"/>
                        <a:t>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Chennai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85004"/>
              </p:ext>
            </p:extLst>
          </p:nvPr>
        </p:nvGraphicFramePr>
        <p:xfrm>
          <a:off x="6680201" y="2662766"/>
          <a:ext cx="4229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</a:tblGrid>
              <a:tr h="302684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Supp</a:t>
                      </a:r>
                      <a:r>
                        <a:rPr lang="en-IN" dirty="0" smtClean="0"/>
                        <a:t>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Sup-address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Contact</a:t>
                      </a:r>
                      <a:endParaRPr lang="en-IN" dirty="0"/>
                    </a:p>
                  </a:txBody>
                  <a:tcPr/>
                </a:tc>
              </a:tr>
              <a:tr h="302684"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966</a:t>
                      </a:r>
                      <a:endParaRPr lang="en-IN" dirty="0"/>
                    </a:p>
                  </a:txBody>
                  <a:tcPr/>
                </a:tc>
              </a:tr>
              <a:tr h="302684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979</a:t>
                      </a:r>
                      <a:endParaRPr lang="en-IN" dirty="0"/>
                    </a:p>
                  </a:txBody>
                  <a:tcPr/>
                </a:tc>
              </a:tr>
              <a:tr h="302684">
                <a:tc>
                  <a:txBody>
                    <a:bodyPr/>
                    <a:lstStyle/>
                    <a:p>
                      <a:r>
                        <a:rPr lang="en-IN" dirty="0" smtClean="0"/>
                        <a:t>107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Chennai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31900" y="4508500"/>
            <a:ext cx="4191000" cy="144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  *  FROM Customers</a:t>
            </a:r>
          </a:p>
          <a:p>
            <a:pPr algn="ctr"/>
            <a:r>
              <a:rPr lang="en-IN" dirty="0" smtClean="0"/>
              <a:t>UNION </a:t>
            </a:r>
          </a:p>
          <a:p>
            <a:pPr algn="ctr"/>
            <a:r>
              <a:rPr lang="en-IN" dirty="0" smtClean="0"/>
              <a:t>SELECT  *  FROM Suppliers;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667500" y="4622800"/>
            <a:ext cx="4191000" cy="144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  </a:t>
            </a:r>
            <a:r>
              <a:rPr lang="en-IN" dirty="0" err="1" smtClean="0"/>
              <a:t>Addess</a:t>
            </a:r>
            <a:r>
              <a:rPr lang="en-IN" dirty="0" smtClean="0"/>
              <a:t> FROM Customers</a:t>
            </a:r>
          </a:p>
          <a:p>
            <a:pPr algn="ctr"/>
            <a:r>
              <a:rPr lang="en-IN" dirty="0" smtClean="0"/>
              <a:t>UNION </a:t>
            </a:r>
          </a:p>
          <a:p>
            <a:pPr algn="ctr"/>
            <a:r>
              <a:rPr lang="en-IN" dirty="0" smtClean="0"/>
              <a:t>SELECT  Sup-address FROM Suppliers;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1031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82600"/>
            <a:ext cx="11417300" cy="5994400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OPERATOR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combine results set of 2 or more select statements.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select statement must have 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number of columns.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must have similar datatypes.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must be in same order.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3] IN  V/S  EXISTS :</a:t>
            </a:r>
          </a:p>
          <a:p>
            <a:pPr marL="0" indent="0">
              <a:buNone/>
            </a:pP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–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multiple OR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* FROM Customers WHERE City =‘Mumbai’ OR City =‘Bangalore’ OR City =‘Chennai’;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* FROM Customers WHERE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IN (Mumbai , Bangalore , Chennai);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* FROM Customers WHERE City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(SELECT City FROM table2);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990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9900" y="406400"/>
            <a:ext cx="10883900" cy="607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EXISTS: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either True  or False value.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SEECT * FROM Customers WHERE EXISTS (SELECT City FROM table2 ) WHERE table2.Id = Customers-id 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         –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outer query and small inner query.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Compare one value to several values.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EXISTS –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outer query and big inner query.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It tells you whether a query returned any results.</a:t>
            </a:r>
          </a:p>
          <a:p>
            <a:pPr marL="0" indent="0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410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4500" y="457200"/>
            <a:ext cx="11252200" cy="607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4] ORDER BY  V/S GROUP BY: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 BY                                                        GROUP BY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 by ASC or DESC                                      it is used with aggregate functions.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GROUP BY FOLLOWS WHERE Clause in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SELECT statements.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WHERE cannot be used after GROUP BY.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HAVING is used after GROUP BY.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SELECT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IsActive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COUNT (*) FROM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Customers GROUP BY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IsActive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* FROM Customers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Id DESC;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067300" y="1003300"/>
            <a:ext cx="0" cy="520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42420"/>
              </p:ext>
            </p:extLst>
          </p:nvPr>
        </p:nvGraphicFramePr>
        <p:xfrm>
          <a:off x="838201" y="1717040"/>
          <a:ext cx="3416298" cy="298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766"/>
                <a:gridCol w="1138766"/>
                <a:gridCol w="1138766"/>
              </a:tblGrid>
              <a:tr h="469477">
                <a:tc>
                  <a:txBody>
                    <a:bodyPr/>
                    <a:lstStyle/>
                    <a:p>
                      <a:r>
                        <a:rPr lang="en-IN" dirty="0" smtClean="0"/>
                        <a:t>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IsActive</a:t>
                      </a:r>
                      <a:endParaRPr lang="en-IN" dirty="0"/>
                    </a:p>
                  </a:txBody>
                  <a:tcPr/>
                </a:tc>
              </a:tr>
              <a:tr h="469477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469477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469477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  <a:tr h="469477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  <a:tr h="469477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18149"/>
              </p:ext>
            </p:extLst>
          </p:nvPr>
        </p:nvGraphicFramePr>
        <p:xfrm>
          <a:off x="5632450" y="4555067"/>
          <a:ext cx="4432300" cy="126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150"/>
                <a:gridCol w="2216150"/>
              </a:tblGrid>
              <a:tr h="420511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IsActive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Count</a:t>
                      </a:r>
                      <a:endParaRPr lang="en-IN" dirty="0"/>
                    </a:p>
                  </a:txBody>
                  <a:tcPr/>
                </a:tc>
              </a:tr>
              <a:tr h="420511"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4  3</a:t>
                      </a:r>
                      <a:endParaRPr lang="en-IN" dirty="0"/>
                    </a:p>
                  </a:txBody>
                  <a:tcPr/>
                </a:tc>
              </a:tr>
              <a:tr h="420511"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>
            <a:off x="8559800" y="3949700"/>
            <a:ext cx="12700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225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5] JOIN  V/S  SUBQUERY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92200"/>
            <a:ext cx="10896600" cy="54864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used to combine data from different tables into a single result.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SUBQUERY                                                                                    JOIN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phone 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-name                                                 SELECT phone 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-name, order-id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                                                                FROM Customers C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 IN (SELECT                                             JOIN orders O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 FROM ORDERS);                                                   ON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c.cust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 =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O.cust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SELECT only first table.                                           Can SELECT from either of the table.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SLOWER .                                                                         FASTER.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283200" y="1549400"/>
            <a:ext cx="12700" cy="431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1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3944" y="631065"/>
            <a:ext cx="10709856" cy="5821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 privilege-name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object-name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[username |  PUBLIC  |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role_name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[with GRANT OPTION]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REVOKE privilege-name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 object-name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username ;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 ALL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students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REVOKE UPDATE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 students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mno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0283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6] JOIN  V/S  UNION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219200"/>
            <a:ext cx="113792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UNION                                                                                             JOIN                            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rows .                                                                               Merge columns.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necessary to have same column name.                                      Combines rows from 2 or more tables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 &amp; datatype of columns                                         based on a related common column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hould be same.                                                                                     between them.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>
            <a:off x="6096000" y="1219200"/>
            <a:ext cx="0" cy="528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86991"/>
              </p:ext>
            </p:extLst>
          </p:nvPr>
        </p:nvGraphicFramePr>
        <p:xfrm>
          <a:off x="546101" y="3312160"/>
          <a:ext cx="24637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66"/>
                <a:gridCol w="821266"/>
                <a:gridCol w="821266"/>
              </a:tblGrid>
              <a:tr h="263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6331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6331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71763"/>
              </p:ext>
            </p:extLst>
          </p:nvPr>
        </p:nvGraphicFramePr>
        <p:xfrm>
          <a:off x="3454401" y="3312160"/>
          <a:ext cx="24637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66"/>
                <a:gridCol w="821266"/>
                <a:gridCol w="821266"/>
              </a:tblGrid>
              <a:tr h="263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6331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6331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23367"/>
              </p:ext>
            </p:extLst>
          </p:nvPr>
        </p:nvGraphicFramePr>
        <p:xfrm>
          <a:off x="1625601" y="4533900"/>
          <a:ext cx="32130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033"/>
                <a:gridCol w="1071033"/>
                <a:gridCol w="1071033"/>
              </a:tblGrid>
              <a:tr h="34459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459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4459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459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459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4459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3187700" y="3949700"/>
            <a:ext cx="12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340100" y="3949700"/>
            <a:ext cx="12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946126"/>
              </p:ext>
            </p:extLst>
          </p:nvPr>
        </p:nvGraphicFramePr>
        <p:xfrm>
          <a:off x="6350001" y="3401060"/>
          <a:ext cx="24637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66"/>
                <a:gridCol w="821266"/>
                <a:gridCol w="821266"/>
              </a:tblGrid>
              <a:tr h="263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6331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6331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41460"/>
              </p:ext>
            </p:extLst>
          </p:nvPr>
        </p:nvGraphicFramePr>
        <p:xfrm>
          <a:off x="9423401" y="3401060"/>
          <a:ext cx="24637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66"/>
                <a:gridCol w="821266"/>
                <a:gridCol w="821266"/>
              </a:tblGrid>
              <a:tr h="2633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6331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6331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46256"/>
              </p:ext>
            </p:extLst>
          </p:nvPr>
        </p:nvGraphicFramePr>
        <p:xfrm>
          <a:off x="6642100" y="5278966"/>
          <a:ext cx="50673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50"/>
                <a:gridCol w="844550"/>
                <a:gridCol w="844550"/>
                <a:gridCol w="844550"/>
                <a:gridCol w="844550"/>
                <a:gridCol w="844550"/>
              </a:tblGrid>
              <a:tr h="23424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3424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3424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9042400" y="4711700"/>
            <a:ext cx="12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207500" y="4711700"/>
            <a:ext cx="12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91700" y="4711700"/>
            <a:ext cx="1651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Common column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966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UNION: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city FROM TABLE1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city  FROM  TABLE2 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JOIN: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a.city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b.name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TABLE1  a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 TABLE2  b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a.Id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b.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22813"/>
              </p:ext>
            </p:extLst>
          </p:nvPr>
        </p:nvGraphicFramePr>
        <p:xfrm>
          <a:off x="5676901" y="795866"/>
          <a:ext cx="5448300" cy="91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100"/>
                <a:gridCol w="1816100"/>
                <a:gridCol w="1816100"/>
              </a:tblGrid>
              <a:tr h="459317">
                <a:tc>
                  <a:txBody>
                    <a:bodyPr/>
                    <a:lstStyle/>
                    <a:p>
                      <a:r>
                        <a:rPr lang="en-IN" dirty="0" smtClean="0"/>
                        <a:t>Stud-id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Stud-name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dept</a:t>
                      </a:r>
                      <a:r>
                        <a:rPr lang="en-IN" dirty="0" smtClean="0"/>
                        <a:t>-id</a:t>
                      </a:r>
                      <a:endParaRPr lang="en-IN" dirty="0"/>
                    </a:p>
                  </a:txBody>
                  <a:tcPr/>
                </a:tc>
              </a:tr>
              <a:tr h="45931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70232"/>
              </p:ext>
            </p:extLst>
          </p:nvPr>
        </p:nvGraphicFramePr>
        <p:xfrm>
          <a:off x="5664201" y="2205566"/>
          <a:ext cx="5448300" cy="91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100"/>
                <a:gridCol w="1816100"/>
                <a:gridCol w="1816100"/>
              </a:tblGrid>
              <a:tr h="45931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dept</a:t>
                      </a:r>
                      <a:r>
                        <a:rPr lang="en-IN" dirty="0" smtClean="0"/>
                        <a:t>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dept</a:t>
                      </a:r>
                      <a:r>
                        <a:rPr lang="en-IN" dirty="0" smtClean="0"/>
                        <a:t>-name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HOD</a:t>
                      </a:r>
                      <a:endParaRPr lang="en-IN" dirty="0"/>
                    </a:p>
                  </a:txBody>
                  <a:tcPr/>
                </a:tc>
              </a:tr>
              <a:tr h="45931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60547"/>
              </p:ext>
            </p:extLst>
          </p:nvPr>
        </p:nvGraphicFramePr>
        <p:xfrm>
          <a:off x="5054600" y="3805766"/>
          <a:ext cx="6451600" cy="1020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320"/>
                <a:gridCol w="1290320"/>
                <a:gridCol w="1290320"/>
                <a:gridCol w="1290320"/>
                <a:gridCol w="1290320"/>
              </a:tblGrid>
              <a:tr h="649240">
                <a:tc>
                  <a:txBody>
                    <a:bodyPr/>
                    <a:lstStyle/>
                    <a:p>
                      <a:r>
                        <a:rPr lang="en-IN" dirty="0" smtClean="0"/>
                        <a:t>Stud-id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Stud-name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dept</a:t>
                      </a:r>
                      <a:r>
                        <a:rPr lang="en-IN" dirty="0" smtClean="0"/>
                        <a:t>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dept</a:t>
                      </a:r>
                      <a:r>
                        <a:rPr lang="en-IN" dirty="0" smtClean="0"/>
                        <a:t>-name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HOD</a:t>
                      </a:r>
                      <a:endParaRPr lang="en-IN" dirty="0"/>
                    </a:p>
                  </a:txBody>
                  <a:tcPr/>
                </a:tc>
              </a:tr>
              <a:tr h="37099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9466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 IN SQL 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670" y="1030310"/>
            <a:ext cx="11114468" cy="5473521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virtual table by selecting fields from one or more tables present in DB. (can have condition)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name AS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column1,…..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table.name……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table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Details AS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 , address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students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id &lt; 118 ;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373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8186" y="605306"/>
            <a:ext cx="10735614" cy="5859887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tables :</a:t>
            </a:r>
          </a:p>
          <a:p>
            <a:pPr marL="0" indent="0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Details AS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s.name , s . address ,  m . marks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students s , marks m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s.id = m.id ;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table: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 VIEW  Details ;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 can hide complexity (joins).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 can be used as a security mechanism.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record in the view , it only holds the definition of tables and fetches data from the table and shows it.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 are stored as permanent query objects in DB.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464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0608" y="1081824"/>
            <a:ext cx="11372046" cy="5473521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are used to retrieve data from the DB more quickly than otherwise.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cannot see the indexes.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speed up search/queries.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a table with indexes takes more time than updating a table 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I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idx_lastname</a:t>
            </a:r>
            <a:endParaRPr lang="en-I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ON Employees (</a:t>
            </a:r>
            <a:r>
              <a:rPr lang="en-IN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choose columns when creating index?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 that appear in WHERE clause or JOIN condition.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Indexes should be avoided in tables that have frequent , large to update or insert operations.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Index.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clustered Index.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711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IN DBMS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9245" y="1133341"/>
            <a:ext cx="11436440" cy="5434884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indexes in books.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will tell exact page number (LOCATION) of that page.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is used to optimize the performance of DB minimizing the number of disk access required when a query is processed.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primary key         set  of pointers holding address of the disk block.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(pages)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248" y="2962141"/>
            <a:ext cx="1493949" cy="618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 key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318197" y="2962141"/>
            <a:ext cx="1584102" cy="618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Reference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71222" y="3580327"/>
            <a:ext cx="0" cy="553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10248" y="3610377"/>
            <a:ext cx="0" cy="553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626699" y="4003183"/>
            <a:ext cx="1493949" cy="618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File size search time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727325" y="4376669"/>
            <a:ext cx="7834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923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32436644"/>
              </p:ext>
            </p:extLst>
          </p:nvPr>
        </p:nvGraphicFramePr>
        <p:xfrm>
          <a:off x="553546" y="811635"/>
          <a:ext cx="16229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492"/>
                <a:gridCol w="811492"/>
              </a:tblGrid>
              <a:tr h="35627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6669" y="212501"/>
            <a:ext cx="1596981" cy="482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Index file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19621"/>
              </p:ext>
            </p:extLst>
          </p:nvPr>
        </p:nvGraphicFramePr>
        <p:xfrm>
          <a:off x="5277472" y="809820"/>
          <a:ext cx="524241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36"/>
                <a:gridCol w="873736"/>
                <a:gridCol w="873736"/>
                <a:gridCol w="873736"/>
                <a:gridCol w="873736"/>
                <a:gridCol w="873736"/>
              </a:tblGrid>
              <a:tr h="260081">
                <a:tc>
                  <a:txBody>
                    <a:bodyPr/>
                    <a:lstStyle/>
                    <a:p>
                      <a:r>
                        <a:rPr lang="en-IN" dirty="0" smtClean="0"/>
                        <a:t>Record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00509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  <a:p>
                      <a:r>
                        <a:rPr lang="en-IN" dirty="0" smtClean="0"/>
                        <a:t>2</a:t>
                      </a:r>
                    </a:p>
                    <a:p>
                      <a:r>
                        <a:rPr lang="en-IN" dirty="0" smtClean="0"/>
                        <a:t>.</a:t>
                      </a:r>
                    </a:p>
                    <a:p>
                      <a:r>
                        <a:rPr lang="en-IN" dirty="0" smtClean="0"/>
                        <a:t>.</a:t>
                      </a:r>
                    </a:p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12914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</a:p>
                    <a:p>
                      <a:r>
                        <a:rPr lang="en-IN" dirty="0" smtClean="0"/>
                        <a:t>.</a:t>
                      </a:r>
                    </a:p>
                    <a:p>
                      <a:r>
                        <a:rPr lang="en-IN" dirty="0" smtClean="0"/>
                        <a:t>.</a:t>
                      </a:r>
                    </a:p>
                    <a:p>
                      <a:r>
                        <a:rPr lang="en-IN" dirty="0" smtClean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12914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</a:p>
                    <a:p>
                      <a:r>
                        <a:rPr lang="en-IN" dirty="0" smtClean="0"/>
                        <a:t>.</a:t>
                      </a:r>
                    </a:p>
                    <a:p>
                      <a:r>
                        <a:rPr lang="en-IN" dirty="0" smtClean="0"/>
                        <a:t>.</a:t>
                      </a:r>
                    </a:p>
                    <a:p>
                      <a:r>
                        <a:rPr lang="en-IN" dirty="0" smtClean="0"/>
                        <a:t>30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91</a:t>
                      </a:r>
                    </a:p>
                    <a:p>
                      <a:r>
                        <a:rPr lang="en-IN" dirty="0" smtClean="0"/>
                        <a:t>-</a:t>
                      </a:r>
                    </a:p>
                    <a:p>
                      <a:r>
                        <a:rPr lang="en-IN" dirty="0" smtClean="0"/>
                        <a:t>-</a:t>
                      </a:r>
                    </a:p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39554" y="212501"/>
            <a:ext cx="1596981" cy="482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 Table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751708" y="1727915"/>
            <a:ext cx="1120463" cy="482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 - 1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75014"/>
              </p:ext>
            </p:extLst>
          </p:nvPr>
        </p:nvGraphicFramePr>
        <p:xfrm>
          <a:off x="566669" y="3913625"/>
          <a:ext cx="2050604" cy="17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302"/>
                <a:gridCol w="1025302"/>
              </a:tblGrid>
              <a:tr h="43827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38270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38270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38270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751708" y="3154251"/>
            <a:ext cx="1120463" cy="482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 - 2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751708" y="4330521"/>
            <a:ext cx="1120463" cy="482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 - 3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0751708" y="5704268"/>
            <a:ext cx="1120463" cy="482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 - 10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239554" y="5344732"/>
            <a:ext cx="5256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44710" y="1365161"/>
            <a:ext cx="3294844" cy="25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2376152" y="1474631"/>
            <a:ext cx="2768958" cy="26015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2343955" y="4043966"/>
            <a:ext cx="2895599" cy="10560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7881" y="3154251"/>
            <a:ext cx="1506829" cy="482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Primary key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5611" y="2912772"/>
            <a:ext cx="0" cy="241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3790" y="6000483"/>
            <a:ext cx="3038342" cy="482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Specific </a:t>
            </a:r>
            <a:r>
              <a:rPr lang="en-IN" dirty="0"/>
              <a:t> </a:t>
            </a:r>
            <a:r>
              <a:rPr lang="en-IN" dirty="0" smtClean="0"/>
              <a:t>primary keys are  inserted 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74501" y="5588358"/>
            <a:ext cx="0" cy="41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879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INDEXING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7730" y="1081826"/>
            <a:ext cx="11513712" cy="540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IN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endParaRPr lang="en-IN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16676" y="1661375"/>
            <a:ext cx="8615966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16676" y="1661375"/>
            <a:ext cx="0" cy="643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24659" y="1674254"/>
            <a:ext cx="0" cy="643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32642" y="1661374"/>
            <a:ext cx="0" cy="643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8715" y="2318197"/>
            <a:ext cx="2028423" cy="7598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PRIMARY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710447" y="2397617"/>
            <a:ext cx="2028423" cy="7598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CLUSTERING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018430" y="2318197"/>
            <a:ext cx="2028423" cy="7598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SECONDARY </a:t>
            </a:r>
            <a:endParaRPr lang="en-IN" dirty="0"/>
          </a:p>
        </p:txBody>
      </p:sp>
      <p:cxnSp>
        <p:nvCxnSpPr>
          <p:cNvPr id="16" name="Straight Connector 15"/>
          <p:cNvCxnSpPr>
            <a:stCxn id="12" idx="2"/>
          </p:cNvCxnSpPr>
          <p:nvPr/>
        </p:nvCxnSpPr>
        <p:spPr>
          <a:xfrm flipH="1">
            <a:off x="1522926" y="3078051"/>
            <a:ext cx="1" cy="45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9701" y="3528811"/>
            <a:ext cx="257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9701" y="3528811"/>
            <a:ext cx="0" cy="57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45476" y="3558862"/>
            <a:ext cx="0" cy="57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4851" y="4159877"/>
            <a:ext cx="1813774" cy="579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DENSE 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2841939" y="4159877"/>
            <a:ext cx="1730062" cy="579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SPARSE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4655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0607" y="450760"/>
            <a:ext cx="11423561" cy="6065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:</a:t>
            </a:r>
          </a:p>
          <a:p>
            <a:pPr marL="457200" indent="-457200">
              <a:buAutoNum type="arabicParenR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entries in index table is same as the number of entries in main table.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Main  Table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main file is unordered.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Sparse</a:t>
            </a:r>
          </a:p>
          <a:p>
            <a:pPr marL="0" indent="0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7062"/>
              </p:ext>
            </p:extLst>
          </p:nvPr>
        </p:nvGraphicFramePr>
        <p:xfrm>
          <a:off x="1091842" y="1801491"/>
          <a:ext cx="2153634" cy="194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17"/>
                <a:gridCol w="1076817"/>
              </a:tblGrid>
              <a:tr h="435050">
                <a:tc>
                  <a:txBody>
                    <a:bodyPr/>
                    <a:lstStyle/>
                    <a:p>
                      <a:r>
                        <a:rPr lang="en-IN" dirty="0" smtClean="0"/>
                        <a:t>Roll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Pointers</a:t>
                      </a:r>
                      <a:endParaRPr lang="en-IN" dirty="0"/>
                    </a:p>
                  </a:txBody>
                  <a:tcPr/>
                </a:tc>
              </a:tr>
              <a:tr h="43505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3505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3505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39326"/>
              </p:ext>
            </p:extLst>
          </p:nvPr>
        </p:nvGraphicFramePr>
        <p:xfrm>
          <a:off x="4826715" y="2059068"/>
          <a:ext cx="5785475" cy="158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95"/>
                <a:gridCol w="1157095"/>
                <a:gridCol w="1157095"/>
                <a:gridCol w="1157095"/>
                <a:gridCol w="1157095"/>
              </a:tblGrid>
              <a:tr h="396413">
                <a:tc>
                  <a:txBody>
                    <a:bodyPr/>
                    <a:lstStyle/>
                    <a:p>
                      <a:r>
                        <a:rPr lang="en-IN" dirty="0" smtClean="0"/>
                        <a:t>Roll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6413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6413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6413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691685" y="2485623"/>
            <a:ext cx="18931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91685" y="2944970"/>
            <a:ext cx="18931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91685" y="3292699"/>
            <a:ext cx="18931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96315"/>
              </p:ext>
            </p:extLst>
          </p:nvPr>
        </p:nvGraphicFramePr>
        <p:xfrm>
          <a:off x="1825938" y="4597759"/>
          <a:ext cx="2758942" cy="205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71"/>
                <a:gridCol w="1379471"/>
              </a:tblGrid>
              <a:tr h="411265">
                <a:tc>
                  <a:txBody>
                    <a:bodyPr/>
                    <a:lstStyle/>
                    <a:p>
                      <a:r>
                        <a:rPr lang="en-IN" dirty="0" smtClean="0"/>
                        <a:t>Roll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Pointers</a:t>
                      </a:r>
                      <a:endParaRPr lang="en-IN" dirty="0"/>
                    </a:p>
                  </a:txBody>
                  <a:tcPr/>
                </a:tc>
              </a:tr>
              <a:tr h="41126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1265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1265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1265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3855"/>
              </p:ext>
            </p:extLst>
          </p:nvPr>
        </p:nvGraphicFramePr>
        <p:xfrm>
          <a:off x="5612327" y="3913627"/>
          <a:ext cx="447183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916"/>
                <a:gridCol w="2235916"/>
              </a:tblGrid>
              <a:tr h="3485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4850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  <a:p>
                      <a:r>
                        <a:rPr lang="en-IN" dirty="0" smtClean="0"/>
                        <a:t>-</a:t>
                      </a:r>
                    </a:p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61884"/>
              </p:ext>
            </p:extLst>
          </p:nvPr>
        </p:nvGraphicFramePr>
        <p:xfrm>
          <a:off x="5623060" y="5379671"/>
          <a:ext cx="447183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916"/>
                <a:gridCol w="2235916"/>
              </a:tblGrid>
              <a:tr h="3485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48505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</a:p>
                    <a:p>
                      <a:r>
                        <a:rPr lang="en-IN" dirty="0" smtClean="0"/>
                        <a:t>-</a:t>
                      </a:r>
                    </a:p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290220" y="4211392"/>
            <a:ext cx="1300766" cy="489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 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42620" y="5716074"/>
            <a:ext cx="1300766" cy="489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 2</a:t>
            </a:r>
            <a:endParaRPr lang="en-IN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4288665" y="4456090"/>
            <a:ext cx="1210614" cy="6825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443211" y="5716074"/>
            <a:ext cx="1056068" cy="24469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499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3639" y="450760"/>
            <a:ext cx="11346288" cy="6091707"/>
          </a:xfrm>
        </p:spPr>
        <p:txBody>
          <a:bodyPr>
            <a:normAutofit/>
          </a:bodyPr>
          <a:lstStyle/>
          <a:p>
            <a:pPr marL="457200" indent="-457200">
              <a:buAutoNum type="arabicParenR" startAt="3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non-unique key , such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-id  ,which can be same for many students.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55464"/>
              </p:ext>
            </p:extLst>
          </p:nvPr>
        </p:nvGraphicFramePr>
        <p:xfrm>
          <a:off x="1040327" y="1428002"/>
          <a:ext cx="3286976" cy="17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488"/>
                <a:gridCol w="1643488"/>
              </a:tblGrid>
              <a:tr h="43505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Dept</a:t>
                      </a:r>
                      <a:r>
                        <a:rPr lang="en-IN" dirty="0" smtClean="0"/>
                        <a:t>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Pointer</a:t>
                      </a:r>
                      <a:endParaRPr lang="en-IN" dirty="0"/>
                    </a:p>
                  </a:txBody>
                  <a:tcPr/>
                </a:tc>
              </a:tr>
              <a:tr h="43505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3505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3505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58965"/>
              </p:ext>
            </p:extLst>
          </p:nvPr>
        </p:nvGraphicFramePr>
        <p:xfrm>
          <a:off x="6088845" y="1324973"/>
          <a:ext cx="3248338" cy="152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69"/>
                <a:gridCol w="1624169"/>
              </a:tblGrid>
              <a:tr h="38031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31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31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31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07155"/>
              </p:ext>
            </p:extLst>
          </p:nvPr>
        </p:nvGraphicFramePr>
        <p:xfrm>
          <a:off x="6073819" y="3112990"/>
          <a:ext cx="3248338" cy="152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69"/>
                <a:gridCol w="1624169"/>
              </a:tblGrid>
              <a:tr h="38031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31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31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315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>
          <a:xfrm flipV="1">
            <a:off x="3915177" y="1532586"/>
            <a:ext cx="2021984" cy="4507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3915177" y="2498501"/>
            <a:ext cx="2021984" cy="8242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9684913" y="1757966"/>
            <a:ext cx="463639" cy="1706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303098" y="2276340"/>
            <a:ext cx="1442434" cy="515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CLUSTERS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26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TCL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8033" y="1197734"/>
            <a:ext cx="11191741" cy="534473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TCL – TRANSACTION CONTROL LANGUAGE.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transaction in a Db.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changes made to data in a table by DML statements.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permanently save a transaction.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made by INSERT , DELETE , UPDATE are not permanent.</a:t>
            </a:r>
          </a:p>
          <a:p>
            <a:pPr marL="457200" indent="-457200">
              <a:buAutoNum type="arabicPeriod" startAt="2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SAVEPOINT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temporarily save a transaction , so that you can ROLLBACK to that point.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SAVEPOINT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savepoint_name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457200" indent="-457200">
              <a:buAutoNum type="arabicPeriod" startAt="3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restores the Db to last committed state.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used with  SAVEPOINT 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ROLLBACK  TO  savepoint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886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0761" y="412124"/>
            <a:ext cx="11294771" cy="6027313"/>
          </a:xfrm>
        </p:spPr>
        <p:txBody>
          <a:bodyPr>
            <a:normAutofit/>
          </a:bodyPr>
          <a:lstStyle/>
          <a:p>
            <a:pPr marL="457200" indent="-457200">
              <a:buAutoNum type="arabicParenR" startAt="4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 level index.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3825"/>
              </p:ext>
            </p:extLst>
          </p:nvPr>
        </p:nvGraphicFramePr>
        <p:xfrm>
          <a:off x="731234" y="1878762"/>
          <a:ext cx="2643032" cy="251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516"/>
                <a:gridCol w="1321516"/>
              </a:tblGrid>
              <a:tr h="418822">
                <a:tc>
                  <a:txBody>
                    <a:bodyPr/>
                    <a:lstStyle/>
                    <a:p>
                      <a:r>
                        <a:rPr lang="en-IN" dirty="0" smtClean="0"/>
                        <a:t>Roll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Pointer</a:t>
                      </a:r>
                      <a:endParaRPr lang="en-IN" dirty="0"/>
                    </a:p>
                  </a:txBody>
                  <a:tcPr/>
                </a:tc>
              </a:tr>
              <a:tr h="418822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8822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8822">
                <a:tc>
                  <a:txBody>
                    <a:bodyPr/>
                    <a:lstStyle/>
                    <a:p>
                      <a:r>
                        <a:rPr lang="en-IN" dirty="0" smtClean="0"/>
                        <a:t>201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8822">
                <a:tc>
                  <a:txBody>
                    <a:bodyPr/>
                    <a:lstStyle/>
                    <a:p>
                      <a:r>
                        <a:rPr lang="en-IN" dirty="0" smtClean="0"/>
                        <a:t>301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8822">
                <a:tc>
                  <a:txBody>
                    <a:bodyPr/>
                    <a:lstStyle/>
                    <a:p>
                      <a:r>
                        <a:rPr lang="en-IN" dirty="0" smtClean="0"/>
                        <a:t>401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20740"/>
              </p:ext>
            </p:extLst>
          </p:nvPr>
        </p:nvGraphicFramePr>
        <p:xfrm>
          <a:off x="4412446" y="1889495"/>
          <a:ext cx="2336084" cy="2476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042"/>
                <a:gridCol w="1168042"/>
              </a:tblGrid>
              <a:tr h="412741">
                <a:tc>
                  <a:txBody>
                    <a:bodyPr/>
                    <a:lstStyle/>
                    <a:p>
                      <a:r>
                        <a:rPr lang="en-IN" dirty="0" smtClean="0"/>
                        <a:t>Roll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Pointer</a:t>
                      </a:r>
                      <a:endParaRPr lang="en-IN" dirty="0"/>
                    </a:p>
                  </a:txBody>
                  <a:tcPr/>
                </a:tc>
              </a:tr>
              <a:tr h="412741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2741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2741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2741">
                <a:tc>
                  <a:txBody>
                    <a:bodyPr/>
                    <a:lstStyle/>
                    <a:p>
                      <a:r>
                        <a:rPr lang="en-IN" dirty="0" smtClean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2741">
                <a:tc>
                  <a:txBody>
                    <a:bodyPr/>
                    <a:lstStyle/>
                    <a:p>
                      <a:r>
                        <a:rPr lang="en-IN" dirty="0" smtClean="0"/>
                        <a:t>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44953"/>
              </p:ext>
            </p:extLst>
          </p:nvPr>
        </p:nvGraphicFramePr>
        <p:xfrm>
          <a:off x="8870682" y="732544"/>
          <a:ext cx="1805904" cy="153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52"/>
                <a:gridCol w="902952"/>
              </a:tblGrid>
              <a:tr h="446985">
                <a:tc>
                  <a:txBody>
                    <a:bodyPr/>
                    <a:lstStyle/>
                    <a:p>
                      <a:r>
                        <a:rPr lang="en-IN" dirty="0" smtClean="0"/>
                        <a:t>Roll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4698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46985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15435"/>
              </p:ext>
            </p:extLst>
          </p:nvPr>
        </p:nvGraphicFramePr>
        <p:xfrm>
          <a:off x="8842778" y="2945563"/>
          <a:ext cx="1805904" cy="153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52"/>
                <a:gridCol w="902952"/>
              </a:tblGrid>
              <a:tr h="446985">
                <a:tc>
                  <a:txBody>
                    <a:bodyPr/>
                    <a:lstStyle/>
                    <a:p>
                      <a:r>
                        <a:rPr lang="en-IN" dirty="0" smtClean="0"/>
                        <a:t>Roll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46985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46985"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116687" y="2459865"/>
            <a:ext cx="1120462" cy="12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6207617" y="1339404"/>
            <a:ext cx="2524259" cy="12234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6207617" y="2923504"/>
            <a:ext cx="2524259" cy="7083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2885" y="4893972"/>
            <a:ext cx="2253802" cy="643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PRIMARY  LEVEL  INDEX  (RAM)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237149" y="4979830"/>
            <a:ext cx="2253802" cy="643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SECONDARY  LEVEL  INDEX  (Hard Disk)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8495764" y="4979829"/>
            <a:ext cx="2253802" cy="643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 BLOCKS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1187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 V/S  ARRAYLIST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5003" y="1223492"/>
            <a:ext cx="11436439" cy="531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                                                                                            ARRAYLIST          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87997"/>
              </p:ext>
            </p:extLst>
          </p:nvPr>
        </p:nvGraphicFramePr>
        <p:xfrm>
          <a:off x="605304" y="1867435"/>
          <a:ext cx="11230380" cy="4748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190"/>
                <a:gridCol w="5615190"/>
              </a:tblGrid>
              <a:tr h="850007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Fixed length , STATIC (cannot change size of arrays)</a:t>
                      </a:r>
                    </a:p>
                    <a:p>
                      <a:pPr marL="0" indent="0">
                        <a:buNone/>
                      </a:pPr>
                      <a:r>
                        <a:rPr lang="en-IN" dirty="0" smtClean="0"/>
                        <a:t>              String  </a:t>
                      </a:r>
                      <a:r>
                        <a:rPr lang="en-IN" dirty="0" err="1" smtClean="0"/>
                        <a:t>strArray</a:t>
                      </a:r>
                      <a:r>
                        <a:rPr lang="en-IN" dirty="0" smtClean="0"/>
                        <a:t> [] =</a:t>
                      </a:r>
                      <a:r>
                        <a:rPr lang="en-IN" baseline="0" dirty="0" smtClean="0"/>
                        <a:t> new String [10];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Re-sizable arrays , DYNAMIC .</a:t>
                      </a:r>
                      <a:r>
                        <a:rPr lang="en-IN" baseline="0" dirty="0" smtClean="0"/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IN" baseline="0" dirty="0" smtClean="0"/>
                        <a:t>       </a:t>
                      </a:r>
                      <a:r>
                        <a:rPr lang="en-IN" baseline="0" dirty="0" err="1" smtClean="0"/>
                        <a:t>ARRAYList</a:t>
                      </a:r>
                      <a:r>
                        <a:rPr lang="en-IN" baseline="0" dirty="0" smtClean="0"/>
                        <a:t> &lt;String&gt; List = new </a:t>
                      </a:r>
                      <a:r>
                        <a:rPr lang="en-IN" baseline="0" dirty="0" err="1" smtClean="0"/>
                        <a:t>ArrayList</a:t>
                      </a:r>
                      <a:r>
                        <a:rPr lang="en-IN" baseline="0" dirty="0" smtClean="0"/>
                        <a:t> ( ) ( ) ;</a:t>
                      </a:r>
                      <a:endParaRPr lang="en-IN" dirty="0"/>
                    </a:p>
                  </a:txBody>
                  <a:tcPr/>
                </a:tc>
              </a:tr>
              <a:tr h="1107583">
                <a:tc>
                  <a:txBody>
                    <a:bodyPr/>
                    <a:lstStyle/>
                    <a:p>
                      <a:r>
                        <a:rPr lang="en-IN" dirty="0" smtClean="0"/>
                        <a:t>2. It</a:t>
                      </a:r>
                      <a:r>
                        <a:rPr lang="en-IN" baseline="0" dirty="0" smtClean="0"/>
                        <a:t> can contain both primitive data types of well as objects of a class.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 Elements can be inserted at or deleted from a particular position .It supports only object entries .</a:t>
                      </a:r>
                    </a:p>
                    <a:p>
                      <a:r>
                        <a:rPr lang="en-IN" dirty="0" err="1" smtClean="0"/>
                        <a:t>arrarylist</a:t>
                      </a:r>
                      <a:r>
                        <a:rPr lang="en-IN" dirty="0" smtClean="0"/>
                        <a:t>,.add(1);</a:t>
                      </a:r>
                      <a:r>
                        <a:rPr lang="en-IN" baseline="0" dirty="0" smtClean="0"/>
                        <a:t> it will convert primitive into integer obj.</a:t>
                      </a:r>
                      <a:endParaRPr lang="en-IN" dirty="0" smtClean="0"/>
                    </a:p>
                  </a:txBody>
                  <a:tcPr/>
                </a:tc>
              </a:tr>
              <a:tr h="523050">
                <a:tc>
                  <a:txBody>
                    <a:bodyPr/>
                    <a:lstStyle/>
                    <a:p>
                      <a:r>
                        <a:rPr lang="en-IN" dirty="0" smtClean="0"/>
                        <a:t>3. It can be multi-dimensional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r>
                        <a:rPr lang="en-IN" baseline="0" dirty="0" smtClean="0"/>
                        <a:t> One dimensional</a:t>
                      </a:r>
                      <a:endParaRPr lang="en-IN" dirty="0"/>
                    </a:p>
                  </a:txBody>
                  <a:tcPr/>
                </a:tc>
              </a:tr>
              <a:tr h="618186">
                <a:tc>
                  <a:txBody>
                    <a:bodyPr/>
                    <a:lstStyle/>
                    <a:p>
                      <a:r>
                        <a:rPr lang="en-IN" dirty="0" smtClean="0"/>
                        <a:t>4. Part of core Java programming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 Part of collection of framework</a:t>
                      </a:r>
                      <a:endParaRPr lang="en-IN" dirty="0"/>
                    </a:p>
                  </a:txBody>
                  <a:tcPr/>
                </a:tc>
              </a:tr>
              <a:tr h="751960">
                <a:tc>
                  <a:txBody>
                    <a:bodyPr/>
                    <a:lstStyle/>
                    <a:p>
                      <a:r>
                        <a:rPr lang="en-IN" dirty="0" smtClean="0"/>
                        <a:t>5. Length ( ) -  Capacity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  Size (  ) – Number</a:t>
                      </a:r>
                      <a:r>
                        <a:rPr lang="en-IN" baseline="0" dirty="0" smtClean="0"/>
                        <a:t> of elements</a:t>
                      </a:r>
                      <a:endParaRPr lang="en-IN" dirty="0"/>
                    </a:p>
                  </a:txBody>
                  <a:tcPr/>
                </a:tc>
              </a:tr>
              <a:tr h="751960">
                <a:tc>
                  <a:txBody>
                    <a:bodyPr/>
                    <a:lstStyle/>
                    <a:p>
                      <a:r>
                        <a:rPr lang="en-IN" dirty="0" smtClean="0"/>
                        <a:t>6.  It</a:t>
                      </a:r>
                      <a:r>
                        <a:rPr lang="en-IN" baseline="0" dirty="0" smtClean="0"/>
                        <a:t> is </a:t>
                      </a:r>
                      <a:r>
                        <a:rPr lang="en-IN" dirty="0" smtClean="0"/>
                        <a:t>use , when size is fixed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6.  It is use ,</a:t>
                      </a:r>
                      <a:r>
                        <a:rPr lang="en-IN" baseline="0" dirty="0" smtClean="0"/>
                        <a:t> when size is not fixed.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9144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 IN PL/SQL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7881" y="1236372"/>
            <a:ext cx="11410681" cy="525458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same as a procedure except that it returns a value.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                                                                               EXAMPLE:</a:t>
            </a:r>
          </a:p>
          <a:p>
            <a:pPr marL="0" indent="0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                 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return-datatype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| AS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47008" y="2137892"/>
            <a:ext cx="5112913" cy="356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 number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total  number(2) : =0;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 INTO  total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Customers;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 total 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968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7882" y="489397"/>
            <a:ext cx="11333408" cy="589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 to  call  a function ?</a:t>
            </a:r>
          </a:p>
          <a:p>
            <a:pPr marL="0" indent="0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 Number (2);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= total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 );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-output . put-line(‘Total  is  ‘|| C);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;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47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CURSORS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7729" y="1416676"/>
            <a:ext cx="11333409" cy="522882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cursor holds multiple rows returned by a SQL  statement 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cursors ( generated by Oracle ).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cursors.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CURSORS  C1 IS select statement                                             Declare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 C1                                                                                    Open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  C1  INTO …………                                                      Fetch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  C1                                                                                  Close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911403" y="2446986"/>
            <a:ext cx="0" cy="2356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520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9245" y="386365"/>
            <a:ext cx="11384924" cy="5975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C_id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customers . Id % type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C_name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 % type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CURSOR  C1  IS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SELECT  id , name  FROM customers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OPEN  C1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LOOP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FETCH  C1 INTO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C_id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C_name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EXIT WHEN C1 % NOTFOUND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DBMS_OUTPUT.PUT_LINE (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C_id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|| ‘   ‘  ||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C_name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END LOOP 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CLOSE C1;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141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/>
          </a:bodyPr>
          <a:lstStyle/>
          <a:p>
            <a:r>
              <a:rPr lang="en-IN" dirty="0" smtClean="0"/>
              <a:t>                       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6366" y="1146220"/>
            <a:ext cx="11384924" cy="5357611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condition during a program execution.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Types 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 defined exceptions.                                   DECLARE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 defined  exceptions.                                      RAISE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HANDLE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 defined 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NO_DATA_FOUND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TOO_MANY_ROWS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varchar (20);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g.name INTO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employees 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WHEN TOO –MANY –ROWS  THEN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output.put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-line (‘Error too many rows ‘);</a:t>
            </a:r>
          </a:p>
          <a:p>
            <a:pPr marL="0" indent="0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71245" y="1828800"/>
            <a:ext cx="0" cy="1378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6452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643944"/>
            <a:ext cx="10515600" cy="5533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 DEFINED 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varchar (20);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Exception 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SELECT --------------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IS NULL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THEN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dbms_output.put_line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(‘Error ‘) 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;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828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/>
          </a:bodyPr>
          <a:lstStyle/>
          <a:p>
            <a:r>
              <a:rPr lang="en-IN" dirty="0" smtClean="0"/>
              <a:t>                            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6518" y="1300766"/>
            <a:ext cx="10877282" cy="506139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minimizing redundancy.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Removes  -  Insertion anomaly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anomaly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Deletion  anomaly.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divides the large table into smaller tables and links them using relationship.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15694"/>
              </p:ext>
            </p:extLst>
          </p:nvPr>
        </p:nvGraphicFramePr>
        <p:xfrm>
          <a:off x="2109273" y="3372713"/>
          <a:ext cx="695745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91"/>
                <a:gridCol w="1391491"/>
                <a:gridCol w="1391491"/>
                <a:gridCol w="1391491"/>
                <a:gridCol w="1391491"/>
              </a:tblGrid>
              <a:tr h="299822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HOD</a:t>
                      </a:r>
                      <a:endParaRPr lang="en-IN" dirty="0"/>
                    </a:p>
                  </a:txBody>
                  <a:tcPr/>
                </a:tc>
              </a:tr>
              <a:tr h="299822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DQ</a:t>
                      </a:r>
                      <a:endParaRPr lang="en-IN" dirty="0"/>
                    </a:p>
                  </a:txBody>
                  <a:tcPr/>
                </a:tc>
              </a:tr>
              <a:tr h="299822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DQ</a:t>
                      </a:r>
                      <a:endParaRPr lang="en-IN" dirty="0"/>
                    </a:p>
                  </a:txBody>
                  <a:tcPr/>
                </a:tc>
              </a:tr>
              <a:tr h="299822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XYZ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DQ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48292"/>
              </p:ext>
            </p:extLst>
          </p:nvPr>
        </p:nvGraphicFramePr>
        <p:xfrm>
          <a:off x="615324" y="5085604"/>
          <a:ext cx="55536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414"/>
                <a:gridCol w="1388414"/>
                <a:gridCol w="1388414"/>
                <a:gridCol w="1388414"/>
              </a:tblGrid>
              <a:tr h="222548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Branch-id</a:t>
                      </a:r>
                      <a:endParaRPr lang="en-IN" dirty="0"/>
                    </a:p>
                  </a:txBody>
                  <a:tcPr/>
                </a:tc>
              </a:tr>
              <a:tr h="222548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</a:tr>
              <a:tr h="222548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</a:tr>
              <a:tr h="222548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Xyz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47072"/>
              </p:ext>
            </p:extLst>
          </p:nvPr>
        </p:nvGraphicFramePr>
        <p:xfrm>
          <a:off x="6526727" y="5549244"/>
          <a:ext cx="533471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238"/>
                <a:gridCol w="1778238"/>
                <a:gridCol w="1778238"/>
              </a:tblGrid>
              <a:tr h="219717">
                <a:tc>
                  <a:txBody>
                    <a:bodyPr/>
                    <a:lstStyle/>
                    <a:p>
                      <a:r>
                        <a:rPr lang="en-IN" dirty="0" smtClean="0"/>
                        <a:t>Branch-id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HOD</a:t>
                      </a:r>
                      <a:endParaRPr lang="en-IN" dirty="0"/>
                    </a:p>
                  </a:txBody>
                  <a:tcPr/>
                </a:tc>
              </a:tr>
              <a:tr h="219717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DQ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7508383" y="4984124"/>
            <a:ext cx="12879" cy="502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722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5155" y="605307"/>
            <a:ext cx="11178862" cy="58083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Anomaly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of data.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branch is not allocated , it has to be put as ‘NULL’.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Anomaly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HOD is changed.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Anomaly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different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kept  together.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student records are deleted , branch record will also be deleted.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8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14" y="210578"/>
            <a:ext cx="10515600" cy="69094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B/W CHAR  and  VARCHAR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3487" y="1081826"/>
            <a:ext cx="11436440" cy="546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variable length.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fixed length.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(15)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 (15)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CHAR                                                                                      VARCHAR              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static memory allocation                                                         It uses dynamic memory allocation.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length                                                                                     Variable length 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                                                                                               Better for storage space.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 numbers, zip code etc..                                                   Slower.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It has an overhead of 2 bytes.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It stores NAMES.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082603" y="1236372"/>
            <a:ext cx="296214" cy="6181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/>
          <p:cNvSpPr/>
          <p:nvPr/>
        </p:nvSpPr>
        <p:spPr>
          <a:xfrm>
            <a:off x="4662152" y="1236372"/>
            <a:ext cx="2240924" cy="82424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Both store characters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45854" y="2266681"/>
            <a:ext cx="2260242" cy="52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  B  C- - - - - - - - - - -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27313" y="3142445"/>
            <a:ext cx="0" cy="3271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921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NF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6517" y="1184856"/>
            <a:ext cx="11165983" cy="535761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ST Normal Form.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 for  1NF 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valued attributes (atomic values ).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domain should not change.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name for attributes/columns.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doesn’t matter.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66360"/>
              </p:ext>
            </p:extLst>
          </p:nvPr>
        </p:nvGraphicFramePr>
        <p:xfrm>
          <a:off x="5535053" y="2007553"/>
          <a:ext cx="60301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544"/>
                <a:gridCol w="1507544"/>
                <a:gridCol w="1507544"/>
                <a:gridCol w="1507544"/>
              </a:tblGrid>
              <a:tr h="274064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</a:t>
                      </a:r>
                      <a:endParaRPr lang="en-IN" dirty="0"/>
                    </a:p>
                  </a:txBody>
                  <a:tcPr/>
                </a:tc>
              </a:tr>
              <a:tr h="274064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DBMS , OS</a:t>
                      </a:r>
                      <a:endParaRPr lang="en-IN" dirty="0"/>
                    </a:p>
                  </a:txBody>
                  <a:tcPr/>
                </a:tc>
              </a:tr>
              <a:tr h="274064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XYZ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74064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30721"/>
              </p:ext>
            </p:extLst>
          </p:nvPr>
        </p:nvGraphicFramePr>
        <p:xfrm>
          <a:off x="5391238" y="4246331"/>
          <a:ext cx="60301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544"/>
                <a:gridCol w="1507544"/>
                <a:gridCol w="1507544"/>
                <a:gridCol w="1507544"/>
              </a:tblGrid>
              <a:tr h="274064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</a:t>
                      </a:r>
                      <a:endParaRPr lang="en-IN" dirty="0"/>
                    </a:p>
                  </a:txBody>
                  <a:tcPr/>
                </a:tc>
              </a:tr>
              <a:tr h="274064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DBMS , OS</a:t>
                      </a:r>
                      <a:endParaRPr lang="en-IN" dirty="0"/>
                    </a:p>
                  </a:txBody>
                  <a:tcPr/>
                </a:tc>
              </a:tr>
              <a:tr h="274064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OS</a:t>
                      </a:r>
                      <a:endParaRPr lang="en-IN" dirty="0"/>
                    </a:p>
                  </a:txBody>
                  <a:tcPr/>
                </a:tc>
              </a:tr>
              <a:tr h="274064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XYZ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DBMS</a:t>
                      </a:r>
                      <a:endParaRPr lang="en-IN" dirty="0"/>
                    </a:p>
                  </a:txBody>
                  <a:tcPr/>
                </a:tc>
              </a:tr>
              <a:tr h="274064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8087932" y="3528811"/>
            <a:ext cx="0" cy="631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338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NF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4851" y="1133340"/>
            <a:ext cx="11410681" cy="5357611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2NF 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should be in 1NF.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partial dependency.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~ functional dependency ~ all columns are dependent on one primary key.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dependency 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are 2 or more primary keys in one table (Candidate key ).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attribute depends only on a part of primary key.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5312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29202956"/>
              </p:ext>
            </p:extLst>
          </p:nvPr>
        </p:nvGraphicFramePr>
        <p:xfrm>
          <a:off x="438955" y="1223223"/>
          <a:ext cx="5317902" cy="140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634"/>
                <a:gridCol w="1772634"/>
                <a:gridCol w="1772634"/>
              </a:tblGrid>
              <a:tr h="702033">
                <a:tc>
                  <a:txBody>
                    <a:bodyPr/>
                    <a:lstStyle/>
                    <a:p>
                      <a:r>
                        <a:rPr lang="en-IN" dirty="0" smtClean="0"/>
                        <a:t>Stud-id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Stud-name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</a:tr>
              <a:tr h="70203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06998"/>
              </p:ext>
            </p:extLst>
          </p:nvPr>
        </p:nvGraphicFramePr>
        <p:xfrm>
          <a:off x="6462328" y="1313643"/>
          <a:ext cx="5321840" cy="128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920"/>
                <a:gridCol w="2660920"/>
              </a:tblGrid>
              <a:tr h="643944">
                <a:tc>
                  <a:txBody>
                    <a:bodyPr/>
                    <a:lstStyle/>
                    <a:p>
                      <a:r>
                        <a:rPr lang="en-IN" dirty="0" smtClean="0"/>
                        <a:t>Sub-id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Sub-name</a:t>
                      </a:r>
                      <a:endParaRPr lang="en-IN" dirty="0"/>
                    </a:p>
                  </a:txBody>
                  <a:tcPr/>
                </a:tc>
              </a:tr>
              <a:tr h="6439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01126"/>
              </p:ext>
            </p:extLst>
          </p:nvPr>
        </p:nvGraphicFramePr>
        <p:xfrm>
          <a:off x="2135031" y="4158323"/>
          <a:ext cx="8026400" cy="1688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/>
                <a:gridCol w="1605280"/>
                <a:gridCol w="1605280"/>
                <a:gridCol w="1605280"/>
                <a:gridCol w="1605280"/>
              </a:tblGrid>
              <a:tr h="844342">
                <a:tc>
                  <a:txBody>
                    <a:bodyPr/>
                    <a:lstStyle/>
                    <a:p>
                      <a:r>
                        <a:rPr lang="en-IN" dirty="0" smtClean="0"/>
                        <a:t>Score-id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Stud-id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teacher</a:t>
                      </a:r>
                      <a:endParaRPr lang="en-IN" dirty="0"/>
                    </a:p>
                  </a:txBody>
                  <a:tcPr/>
                </a:tc>
              </a:tr>
              <a:tr h="844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5612" y="566670"/>
            <a:ext cx="1468192" cy="463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IN" dirty="0" smtClean="0"/>
              <a:t>tudent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20626" y="579549"/>
            <a:ext cx="1468192" cy="463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IN" dirty="0" smtClean="0"/>
              <a:t>ubject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13009" y="3563154"/>
            <a:ext cx="1468192" cy="463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Score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252434" y="3136004"/>
            <a:ext cx="1468192" cy="658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Candidate key</a:t>
            </a: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314423" y="3563154"/>
            <a:ext cx="0" cy="58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14423" y="3563154"/>
            <a:ext cx="9380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9602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NF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3487" y="1120462"/>
            <a:ext cx="11384924" cy="5306096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 for  3NF :</a:t>
            </a:r>
          </a:p>
          <a:p>
            <a:pPr marL="0" indent="0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 should be in 2NF.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Transitive dependency.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Transitive  dependency :</a:t>
            </a:r>
          </a:p>
          <a:p>
            <a:pPr marL="0" indent="0">
              <a:buNone/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column depends on a column which is not primary key.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primary keys can take null values – X.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321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82602353"/>
              </p:ext>
            </p:extLst>
          </p:nvPr>
        </p:nvGraphicFramePr>
        <p:xfrm>
          <a:off x="601016" y="1159188"/>
          <a:ext cx="107870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844"/>
                <a:gridCol w="1797844"/>
                <a:gridCol w="1797844"/>
                <a:gridCol w="1797844"/>
                <a:gridCol w="1797844"/>
                <a:gridCol w="179784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Score</a:t>
                      </a:r>
                      <a:r>
                        <a:rPr lang="en-IN" baseline="0" dirty="0" smtClean="0"/>
                        <a:t> 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Stud-id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exam-name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Total-marks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59345"/>
              </p:ext>
            </p:extLst>
          </p:nvPr>
        </p:nvGraphicFramePr>
        <p:xfrm>
          <a:off x="868608" y="4531810"/>
          <a:ext cx="5708205" cy="1366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641"/>
                <a:gridCol w="1141641"/>
                <a:gridCol w="1141641"/>
                <a:gridCol w="1141641"/>
                <a:gridCol w="1141641"/>
              </a:tblGrid>
              <a:tr h="683357">
                <a:tc>
                  <a:txBody>
                    <a:bodyPr/>
                    <a:lstStyle/>
                    <a:p>
                      <a:r>
                        <a:rPr lang="en-IN" dirty="0" smtClean="0"/>
                        <a:t>Score-id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Stud-id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teacher</a:t>
                      </a:r>
                      <a:endParaRPr lang="en-IN" dirty="0"/>
                    </a:p>
                  </a:txBody>
                  <a:tcPr/>
                </a:tc>
              </a:tr>
              <a:tr h="6833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3009" y="3563154"/>
            <a:ext cx="1468192" cy="463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Score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108621" y="508715"/>
            <a:ext cx="1468192" cy="463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Score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87144" y="2983605"/>
            <a:ext cx="0" cy="1296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10397"/>
              </p:ext>
            </p:extLst>
          </p:nvPr>
        </p:nvGraphicFramePr>
        <p:xfrm>
          <a:off x="6848700" y="4520485"/>
          <a:ext cx="5167290" cy="1326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30"/>
                <a:gridCol w="1722430"/>
                <a:gridCol w="1722430"/>
              </a:tblGrid>
              <a:tr h="663261">
                <a:tc>
                  <a:txBody>
                    <a:bodyPr/>
                    <a:lstStyle/>
                    <a:p>
                      <a:r>
                        <a:rPr lang="en-IN" dirty="0" smtClean="0"/>
                        <a:t>exam-id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exam-name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total-marks</a:t>
                      </a:r>
                      <a:endParaRPr lang="en-IN" dirty="0"/>
                    </a:p>
                  </a:txBody>
                  <a:tcPr/>
                </a:tc>
              </a:tr>
              <a:tr h="66326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233634" y="3715554"/>
            <a:ext cx="1468192" cy="463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0886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6" y="746975"/>
            <a:ext cx="8886422" cy="5429988"/>
          </a:xfrm>
        </p:spPr>
      </p:pic>
    </p:spTree>
    <p:extLst>
      <p:ext uri="{BB962C8B-B14F-4D97-AF65-F5344CB8AC3E}">
        <p14:creationId xmlns:p14="http://schemas.microsoft.com/office/powerpoint/2010/main" val="568846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2074</TotalTime>
  <Words>4991</Words>
  <Application>Microsoft Office PowerPoint</Application>
  <PresentationFormat>Custom</PresentationFormat>
  <Paragraphs>1502</Paragraphs>
  <Slides>95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Oriel</vt:lpstr>
      <vt:lpstr>PowerPoint Presentation</vt:lpstr>
      <vt:lpstr>                                               DDL</vt:lpstr>
      <vt:lpstr>PowerPoint Presentation</vt:lpstr>
      <vt:lpstr>                                              DQL </vt:lpstr>
      <vt:lpstr>                                             DML</vt:lpstr>
      <vt:lpstr>                                              DCL</vt:lpstr>
      <vt:lpstr>PowerPoint Presentation</vt:lpstr>
      <vt:lpstr>                                            TCL</vt:lpstr>
      <vt:lpstr>DIFFERENCE B/W CHAR  and  VARCHAR</vt:lpstr>
      <vt:lpstr>DIFFERENCE BETWEEN SUPER KEY AND CANDIDATE KEY</vt:lpstr>
      <vt:lpstr>PowerPoint Presentation</vt:lpstr>
      <vt:lpstr>Candidate key</vt:lpstr>
      <vt:lpstr>CONSTRAINTS</vt:lpstr>
      <vt:lpstr>PowerPoint Presentation</vt:lpstr>
      <vt:lpstr>PowerPoint Presentation</vt:lpstr>
      <vt:lpstr>PowerPoint Presentation</vt:lpstr>
      <vt:lpstr>PowerPoint Presentation</vt:lpstr>
      <vt:lpstr>AGGREGATE  FUNCTIONS</vt:lpstr>
      <vt:lpstr>PowerPoint Presentation</vt:lpstr>
      <vt:lpstr>CONCAT ( )</vt:lpstr>
      <vt:lpstr>                              TRIGGERS</vt:lpstr>
      <vt:lpstr>PowerPoint Presentation</vt:lpstr>
      <vt:lpstr>JOINS</vt:lpstr>
      <vt:lpstr>PowerPoint Presentation</vt:lpstr>
      <vt:lpstr>PowerPoint Presentation</vt:lpstr>
      <vt:lpstr>PowerPoint Presentation</vt:lpstr>
      <vt:lpstr>PowerPoint Presentation</vt:lpstr>
      <vt:lpstr>Natural Join  v/s Inner Join</vt:lpstr>
      <vt:lpstr>JOIN  3  Or More TABLES</vt:lpstr>
      <vt:lpstr>PowerPoint Presentation</vt:lpstr>
      <vt:lpstr>AGENDA:</vt:lpstr>
      <vt:lpstr>INTRODUCTION TO PL/SQL</vt:lpstr>
      <vt:lpstr> PL/SQL Block Basic syntax</vt:lpstr>
      <vt:lpstr>PL/SQL Block description</vt:lpstr>
      <vt:lpstr>Simple PL/SQL program</vt:lpstr>
      <vt:lpstr>Procedures</vt:lpstr>
      <vt:lpstr>Simple program using Procedure</vt:lpstr>
      <vt:lpstr>HOW TO RUN THIS PROCEDURE?</vt:lpstr>
      <vt:lpstr>Cursor</vt:lpstr>
      <vt:lpstr>Implicit Cursor</vt:lpstr>
      <vt:lpstr>Example of Implicit Cursor</vt:lpstr>
      <vt:lpstr>Explicit Cursor</vt:lpstr>
      <vt:lpstr>Explicit Cursor : Example 1</vt:lpstr>
      <vt:lpstr>Explicit Cursor : Example 2</vt:lpstr>
      <vt:lpstr>Procedure with cursor</vt:lpstr>
      <vt:lpstr>PL/SQL Functions</vt:lpstr>
      <vt:lpstr>Functions: Example 1</vt:lpstr>
      <vt:lpstr>Functions: Example 2</vt:lpstr>
      <vt:lpstr>Triggers</vt:lpstr>
      <vt:lpstr>Trigger: General Syntax</vt:lpstr>
      <vt:lpstr> Trigger : Before Insert</vt:lpstr>
      <vt:lpstr>Trigger: After Insert</vt:lpstr>
      <vt:lpstr> Trigger Before Update</vt:lpstr>
      <vt:lpstr>Trigger After Delete</vt:lpstr>
      <vt:lpstr>Package</vt:lpstr>
      <vt:lpstr>Syntax for packages</vt:lpstr>
      <vt:lpstr>Exceptions</vt:lpstr>
      <vt:lpstr>General Syntax</vt:lpstr>
      <vt:lpstr>System Defined Exception</vt:lpstr>
      <vt:lpstr>User defined exception</vt:lpstr>
      <vt:lpstr>DELETE | TRUNCATE | DROP</vt:lpstr>
      <vt:lpstr>PowerPoint Presentation</vt:lpstr>
      <vt:lpstr>DIFFERENCE  BETWEEN</vt:lpstr>
      <vt:lpstr>1] WHERE  V/S HAVING                               Employee</vt:lpstr>
      <vt:lpstr>2] UNION  V/S  UNION ALL</vt:lpstr>
      <vt:lpstr>PowerPoint Presentation</vt:lpstr>
      <vt:lpstr>PowerPoint Presentation</vt:lpstr>
      <vt:lpstr>PowerPoint Presentation</vt:lpstr>
      <vt:lpstr>5] JOIN  V/S  SUBQUERY</vt:lpstr>
      <vt:lpstr>6] JOIN  V/S  UNION</vt:lpstr>
      <vt:lpstr>PowerPoint Presentation</vt:lpstr>
      <vt:lpstr>VIEWS IN SQL :</vt:lpstr>
      <vt:lpstr>PowerPoint Presentation</vt:lpstr>
      <vt:lpstr>INDEX :</vt:lpstr>
      <vt:lpstr>INDEXING IN DBMS</vt:lpstr>
      <vt:lpstr>PowerPoint Presentation</vt:lpstr>
      <vt:lpstr>TYPES OF INDEXING</vt:lpstr>
      <vt:lpstr>PowerPoint Presentation</vt:lpstr>
      <vt:lpstr>PowerPoint Presentation</vt:lpstr>
      <vt:lpstr>PowerPoint Presentation</vt:lpstr>
      <vt:lpstr>ARRAY  V/S  ARRAYLIST</vt:lpstr>
      <vt:lpstr>FUNCTIONS  IN PL/SQL</vt:lpstr>
      <vt:lpstr>PowerPoint Presentation</vt:lpstr>
      <vt:lpstr>                                         CURSORS</vt:lpstr>
      <vt:lpstr>PowerPoint Presentation</vt:lpstr>
      <vt:lpstr>                                EXCEPTION</vt:lpstr>
      <vt:lpstr>PowerPoint Presentation</vt:lpstr>
      <vt:lpstr>                             NORMALIZATION</vt:lpstr>
      <vt:lpstr>PowerPoint Presentation</vt:lpstr>
      <vt:lpstr>1 NF</vt:lpstr>
      <vt:lpstr>2 NF</vt:lpstr>
      <vt:lpstr>PowerPoint Presentation</vt:lpstr>
      <vt:lpstr>3 NF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SUPER KEY AND CANDIDATE KEY</dc:title>
  <dc:creator>HEMALATHA M</dc:creator>
  <cp:lastModifiedBy>Windows User</cp:lastModifiedBy>
  <cp:revision>127</cp:revision>
  <dcterms:created xsi:type="dcterms:W3CDTF">2021-07-06T09:29:35Z</dcterms:created>
  <dcterms:modified xsi:type="dcterms:W3CDTF">2021-07-29T04:17:48Z</dcterms:modified>
</cp:coreProperties>
</file>