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91" r:id="rId4"/>
    <p:sldId id="258" r:id="rId5"/>
    <p:sldId id="266" r:id="rId6"/>
    <p:sldId id="290" r:id="rId7"/>
    <p:sldId id="267" r:id="rId8"/>
    <p:sldId id="288" r:id="rId9"/>
    <p:sldId id="289" r:id="rId10"/>
    <p:sldId id="259" r:id="rId11"/>
    <p:sldId id="260" r:id="rId12"/>
    <p:sldId id="263" r:id="rId13"/>
    <p:sldId id="262" r:id="rId14"/>
    <p:sldId id="261" r:id="rId15"/>
    <p:sldId id="264" r:id="rId16"/>
    <p:sldId id="265" r:id="rId17"/>
    <p:sldId id="268" r:id="rId18"/>
    <p:sldId id="272" r:id="rId19"/>
    <p:sldId id="270" r:id="rId20"/>
    <p:sldId id="273" r:id="rId21"/>
    <p:sldId id="274" r:id="rId22"/>
    <p:sldId id="271" r:id="rId23"/>
    <p:sldId id="275" r:id="rId24"/>
    <p:sldId id="276" r:id="rId25"/>
    <p:sldId id="277" r:id="rId26"/>
    <p:sldId id="278" r:id="rId27"/>
    <p:sldId id="279" r:id="rId28"/>
    <p:sldId id="280" r:id="rId29"/>
    <p:sldId id="281" r:id="rId30"/>
    <p:sldId id="282" r:id="rId31"/>
    <p:sldId id="286" r:id="rId32"/>
    <p:sldId id="287" r:id="rId33"/>
    <p:sldId id="283" r:id="rId34"/>
    <p:sldId id="284" r:id="rId35"/>
    <p:sldId id="292"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C7EC-0464-4B22-84F1-7EA3BDD76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6A25F85-D22D-49FD-A006-55F668B93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5E7E4ED-E166-4F07-AE9E-6FF1523FB8D6}"/>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AD5D476D-4443-44B3-9606-A7BD5CD13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C717074-40B2-49A9-B0A5-A368AE9E2C40}"/>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282271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40E40-9ADB-46AE-AF2E-64D94A2DFA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2127EF-1D46-43CC-8128-F944E7144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6A4B99-401D-458A-8ECC-62794F79E5FA}"/>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D389CE5C-B043-4BE0-91F3-1AAD464F7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136761-0C00-49D1-8453-2223390E0F7C}"/>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339378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5AA51E-0345-4CC1-A83E-D40B46433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EE680F-C267-47A9-A09A-7EF9E1A38E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1DEFDFB-F143-466F-B445-D0D6B12D0F6C}"/>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97A2DD15-32ED-49C5-9C1A-E00FF9B0C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297822-A02A-4A65-A43A-613C95807A79}"/>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239250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224F-2644-4DED-80DB-5FB306E97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6972371-57F2-48E4-94A4-96FC93761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E9C3DC-10CD-416E-9548-3A99B95BE19E}"/>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D5D39DE6-D379-4F88-8FF9-9A996A8DD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6C2F1C-6A9A-48FE-8C43-B25DA06F7310}"/>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150109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F538C-287F-4BC6-82F9-289140EA3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48DC64-227F-4802-974C-555ACB215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5A68A38-821F-44C6-AE56-11CB467211BD}"/>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5CBEF436-4A27-4544-935E-7CC703819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ED05440-727B-4402-A5E1-20CE9720D421}"/>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55558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1A4D1-50F5-48FC-96EB-E5D3AF2B05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34578CE-E43D-4425-B61D-01CAB45EC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8768C89-9443-44C4-9E44-9D1AE3367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FDC941-DB13-45FC-84DD-9974A22897E9}"/>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6" name="Footer Placeholder 5">
            <a:extLst>
              <a:ext uri="{FF2B5EF4-FFF2-40B4-BE49-F238E27FC236}">
                <a16:creationId xmlns:a16="http://schemas.microsoft.com/office/drawing/2014/main" xmlns="" id="{56BA28B9-5DDF-4605-9BD8-5A4BE296F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F7D7FA4-7638-4088-9E7A-99B65569E140}"/>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135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C1F01-A064-42C4-BDF7-9283B4BEF4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B3397E0-9295-49CB-81D9-3A6B99EB0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439C85-36E2-44D6-95D7-999B506C6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0706C37-A5FE-48E0-9878-5B304CA64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CA31D31-C381-457D-9CDC-C2F6BB300A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06D7AA6-A72C-4E7C-AE2C-D04909245128}"/>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8" name="Footer Placeholder 7">
            <a:extLst>
              <a:ext uri="{FF2B5EF4-FFF2-40B4-BE49-F238E27FC236}">
                <a16:creationId xmlns:a16="http://schemas.microsoft.com/office/drawing/2014/main" xmlns="" id="{75FF0399-F0FB-4934-9AE5-17885B151E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DAC03E5-20D7-459A-8946-331FCC368494}"/>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330275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5FCD0-27FD-4B68-9840-7FA8C7FD89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B05A8F4-9EAC-4C9A-898B-EA3E2477759F}"/>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4" name="Footer Placeholder 3">
            <a:extLst>
              <a:ext uri="{FF2B5EF4-FFF2-40B4-BE49-F238E27FC236}">
                <a16:creationId xmlns:a16="http://schemas.microsoft.com/office/drawing/2014/main" xmlns="" id="{6C9D4D26-CB69-46B7-8774-754FF9D4DB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810096F-CBD9-4147-A073-10543285CA57}"/>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302221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141C0F-8F7F-4D93-BC17-102590AA857F}"/>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3" name="Footer Placeholder 2">
            <a:extLst>
              <a:ext uri="{FF2B5EF4-FFF2-40B4-BE49-F238E27FC236}">
                <a16:creationId xmlns:a16="http://schemas.microsoft.com/office/drawing/2014/main" xmlns="" id="{24B59BF6-A1FC-4811-9B91-01D60277C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6BF5761-ED26-4FF1-8A64-BB6B674083BD}"/>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327535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E452B-C368-4D69-A48B-35FE4CE1D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F013E5-5850-4B6B-BE14-6DFCA0DAB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01EC010-CFA0-435E-BB1D-F3144A48E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5EBDB1-3F6F-4213-8C32-059369CF9F27}"/>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6" name="Footer Placeholder 5">
            <a:extLst>
              <a:ext uri="{FF2B5EF4-FFF2-40B4-BE49-F238E27FC236}">
                <a16:creationId xmlns:a16="http://schemas.microsoft.com/office/drawing/2014/main" xmlns="" id="{9300AD2E-7548-443B-BC21-65CCF40E43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767902-7E8B-45C9-8F67-0C551903C4A0}"/>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98781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B5544-4BD9-446B-AC36-4902D002C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12E2D9D-79E3-4BC6-9CC0-FAFFDCEDB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4B3A47C-1D83-4064-90D6-FD401F0F0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EE6DEA-6A12-4BC3-8B4D-851B7257C91D}"/>
              </a:ext>
            </a:extLst>
          </p:cNvPr>
          <p:cNvSpPr>
            <a:spLocks noGrp="1"/>
          </p:cNvSpPr>
          <p:nvPr>
            <p:ph type="dt" sz="half" idx="10"/>
          </p:nvPr>
        </p:nvSpPr>
        <p:spPr/>
        <p:txBody>
          <a:bodyPr/>
          <a:lstStyle/>
          <a:p>
            <a:fld id="{C59960F1-106E-480C-8E2C-426E8FBA2BD5}" type="datetimeFigureOut">
              <a:rPr lang="en-IN" smtClean="0"/>
              <a:t>28-06-2021</a:t>
            </a:fld>
            <a:endParaRPr lang="en-IN"/>
          </a:p>
        </p:txBody>
      </p:sp>
      <p:sp>
        <p:nvSpPr>
          <p:cNvPr id="6" name="Footer Placeholder 5">
            <a:extLst>
              <a:ext uri="{FF2B5EF4-FFF2-40B4-BE49-F238E27FC236}">
                <a16:creationId xmlns:a16="http://schemas.microsoft.com/office/drawing/2014/main" xmlns="" id="{BAED37D9-31A1-45D3-B8DC-CEE7071D4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388AD1-650B-4EAA-869E-A1AA93B8F950}"/>
              </a:ext>
            </a:extLst>
          </p:cNvPr>
          <p:cNvSpPr>
            <a:spLocks noGrp="1"/>
          </p:cNvSpPr>
          <p:nvPr>
            <p:ph type="sldNum" sz="quarter" idx="12"/>
          </p:nvPr>
        </p:nvSpPr>
        <p:spPr/>
        <p:txBody>
          <a:bodyPr/>
          <a:lstStyle/>
          <a:p>
            <a:fld id="{28A08D5E-6A78-4A75-8327-A6C14DDDD300}" type="slidenum">
              <a:rPr lang="en-IN" smtClean="0"/>
              <a:t>‹#›</a:t>
            </a:fld>
            <a:endParaRPr lang="en-IN"/>
          </a:p>
        </p:txBody>
      </p:sp>
    </p:spTree>
    <p:extLst>
      <p:ext uri="{BB962C8B-B14F-4D97-AF65-F5344CB8AC3E}">
        <p14:creationId xmlns:p14="http://schemas.microsoft.com/office/powerpoint/2010/main" val="392957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85A035D-C40C-4CD7-B443-5BDC03AD4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1707403-B359-4137-944B-7E1256EC6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B96072-08B7-4657-A194-6DB0229AD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960F1-106E-480C-8E2C-426E8FBA2BD5}" type="datetimeFigureOut">
              <a:rPr lang="en-IN" smtClean="0"/>
              <a:t>28-06-2021</a:t>
            </a:fld>
            <a:endParaRPr lang="en-IN"/>
          </a:p>
        </p:txBody>
      </p:sp>
      <p:sp>
        <p:nvSpPr>
          <p:cNvPr id="5" name="Footer Placeholder 4">
            <a:extLst>
              <a:ext uri="{FF2B5EF4-FFF2-40B4-BE49-F238E27FC236}">
                <a16:creationId xmlns:a16="http://schemas.microsoft.com/office/drawing/2014/main" xmlns="" id="{446F61E9-1B7D-421C-9E48-6FB87D472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2F7E346-66F2-4138-B2A7-4ECBCA998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08D5E-6A78-4A75-8327-A6C14DDDD300}" type="slidenum">
              <a:rPr lang="en-IN" smtClean="0"/>
              <a:t>‹#›</a:t>
            </a:fld>
            <a:endParaRPr lang="en-IN"/>
          </a:p>
        </p:txBody>
      </p:sp>
    </p:spTree>
    <p:extLst>
      <p:ext uri="{BB962C8B-B14F-4D97-AF65-F5344CB8AC3E}">
        <p14:creationId xmlns:p14="http://schemas.microsoft.com/office/powerpoint/2010/main" val="361072309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api-full-for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javatpoint.com/mysql-joi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ved=2ahUKEwjH7Iu47LnxAhVZ7HMBHRZVAE4QFjALegQIAxAD&amp;url=https://www.w3schools.com/sql/sql_join.asp&amp;usg=AOvVaw18qre3Ole69Y5XExri0pYU" TargetMode="External"/><Relationship Id="rId2" Type="http://schemas.openxmlformats.org/officeDocument/2006/relationships/hyperlink" Target="https://www.javatpoint.com/mysql-joi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mysql-unique-ke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mysql-primary-ke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mysql-foreign-ke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492F-8858-4FC9-96F8-6E0DB56D0493}"/>
              </a:ext>
            </a:extLst>
          </p:cNvPr>
          <p:cNvSpPr>
            <a:spLocks noGrp="1"/>
          </p:cNvSpPr>
          <p:nvPr>
            <p:ph type="ctrTitle"/>
          </p:nvPr>
        </p:nvSpPr>
        <p:spPr>
          <a:xfrm>
            <a:off x="1524000" y="1122363"/>
            <a:ext cx="9144000" cy="4712380"/>
          </a:xfrm>
        </p:spPr>
        <p:txBody>
          <a:bodyPr/>
          <a:lstStyle/>
          <a:p>
            <a:endParaRPr lang="en-IN" dirty="0"/>
          </a:p>
        </p:txBody>
      </p:sp>
      <p:pic>
        <p:nvPicPr>
          <p:cNvPr id="5" name="Picture 4">
            <a:extLst>
              <a:ext uri="{FF2B5EF4-FFF2-40B4-BE49-F238E27FC236}">
                <a16:creationId xmlns:a16="http://schemas.microsoft.com/office/drawing/2014/main" xmlns="" id="{23D6CC15-6001-49ED-9B68-B4C8094E0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3"/>
            <a:ext cx="9144000" cy="4712380"/>
          </a:xfrm>
          <a:prstGeom prst="rect">
            <a:avLst/>
          </a:prstGeom>
        </p:spPr>
      </p:pic>
    </p:spTree>
    <p:extLst>
      <p:ext uri="{BB962C8B-B14F-4D97-AF65-F5344CB8AC3E}">
        <p14:creationId xmlns:p14="http://schemas.microsoft.com/office/powerpoint/2010/main" val="34088533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68AA6-F9F5-4470-8D3B-2718AB11E5E7}"/>
              </a:ext>
            </a:extLst>
          </p:cNvPr>
          <p:cNvSpPr>
            <a:spLocks noGrp="1"/>
          </p:cNvSpPr>
          <p:nvPr>
            <p:ph type="title"/>
          </p:nvPr>
        </p:nvSpPr>
        <p:spPr/>
        <p:txBody>
          <a:bodyPr/>
          <a:lstStyle/>
          <a:p>
            <a:r>
              <a:rPr lang="en-IN" b="1" dirty="0"/>
              <a:t>What is Database?</a:t>
            </a:r>
          </a:p>
        </p:txBody>
      </p:sp>
      <p:sp>
        <p:nvSpPr>
          <p:cNvPr id="3" name="Content Placeholder 2">
            <a:extLst>
              <a:ext uri="{FF2B5EF4-FFF2-40B4-BE49-F238E27FC236}">
                <a16:creationId xmlns:a16="http://schemas.microsoft.com/office/drawing/2014/main" xmlns="" id="{75AB45D7-F019-40C7-AD43-45C47BAED540}"/>
              </a:ext>
            </a:extLst>
          </p:cNvPr>
          <p:cNvSpPr>
            <a:spLocks noGrp="1"/>
          </p:cNvSpPr>
          <p:nvPr>
            <p:ph idx="1"/>
          </p:nvPr>
        </p:nvSpPr>
        <p:spPr>
          <a:xfrm>
            <a:off x="838199" y="1448972"/>
            <a:ext cx="10908323" cy="5190979"/>
          </a:xfrm>
        </p:spPr>
        <p:txBody>
          <a:bodyPr>
            <a:normAutofit/>
          </a:bodyPr>
          <a:lstStyle/>
          <a:p>
            <a:endParaRPr lang="en-IN" dirty="0"/>
          </a:p>
          <a:p>
            <a:endParaRPr lang="en-IN" dirty="0"/>
          </a:p>
          <a:p>
            <a:endParaRPr lang="en-IN" dirty="0"/>
          </a:p>
          <a:p>
            <a:endParaRPr lang="en-IN" dirty="0"/>
          </a:p>
          <a:p>
            <a:pPr marL="0" indent="0">
              <a:buNone/>
            </a:pPr>
            <a:r>
              <a:rPr lang="en-IN" dirty="0"/>
              <a:t>               </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SERVER  </a:t>
            </a:r>
            <a:r>
              <a:rPr lang="en-IN" sz="2000" dirty="0">
                <a:latin typeface="Times New Roman" panose="02020603050405020304" pitchFamily="18" charset="0"/>
                <a:cs typeface="Times New Roman" panose="02020603050405020304" pitchFamily="18" charset="0"/>
              </a:rPr>
              <a:t>             (Transfer HTTP Request )                                       </a:t>
            </a:r>
            <a:r>
              <a:rPr lang="en-IN" sz="2000" b="1" dirty="0">
                <a:latin typeface="Times New Roman" panose="02020603050405020304" pitchFamily="18" charset="0"/>
                <a:cs typeface="Times New Roman" panose="02020603050405020304" pitchFamily="18" charset="0"/>
              </a:rPr>
              <a:t>DATABASE</a:t>
            </a:r>
          </a:p>
          <a:p>
            <a:pPr marL="0" indent="0">
              <a:buNone/>
            </a:pPr>
            <a:r>
              <a:rPr lang="en-IN" sz="2000" b="1" dirty="0">
                <a:latin typeface="Times New Roman" panose="02020603050405020304" pitchFamily="18" charset="0"/>
                <a:cs typeface="Times New Roman" panose="02020603050405020304" pitchFamily="18" charset="0"/>
              </a:rPr>
              <a:t>                                                                                                                      (User Data’s are stored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We will access the software's in Mobile or  computers/laptops).        </a:t>
            </a:r>
            <a:endParaRPr lang="en-IN" dirty="0"/>
          </a:p>
        </p:txBody>
      </p:sp>
      <p:sp>
        <p:nvSpPr>
          <p:cNvPr id="4" name="Rectangle 3">
            <a:extLst>
              <a:ext uri="{FF2B5EF4-FFF2-40B4-BE49-F238E27FC236}">
                <a16:creationId xmlns:a16="http://schemas.microsoft.com/office/drawing/2014/main" xmlns="" id="{A1465578-E1EA-4F99-81E8-B3CB1708CA1F}"/>
              </a:ext>
            </a:extLst>
          </p:cNvPr>
          <p:cNvSpPr/>
          <p:nvPr/>
        </p:nvSpPr>
        <p:spPr>
          <a:xfrm>
            <a:off x="1955409" y="2096086"/>
            <a:ext cx="984739" cy="16177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627DDB5-3403-4628-89A7-058A3A62D864}"/>
              </a:ext>
            </a:extLst>
          </p:cNvPr>
          <p:cNvSpPr/>
          <p:nvPr/>
        </p:nvSpPr>
        <p:spPr>
          <a:xfrm>
            <a:off x="3171092" y="2096086"/>
            <a:ext cx="886265" cy="16177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xmlns="" id="{645912CE-0D7C-4BB5-BF0C-4B9E6C751518}"/>
              </a:ext>
            </a:extLst>
          </p:cNvPr>
          <p:cNvCxnSpPr>
            <a:cxnSpLocks/>
          </p:cNvCxnSpPr>
          <p:nvPr/>
        </p:nvCxnSpPr>
        <p:spPr>
          <a:xfrm>
            <a:off x="3171092" y="3868615"/>
            <a:ext cx="0" cy="90033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76BFD825-304D-4A1E-AB7B-8EF3A6234F9E}"/>
              </a:ext>
            </a:extLst>
          </p:cNvPr>
          <p:cNvCxnSpPr>
            <a:cxnSpLocks/>
          </p:cNvCxnSpPr>
          <p:nvPr/>
        </p:nvCxnSpPr>
        <p:spPr>
          <a:xfrm>
            <a:off x="3474720" y="3868615"/>
            <a:ext cx="0" cy="90033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5CED3B8B-B112-4D81-80BC-3522B21479AF}"/>
              </a:ext>
            </a:extLst>
          </p:cNvPr>
          <p:cNvSpPr/>
          <p:nvPr/>
        </p:nvSpPr>
        <p:spPr>
          <a:xfrm>
            <a:off x="2180492" y="5050302"/>
            <a:ext cx="1603700" cy="928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xmlns="" id="{BE8FB4A6-7BA0-430C-893C-AE622B8A581B}"/>
              </a:ext>
            </a:extLst>
          </p:cNvPr>
          <p:cNvCxnSpPr>
            <a:cxnSpLocks/>
          </p:cNvCxnSpPr>
          <p:nvPr/>
        </p:nvCxnSpPr>
        <p:spPr>
          <a:xfrm flipH="1">
            <a:off x="2433711" y="5978769"/>
            <a:ext cx="365742" cy="351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53652B74-7C94-4C13-9B0C-943093D906A2}"/>
              </a:ext>
            </a:extLst>
          </p:cNvPr>
          <p:cNvCxnSpPr/>
          <p:nvPr/>
        </p:nvCxnSpPr>
        <p:spPr>
          <a:xfrm>
            <a:off x="3334043" y="5978769"/>
            <a:ext cx="281354" cy="351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C839651-0972-48BD-BD6C-8957F50E5A92}"/>
              </a:ext>
            </a:extLst>
          </p:cNvPr>
          <p:cNvCxnSpPr/>
          <p:nvPr/>
        </p:nvCxnSpPr>
        <p:spPr>
          <a:xfrm>
            <a:off x="2433711" y="6330462"/>
            <a:ext cx="1181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7AA01032-8C7D-488A-AFD9-D535F7ADAEE8}"/>
              </a:ext>
            </a:extLst>
          </p:cNvPr>
          <p:cNvCxnSpPr/>
          <p:nvPr/>
        </p:nvCxnSpPr>
        <p:spPr>
          <a:xfrm>
            <a:off x="4853354" y="2774535"/>
            <a:ext cx="244777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E207967F-EBC1-4AC0-8451-EA7BC408E264}"/>
              </a:ext>
            </a:extLst>
          </p:cNvPr>
          <p:cNvCxnSpPr/>
          <p:nvPr/>
        </p:nvCxnSpPr>
        <p:spPr>
          <a:xfrm>
            <a:off x="4867422" y="3277772"/>
            <a:ext cx="247591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Flowchart: Magnetic Disk 24">
            <a:extLst>
              <a:ext uri="{FF2B5EF4-FFF2-40B4-BE49-F238E27FC236}">
                <a16:creationId xmlns:a16="http://schemas.microsoft.com/office/drawing/2014/main" xmlns="" id="{1A521BDF-73EB-43EA-AE26-D8986AD73057}"/>
              </a:ext>
            </a:extLst>
          </p:cNvPr>
          <p:cNvSpPr/>
          <p:nvPr/>
        </p:nvSpPr>
        <p:spPr>
          <a:xfrm>
            <a:off x="7723163" y="2096086"/>
            <a:ext cx="998806" cy="14348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MySQL</a:t>
            </a:r>
          </a:p>
        </p:txBody>
      </p:sp>
      <p:sp>
        <p:nvSpPr>
          <p:cNvPr id="26" name="Flowchart: Magnetic Disk 25">
            <a:extLst>
              <a:ext uri="{FF2B5EF4-FFF2-40B4-BE49-F238E27FC236}">
                <a16:creationId xmlns:a16="http://schemas.microsoft.com/office/drawing/2014/main" xmlns="" id="{C5A48107-A6FA-49CB-82E4-B8EB84D0A3B6}"/>
              </a:ext>
            </a:extLst>
          </p:cNvPr>
          <p:cNvSpPr/>
          <p:nvPr/>
        </p:nvSpPr>
        <p:spPr>
          <a:xfrm>
            <a:off x="9142827" y="2096086"/>
            <a:ext cx="998806" cy="14348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ORACLE</a:t>
            </a:r>
          </a:p>
        </p:txBody>
      </p:sp>
      <p:sp>
        <p:nvSpPr>
          <p:cNvPr id="27" name="Flowchart: Magnetic Disk 26">
            <a:extLst>
              <a:ext uri="{FF2B5EF4-FFF2-40B4-BE49-F238E27FC236}">
                <a16:creationId xmlns:a16="http://schemas.microsoft.com/office/drawing/2014/main" xmlns="" id="{A3876041-71BC-45A6-9A50-9C57C5CC2134}"/>
              </a:ext>
            </a:extLst>
          </p:cNvPr>
          <p:cNvSpPr/>
          <p:nvPr/>
        </p:nvSpPr>
        <p:spPr>
          <a:xfrm>
            <a:off x="10526150" y="2096086"/>
            <a:ext cx="998806" cy="14348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SQL SERVER</a:t>
            </a:r>
          </a:p>
        </p:txBody>
      </p:sp>
      <p:sp>
        <p:nvSpPr>
          <p:cNvPr id="28" name="Rectangle 27">
            <a:extLst>
              <a:ext uri="{FF2B5EF4-FFF2-40B4-BE49-F238E27FC236}">
                <a16:creationId xmlns:a16="http://schemas.microsoft.com/office/drawing/2014/main" xmlns="" id="{E8FE8484-A63E-4B91-BF44-BEA3048FE96C}"/>
              </a:ext>
            </a:extLst>
          </p:cNvPr>
          <p:cNvSpPr/>
          <p:nvPr/>
        </p:nvSpPr>
        <p:spPr>
          <a:xfrm>
            <a:off x="2433711" y="5205046"/>
            <a:ext cx="737381" cy="1688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80F258BD-F0F5-4B67-99A2-7680AB5F5FA5}"/>
              </a:ext>
            </a:extLst>
          </p:cNvPr>
          <p:cNvSpPr/>
          <p:nvPr/>
        </p:nvSpPr>
        <p:spPr>
          <a:xfrm>
            <a:off x="2433710" y="5528602"/>
            <a:ext cx="1181687" cy="14067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11A35A92-0B96-4BED-85BC-35699EE7E0AE}"/>
              </a:ext>
            </a:extLst>
          </p:cNvPr>
          <p:cNvSpPr/>
          <p:nvPr/>
        </p:nvSpPr>
        <p:spPr>
          <a:xfrm>
            <a:off x="2433709" y="5824025"/>
            <a:ext cx="365744" cy="1266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64325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3D8FB-C023-4F08-ABF4-57C1C9E14D57}"/>
              </a:ext>
            </a:extLst>
          </p:cNvPr>
          <p:cNvSpPr>
            <a:spLocks noGrp="1"/>
          </p:cNvSpPr>
          <p:nvPr>
            <p:ph type="title"/>
          </p:nvPr>
        </p:nvSpPr>
        <p:spPr>
          <a:xfrm>
            <a:off x="838200" y="298602"/>
            <a:ext cx="10515600" cy="935112"/>
          </a:xfrm>
        </p:spPr>
        <p:txBody>
          <a:bodyPr>
            <a:normAutofit fontScale="90000"/>
          </a:bodyPr>
          <a:lstStyle/>
          <a:p>
            <a:r>
              <a:rPr lang="en-IN" dirty="0"/>
              <a:t> </a:t>
            </a:r>
            <a:r>
              <a:rPr lang="en-IN" b="1" dirty="0"/>
              <a:t>What  is Database &amp; Tables MySQL? </a:t>
            </a:r>
            <a:r>
              <a:rPr lang="en-IN" b="1" dirty="0">
                <a:solidFill>
                  <a:schemeClr val="accent2"/>
                </a:solidFill>
              </a:rPr>
              <a:t>BACKEND</a:t>
            </a:r>
            <a:br>
              <a:rPr lang="en-IN" b="1" dirty="0">
                <a:solidFill>
                  <a:schemeClr val="accent2"/>
                </a:solidFill>
              </a:rPr>
            </a:br>
            <a:r>
              <a:rPr lang="en-IN" b="1" dirty="0">
                <a:solidFill>
                  <a:schemeClr val="accent2"/>
                </a:solidFill>
              </a:rPr>
              <a:t>RDBMS</a:t>
            </a:r>
          </a:p>
        </p:txBody>
      </p:sp>
      <p:graphicFrame>
        <p:nvGraphicFramePr>
          <p:cNvPr id="4" name="Table 4">
            <a:extLst>
              <a:ext uri="{FF2B5EF4-FFF2-40B4-BE49-F238E27FC236}">
                <a16:creationId xmlns:a16="http://schemas.microsoft.com/office/drawing/2014/main" xmlns="" id="{0B18AD6C-6EE8-4C68-A235-D86BC08B427E}"/>
              </a:ext>
            </a:extLst>
          </p:cNvPr>
          <p:cNvGraphicFramePr>
            <a:graphicFrameLocks noGrp="1"/>
          </p:cNvGraphicFramePr>
          <p:nvPr>
            <p:ph idx="1"/>
            <p:extLst>
              <p:ext uri="{D42A27DB-BD31-4B8C-83A1-F6EECF244321}">
                <p14:modId xmlns:p14="http://schemas.microsoft.com/office/powerpoint/2010/main" val="2305091192"/>
              </p:ext>
            </p:extLst>
          </p:nvPr>
        </p:nvGraphicFramePr>
        <p:xfrm>
          <a:off x="986344" y="2116908"/>
          <a:ext cx="1609578" cy="2225040"/>
        </p:xfrm>
        <a:graphic>
          <a:graphicData uri="http://schemas.openxmlformats.org/drawingml/2006/table">
            <a:tbl>
              <a:tblPr firstRow="1" bandRow="1">
                <a:tableStyleId>{21E4AEA4-8DFA-4A89-87EB-49C32662AFE0}</a:tableStyleId>
              </a:tblPr>
              <a:tblGrid>
                <a:gridCol w="1609578">
                  <a:extLst>
                    <a:ext uri="{9D8B030D-6E8A-4147-A177-3AD203B41FA5}">
                      <a16:colId xmlns:a16="http://schemas.microsoft.com/office/drawing/2014/main" xmlns="" val="3100411624"/>
                    </a:ext>
                  </a:extLst>
                </a:gridCol>
              </a:tblGrid>
              <a:tr h="370840">
                <a:tc>
                  <a:txBody>
                    <a:bodyPr/>
                    <a:lstStyle/>
                    <a:p>
                      <a:r>
                        <a:rPr lang="en-IN" dirty="0"/>
                        <a:t>APPLICATION</a:t>
                      </a:r>
                    </a:p>
                  </a:txBody>
                  <a:tcPr/>
                </a:tc>
                <a:extLst>
                  <a:ext uri="{0D108BD9-81ED-4DB2-BD59-A6C34878D82A}">
                    <a16:rowId xmlns:a16="http://schemas.microsoft.com/office/drawing/2014/main" xmlns="" val="1231088546"/>
                  </a:ext>
                </a:extLst>
              </a:tr>
              <a:tr h="370840">
                <a:tc>
                  <a:txBody>
                    <a:bodyPr/>
                    <a:lstStyle/>
                    <a:p>
                      <a:r>
                        <a:rPr lang="en-IN" b="1" dirty="0"/>
                        <a:t>ID</a:t>
                      </a:r>
                    </a:p>
                  </a:txBody>
                  <a:tcPr/>
                </a:tc>
                <a:extLst>
                  <a:ext uri="{0D108BD9-81ED-4DB2-BD59-A6C34878D82A}">
                    <a16:rowId xmlns:a16="http://schemas.microsoft.com/office/drawing/2014/main" xmlns="" val="132121578"/>
                  </a:ext>
                </a:extLst>
              </a:tr>
              <a:tr h="370840">
                <a:tc>
                  <a:txBody>
                    <a:bodyPr/>
                    <a:lstStyle/>
                    <a:p>
                      <a:r>
                        <a:rPr lang="en-IN" b="1" dirty="0"/>
                        <a:t>NAME</a:t>
                      </a:r>
                    </a:p>
                  </a:txBody>
                  <a:tcPr/>
                </a:tc>
                <a:extLst>
                  <a:ext uri="{0D108BD9-81ED-4DB2-BD59-A6C34878D82A}">
                    <a16:rowId xmlns:a16="http://schemas.microsoft.com/office/drawing/2014/main" xmlns="" val="1840567393"/>
                  </a:ext>
                </a:extLst>
              </a:tr>
              <a:tr h="370840">
                <a:tc>
                  <a:txBody>
                    <a:bodyPr/>
                    <a:lstStyle/>
                    <a:p>
                      <a:r>
                        <a:rPr lang="en-IN" b="1" dirty="0"/>
                        <a:t>FATHER</a:t>
                      </a:r>
                    </a:p>
                  </a:txBody>
                  <a:tcPr/>
                </a:tc>
                <a:extLst>
                  <a:ext uri="{0D108BD9-81ED-4DB2-BD59-A6C34878D82A}">
                    <a16:rowId xmlns:a16="http://schemas.microsoft.com/office/drawing/2014/main" xmlns="" val="950024039"/>
                  </a:ext>
                </a:extLst>
              </a:tr>
              <a:tr h="370840">
                <a:tc>
                  <a:txBody>
                    <a:bodyPr/>
                    <a:lstStyle/>
                    <a:p>
                      <a:r>
                        <a:rPr lang="en-IN" b="1" dirty="0"/>
                        <a:t>CID</a:t>
                      </a:r>
                    </a:p>
                  </a:txBody>
                  <a:tcPr/>
                </a:tc>
                <a:extLst>
                  <a:ext uri="{0D108BD9-81ED-4DB2-BD59-A6C34878D82A}">
                    <a16:rowId xmlns:a16="http://schemas.microsoft.com/office/drawing/2014/main" xmlns="" val="531565006"/>
                  </a:ext>
                </a:extLst>
              </a:tr>
              <a:tr h="370840">
                <a:tc>
                  <a:txBody>
                    <a:bodyPr/>
                    <a:lstStyle/>
                    <a:p>
                      <a:r>
                        <a:rPr lang="en-IN" b="1" dirty="0"/>
                        <a:t>ROLLNO</a:t>
                      </a:r>
                    </a:p>
                  </a:txBody>
                  <a:tcPr/>
                </a:tc>
                <a:extLst>
                  <a:ext uri="{0D108BD9-81ED-4DB2-BD59-A6C34878D82A}">
                    <a16:rowId xmlns:a16="http://schemas.microsoft.com/office/drawing/2014/main" xmlns="" val="3914199447"/>
                  </a:ext>
                </a:extLst>
              </a:tr>
            </a:tbl>
          </a:graphicData>
        </a:graphic>
      </p:graphicFrame>
      <p:sp>
        <p:nvSpPr>
          <p:cNvPr id="5" name="Rectangle 4">
            <a:extLst>
              <a:ext uri="{FF2B5EF4-FFF2-40B4-BE49-F238E27FC236}">
                <a16:creationId xmlns:a16="http://schemas.microsoft.com/office/drawing/2014/main" xmlns="" id="{996D3124-4BE8-4133-A068-8864A0829A41}"/>
              </a:ext>
            </a:extLst>
          </p:cNvPr>
          <p:cNvSpPr/>
          <p:nvPr/>
        </p:nvSpPr>
        <p:spPr>
          <a:xfrm>
            <a:off x="549728" y="5624286"/>
            <a:ext cx="1367971" cy="4864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Tables</a:t>
            </a:r>
          </a:p>
        </p:txBody>
      </p:sp>
      <p:graphicFrame>
        <p:nvGraphicFramePr>
          <p:cNvPr id="6" name="Table 6">
            <a:extLst>
              <a:ext uri="{FF2B5EF4-FFF2-40B4-BE49-F238E27FC236}">
                <a16:creationId xmlns:a16="http://schemas.microsoft.com/office/drawing/2014/main" xmlns="" id="{6D538BB9-5617-4FDC-BBFB-B1FF769720FB}"/>
              </a:ext>
            </a:extLst>
          </p:cNvPr>
          <p:cNvGraphicFramePr>
            <a:graphicFrameLocks noGrp="1"/>
          </p:cNvGraphicFramePr>
          <p:nvPr>
            <p:extLst>
              <p:ext uri="{D42A27DB-BD31-4B8C-83A1-F6EECF244321}">
                <p14:modId xmlns:p14="http://schemas.microsoft.com/office/powerpoint/2010/main" val="1338141461"/>
              </p:ext>
            </p:extLst>
          </p:nvPr>
        </p:nvGraphicFramePr>
        <p:xfrm>
          <a:off x="4365618" y="1697719"/>
          <a:ext cx="1609578" cy="1483360"/>
        </p:xfrm>
        <a:graphic>
          <a:graphicData uri="http://schemas.openxmlformats.org/drawingml/2006/table">
            <a:tbl>
              <a:tblPr firstRow="1" bandRow="1">
                <a:tableStyleId>{073A0DAA-6AF3-43AB-8588-CEC1D06C72B9}</a:tableStyleId>
              </a:tblPr>
              <a:tblGrid>
                <a:gridCol w="1609578">
                  <a:extLst>
                    <a:ext uri="{9D8B030D-6E8A-4147-A177-3AD203B41FA5}">
                      <a16:colId xmlns:a16="http://schemas.microsoft.com/office/drawing/2014/main" xmlns="" val="1642745356"/>
                    </a:ext>
                  </a:extLst>
                </a:gridCol>
              </a:tblGrid>
              <a:tr h="370840">
                <a:tc>
                  <a:txBody>
                    <a:bodyPr/>
                    <a:lstStyle/>
                    <a:p>
                      <a:r>
                        <a:rPr lang="en-IN" dirty="0"/>
                        <a:t>COURSE</a:t>
                      </a:r>
                    </a:p>
                  </a:txBody>
                  <a:tcPr/>
                </a:tc>
                <a:extLst>
                  <a:ext uri="{0D108BD9-81ED-4DB2-BD59-A6C34878D82A}">
                    <a16:rowId xmlns:a16="http://schemas.microsoft.com/office/drawing/2014/main" xmlns="" val="2521435229"/>
                  </a:ext>
                </a:extLst>
              </a:tr>
              <a:tr h="370840">
                <a:tc>
                  <a:txBody>
                    <a:bodyPr/>
                    <a:lstStyle/>
                    <a:p>
                      <a:r>
                        <a:rPr lang="en-IN" b="1" dirty="0"/>
                        <a:t>CID</a:t>
                      </a:r>
                    </a:p>
                  </a:txBody>
                  <a:tcPr/>
                </a:tc>
                <a:extLst>
                  <a:ext uri="{0D108BD9-81ED-4DB2-BD59-A6C34878D82A}">
                    <a16:rowId xmlns:a16="http://schemas.microsoft.com/office/drawing/2014/main" xmlns="" val="3976408733"/>
                  </a:ext>
                </a:extLst>
              </a:tr>
              <a:tr h="370840">
                <a:tc>
                  <a:txBody>
                    <a:bodyPr/>
                    <a:lstStyle/>
                    <a:p>
                      <a:r>
                        <a:rPr lang="en-IN" b="1" dirty="0"/>
                        <a:t>COURSENAME</a:t>
                      </a:r>
                    </a:p>
                  </a:txBody>
                  <a:tcPr/>
                </a:tc>
                <a:extLst>
                  <a:ext uri="{0D108BD9-81ED-4DB2-BD59-A6C34878D82A}">
                    <a16:rowId xmlns:a16="http://schemas.microsoft.com/office/drawing/2014/main" xmlns="" val="2005280548"/>
                  </a:ext>
                </a:extLst>
              </a:tr>
              <a:tr h="370840">
                <a:tc>
                  <a:txBody>
                    <a:bodyPr/>
                    <a:lstStyle/>
                    <a:p>
                      <a:r>
                        <a:rPr lang="en-IN" b="1" dirty="0"/>
                        <a:t>COURSE_TYPE</a:t>
                      </a:r>
                    </a:p>
                  </a:txBody>
                  <a:tcPr/>
                </a:tc>
                <a:extLst>
                  <a:ext uri="{0D108BD9-81ED-4DB2-BD59-A6C34878D82A}">
                    <a16:rowId xmlns:a16="http://schemas.microsoft.com/office/drawing/2014/main" xmlns="" val="2601500427"/>
                  </a:ext>
                </a:extLst>
              </a:tr>
            </a:tbl>
          </a:graphicData>
        </a:graphic>
      </p:graphicFrame>
      <p:graphicFrame>
        <p:nvGraphicFramePr>
          <p:cNvPr id="7" name="Table 7">
            <a:extLst>
              <a:ext uri="{FF2B5EF4-FFF2-40B4-BE49-F238E27FC236}">
                <a16:creationId xmlns:a16="http://schemas.microsoft.com/office/drawing/2014/main" xmlns="" id="{965DBC2C-C31C-40E4-B5BB-E808667B66B6}"/>
              </a:ext>
            </a:extLst>
          </p:cNvPr>
          <p:cNvGraphicFramePr>
            <a:graphicFrameLocks noGrp="1"/>
          </p:cNvGraphicFramePr>
          <p:nvPr>
            <p:extLst>
              <p:ext uri="{D42A27DB-BD31-4B8C-83A1-F6EECF244321}">
                <p14:modId xmlns:p14="http://schemas.microsoft.com/office/powerpoint/2010/main" val="1878147062"/>
              </p:ext>
            </p:extLst>
          </p:nvPr>
        </p:nvGraphicFramePr>
        <p:xfrm>
          <a:off x="7744892" y="1697719"/>
          <a:ext cx="2394857" cy="2225040"/>
        </p:xfrm>
        <a:graphic>
          <a:graphicData uri="http://schemas.openxmlformats.org/drawingml/2006/table">
            <a:tbl>
              <a:tblPr firstRow="1" bandRow="1">
                <a:tableStyleId>{5C22544A-7EE6-4342-B048-85BDC9FD1C3A}</a:tableStyleId>
              </a:tblPr>
              <a:tblGrid>
                <a:gridCol w="2394857">
                  <a:extLst>
                    <a:ext uri="{9D8B030D-6E8A-4147-A177-3AD203B41FA5}">
                      <a16:colId xmlns:a16="http://schemas.microsoft.com/office/drawing/2014/main" xmlns="" val="515718382"/>
                    </a:ext>
                  </a:extLst>
                </a:gridCol>
              </a:tblGrid>
              <a:tr h="370840">
                <a:tc>
                  <a:txBody>
                    <a:bodyPr/>
                    <a:lstStyle/>
                    <a:p>
                      <a:r>
                        <a:rPr lang="en-IN" dirty="0"/>
                        <a:t>SUBJECTS</a:t>
                      </a:r>
                    </a:p>
                  </a:txBody>
                  <a:tcPr/>
                </a:tc>
                <a:extLst>
                  <a:ext uri="{0D108BD9-81ED-4DB2-BD59-A6C34878D82A}">
                    <a16:rowId xmlns:a16="http://schemas.microsoft.com/office/drawing/2014/main" xmlns="" val="3811949173"/>
                  </a:ext>
                </a:extLst>
              </a:tr>
              <a:tr h="370840">
                <a:tc>
                  <a:txBody>
                    <a:bodyPr/>
                    <a:lstStyle/>
                    <a:p>
                      <a:r>
                        <a:rPr lang="en-IN" b="1" dirty="0"/>
                        <a:t>SUID</a:t>
                      </a:r>
                    </a:p>
                  </a:txBody>
                  <a:tcPr/>
                </a:tc>
                <a:extLst>
                  <a:ext uri="{0D108BD9-81ED-4DB2-BD59-A6C34878D82A}">
                    <a16:rowId xmlns:a16="http://schemas.microsoft.com/office/drawing/2014/main" xmlns="" val="2851381675"/>
                  </a:ext>
                </a:extLst>
              </a:tr>
              <a:tr h="370840">
                <a:tc>
                  <a:txBody>
                    <a:bodyPr/>
                    <a:lstStyle/>
                    <a:p>
                      <a:r>
                        <a:rPr lang="en-IN" b="1" dirty="0"/>
                        <a:t>DUB_NAME</a:t>
                      </a:r>
                    </a:p>
                  </a:txBody>
                  <a:tcPr/>
                </a:tc>
                <a:extLst>
                  <a:ext uri="{0D108BD9-81ED-4DB2-BD59-A6C34878D82A}">
                    <a16:rowId xmlns:a16="http://schemas.microsoft.com/office/drawing/2014/main" xmlns="" val="1315079157"/>
                  </a:ext>
                </a:extLst>
              </a:tr>
              <a:tr h="370840">
                <a:tc>
                  <a:txBody>
                    <a:bodyPr/>
                    <a:lstStyle/>
                    <a:p>
                      <a:r>
                        <a:rPr lang="en-IN" b="1" dirty="0"/>
                        <a:t>CID</a:t>
                      </a:r>
                    </a:p>
                  </a:txBody>
                  <a:tcPr/>
                </a:tc>
                <a:extLst>
                  <a:ext uri="{0D108BD9-81ED-4DB2-BD59-A6C34878D82A}">
                    <a16:rowId xmlns:a16="http://schemas.microsoft.com/office/drawing/2014/main" xmlns="" val="3789470044"/>
                  </a:ext>
                </a:extLst>
              </a:tr>
              <a:tr h="370840">
                <a:tc>
                  <a:txBody>
                    <a:bodyPr/>
                    <a:lstStyle/>
                    <a:p>
                      <a:r>
                        <a:rPr lang="en-IN" b="1" dirty="0"/>
                        <a:t>COURSE_YEAR</a:t>
                      </a:r>
                    </a:p>
                  </a:txBody>
                  <a:tcPr/>
                </a:tc>
                <a:extLst>
                  <a:ext uri="{0D108BD9-81ED-4DB2-BD59-A6C34878D82A}">
                    <a16:rowId xmlns:a16="http://schemas.microsoft.com/office/drawing/2014/main" xmlns="" val="1686553743"/>
                  </a:ext>
                </a:extLst>
              </a:tr>
              <a:tr h="370840">
                <a:tc>
                  <a:txBody>
                    <a:bodyPr/>
                    <a:lstStyle/>
                    <a:p>
                      <a:r>
                        <a:rPr lang="en-IN" b="1" dirty="0"/>
                        <a:t>SEM</a:t>
                      </a:r>
                    </a:p>
                  </a:txBody>
                  <a:tcPr/>
                </a:tc>
                <a:extLst>
                  <a:ext uri="{0D108BD9-81ED-4DB2-BD59-A6C34878D82A}">
                    <a16:rowId xmlns:a16="http://schemas.microsoft.com/office/drawing/2014/main" xmlns="" val="1663794831"/>
                  </a:ext>
                </a:extLst>
              </a:tr>
            </a:tbl>
          </a:graphicData>
        </a:graphic>
      </p:graphicFrame>
      <p:graphicFrame>
        <p:nvGraphicFramePr>
          <p:cNvPr id="8" name="Table 8">
            <a:extLst>
              <a:ext uri="{FF2B5EF4-FFF2-40B4-BE49-F238E27FC236}">
                <a16:creationId xmlns:a16="http://schemas.microsoft.com/office/drawing/2014/main" xmlns="" id="{FEDA74FF-14EE-4DB7-A830-D4229874CBC0}"/>
              </a:ext>
            </a:extLst>
          </p:cNvPr>
          <p:cNvGraphicFramePr>
            <a:graphicFrameLocks noGrp="1"/>
          </p:cNvGraphicFramePr>
          <p:nvPr>
            <p:extLst>
              <p:ext uri="{D42A27DB-BD31-4B8C-83A1-F6EECF244321}">
                <p14:modId xmlns:p14="http://schemas.microsoft.com/office/powerpoint/2010/main" val="2772288248"/>
              </p:ext>
            </p:extLst>
          </p:nvPr>
        </p:nvGraphicFramePr>
        <p:xfrm>
          <a:off x="4157728" y="4232758"/>
          <a:ext cx="2025357" cy="2225040"/>
        </p:xfrm>
        <a:graphic>
          <a:graphicData uri="http://schemas.openxmlformats.org/drawingml/2006/table">
            <a:tbl>
              <a:tblPr firstRow="1" bandRow="1">
                <a:tableStyleId>{93296810-A885-4BE3-A3E7-6D5BEEA58F35}</a:tableStyleId>
              </a:tblPr>
              <a:tblGrid>
                <a:gridCol w="2025357">
                  <a:extLst>
                    <a:ext uri="{9D8B030D-6E8A-4147-A177-3AD203B41FA5}">
                      <a16:colId xmlns:a16="http://schemas.microsoft.com/office/drawing/2014/main" xmlns="" val="4152952741"/>
                    </a:ext>
                  </a:extLst>
                </a:gridCol>
              </a:tblGrid>
              <a:tr h="370840">
                <a:tc>
                  <a:txBody>
                    <a:bodyPr/>
                    <a:lstStyle/>
                    <a:p>
                      <a:r>
                        <a:rPr lang="en-IN" dirty="0"/>
                        <a:t>ATTENDANCE</a:t>
                      </a:r>
                    </a:p>
                  </a:txBody>
                  <a:tcPr/>
                </a:tc>
                <a:extLst>
                  <a:ext uri="{0D108BD9-81ED-4DB2-BD59-A6C34878D82A}">
                    <a16:rowId xmlns:a16="http://schemas.microsoft.com/office/drawing/2014/main" xmlns="" val="810298872"/>
                  </a:ext>
                </a:extLst>
              </a:tr>
              <a:tr h="370840">
                <a:tc>
                  <a:txBody>
                    <a:bodyPr/>
                    <a:lstStyle/>
                    <a:p>
                      <a:r>
                        <a:rPr lang="en-IN" b="1" dirty="0"/>
                        <a:t>AID</a:t>
                      </a:r>
                    </a:p>
                  </a:txBody>
                  <a:tcPr/>
                </a:tc>
                <a:extLst>
                  <a:ext uri="{0D108BD9-81ED-4DB2-BD59-A6C34878D82A}">
                    <a16:rowId xmlns:a16="http://schemas.microsoft.com/office/drawing/2014/main" xmlns="" val="1521290687"/>
                  </a:ext>
                </a:extLst>
              </a:tr>
              <a:tr h="370840">
                <a:tc>
                  <a:txBody>
                    <a:bodyPr/>
                    <a:lstStyle/>
                    <a:p>
                      <a:r>
                        <a:rPr lang="en-IN" b="1" dirty="0"/>
                        <a:t>ATT_DATE</a:t>
                      </a:r>
                    </a:p>
                  </a:txBody>
                  <a:tcPr/>
                </a:tc>
                <a:extLst>
                  <a:ext uri="{0D108BD9-81ED-4DB2-BD59-A6C34878D82A}">
                    <a16:rowId xmlns:a16="http://schemas.microsoft.com/office/drawing/2014/main" xmlns="" val="262480557"/>
                  </a:ext>
                </a:extLst>
              </a:tr>
              <a:tr h="370840">
                <a:tc>
                  <a:txBody>
                    <a:bodyPr/>
                    <a:lstStyle/>
                    <a:p>
                      <a:r>
                        <a:rPr lang="en-IN" b="1" dirty="0"/>
                        <a:t>ID</a:t>
                      </a:r>
                    </a:p>
                  </a:txBody>
                  <a:tcPr/>
                </a:tc>
                <a:extLst>
                  <a:ext uri="{0D108BD9-81ED-4DB2-BD59-A6C34878D82A}">
                    <a16:rowId xmlns:a16="http://schemas.microsoft.com/office/drawing/2014/main" xmlns="" val="336703720"/>
                  </a:ext>
                </a:extLst>
              </a:tr>
              <a:tr h="370840">
                <a:tc>
                  <a:txBody>
                    <a:bodyPr/>
                    <a:lstStyle/>
                    <a:p>
                      <a:r>
                        <a:rPr lang="en-IN" b="1" dirty="0"/>
                        <a:t>RELIGION</a:t>
                      </a:r>
                    </a:p>
                  </a:txBody>
                  <a:tcPr/>
                </a:tc>
                <a:extLst>
                  <a:ext uri="{0D108BD9-81ED-4DB2-BD59-A6C34878D82A}">
                    <a16:rowId xmlns:a16="http://schemas.microsoft.com/office/drawing/2014/main" xmlns="" val="1537649801"/>
                  </a:ext>
                </a:extLst>
              </a:tr>
              <a:tr h="370840">
                <a:tc>
                  <a:txBody>
                    <a:bodyPr/>
                    <a:lstStyle/>
                    <a:p>
                      <a:r>
                        <a:rPr lang="en-IN" b="1" dirty="0"/>
                        <a:t>ROLLNO</a:t>
                      </a:r>
                    </a:p>
                  </a:txBody>
                  <a:tcPr/>
                </a:tc>
                <a:extLst>
                  <a:ext uri="{0D108BD9-81ED-4DB2-BD59-A6C34878D82A}">
                    <a16:rowId xmlns:a16="http://schemas.microsoft.com/office/drawing/2014/main" xmlns="" val="443172561"/>
                  </a:ext>
                </a:extLst>
              </a:tr>
            </a:tbl>
          </a:graphicData>
        </a:graphic>
      </p:graphicFrame>
      <p:sp>
        <p:nvSpPr>
          <p:cNvPr id="9" name="Rectangle 8">
            <a:extLst>
              <a:ext uri="{FF2B5EF4-FFF2-40B4-BE49-F238E27FC236}">
                <a16:creationId xmlns:a16="http://schemas.microsoft.com/office/drawing/2014/main" xmlns="" id="{F4918E7B-4E97-4D4A-B24A-6D454B9224A7}"/>
              </a:ext>
            </a:extLst>
          </p:cNvPr>
          <p:cNvSpPr/>
          <p:nvPr/>
        </p:nvSpPr>
        <p:spPr>
          <a:xfrm>
            <a:off x="3979185" y="949366"/>
            <a:ext cx="3062515" cy="580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COLLEGE  DATABASE</a:t>
            </a:r>
            <a:endParaRPr lang="en-IN" sz="2400" b="1" dirty="0">
              <a:ln>
                <a:solidFill>
                  <a:schemeClr val="accent2">
                    <a:lumMod val="60000"/>
                    <a:lumOff val="40000"/>
                  </a:schemeClr>
                </a:solidFill>
              </a:ln>
              <a:solidFill>
                <a:schemeClr val="tx1"/>
              </a:solidFill>
            </a:endParaRPr>
          </a:p>
        </p:txBody>
      </p:sp>
      <p:cxnSp>
        <p:nvCxnSpPr>
          <p:cNvPr id="11" name="Straight Connector 10">
            <a:extLst>
              <a:ext uri="{FF2B5EF4-FFF2-40B4-BE49-F238E27FC236}">
                <a16:creationId xmlns:a16="http://schemas.microsoft.com/office/drawing/2014/main" xmlns="" id="{5242007A-EB21-49CB-B045-D9BFD33DB46E}"/>
              </a:ext>
            </a:extLst>
          </p:cNvPr>
          <p:cNvCxnSpPr/>
          <p:nvPr/>
        </p:nvCxnSpPr>
        <p:spPr>
          <a:xfrm flipH="1">
            <a:off x="549728" y="2946400"/>
            <a:ext cx="436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8F98321-5F62-4D59-BE9B-2BCA3344AFB8}"/>
              </a:ext>
            </a:extLst>
          </p:cNvPr>
          <p:cNvCxnSpPr/>
          <p:nvPr/>
        </p:nvCxnSpPr>
        <p:spPr>
          <a:xfrm>
            <a:off x="549728" y="2960914"/>
            <a:ext cx="0" cy="2061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091B8F78-6B81-47BB-839A-628B3CBF8DEC}"/>
              </a:ext>
            </a:extLst>
          </p:cNvPr>
          <p:cNvCxnSpPr>
            <a:cxnSpLocks/>
          </p:cNvCxnSpPr>
          <p:nvPr/>
        </p:nvCxnSpPr>
        <p:spPr>
          <a:xfrm>
            <a:off x="549728" y="5021943"/>
            <a:ext cx="36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4F20B67-E381-433B-9E49-F49F703DAABB}"/>
              </a:ext>
            </a:extLst>
          </p:cNvPr>
          <p:cNvCxnSpPr/>
          <p:nvPr/>
        </p:nvCxnSpPr>
        <p:spPr>
          <a:xfrm>
            <a:off x="2595922" y="3181079"/>
            <a:ext cx="742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A9E8532-C8D8-42B0-A579-1856CA20713E}"/>
              </a:ext>
            </a:extLst>
          </p:cNvPr>
          <p:cNvCxnSpPr>
            <a:cxnSpLocks/>
          </p:cNvCxnSpPr>
          <p:nvPr/>
        </p:nvCxnSpPr>
        <p:spPr>
          <a:xfrm flipV="1">
            <a:off x="3367314" y="2307772"/>
            <a:ext cx="0" cy="87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48E367AA-BAFB-4FB2-BBBD-E7D554DE3A12}"/>
              </a:ext>
            </a:extLst>
          </p:cNvPr>
          <p:cNvCxnSpPr/>
          <p:nvPr/>
        </p:nvCxnSpPr>
        <p:spPr>
          <a:xfrm>
            <a:off x="3338286" y="2307771"/>
            <a:ext cx="1027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72286F6-43D1-4EA2-A470-251BA33C3996}"/>
              </a:ext>
            </a:extLst>
          </p:cNvPr>
          <p:cNvCxnSpPr/>
          <p:nvPr/>
        </p:nvCxnSpPr>
        <p:spPr>
          <a:xfrm>
            <a:off x="5975196" y="2307771"/>
            <a:ext cx="7304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F88353F-0323-428D-A4CF-9C6941585D8E}"/>
              </a:ext>
            </a:extLst>
          </p:cNvPr>
          <p:cNvCxnSpPr/>
          <p:nvPr/>
        </p:nvCxnSpPr>
        <p:spPr>
          <a:xfrm>
            <a:off x="6749143" y="2307771"/>
            <a:ext cx="0" cy="653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8A84DD75-D44D-43A6-B560-18807643DAA5}"/>
              </a:ext>
            </a:extLst>
          </p:cNvPr>
          <p:cNvCxnSpPr/>
          <p:nvPr/>
        </p:nvCxnSpPr>
        <p:spPr>
          <a:xfrm>
            <a:off x="6705600" y="2960914"/>
            <a:ext cx="103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82D9CA45-4937-4D8C-873C-D84A5A13AF10}"/>
              </a:ext>
            </a:extLst>
          </p:cNvPr>
          <p:cNvCxnSpPr/>
          <p:nvPr/>
        </p:nvCxnSpPr>
        <p:spPr>
          <a:xfrm>
            <a:off x="2595922" y="3759200"/>
            <a:ext cx="56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96BB8113-58BB-4539-A2BB-8B9BF8F72499}"/>
              </a:ext>
            </a:extLst>
          </p:cNvPr>
          <p:cNvSpPr/>
          <p:nvPr/>
        </p:nvSpPr>
        <p:spPr>
          <a:xfrm>
            <a:off x="3184678" y="3570514"/>
            <a:ext cx="1589014" cy="366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UNIQUE CID</a:t>
            </a:r>
          </a:p>
        </p:txBody>
      </p:sp>
      <p:cxnSp>
        <p:nvCxnSpPr>
          <p:cNvPr id="33" name="Straight Arrow Connector 32">
            <a:extLst>
              <a:ext uri="{FF2B5EF4-FFF2-40B4-BE49-F238E27FC236}">
                <a16:creationId xmlns:a16="http://schemas.microsoft.com/office/drawing/2014/main" xmlns="" id="{3B2D3C36-27D4-4845-A0D2-702579DBA52C}"/>
              </a:ext>
            </a:extLst>
          </p:cNvPr>
          <p:cNvCxnSpPr/>
          <p:nvPr/>
        </p:nvCxnSpPr>
        <p:spPr>
          <a:xfrm>
            <a:off x="6156834" y="5515428"/>
            <a:ext cx="56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378258EA-7430-4B82-A8E6-05D569917D74}"/>
              </a:ext>
            </a:extLst>
          </p:cNvPr>
          <p:cNvSpPr/>
          <p:nvPr/>
        </p:nvSpPr>
        <p:spPr>
          <a:xfrm>
            <a:off x="6749143" y="5291170"/>
            <a:ext cx="1589014" cy="366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FOREIGN KEY</a:t>
            </a:r>
          </a:p>
        </p:txBody>
      </p:sp>
      <p:sp>
        <p:nvSpPr>
          <p:cNvPr id="35" name="Rectangle 34">
            <a:extLst>
              <a:ext uri="{FF2B5EF4-FFF2-40B4-BE49-F238E27FC236}">
                <a16:creationId xmlns:a16="http://schemas.microsoft.com/office/drawing/2014/main" xmlns="" id="{8AAA5E9F-89E6-4A5E-AD6E-0C9F79B6E906}"/>
              </a:ext>
            </a:extLst>
          </p:cNvPr>
          <p:cNvSpPr/>
          <p:nvPr/>
        </p:nvSpPr>
        <p:spPr>
          <a:xfrm>
            <a:off x="328685" y="1652587"/>
            <a:ext cx="1589014" cy="366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PRIMARY KEY</a:t>
            </a:r>
          </a:p>
        </p:txBody>
      </p:sp>
      <p:cxnSp>
        <p:nvCxnSpPr>
          <p:cNvPr id="39" name="Straight Connector 38">
            <a:extLst>
              <a:ext uri="{FF2B5EF4-FFF2-40B4-BE49-F238E27FC236}">
                <a16:creationId xmlns:a16="http://schemas.microsoft.com/office/drawing/2014/main" xmlns="" id="{A75BCF56-F5CA-48B4-A1ED-F4290B6CC03D}"/>
              </a:ext>
            </a:extLst>
          </p:cNvPr>
          <p:cNvCxnSpPr/>
          <p:nvPr/>
        </p:nvCxnSpPr>
        <p:spPr>
          <a:xfrm>
            <a:off x="575128" y="2634342"/>
            <a:ext cx="436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886E2BD2-0E2D-42CC-B73B-02DC2D9EE798}"/>
              </a:ext>
            </a:extLst>
          </p:cNvPr>
          <p:cNvCxnSpPr/>
          <p:nvPr/>
        </p:nvCxnSpPr>
        <p:spPr>
          <a:xfrm flipV="1">
            <a:off x="575128" y="2116908"/>
            <a:ext cx="0" cy="51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1168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344C9-B73C-4230-A95C-B1BAFCB27B29}"/>
              </a:ext>
            </a:extLst>
          </p:cNvPr>
          <p:cNvSpPr>
            <a:spLocks noGrp="1"/>
          </p:cNvSpPr>
          <p:nvPr>
            <p:ph type="title"/>
          </p:nvPr>
        </p:nvSpPr>
        <p:spPr/>
        <p:txBody>
          <a:bodyPr/>
          <a:lstStyle/>
          <a:p>
            <a:r>
              <a:rPr lang="en-IN" b="1" dirty="0"/>
              <a:t>Datatypes of MySQL</a:t>
            </a:r>
            <a:endParaRPr lang="en-IN" dirty="0"/>
          </a:p>
        </p:txBody>
      </p:sp>
      <p:pic>
        <p:nvPicPr>
          <p:cNvPr id="5" name="Content Placeholder 4">
            <a:extLst>
              <a:ext uri="{FF2B5EF4-FFF2-40B4-BE49-F238E27FC236}">
                <a16:creationId xmlns:a16="http://schemas.microsoft.com/office/drawing/2014/main" xmlns="" id="{99E53A8C-CE7B-4D7B-A71A-4034C79A2D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90" t="18085" r="25838"/>
          <a:stretch/>
        </p:blipFill>
        <p:spPr>
          <a:xfrm>
            <a:off x="2786743" y="1553029"/>
            <a:ext cx="6125028" cy="4623934"/>
          </a:xfrm>
        </p:spPr>
      </p:pic>
    </p:spTree>
    <p:extLst>
      <p:ext uri="{BB962C8B-B14F-4D97-AF65-F5344CB8AC3E}">
        <p14:creationId xmlns:p14="http://schemas.microsoft.com/office/powerpoint/2010/main" val="225557796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28819A1-E191-4571-89B3-6A70AE60C0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26" t="17084" r="16521" b="14202"/>
          <a:stretch/>
        </p:blipFill>
        <p:spPr>
          <a:xfrm>
            <a:off x="1683657" y="1088571"/>
            <a:ext cx="8069943" cy="4963886"/>
          </a:xfrm>
        </p:spPr>
      </p:pic>
    </p:spTree>
    <p:extLst>
      <p:ext uri="{BB962C8B-B14F-4D97-AF65-F5344CB8AC3E}">
        <p14:creationId xmlns:p14="http://schemas.microsoft.com/office/powerpoint/2010/main" val="40530306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6ACE35A4-BB72-4C0A-BD6A-786850F5CE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90" t="17084" r="18416" b="14202"/>
          <a:stretch/>
        </p:blipFill>
        <p:spPr>
          <a:xfrm>
            <a:off x="1886857" y="1045029"/>
            <a:ext cx="8040913" cy="4513942"/>
          </a:xfrm>
        </p:spPr>
      </p:pic>
    </p:spTree>
    <p:extLst>
      <p:ext uri="{BB962C8B-B14F-4D97-AF65-F5344CB8AC3E}">
        <p14:creationId xmlns:p14="http://schemas.microsoft.com/office/powerpoint/2010/main" val="73011311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B7A7C6A-F949-4938-AC4B-BADE570CC4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663" t="17751" r="18716" b="18539"/>
          <a:stretch/>
        </p:blipFill>
        <p:spPr>
          <a:xfrm>
            <a:off x="1538513" y="1349829"/>
            <a:ext cx="8360229" cy="4470400"/>
          </a:xfrm>
        </p:spPr>
      </p:pic>
    </p:spTree>
    <p:extLst>
      <p:ext uri="{BB962C8B-B14F-4D97-AF65-F5344CB8AC3E}">
        <p14:creationId xmlns:p14="http://schemas.microsoft.com/office/powerpoint/2010/main" val="13596194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46CC1-AE8F-4C92-A719-B880F98E691B}"/>
              </a:ext>
            </a:extLst>
          </p:cNvPr>
          <p:cNvSpPr>
            <a:spLocks noGrp="1"/>
          </p:cNvSpPr>
          <p:nvPr>
            <p:ph type="title"/>
          </p:nvPr>
        </p:nvSpPr>
        <p:spPr>
          <a:xfrm>
            <a:off x="838200" y="365126"/>
            <a:ext cx="10515600" cy="520246"/>
          </a:xfrm>
        </p:spPr>
        <p:txBody>
          <a:bodyPr>
            <a:normAutofit fontScale="90000"/>
          </a:bodyPr>
          <a:lstStyle/>
          <a:p>
            <a:r>
              <a:rPr lang="en-IN" b="1" dirty="0"/>
              <a:t>Creating</a:t>
            </a:r>
            <a:r>
              <a:rPr lang="en-IN" dirty="0"/>
              <a:t> </a:t>
            </a:r>
            <a:r>
              <a:rPr lang="en-IN" b="1" dirty="0"/>
              <a:t>a database in MySQL workbench</a:t>
            </a:r>
          </a:p>
        </p:txBody>
      </p:sp>
      <p:pic>
        <p:nvPicPr>
          <p:cNvPr id="5" name="Content Placeholder 4">
            <a:extLst>
              <a:ext uri="{FF2B5EF4-FFF2-40B4-BE49-F238E27FC236}">
                <a16:creationId xmlns:a16="http://schemas.microsoft.com/office/drawing/2014/main" xmlns="" id="{0375B122-377D-4BE6-AE9C-63C247D14DA0}"/>
              </a:ext>
            </a:extLst>
          </p:cNvPr>
          <p:cNvPicPr>
            <a:picLocks noGrp="1" noChangeAspect="1"/>
          </p:cNvPicPr>
          <p:nvPr>
            <p:ph idx="1"/>
          </p:nvPr>
        </p:nvPicPr>
        <p:blipFill rotWithShape="1">
          <a:blip r:embed="rId2"/>
          <a:srcRect l="7487" t="12975" r="5160" b="5890"/>
          <a:stretch/>
        </p:blipFill>
        <p:spPr>
          <a:xfrm>
            <a:off x="478973" y="1003752"/>
            <a:ext cx="5834743" cy="2915104"/>
          </a:xfr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250"/>
          <a:stretch/>
        </p:blipFill>
        <p:spPr bwMode="auto">
          <a:xfrm>
            <a:off x="4702628" y="3918856"/>
            <a:ext cx="6807201" cy="2939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68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C46AB0A-309F-4B89-BAD5-A944614F57A9}"/>
              </a:ext>
            </a:extLst>
          </p:cNvPr>
          <p:cNvPicPr>
            <a:picLocks noGrp="1" noChangeAspect="1"/>
          </p:cNvPicPr>
          <p:nvPr>
            <p:ph idx="1"/>
          </p:nvPr>
        </p:nvPicPr>
        <p:blipFill rotWithShape="1">
          <a:blip r:embed="rId2"/>
          <a:srcRect l="7805" t="7744" r="20369" b="13202"/>
          <a:stretch/>
        </p:blipFill>
        <p:spPr>
          <a:xfrm>
            <a:off x="725714" y="522516"/>
            <a:ext cx="5558971" cy="2356898"/>
          </a:xfrm>
        </p:spPr>
      </p:pic>
      <p:pic>
        <p:nvPicPr>
          <p:cNvPr id="7" name="Picture 6">
            <a:extLst>
              <a:ext uri="{FF2B5EF4-FFF2-40B4-BE49-F238E27FC236}">
                <a16:creationId xmlns:a16="http://schemas.microsoft.com/office/drawing/2014/main" xmlns="" id="{3271A33E-788D-41F9-A788-8249F3CB7636}"/>
              </a:ext>
            </a:extLst>
          </p:cNvPr>
          <p:cNvPicPr>
            <a:picLocks noChangeAspect="1"/>
          </p:cNvPicPr>
          <p:nvPr/>
        </p:nvPicPr>
        <p:blipFill rotWithShape="1">
          <a:blip r:embed="rId3"/>
          <a:srcRect l="7857" t="7598" r="4048" b="5717"/>
          <a:stretch/>
        </p:blipFill>
        <p:spPr>
          <a:xfrm>
            <a:off x="4644571" y="3207657"/>
            <a:ext cx="7053945" cy="3256784"/>
          </a:xfrm>
          <a:prstGeom prst="rect">
            <a:avLst/>
          </a:prstGeom>
        </p:spPr>
      </p:pic>
    </p:spTree>
    <p:extLst>
      <p:ext uri="{BB962C8B-B14F-4D97-AF65-F5344CB8AC3E}">
        <p14:creationId xmlns:p14="http://schemas.microsoft.com/office/powerpoint/2010/main" val="566365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436"/>
          <a:stretch/>
        </p:blipFill>
        <p:spPr bwMode="auto">
          <a:xfrm>
            <a:off x="788846" y="639083"/>
            <a:ext cx="6381212" cy="271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407"/>
          <a:stretch/>
        </p:blipFill>
        <p:spPr bwMode="auto">
          <a:xfrm>
            <a:off x="4513942" y="3316514"/>
            <a:ext cx="7024915" cy="3294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756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47044-72AD-47CF-B9DB-CCFBA7C35821}"/>
              </a:ext>
            </a:extLst>
          </p:cNvPr>
          <p:cNvSpPr>
            <a:spLocks noGrp="1"/>
          </p:cNvSpPr>
          <p:nvPr>
            <p:ph type="title"/>
          </p:nvPr>
        </p:nvSpPr>
        <p:spPr>
          <a:xfrm>
            <a:off x="838200" y="365125"/>
            <a:ext cx="10515600" cy="433161"/>
          </a:xfrm>
        </p:spPr>
        <p:txBody>
          <a:bodyPr>
            <a:normAutofit fontScale="90000"/>
          </a:bodyPr>
          <a:lstStyle/>
          <a:p>
            <a:r>
              <a:rPr lang="en-IN" b="1" dirty="0" smtClean="0"/>
              <a:t>CREATE TABLE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300" y="1004433"/>
            <a:ext cx="3825858" cy="4351338"/>
          </a:xfrm>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39" t="7143" r="24144" b="26389"/>
          <a:stretch/>
        </p:blipFill>
        <p:spPr bwMode="auto">
          <a:xfrm>
            <a:off x="5529944" y="537028"/>
            <a:ext cx="5936343" cy="2931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486" t="6894" r="23785" b="25844"/>
          <a:stretch/>
        </p:blipFill>
        <p:spPr bwMode="auto">
          <a:xfrm>
            <a:off x="5529944" y="3831770"/>
            <a:ext cx="5936343" cy="29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2894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F9D35-209E-4AED-A714-8B8F80F7526F}"/>
              </a:ext>
            </a:extLst>
          </p:cNvPr>
          <p:cNvSpPr>
            <a:spLocks noGrp="1"/>
          </p:cNvSpPr>
          <p:nvPr>
            <p:ph type="title"/>
          </p:nvPr>
        </p:nvSpPr>
        <p:spPr>
          <a:xfrm>
            <a:off x="838200" y="365125"/>
            <a:ext cx="10515600" cy="701675"/>
          </a:xfrm>
        </p:spPr>
        <p:txBody>
          <a:bodyPr/>
          <a:lstStyle/>
          <a:p>
            <a:r>
              <a:rPr lang="en-IN" b="1" dirty="0"/>
              <a:t>What is MYSQL?</a:t>
            </a:r>
          </a:p>
        </p:txBody>
      </p:sp>
      <p:sp>
        <p:nvSpPr>
          <p:cNvPr id="3" name="Content Placeholder 2">
            <a:extLst>
              <a:ext uri="{FF2B5EF4-FFF2-40B4-BE49-F238E27FC236}">
                <a16:creationId xmlns:a16="http://schemas.microsoft.com/office/drawing/2014/main" xmlns="" id="{E941523E-CF07-445E-AE11-0ED9A197CD9D}"/>
              </a:ext>
            </a:extLst>
          </p:cNvPr>
          <p:cNvSpPr>
            <a:spLocks noGrp="1"/>
          </p:cNvSpPr>
          <p:nvPr>
            <p:ph idx="1"/>
          </p:nvPr>
        </p:nvSpPr>
        <p:spPr>
          <a:xfrm>
            <a:off x="838200" y="1308100"/>
            <a:ext cx="10515600" cy="5168900"/>
          </a:xfrm>
        </p:spPr>
        <p:txBody>
          <a:bodyPr>
            <a:normAutofit/>
          </a:bodyPr>
          <a:lstStyle/>
          <a:p>
            <a:r>
              <a:rPr lang="en-US" sz="2000" dirty="0">
                <a:latin typeface="Times New Roman" panose="02020603050405020304" pitchFamily="18" charset="0"/>
                <a:cs typeface="Times New Roman" panose="02020603050405020304" pitchFamily="18" charset="0"/>
              </a:rPr>
              <a:t>MySQL is currently the most popular database management system software used for managing the relational database.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open-source database software, which is supported by Oracle Company. It is fast, scalable, and easy to use database management system in comparison with Microsoft SQL Server and Oracle Database.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MySQL </a:t>
            </a:r>
            <a:r>
              <a:rPr lang="en-IN" sz="2000" dirty="0">
                <a:latin typeface="Times New Roman" panose="02020603050405020304" pitchFamily="18" charset="0"/>
                <a:cs typeface="Times New Roman" panose="02020603050405020304" pitchFamily="18" charset="0"/>
              </a:rPr>
              <a:t>is the </a:t>
            </a:r>
            <a:r>
              <a:rPr lang="en-IN" sz="2000" dirty="0" smtClean="0">
                <a:latin typeface="Times New Roman" panose="02020603050405020304" pitchFamily="18" charset="0"/>
                <a:cs typeface="Times New Roman" panose="02020603050405020304" pitchFamily="18" charset="0"/>
              </a:rPr>
              <a:t>relational </a:t>
            </a:r>
            <a:r>
              <a:rPr lang="en-IN" sz="2000" dirty="0">
                <a:latin typeface="Times New Roman" panose="02020603050405020304" pitchFamily="18" charset="0"/>
                <a:cs typeface="Times New Roman" panose="02020603050405020304" pitchFamily="18" charset="0"/>
              </a:rPr>
              <a:t>database management system.</a:t>
            </a:r>
          </a:p>
          <a:p>
            <a:r>
              <a:rPr lang="en-IN" sz="2000" dirty="0">
                <a:latin typeface="Times New Roman" panose="02020603050405020304" pitchFamily="18" charset="0"/>
                <a:cs typeface="Times New Roman" panose="02020603050405020304" pitchFamily="18" charset="0"/>
              </a:rPr>
              <a:t>MySQL used for developing web based software development.</a:t>
            </a:r>
          </a:p>
          <a:p>
            <a:r>
              <a:rPr lang="en-IN" sz="2000" dirty="0">
                <a:latin typeface="Times New Roman" panose="02020603050405020304" pitchFamily="18" charset="0"/>
                <a:cs typeface="Times New Roman" panose="02020603050405020304" pitchFamily="18" charset="0"/>
              </a:rPr>
              <a:t>Developed by Company MySQL </a:t>
            </a:r>
            <a:r>
              <a:rPr lang="en-IN" sz="2000" dirty="0" smtClean="0">
                <a:latin typeface="Times New Roman" panose="02020603050405020304" pitchFamily="18" charset="0"/>
                <a:cs typeface="Times New Roman" panose="02020603050405020304" pitchFamily="18" charset="0"/>
              </a:rPr>
              <a:t>AB</a:t>
            </a:r>
            <a:r>
              <a:rPr lang="en-IN" sz="2000" dirty="0">
                <a:latin typeface="Times New Roman" panose="02020603050405020304" pitchFamily="18" charset="0"/>
                <a:cs typeface="Times New Roman" panose="02020603050405020304" pitchFamily="18" charset="0"/>
              </a:rPr>
              <a:t> </a:t>
            </a:r>
            <a:r>
              <a:rPr lang="en-IN" sz="2000" b="1" dirty="0"/>
              <a:t>a Swedish </a:t>
            </a:r>
            <a:r>
              <a:rPr lang="en-IN" sz="2000" b="1" dirty="0" smtClean="0"/>
              <a:t>company</a:t>
            </a:r>
            <a:r>
              <a:rPr lang="en-IN" sz="2000" dirty="0" smtClean="0"/>
              <a:t>.</a:t>
            </a: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925" y="4441825"/>
            <a:ext cx="4552950" cy="1733550"/>
          </a:xfrm>
          <a:prstGeom prst="rect">
            <a:avLst/>
          </a:prstGeom>
        </p:spPr>
      </p:pic>
    </p:spTree>
    <p:extLst>
      <p:ext uri="{BB962C8B-B14F-4D97-AF65-F5344CB8AC3E}">
        <p14:creationId xmlns:p14="http://schemas.microsoft.com/office/powerpoint/2010/main" val="188623120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IN" b="1" dirty="0" smtClean="0"/>
              <a:t>INSERT INTO TABLE VALUES :</a:t>
            </a:r>
            <a:endParaRPr lang="en-IN" b="1" dirty="0"/>
          </a:p>
        </p:txBody>
      </p:sp>
      <p:sp>
        <p:nvSpPr>
          <p:cNvPr id="3" name="Content Placeholder 2"/>
          <p:cNvSpPr>
            <a:spLocks noGrp="1"/>
          </p:cNvSpPr>
          <p:nvPr>
            <p:ph idx="1"/>
          </p:nvPr>
        </p:nvSpPr>
        <p:spPr/>
        <p:txBody>
          <a:bodyPr/>
          <a:lstStyle/>
          <a:p>
            <a:endParaRPr lang="en-IN"/>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929" t="7093" r="24120" b="26042"/>
          <a:stretch/>
        </p:blipFill>
        <p:spPr bwMode="auto">
          <a:xfrm>
            <a:off x="275773" y="1117600"/>
            <a:ext cx="5457370" cy="5094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39" t="7539" r="23921" b="26389"/>
          <a:stretch/>
        </p:blipFill>
        <p:spPr bwMode="auto">
          <a:xfrm>
            <a:off x="5950859" y="1262743"/>
            <a:ext cx="5646056" cy="49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888809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863"/>
          <a:stretch/>
        </p:blipFill>
        <p:spPr bwMode="auto">
          <a:xfrm>
            <a:off x="368428" y="127455"/>
            <a:ext cx="5959802" cy="2906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7292" r="23785" b="26636"/>
          <a:stretch/>
        </p:blipFill>
        <p:spPr bwMode="auto">
          <a:xfrm>
            <a:off x="246744" y="3904343"/>
            <a:ext cx="6400800" cy="2714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46743" y="3280229"/>
            <a:ext cx="3410857" cy="6241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DELETE /REMOVE DATA </a:t>
            </a:r>
            <a:endParaRPr lang="en-IN" b="1" dirty="0"/>
          </a:p>
        </p:txBody>
      </p:sp>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4811"/>
          <a:stretch/>
        </p:blipFill>
        <p:spPr bwMode="auto">
          <a:xfrm>
            <a:off x="6908800" y="1539421"/>
            <a:ext cx="5167086" cy="3481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50137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C9F1BF-3DEB-4BDD-9762-E5F617FD901F}"/>
              </a:ext>
            </a:extLst>
          </p:cNvPr>
          <p:cNvSpPr>
            <a:spLocks noGrp="1"/>
          </p:cNvSpPr>
          <p:nvPr>
            <p:ph idx="1"/>
          </p:nvPr>
        </p:nvSpPr>
        <p:spPr>
          <a:xfrm>
            <a:off x="261257" y="319314"/>
            <a:ext cx="11611429" cy="6270172"/>
          </a:xfrm>
        </p:spPr>
        <p:txBody>
          <a:bodyPr/>
          <a:lstStyle/>
          <a:p>
            <a:r>
              <a:rPr lang="en-IN" dirty="0" smtClean="0"/>
              <a:t>                                                                          </a:t>
            </a:r>
            <a:endParaRPr lang="en-IN"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250"/>
          <a:stretch/>
        </p:blipFill>
        <p:spPr bwMode="auto">
          <a:xfrm>
            <a:off x="522515" y="478971"/>
            <a:ext cx="5646056" cy="2801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605"/>
          <a:stretch/>
        </p:blipFill>
        <p:spPr bwMode="auto">
          <a:xfrm>
            <a:off x="5384801" y="3468914"/>
            <a:ext cx="5805714" cy="312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79205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REPLACE INTO </a:t>
            </a:r>
            <a:endParaRPr lang="en-IN" dirty="0"/>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054" t="7077" r="23558" b="25877"/>
          <a:stretch/>
        </p:blipFill>
        <p:spPr bwMode="auto">
          <a:xfrm>
            <a:off x="551543" y="1553028"/>
            <a:ext cx="5602514" cy="310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605"/>
          <a:stretch/>
        </p:blipFill>
        <p:spPr bwMode="auto">
          <a:xfrm>
            <a:off x="6125029" y="2423886"/>
            <a:ext cx="5624285" cy="4252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72694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913" y="551543"/>
            <a:ext cx="11393715" cy="5994400"/>
          </a:xfrm>
        </p:spPr>
        <p:txBody>
          <a:bodyPr>
            <a:normAutofit/>
          </a:bodyPr>
          <a:lstStyle/>
          <a:p>
            <a:r>
              <a:rPr lang="en-IN" sz="2000" b="1" dirty="0" smtClean="0">
                <a:latin typeface="Times New Roman" panose="02020603050405020304" pitchFamily="18" charset="0"/>
                <a:cs typeface="Times New Roman" panose="02020603050405020304" pitchFamily="18" charset="0"/>
              </a:rPr>
              <a:t>Create Database: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CREATE DATABASE  </a:t>
            </a:r>
            <a:r>
              <a:rPr lang="en-IN" sz="2000" dirty="0" err="1" smtClean="0">
                <a:latin typeface="Times New Roman" panose="02020603050405020304" pitchFamily="18" charset="0"/>
                <a:cs typeface="Times New Roman" panose="02020603050405020304" pitchFamily="18" charset="0"/>
              </a:rPr>
              <a:t>employee_db</a:t>
            </a:r>
            <a:r>
              <a:rPr lang="en-IN" sz="2000"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Display Database: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SHOW databases;</a:t>
            </a:r>
          </a:p>
          <a:p>
            <a:r>
              <a:rPr lang="en-IN" sz="2000" b="1" dirty="0" smtClean="0">
                <a:latin typeface="Times New Roman" panose="02020603050405020304" pitchFamily="18" charset="0"/>
                <a:cs typeface="Times New Roman" panose="02020603050405020304" pitchFamily="18" charset="0"/>
              </a:rPr>
              <a:t>Select one database: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USE </a:t>
            </a:r>
            <a:r>
              <a:rPr lang="en-IN" sz="2000" dirty="0" err="1" smtClean="0">
                <a:latin typeface="Times New Roman" panose="02020603050405020304" pitchFamily="18" charset="0"/>
                <a:cs typeface="Times New Roman" panose="02020603050405020304" pitchFamily="18" charset="0"/>
              </a:rPr>
              <a:t>employee_db</a:t>
            </a:r>
            <a:r>
              <a:rPr lang="en-IN" sz="2000"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Create Table: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CREATE TABLE </a:t>
            </a:r>
            <a:r>
              <a:rPr lang="en-IN" sz="2000" dirty="0" err="1" smtClean="0">
                <a:latin typeface="Times New Roman" panose="02020603050405020304" pitchFamily="18" charset="0"/>
                <a:cs typeface="Times New Roman" panose="02020603050405020304" pitchFamily="18" charset="0"/>
              </a:rPr>
              <a:t>employee_table</a:t>
            </a:r>
            <a:r>
              <a:rPr lang="en-IN" sz="2000" dirty="0" smtClean="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ID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INT  NOT  NULL  AUTO_INCREMENT,</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NAME VARCHAR(50) NOT NULL,</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DESIGNATION  VARCHAR(50) NOT NULL.</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AGE INT NOT NULL,</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PRIMARY KEY(ID)</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4675030" y="115911"/>
            <a:ext cx="3193961" cy="61818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3200" dirty="0" smtClean="0"/>
              <a:t>QUERIES</a:t>
            </a:r>
            <a:endParaRPr lang="en-IN" sz="3200" dirty="0"/>
          </a:p>
        </p:txBody>
      </p:sp>
    </p:spTree>
    <p:extLst>
      <p:ext uri="{BB962C8B-B14F-4D97-AF65-F5344CB8AC3E}">
        <p14:creationId xmlns:p14="http://schemas.microsoft.com/office/powerpoint/2010/main" val="134275311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319313"/>
            <a:ext cx="11335657" cy="6429829"/>
          </a:xfrm>
        </p:spPr>
        <p:txBody>
          <a:bodyPr>
            <a:noAutofit/>
          </a:bodyPr>
          <a:lstStyle/>
          <a:p>
            <a:pPr>
              <a:lnSpc>
                <a:spcPct val="100000"/>
              </a:lnSpc>
            </a:pPr>
            <a:r>
              <a:rPr lang="en-IN" sz="1600" b="1" dirty="0" smtClean="0">
                <a:latin typeface="Times New Roman" panose="02020603050405020304" pitchFamily="18" charset="0"/>
                <a:cs typeface="Times New Roman" panose="02020603050405020304" pitchFamily="18" charset="0"/>
              </a:rPr>
              <a:t>Display Tables :</a:t>
            </a:r>
          </a:p>
          <a:p>
            <a:pPr marL="0" indent="0">
              <a:lnSpc>
                <a:spcPct val="100000"/>
              </a:lnSpc>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SHOW TABLES;</a:t>
            </a:r>
          </a:p>
          <a:p>
            <a:pPr>
              <a:lnSpc>
                <a:spcPct val="100000"/>
              </a:lnSpc>
            </a:pPr>
            <a:r>
              <a:rPr lang="en-IN" sz="1600" b="1" dirty="0" smtClean="0">
                <a:latin typeface="Times New Roman" panose="02020603050405020304" pitchFamily="18" charset="0"/>
                <a:cs typeface="Times New Roman" panose="02020603050405020304" pitchFamily="18" charset="0"/>
              </a:rPr>
              <a:t>Show Table Structure:</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DESC </a:t>
            </a:r>
            <a:r>
              <a:rPr lang="en-IN" sz="1600" dirty="0" err="1" smtClean="0">
                <a:latin typeface="Times New Roman" panose="02020603050405020304" pitchFamily="18" charset="0"/>
                <a:cs typeface="Times New Roman" panose="02020603050405020304" pitchFamily="18" charset="0"/>
              </a:rPr>
              <a:t>employee_db</a:t>
            </a:r>
            <a:r>
              <a:rPr lang="en-IN" sz="1600" dirty="0" smtClean="0">
                <a:latin typeface="Times New Roman" panose="02020603050405020304" pitchFamily="18" charset="0"/>
                <a:cs typeface="Times New Roman" panose="02020603050405020304" pitchFamily="18" charset="0"/>
              </a:rPr>
              <a:t>;</a:t>
            </a:r>
          </a:p>
          <a:p>
            <a:pPr>
              <a:lnSpc>
                <a:spcPct val="100000"/>
              </a:lnSpc>
            </a:pPr>
            <a:r>
              <a:rPr lang="en-IN" sz="1600" b="1" dirty="0" smtClean="0">
                <a:latin typeface="Times New Roman" panose="02020603050405020304" pitchFamily="18" charset="0"/>
                <a:cs typeface="Times New Roman" panose="02020603050405020304" pitchFamily="18" charset="0"/>
              </a:rPr>
              <a:t>Add  New </a:t>
            </a:r>
            <a:r>
              <a:rPr lang="en-IN" sz="1600" b="1" dirty="0">
                <a:latin typeface="Times New Roman" panose="02020603050405020304" pitchFamily="18" charset="0"/>
                <a:cs typeface="Times New Roman" panose="02020603050405020304" pitchFamily="18" charset="0"/>
              </a:rPr>
              <a:t>C</a:t>
            </a:r>
            <a:r>
              <a:rPr lang="en-IN" sz="1600" b="1" dirty="0" smtClean="0">
                <a:latin typeface="Times New Roman" panose="02020603050405020304" pitchFamily="18" charset="0"/>
                <a:cs typeface="Times New Roman" panose="02020603050405020304" pitchFamily="18" charset="0"/>
              </a:rPr>
              <a:t>olumn in table:(Single column)</a:t>
            </a:r>
          </a:p>
          <a:p>
            <a:pPr marL="0" indent="0">
              <a:lnSpc>
                <a:spcPct val="100000"/>
              </a:lnSpc>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ALTER TABLE </a:t>
            </a:r>
            <a:r>
              <a:rPr lang="en-IN" sz="1600" dirty="0" err="1" smtClean="0">
                <a:latin typeface="Times New Roman" panose="02020603050405020304" pitchFamily="18" charset="0"/>
                <a:cs typeface="Times New Roman" panose="02020603050405020304" pitchFamily="18" charset="0"/>
              </a:rPr>
              <a:t>employee_table</a:t>
            </a:r>
            <a:r>
              <a:rPr lang="en-IN" sz="1600" dirty="0" smtClean="0">
                <a:latin typeface="Times New Roman" panose="02020603050405020304" pitchFamily="18" charset="0"/>
                <a:cs typeface="Times New Roman" panose="02020603050405020304" pitchFamily="18" charset="0"/>
              </a:rPr>
              <a:t> ADD CONTACT VARCHAR(50) NOT NULL AFTER AGE;</a:t>
            </a:r>
          </a:p>
          <a:p>
            <a:pPr>
              <a:lnSpc>
                <a:spcPct val="100000"/>
              </a:lnSpc>
            </a:pPr>
            <a:r>
              <a:rPr lang="en-IN" sz="1600" b="1" dirty="0" smtClean="0">
                <a:latin typeface="Times New Roman" panose="02020603050405020304" pitchFamily="18" charset="0"/>
                <a:cs typeface="Times New Roman" panose="02020603050405020304" pitchFamily="18" charset="0"/>
              </a:rPr>
              <a:t>Multiple Columns:</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ALTER TABLE </a:t>
            </a:r>
            <a:r>
              <a:rPr lang="en-IN" sz="1600" dirty="0" err="1" smtClean="0">
                <a:latin typeface="Times New Roman" panose="02020603050405020304" pitchFamily="18" charset="0"/>
                <a:cs typeface="Times New Roman" panose="02020603050405020304" pitchFamily="18" charset="0"/>
              </a:rPr>
              <a:t>employee_table</a:t>
            </a:r>
            <a:endParaRPr lang="en-IN" sz="1600" dirty="0" smtClean="0">
              <a:latin typeface="Times New Roman" panose="02020603050405020304" pitchFamily="18" charset="0"/>
              <a:cs typeface="Times New Roman" panose="02020603050405020304" pitchFamily="18" charset="0"/>
            </a:endParaRP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ADD CITY VARCHAR(10) NOT NULL,</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ADD GENDER VARCHAR(10) NOT NULL;</a:t>
            </a:r>
          </a:p>
          <a:p>
            <a:pPr>
              <a:lnSpc>
                <a:spcPct val="100000"/>
              </a:lnSpc>
            </a:pPr>
            <a:r>
              <a:rPr lang="en-IN" sz="1600" b="1" dirty="0" smtClean="0">
                <a:latin typeface="Times New Roman" panose="02020603050405020304" pitchFamily="18" charset="0"/>
                <a:cs typeface="Times New Roman" panose="02020603050405020304" pitchFamily="18" charset="0"/>
              </a:rPr>
              <a:t>Modify  Particular Column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ALTER TABLE </a:t>
            </a:r>
            <a:r>
              <a:rPr lang="en-IN" sz="1600" dirty="0" err="1" smtClean="0">
                <a:latin typeface="Times New Roman" panose="02020603050405020304" pitchFamily="18" charset="0"/>
                <a:cs typeface="Times New Roman" panose="02020603050405020304" pitchFamily="18" charset="0"/>
              </a:rPr>
              <a:t>employee_table</a:t>
            </a:r>
            <a:r>
              <a:rPr lang="en-IN" sz="1600" dirty="0" smtClean="0">
                <a:latin typeface="Times New Roman" panose="02020603050405020304" pitchFamily="18" charset="0"/>
                <a:cs typeface="Times New Roman" panose="02020603050405020304" pitchFamily="18" charset="0"/>
              </a:rPr>
              <a:t> MODIFY CONTACT VARCHAR(30) NOT  NULL;</a:t>
            </a:r>
          </a:p>
          <a:p>
            <a:pPr>
              <a:lnSpc>
                <a:spcPct val="100000"/>
              </a:lnSpc>
            </a:pPr>
            <a:r>
              <a:rPr lang="en-IN" sz="1600" b="1" dirty="0" smtClean="0">
                <a:latin typeface="Times New Roman" panose="02020603050405020304" pitchFamily="18" charset="0"/>
                <a:cs typeface="Times New Roman" panose="02020603050405020304" pitchFamily="18" charset="0"/>
              </a:rPr>
              <a:t>Table Rename:</a:t>
            </a:r>
          </a:p>
          <a:p>
            <a:pPr marL="0" indent="0">
              <a:lnSpc>
                <a:spcPct val="100000"/>
              </a:lnSpc>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ALTER TABLE </a:t>
            </a:r>
            <a:r>
              <a:rPr lang="en-IN" sz="1600" dirty="0" err="1" smtClean="0">
                <a:latin typeface="Times New Roman" panose="02020603050405020304" pitchFamily="18" charset="0"/>
                <a:cs typeface="Times New Roman" panose="02020603050405020304" pitchFamily="18" charset="0"/>
              </a:rPr>
              <a:t>employee_table</a:t>
            </a:r>
            <a:r>
              <a:rPr lang="en-IN" sz="1600" dirty="0" smtClean="0">
                <a:latin typeface="Times New Roman" panose="02020603050405020304" pitchFamily="18" charset="0"/>
                <a:cs typeface="Times New Roman" panose="02020603050405020304" pitchFamily="18" charset="0"/>
              </a:rPr>
              <a:t> RENAME TO EMP-LIST;</a:t>
            </a:r>
          </a:p>
          <a:p>
            <a:pPr>
              <a:lnSpc>
                <a:spcPct val="100000"/>
              </a:lnSpc>
            </a:pPr>
            <a:r>
              <a:rPr lang="en-IN" sz="1600" b="1" dirty="0" smtClean="0">
                <a:latin typeface="Times New Roman" panose="02020603050405020304" pitchFamily="18" charset="0"/>
                <a:cs typeface="Times New Roman" panose="02020603050405020304" pitchFamily="18" charset="0"/>
              </a:rPr>
              <a:t>INSERT  Records:</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INSERT INTO EMP-LIST VALUES (NULL, ‘RAM’, ‘UI DESIGNER’, 35, ‘9876543017’,  ‘ CHENNAI’, ‘MALE’);</a:t>
            </a:r>
          </a:p>
          <a:p>
            <a:pPr marL="0" indent="0">
              <a:lnSpc>
                <a:spcPct val="100000"/>
              </a:lnSpc>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INSERT INTO EMP-LIST (ID,NAME,DESIGNATION,AGE,CONTACT,CITY,GENDER) VALUES (</a:t>
            </a:r>
            <a:r>
              <a:rPr lang="en-IN" sz="1600" dirty="0">
                <a:latin typeface="Times New Roman" panose="02020603050405020304" pitchFamily="18" charset="0"/>
                <a:cs typeface="Times New Roman" panose="02020603050405020304" pitchFamily="18" charset="0"/>
              </a:rPr>
              <a:t>NULL, </a:t>
            </a:r>
            <a:r>
              <a:rPr lang="en-IN" sz="1600" dirty="0" smtClean="0">
                <a:latin typeface="Times New Roman" panose="02020603050405020304" pitchFamily="18" charset="0"/>
                <a:cs typeface="Times New Roman" panose="02020603050405020304" pitchFamily="18" charset="0"/>
              </a:rPr>
              <a:t>‘John’, ‘Team leader’, 38, ‘9943256091’, ‘KARUR’, </a:t>
            </a:r>
            <a:r>
              <a:rPr lang="en-IN" sz="1600" dirty="0">
                <a:latin typeface="Times New Roman" panose="02020603050405020304" pitchFamily="18" charset="0"/>
                <a:cs typeface="Times New Roman" panose="02020603050405020304" pitchFamily="18" charset="0"/>
              </a:rPr>
              <a:t>‘MALE</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NULL, </a:t>
            </a:r>
            <a:r>
              <a:rPr lang="en-IN" sz="1600" dirty="0" smtClean="0">
                <a:latin typeface="Times New Roman" panose="02020603050405020304" pitchFamily="18" charset="0"/>
                <a:cs typeface="Times New Roman" panose="02020603050405020304" pitchFamily="18" charset="0"/>
              </a:rPr>
              <a:t>‘Sanjay’, ‘Manager’, 40, ‘9994693261’, ‘SALEM’, </a:t>
            </a:r>
            <a:r>
              <a:rPr lang="en-IN" sz="1600" dirty="0">
                <a:latin typeface="Times New Roman" panose="02020603050405020304" pitchFamily="18" charset="0"/>
                <a:cs typeface="Times New Roman" panose="02020603050405020304" pitchFamily="18" charset="0"/>
              </a:rPr>
              <a:t>‘MALE’);</a:t>
            </a: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a:p>
            <a:pPr marL="0" indent="0">
              <a:lnSpc>
                <a:spcPct val="100000"/>
              </a:lnSpc>
              <a:buNone/>
            </a:pPr>
            <a:endParaRPr lang="en-IN" sz="1600" b="1" dirty="0" smtClean="0">
              <a:latin typeface="Times New Roman" panose="02020603050405020304" pitchFamily="18" charset="0"/>
              <a:cs typeface="Times New Roman" panose="02020603050405020304" pitchFamily="18" charset="0"/>
            </a:endParaRPr>
          </a:p>
          <a:p>
            <a:pPr>
              <a:lnSpc>
                <a:spcPct val="100000"/>
              </a:lnSpc>
            </a:pPr>
            <a:endParaRPr lang="en-IN" sz="1600" b="1"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1600" b="1" dirty="0" smtClean="0">
              <a:latin typeface="Times New Roman" panose="02020603050405020304" pitchFamily="18" charset="0"/>
              <a:cs typeface="Times New Roman" panose="02020603050405020304" pitchFamily="18" charset="0"/>
            </a:endParaRPr>
          </a:p>
          <a:p>
            <a:pPr marL="0" indent="0">
              <a:lnSpc>
                <a:spcPct val="100000"/>
              </a:lnSpc>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p>
          <a:p>
            <a:pPr marL="0" indent="0">
              <a:lnSpc>
                <a:spcPct val="100000"/>
              </a:lnSpc>
              <a:buNone/>
            </a:pPr>
            <a:endParaRPr lang="en-IN" sz="1600" b="1"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78060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449942"/>
            <a:ext cx="11625943" cy="6270172"/>
          </a:xfrm>
        </p:spPr>
        <p:txBody>
          <a:bodyPr>
            <a:normAutofit/>
          </a:bodyPr>
          <a:lstStyle/>
          <a:p>
            <a:r>
              <a:rPr lang="en-IN" sz="2000" b="1" dirty="0" smtClean="0">
                <a:latin typeface="Times New Roman" panose="02020603050405020304" pitchFamily="18" charset="0"/>
                <a:cs typeface="Times New Roman" panose="02020603050405020304" pitchFamily="18" charset="0"/>
              </a:rPr>
              <a:t>DELETE Row:</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DELETE FROM EMP-LIST WHERE ID=2;</a:t>
            </a:r>
          </a:p>
          <a:p>
            <a:r>
              <a:rPr lang="en-IN" sz="2000" b="1" dirty="0" smtClean="0">
                <a:latin typeface="Times New Roman" panose="02020603050405020304" pitchFamily="18" charset="0"/>
                <a:cs typeface="Times New Roman" panose="02020603050405020304" pitchFamily="18" charset="0"/>
              </a:rPr>
              <a:t>View Records:</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 FROM EMP-LIST;</a:t>
            </a:r>
          </a:p>
          <a:p>
            <a:r>
              <a:rPr lang="en-IN" sz="2000" b="1" dirty="0" smtClean="0">
                <a:latin typeface="Times New Roman" panose="02020603050405020304" pitchFamily="18" charset="0"/>
                <a:cs typeface="Times New Roman" panose="02020603050405020304" pitchFamily="18" charset="0"/>
              </a:rPr>
              <a:t>UPDATE Rows:</a:t>
            </a:r>
          </a:p>
          <a:p>
            <a:pPr marL="0" indent="0">
              <a:buNone/>
            </a:pP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UPDATE EMP-LIST SET  CONTACT=‘9876543210’, CITY=‘HOSUR’ WHERE ID=3;</a:t>
            </a:r>
          </a:p>
          <a:p>
            <a:r>
              <a:rPr lang="en-IN" sz="2000" b="1" dirty="0" smtClean="0">
                <a:latin typeface="Times New Roman" panose="02020603050405020304" pitchFamily="18" charset="0"/>
                <a:cs typeface="Times New Roman" panose="02020603050405020304" pitchFamily="18" charset="0"/>
              </a:rPr>
              <a:t>Clear entire Records:</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TRUNCATE  TABLE EMP-LIST;</a:t>
            </a:r>
          </a:p>
          <a:p>
            <a:r>
              <a:rPr lang="en-IN" sz="2000" b="1" dirty="0" smtClean="0">
                <a:latin typeface="Times New Roman" panose="02020603050405020304" pitchFamily="18" charset="0"/>
                <a:cs typeface="Times New Roman" panose="02020603050405020304" pitchFamily="18" charset="0"/>
              </a:rPr>
              <a:t>Retrieve </a:t>
            </a:r>
            <a:r>
              <a:rPr lang="en-IN" sz="2000" b="1" dirty="0">
                <a:latin typeface="Times New Roman" panose="02020603050405020304" pitchFamily="18" charset="0"/>
                <a:cs typeface="Times New Roman" panose="02020603050405020304" pitchFamily="18" charset="0"/>
              </a:rPr>
              <a:t>P</a:t>
            </a:r>
            <a:r>
              <a:rPr lang="en-IN" sz="2000" b="1" dirty="0" smtClean="0">
                <a:latin typeface="Times New Roman" panose="02020603050405020304" pitchFamily="18" charset="0"/>
                <a:cs typeface="Times New Roman" panose="02020603050405020304" pitchFamily="18" charset="0"/>
              </a:rPr>
              <a:t>articular Data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NAME,AGE FROM EMP-LIST;</a:t>
            </a:r>
          </a:p>
          <a:p>
            <a:r>
              <a:rPr lang="en-IN" sz="2000" b="1" dirty="0" smtClean="0">
                <a:latin typeface="Times New Roman" panose="02020603050405020304" pitchFamily="18" charset="0"/>
                <a:cs typeface="Times New Roman" panose="02020603050405020304" pitchFamily="18" charset="0"/>
              </a:rPr>
              <a:t>Retrieve particular city:</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NAME,AGE </a:t>
            </a:r>
            <a:r>
              <a:rPr lang="en-IN" sz="2000" dirty="0" smtClean="0">
                <a:latin typeface="Times New Roman" panose="02020603050405020304" pitchFamily="18" charset="0"/>
                <a:cs typeface="Times New Roman" panose="02020603050405020304" pitchFamily="18" charset="0"/>
              </a:rPr>
              <a:t>,CITY FROM EMP-LIST WHERE CITY=‘HOSUR’ ;</a:t>
            </a:r>
          </a:p>
          <a:p>
            <a:r>
              <a:rPr lang="en-IN" sz="2000" b="1" dirty="0" smtClean="0">
                <a:latin typeface="Times New Roman" panose="02020603050405020304" pitchFamily="18" charset="0"/>
                <a:cs typeface="Times New Roman" panose="02020603050405020304" pitchFamily="18" charset="0"/>
              </a:rPr>
              <a:t>Condition based data:</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NAME,AGE ,CITY FROM EMP-LIST WHERE CITY=‘HOSUR’ </a:t>
            </a:r>
            <a:r>
              <a:rPr lang="en-IN" sz="2000" dirty="0" smtClean="0">
                <a:latin typeface="Times New Roman" panose="02020603050405020304" pitchFamily="18" charset="0"/>
                <a:cs typeface="Times New Roman" panose="02020603050405020304" pitchFamily="18" charset="0"/>
              </a:rPr>
              <a:t>AND AGE&gt;=35;</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NAME,AGE ,CITY FROM EMP-LIST WHERE CITY=‘HOSUR’ </a:t>
            </a:r>
            <a:r>
              <a:rPr lang="en-IN" sz="2000" dirty="0" smtClean="0">
                <a:latin typeface="Times New Roman" panose="02020603050405020304" pitchFamily="18" charset="0"/>
                <a:cs typeface="Times New Roman" panose="02020603050405020304" pitchFamily="18" charset="0"/>
              </a:rPr>
              <a:t>OR CITY=‘SALEM’;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23689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399" y="319314"/>
            <a:ext cx="11553371" cy="6328229"/>
          </a:xfrm>
        </p:spPr>
        <p:txBody>
          <a:bodyPr>
            <a:noAutofit/>
          </a:bodyPr>
          <a:lstStyle/>
          <a:p>
            <a:r>
              <a:rPr lang="en-IN" sz="1400" b="1" dirty="0" smtClean="0">
                <a:latin typeface="Times New Roman" panose="02020603050405020304" pitchFamily="18" charset="0"/>
                <a:cs typeface="Times New Roman" panose="02020603050405020304" pitchFamily="18" charset="0"/>
              </a:rPr>
              <a:t>Both  AND /OR:</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SELECT NAME,AGE ,CITY FROM EMP-LIST WHERE </a:t>
            </a:r>
            <a:r>
              <a:rPr lang="en-IN" sz="1400" dirty="0" smtClean="0">
                <a:latin typeface="Times New Roman" panose="02020603050405020304" pitchFamily="18" charset="0"/>
                <a:cs typeface="Times New Roman" panose="02020603050405020304" pitchFamily="18" charset="0"/>
              </a:rPr>
              <a:t>(CITY</a:t>
            </a:r>
            <a:r>
              <a:rPr lang="en-IN" sz="1400" dirty="0">
                <a:latin typeface="Times New Roman" panose="02020603050405020304" pitchFamily="18" charset="0"/>
                <a:cs typeface="Times New Roman" panose="02020603050405020304" pitchFamily="18" charset="0"/>
              </a:rPr>
              <a:t>=‘HOSUR’ OR CITY=‘SALEM</a:t>
            </a:r>
            <a:r>
              <a:rPr lang="en-IN" sz="1400" dirty="0" smtClean="0">
                <a:latin typeface="Times New Roman" panose="02020603050405020304" pitchFamily="18" charset="0"/>
                <a:cs typeface="Times New Roman" panose="02020603050405020304" pitchFamily="18" charset="0"/>
              </a:rPr>
              <a:t>’)  AND AGE&gt;=45 ORDER BY CITY;</a:t>
            </a:r>
          </a:p>
          <a:p>
            <a:r>
              <a:rPr lang="en-IN" sz="1400" b="1" dirty="0" smtClean="0">
                <a:latin typeface="Times New Roman" panose="02020603050405020304" pitchFamily="18" charset="0"/>
                <a:cs typeface="Times New Roman" panose="02020603050405020304" pitchFamily="18" charset="0"/>
              </a:rPr>
              <a:t>Unique values:</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SELECT DISTINCT CITY FROM EMP-LIST;</a:t>
            </a:r>
          </a:p>
          <a:p>
            <a:r>
              <a:rPr lang="en-IN" sz="1400" b="1" dirty="0" smtClean="0">
                <a:latin typeface="Times New Roman" panose="02020603050405020304" pitchFamily="18" charset="0"/>
                <a:cs typeface="Times New Roman" panose="02020603050405020304" pitchFamily="18" charset="0"/>
              </a:rPr>
              <a:t>COUNT:</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SELECT COUNT CITY</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FROM EMP-LIST;</a:t>
            </a: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SELECT COUNT </a:t>
            </a:r>
            <a:r>
              <a:rPr lang="en-IN" sz="1400" dirty="0" smtClean="0">
                <a:latin typeface="Times New Roman" panose="02020603050405020304" pitchFamily="18" charset="0"/>
                <a:cs typeface="Times New Roman" panose="02020603050405020304" pitchFamily="18" charset="0"/>
              </a:rPr>
              <a:t>(DISTINCT CITY</a:t>
            </a:r>
            <a:r>
              <a:rPr lang="en-IN" sz="1400" dirty="0">
                <a:latin typeface="Times New Roman" panose="02020603050405020304" pitchFamily="18" charset="0"/>
                <a:cs typeface="Times New Roman" panose="02020603050405020304" pitchFamily="18" charset="0"/>
              </a:rPr>
              <a:t>) FROM EMP-LIST</a:t>
            </a:r>
            <a:r>
              <a:rPr lang="en-IN" sz="1400" dirty="0" smtClean="0">
                <a:latin typeface="Times New Roman" panose="02020603050405020304" pitchFamily="18" charset="0"/>
                <a:cs typeface="Times New Roman" panose="02020603050405020304" pitchFamily="18" charset="0"/>
              </a:rPr>
              <a:t>;</a:t>
            </a:r>
          </a:p>
          <a:p>
            <a:r>
              <a:rPr lang="en-IN" sz="1400" b="1" dirty="0" smtClean="0">
                <a:latin typeface="Times New Roman" panose="02020603050405020304" pitchFamily="18" charset="0"/>
                <a:cs typeface="Times New Roman" panose="02020603050405020304" pitchFamily="18" charset="0"/>
              </a:rPr>
              <a:t>Pagination:</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SELECT * FROM EMP-LIST LIMT  0,10;</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SELECT * FROM EMP-LIST </a:t>
            </a:r>
            <a:r>
              <a:rPr lang="en-IN" sz="1400" dirty="0" smtClean="0">
                <a:latin typeface="Times New Roman" panose="02020603050405020304" pitchFamily="18" charset="0"/>
                <a:cs typeface="Times New Roman" panose="02020603050405020304" pitchFamily="18" charset="0"/>
              </a:rPr>
              <a:t> ORDER BY ID DESC LIMT  0,1;</a:t>
            </a:r>
          </a:p>
          <a:p>
            <a:r>
              <a:rPr lang="en-IN" sz="1400" b="1" dirty="0" smtClean="0">
                <a:latin typeface="Times New Roman" panose="02020603050405020304" pitchFamily="18" charset="0"/>
                <a:cs typeface="Times New Roman" panose="02020603050405020304" pitchFamily="18" charset="0"/>
              </a:rPr>
              <a:t>MAXIMUM Values:</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SELECT MAX(AGE) FROM EMP-LIST;</a:t>
            </a:r>
          </a:p>
          <a:p>
            <a:r>
              <a:rPr lang="en-IN" sz="1400" b="1" dirty="0" smtClean="0">
                <a:latin typeface="Times New Roman" panose="02020603050405020304" pitchFamily="18" charset="0"/>
                <a:cs typeface="Times New Roman" panose="02020603050405020304" pitchFamily="18" charset="0"/>
              </a:rPr>
              <a:t>MINIMUM Values:</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SELECT MIN (AGE) FROM EMP-LIST;</a:t>
            </a:r>
          </a:p>
          <a:p>
            <a:r>
              <a:rPr lang="en-IN" sz="1400" b="1" dirty="0" smtClean="0">
                <a:latin typeface="Times New Roman" panose="02020603050405020304" pitchFamily="18" charset="0"/>
                <a:cs typeface="Times New Roman" panose="02020603050405020304" pitchFamily="18" charset="0"/>
              </a:rPr>
              <a:t>AVERAGE</a:t>
            </a:r>
            <a:r>
              <a:rPr lang="en-IN" sz="1400" b="1" dirty="0" smtClean="0">
                <a:latin typeface="Times New Roman" panose="02020603050405020304" pitchFamily="18" charset="0"/>
                <a:cs typeface="Times New Roman" panose="02020603050405020304" pitchFamily="18" charset="0"/>
                <a:sym typeface="Wingdings" panose="05000000000000000000" pitchFamily="2" charset="2"/>
              </a:rPr>
              <a:t>;(AGREGATTION FUNCTIONS)</a:t>
            </a:r>
            <a:endParaRPr lang="en-IN" sz="1400" b="1" dirty="0" smtClean="0">
              <a:latin typeface="Times New Roman" panose="02020603050405020304" pitchFamily="18" charset="0"/>
              <a:cs typeface="Times New Roman" panose="02020603050405020304" pitchFamily="18" charset="0"/>
            </a:endParaRPr>
          </a:p>
          <a:p>
            <a:pPr marL="0" indent="0">
              <a:buNone/>
            </a:pPr>
            <a:r>
              <a:rPr lang="en-IN" sz="1400" dirty="0" smtClean="0">
                <a:latin typeface="Times New Roman" panose="02020603050405020304" pitchFamily="18" charset="0"/>
                <a:cs typeface="Times New Roman" panose="02020603050405020304" pitchFamily="18" charset="0"/>
              </a:rPr>
              <a:t>           SELECT AVG(AGE) FROM EMP-LIST;</a:t>
            </a:r>
          </a:p>
          <a:p>
            <a:r>
              <a:rPr lang="en-IN" sz="1400" b="1" dirty="0" smtClean="0">
                <a:latin typeface="Times New Roman" panose="02020603050405020304" pitchFamily="18" charset="0"/>
                <a:cs typeface="Times New Roman" panose="02020603050405020304" pitchFamily="18" charset="0"/>
              </a:rPr>
              <a:t>Round value:</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SELECT ROUND(AVG),0)FROM EMP-LIST;</a:t>
            </a:r>
          </a:p>
          <a:p>
            <a:r>
              <a:rPr lang="en-IN" sz="1400" b="1" dirty="0" smtClean="0">
                <a:latin typeface="Times New Roman" panose="02020603050405020304" pitchFamily="18" charset="0"/>
                <a:cs typeface="Times New Roman" panose="02020603050405020304" pitchFamily="18" charset="0"/>
              </a:rPr>
              <a:t>SUM:</a:t>
            </a:r>
          </a:p>
          <a:p>
            <a:pPr marL="0" indent="0">
              <a:buNone/>
            </a:pP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SELECT </a:t>
            </a:r>
            <a:r>
              <a:rPr lang="en-IN" sz="1400" dirty="0" smtClean="0">
                <a:latin typeface="Times New Roman" panose="02020603050405020304" pitchFamily="18" charset="0"/>
                <a:cs typeface="Times New Roman" panose="02020603050405020304" pitchFamily="18" charset="0"/>
              </a:rPr>
              <a:t>SUM(AVG</a:t>
            </a:r>
            <a:r>
              <a:rPr lang="en-IN" sz="1400" dirty="0">
                <a:latin typeface="Times New Roman" panose="02020603050405020304" pitchFamily="18" charset="0"/>
                <a:cs typeface="Times New Roman" panose="02020603050405020304" pitchFamily="18" charset="0"/>
              </a:rPr>
              <a:t>),0)FROM EMP-LIST;</a:t>
            </a:r>
            <a:endParaRPr lang="en-IN" sz="1400" b="1" dirty="0" smtClean="0">
              <a:latin typeface="Times New Roman" panose="02020603050405020304" pitchFamily="18" charset="0"/>
              <a:cs typeface="Times New Roman" panose="02020603050405020304" pitchFamily="18" charset="0"/>
            </a:endParaRPr>
          </a:p>
          <a:p>
            <a:pPr marL="0" indent="0">
              <a:buNone/>
            </a:pPr>
            <a:endParaRPr lang="en-IN" sz="1400" dirty="0" smtClean="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          </a:t>
            </a:r>
          </a:p>
          <a:p>
            <a:pPr marL="0" indent="0">
              <a:buNone/>
            </a:pPr>
            <a:endParaRPr lang="en-IN" sz="1400" dirty="0" smtClean="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          </a:t>
            </a:r>
          </a:p>
          <a:p>
            <a:pPr marL="0" indent="0">
              <a:buNone/>
            </a:pP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76449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449942"/>
            <a:ext cx="11335657" cy="6154057"/>
          </a:xfrm>
        </p:spPr>
        <p:txBody>
          <a:bodyPr>
            <a:normAutofit/>
          </a:bodyPr>
          <a:lstStyle/>
          <a:p>
            <a:r>
              <a:rPr lang="en-IN" sz="2000" b="1" dirty="0" smtClean="0">
                <a:latin typeface="Times New Roman" panose="02020603050405020304" pitchFamily="18" charset="0"/>
                <a:cs typeface="Times New Roman" panose="02020603050405020304" pitchFamily="18" charset="0"/>
              </a:rPr>
              <a:t>Count  Report  Group wise: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GENDER, COUNT(ID) FROM EMP-LIST GROUP  BY GENDER;</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GENDER, COUNT(ID) </a:t>
            </a:r>
            <a:r>
              <a:rPr lang="en-IN" sz="2000" dirty="0" smtClean="0">
                <a:latin typeface="Times New Roman" panose="02020603050405020304" pitchFamily="18" charset="0"/>
                <a:cs typeface="Times New Roman" panose="02020603050405020304" pitchFamily="18" charset="0"/>
              </a:rPr>
              <a:t> AS TOTAL FROM </a:t>
            </a:r>
            <a:r>
              <a:rPr lang="en-IN" sz="2000" dirty="0">
                <a:latin typeface="Times New Roman" panose="02020603050405020304" pitchFamily="18" charset="0"/>
                <a:cs typeface="Times New Roman" panose="02020603050405020304" pitchFamily="18" charset="0"/>
              </a:rPr>
              <a:t>EMP-LIST GROUP  BY GENDER</a:t>
            </a:r>
            <a:r>
              <a:rPr lang="en-IN" sz="2000"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Retrieve starting two letter (name) LIKE ‘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SELECT NAME FROM EMP-LIST WHERE  NAME LIKE ‘RA%’;</a:t>
            </a:r>
          </a:p>
          <a:p>
            <a:r>
              <a:rPr lang="en-IN" sz="2000" b="1" dirty="0" smtClean="0">
                <a:latin typeface="Times New Roman" panose="02020603050405020304" pitchFamily="18" charset="0"/>
                <a:cs typeface="Times New Roman" panose="02020603050405020304" pitchFamily="18" charset="0"/>
              </a:rPr>
              <a:t>Retrieve last two letters LIKE ‘%  ’;</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NAME FROM EMP-LIST WHERE  NAME LIKE </a:t>
            </a:r>
            <a:r>
              <a:rPr lang="en-IN" sz="2000" dirty="0" smtClean="0">
                <a:latin typeface="Times New Roman" panose="02020603050405020304" pitchFamily="18" charset="0"/>
                <a:cs typeface="Times New Roman" panose="02020603050405020304" pitchFamily="18" charset="0"/>
              </a:rPr>
              <a:t>‘%AM’;</a:t>
            </a:r>
          </a:p>
          <a:p>
            <a:r>
              <a:rPr lang="en-IN" sz="2000" b="1" dirty="0" smtClean="0">
                <a:latin typeface="Times New Roman" panose="02020603050405020304" pitchFamily="18" charset="0"/>
                <a:cs typeface="Times New Roman" panose="02020603050405020304" pitchFamily="18" charset="0"/>
              </a:rPr>
              <a:t>Retrieve centre letter LIKE ‘%A%’;</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NAME FROM EMP-LIST WHERE  NAME LIKE </a:t>
            </a:r>
            <a:r>
              <a:rPr lang="en-IN" sz="2000" dirty="0" smtClean="0">
                <a:latin typeface="Times New Roman" panose="02020603050405020304" pitchFamily="18" charset="0"/>
                <a:cs typeface="Times New Roman" panose="02020603050405020304" pitchFamily="18" charset="0"/>
              </a:rPr>
              <a:t>‘%A%’;</a:t>
            </a:r>
          </a:p>
          <a:p>
            <a:r>
              <a:rPr lang="en-IN" sz="2000" b="1" dirty="0" smtClean="0">
                <a:latin typeface="Times New Roman" panose="02020603050405020304" pitchFamily="18" charset="0"/>
                <a:cs typeface="Times New Roman" panose="02020603050405020304" pitchFamily="18" charset="0"/>
              </a:rPr>
              <a:t>Instead of  starting letter from RA it display all other Name: NOT LIKE</a:t>
            </a:r>
          </a:p>
          <a:p>
            <a:pPr marL="0" indent="0">
              <a:buNone/>
            </a:pP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NAME FROM EMP-LIST WHERE  NAME </a:t>
            </a:r>
            <a:r>
              <a:rPr lang="en-IN" sz="2000" dirty="0" smtClean="0">
                <a:latin typeface="Times New Roman" panose="02020603050405020304" pitchFamily="18" charset="0"/>
                <a:cs typeface="Times New Roman" panose="02020603050405020304" pitchFamily="18" charset="0"/>
              </a:rPr>
              <a:t> NOT LIKE ‘RA</a:t>
            </a:r>
            <a:r>
              <a:rPr lang="en-IN" sz="2000" dirty="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Retrieve only particular city  employee details alone: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 FROM EMP-LIST WHERE CITY IN (‘SALEM’,’CHENNAI’);</a:t>
            </a:r>
          </a:p>
          <a:p>
            <a:r>
              <a:rPr lang="en-IN" sz="2000" b="1" dirty="0" smtClean="0">
                <a:latin typeface="Times New Roman" panose="02020603050405020304" pitchFamily="18" charset="0"/>
                <a:cs typeface="Times New Roman" panose="02020603050405020304" pitchFamily="18" charset="0"/>
              </a:rPr>
              <a:t>Instead of Salem and </a:t>
            </a:r>
            <a:r>
              <a:rPr lang="en-IN" sz="2000" b="1" dirty="0">
                <a:latin typeface="Times New Roman" panose="02020603050405020304" pitchFamily="18" charset="0"/>
                <a:cs typeface="Times New Roman" panose="02020603050405020304" pitchFamily="18" charset="0"/>
              </a:rPr>
              <a:t>C</a:t>
            </a:r>
            <a:r>
              <a:rPr lang="en-IN" sz="2000" b="1" dirty="0" smtClean="0">
                <a:latin typeface="Times New Roman" panose="02020603050405020304" pitchFamily="18" charset="0"/>
                <a:cs typeface="Times New Roman" panose="02020603050405020304" pitchFamily="18" charset="0"/>
              </a:rPr>
              <a:t>hennai it display all other city :</a:t>
            </a:r>
          </a:p>
          <a:p>
            <a:pPr marL="0" indent="0">
              <a:buNone/>
            </a:pP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 FROM EMP-LIST WHERE CITY </a:t>
            </a:r>
            <a:r>
              <a:rPr lang="en-IN" sz="2000" dirty="0" smtClean="0">
                <a:latin typeface="Times New Roman" panose="02020603050405020304" pitchFamily="18" charset="0"/>
                <a:cs typeface="Times New Roman" panose="02020603050405020304" pitchFamily="18" charset="0"/>
              </a:rPr>
              <a:t>NOT IN </a:t>
            </a:r>
            <a:r>
              <a:rPr lang="en-IN" sz="2000" dirty="0">
                <a:latin typeface="Times New Roman" panose="02020603050405020304" pitchFamily="18" charset="0"/>
                <a:cs typeface="Times New Roman" panose="02020603050405020304" pitchFamily="18" charset="0"/>
              </a:rPr>
              <a:t>(‘SALEM’,’CHENNAI</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69857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406400"/>
            <a:ext cx="11480800" cy="6241143"/>
          </a:xfrm>
        </p:spPr>
        <p:txBody>
          <a:bodyPr>
            <a:normAutofit/>
          </a:bodyPr>
          <a:lstStyle/>
          <a:p>
            <a:r>
              <a:rPr lang="en-IN" sz="2000" b="1" dirty="0" smtClean="0">
                <a:latin typeface="Times New Roman" panose="02020603050405020304" pitchFamily="18" charset="0"/>
                <a:cs typeface="Times New Roman" panose="02020603050405020304" pitchFamily="18" charset="0"/>
              </a:rPr>
              <a:t>Between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NAME,AGE FROM EMP-LIST WHERE AGE BETWEEN 24 AND 30;</a:t>
            </a:r>
          </a:p>
          <a:p>
            <a:pPr marL="0" indent="0">
              <a:buNone/>
            </a:pPr>
            <a:r>
              <a:rPr lang="en-IN" sz="2000" b="1" dirty="0" smtClean="0">
                <a:latin typeface="Times New Roman" panose="02020603050405020304" pitchFamily="18" charset="0"/>
                <a:cs typeface="Times New Roman" panose="02020603050405020304" pitchFamily="18" charset="0"/>
              </a:rPr>
              <a:t>ATTENDANCE TABLE:</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CREATE TABLE ATTENDANCE (</a:t>
            </a:r>
          </a:p>
          <a:p>
            <a:pPr marL="0" indent="0">
              <a:buNone/>
            </a:pPr>
            <a:r>
              <a:rPr lang="en-IN" sz="2000" dirty="0" smtClean="0">
                <a:latin typeface="Times New Roman" panose="02020603050405020304" pitchFamily="18" charset="0"/>
                <a:cs typeface="Times New Roman" panose="02020603050405020304" pitchFamily="18" charset="0"/>
              </a:rPr>
              <a:t>AID INT NOT NULL AUTO_INCREMENT,</a:t>
            </a:r>
          </a:p>
          <a:p>
            <a:pPr marL="0" indent="0">
              <a:buNone/>
            </a:pPr>
            <a:r>
              <a:rPr lang="en-IN" sz="2000" dirty="0" smtClean="0">
                <a:latin typeface="Times New Roman" panose="02020603050405020304" pitchFamily="18" charset="0"/>
                <a:cs typeface="Times New Roman" panose="02020603050405020304" pitchFamily="18" charset="0"/>
              </a:rPr>
              <a:t>ID INT NOT NULL,</a:t>
            </a:r>
          </a:p>
          <a:p>
            <a:pPr marL="0" indent="0">
              <a:buNone/>
            </a:pPr>
            <a:r>
              <a:rPr lang="en-IN" sz="2000" dirty="0" smtClean="0">
                <a:latin typeface="Times New Roman" panose="02020603050405020304" pitchFamily="18" charset="0"/>
                <a:cs typeface="Times New Roman" panose="02020603050405020304" pitchFamily="18" charset="0"/>
              </a:rPr>
              <a:t>ADATE DATE NOT NULL,</a:t>
            </a:r>
          </a:p>
          <a:p>
            <a:pPr marL="0" indent="0">
              <a:buNone/>
            </a:pPr>
            <a:r>
              <a:rPr lang="en-IN" sz="2000" dirty="0" smtClean="0">
                <a:latin typeface="Times New Roman" panose="02020603050405020304" pitchFamily="18" charset="0"/>
                <a:cs typeface="Times New Roman" panose="02020603050405020304" pitchFamily="18" charset="0"/>
              </a:rPr>
              <a:t>ASTATUS VARCHAR(10) NOT NULL,</a:t>
            </a:r>
          </a:p>
          <a:p>
            <a:pPr marL="0" indent="0">
              <a:buNone/>
            </a:pPr>
            <a:r>
              <a:rPr lang="en-IN" sz="2000" dirty="0" smtClean="0">
                <a:latin typeface="Times New Roman" panose="02020603050405020304" pitchFamily="18" charset="0"/>
                <a:cs typeface="Times New Roman" panose="02020603050405020304" pitchFamily="18" charset="0"/>
              </a:rPr>
              <a:t>PRIMARY KEY(AID)</a:t>
            </a:r>
          </a:p>
          <a:p>
            <a:pPr marL="0" indent="0">
              <a:buNone/>
            </a:pPr>
            <a:r>
              <a:rPr lang="en-IN" sz="2000"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Retrieve data from other table:</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 FROM  ATTENDANCE  WHERE ID=1;</a:t>
            </a:r>
          </a:p>
          <a:p>
            <a:pPr marL="0" indent="0">
              <a:buNone/>
            </a:pP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ID,COUNT(ADATE) AS WORKING FROM ATTENDANCE GROUP BY ID;</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SELECT </a:t>
            </a:r>
            <a:r>
              <a:rPr lang="en-IN" sz="2000" dirty="0">
                <a:latin typeface="Times New Roman" panose="02020603050405020304" pitchFamily="18" charset="0"/>
                <a:cs typeface="Times New Roman" panose="02020603050405020304" pitchFamily="18" charset="0"/>
              </a:rPr>
              <a:t>ID,COUNT(ADATE) AS </a:t>
            </a:r>
            <a:r>
              <a:rPr lang="en-IN" sz="2000" dirty="0" smtClean="0">
                <a:latin typeface="Times New Roman" panose="02020603050405020304" pitchFamily="18" charset="0"/>
                <a:cs typeface="Times New Roman" panose="02020603050405020304" pitchFamily="18" charset="0"/>
              </a:rPr>
              <a:t>WORKING , COUNT (IF (ASTATUS=‘P’,1, NULL))  AS PRESENT                FROM </a:t>
            </a:r>
            <a:r>
              <a:rPr lang="en-IN" sz="2000" dirty="0">
                <a:latin typeface="Times New Roman" panose="02020603050405020304" pitchFamily="18" charset="0"/>
                <a:cs typeface="Times New Roman" panose="02020603050405020304" pitchFamily="18" charset="0"/>
              </a:rPr>
              <a:t>ATTENDANCE GROUP BY ID</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9372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975"/>
          </a:xfrm>
        </p:spPr>
        <p:txBody>
          <a:bodyPr>
            <a:normAutofit fontScale="90000"/>
          </a:bodyPr>
          <a:lstStyle/>
          <a:p>
            <a:r>
              <a:rPr lang="en-IN" b="1" dirty="0" smtClean="0"/>
              <a:t>WHAT IS DATABASE?</a:t>
            </a:r>
            <a:endParaRPr lang="en-IN" b="1"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database is an application that stores the organized collection of records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can be accessed and manage by the user very easily.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allows us to organize data into tables, rows, columns, and indexes to find the relevant information very quickly.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database contains distinct </a:t>
            </a:r>
            <a:r>
              <a:rPr lang="en-US" sz="2400" dirty="0">
                <a:latin typeface="Times New Roman" panose="02020603050405020304" pitchFamily="18" charset="0"/>
                <a:cs typeface="Times New Roman" panose="02020603050405020304" pitchFamily="18" charset="0"/>
                <a:hlinkClick r:id="rId2"/>
              </a:rPr>
              <a:t>API</a:t>
            </a:r>
            <a:r>
              <a:rPr lang="en-US" sz="2400" dirty="0">
                <a:latin typeface="Times New Roman" panose="02020603050405020304" pitchFamily="18" charset="0"/>
                <a:cs typeface="Times New Roman" panose="02020603050405020304" pitchFamily="18" charset="0"/>
              </a:rPr>
              <a:t> for performing database operations such as creating, managing, accessing, and searching the data it stores.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692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6"/>
            <a:ext cx="10845800" cy="1641474"/>
          </a:xfrm>
        </p:spPr>
        <p:txBody>
          <a:bodyPr>
            <a:normAutofit fontScale="90000"/>
          </a:bodyPr>
          <a:lstStyle/>
          <a:p>
            <a:r>
              <a:rPr lang="en-IN" b="1" dirty="0" smtClean="0"/>
              <a:t>                                  JOIN QUERY’S</a:t>
            </a:r>
            <a:br>
              <a:rPr lang="en-IN" b="1" dirty="0" smtClean="0"/>
            </a:br>
            <a:r>
              <a:rPr lang="en-IN" b="1" dirty="0" smtClean="0"/>
              <a:t>Refer:</a:t>
            </a:r>
            <a:r>
              <a:rPr lang="en-IN" b="1" dirty="0"/>
              <a:t/>
            </a:r>
            <a:br>
              <a:rPr lang="en-IN" b="1" dirty="0"/>
            </a:br>
            <a:r>
              <a:rPr lang="en-IN" b="1" u="sng" dirty="0">
                <a:solidFill>
                  <a:schemeClr val="accent1"/>
                </a:solidFill>
              </a:rPr>
              <a:t>https://</a:t>
            </a:r>
            <a:r>
              <a:rPr lang="en-IN" b="1" u="sng" dirty="0">
                <a:solidFill>
                  <a:schemeClr val="accent1"/>
                </a:solidFill>
                <a:hlinkClick r:id="rId2"/>
              </a:rPr>
              <a:t>www.javatpoint.com/mysql-join</a:t>
            </a:r>
            <a:endParaRPr lang="en-IN" b="1" u="sng" dirty="0">
              <a:solidFill>
                <a:schemeClr val="accent1"/>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7767" t="15083" r="20769" b="5196"/>
          <a:stretch/>
        </p:blipFill>
        <p:spPr>
          <a:xfrm>
            <a:off x="1943100" y="2541814"/>
            <a:ext cx="7962900" cy="3860799"/>
          </a:xfrm>
        </p:spPr>
      </p:pic>
    </p:spTree>
    <p:extLst>
      <p:ext uri="{BB962C8B-B14F-4D97-AF65-F5344CB8AC3E}">
        <p14:creationId xmlns:p14="http://schemas.microsoft.com/office/powerpoint/2010/main" val="1453421469"/>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469900"/>
            <a:ext cx="10515600" cy="5707063"/>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What are JOINS?</a:t>
            </a:r>
          </a:p>
          <a:p>
            <a:r>
              <a:rPr lang="en-US" sz="1800" dirty="0" smtClean="0">
                <a:latin typeface="Times New Roman" panose="02020603050405020304" pitchFamily="18" charset="0"/>
                <a:cs typeface="Times New Roman" panose="02020603050405020304" pitchFamily="18" charset="0"/>
              </a:rPr>
              <a:t>Joins help retrieving data from two or more database tables. </a:t>
            </a:r>
          </a:p>
          <a:p>
            <a:r>
              <a:rPr lang="en-US" sz="1800" dirty="0" smtClean="0">
                <a:latin typeface="Times New Roman" panose="02020603050405020304" pitchFamily="18" charset="0"/>
                <a:cs typeface="Times New Roman" panose="02020603050405020304" pitchFamily="18" charset="0"/>
              </a:rPr>
              <a:t>The tables are mutually related using primary and foreign keys.</a:t>
            </a:r>
          </a:p>
          <a:p>
            <a:pPr marL="0" indent="0">
              <a:buNone/>
            </a:pPr>
            <a:r>
              <a:rPr lang="en-US" sz="1800" b="1" dirty="0" smtClean="0">
                <a:solidFill>
                  <a:schemeClr val="accent2"/>
                </a:solidFill>
                <a:latin typeface="Times New Roman" panose="02020603050405020304" pitchFamily="18" charset="0"/>
                <a:cs typeface="Times New Roman" panose="02020603050405020304" pitchFamily="18" charset="0"/>
              </a:rPr>
              <a:t>Cross JOIN:</a:t>
            </a:r>
            <a:endParaRPr lang="en-US" sz="1800" dirty="0" smtClean="0">
              <a:solidFill>
                <a:schemeClr val="accent2"/>
              </a:solidFill>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Cross JOIN is a simplest form of JOINs which matches each row from one database table to all rows of another.</a:t>
            </a:r>
          </a:p>
          <a:p>
            <a:r>
              <a:rPr lang="en-US" sz="1800" dirty="0" smtClean="0">
                <a:latin typeface="Times New Roman" panose="02020603050405020304" pitchFamily="18" charset="0"/>
                <a:cs typeface="Times New Roman" panose="02020603050405020304" pitchFamily="18" charset="0"/>
              </a:rPr>
              <a:t>In other words it gives us combinations of each row of first table with all records in second table.</a:t>
            </a:r>
          </a:p>
          <a:p>
            <a:r>
              <a:rPr lang="en-US" sz="1800" dirty="0" smtClean="0">
                <a:latin typeface="Times New Roman" panose="02020603050405020304" pitchFamily="18" charset="0"/>
                <a:cs typeface="Times New Roman" panose="02020603050405020304" pitchFamily="18" charset="0"/>
              </a:rPr>
              <a:t>Suppose we want to get all member records against all the movie records, we can use the script shown below to get our desired results.</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SELECT * FROM `movies` CROSS JOIN `members`</a:t>
            </a:r>
          </a:p>
          <a:p>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62" y="4562475"/>
            <a:ext cx="5781675" cy="1466850"/>
          </a:xfrm>
          <a:prstGeom prst="rect">
            <a:avLst/>
          </a:prstGeom>
        </p:spPr>
      </p:pic>
    </p:spTree>
    <p:extLst>
      <p:ext uri="{BB962C8B-B14F-4D97-AF65-F5344CB8AC3E}">
        <p14:creationId xmlns:p14="http://schemas.microsoft.com/office/powerpoint/2010/main" val="216004748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393700"/>
            <a:ext cx="11595100" cy="6210300"/>
          </a:xfrm>
        </p:spPr>
        <p:txBody>
          <a:bodyPr>
            <a:normAutofit/>
          </a:bodyPr>
          <a:lstStyle/>
          <a:p>
            <a:r>
              <a:rPr lang="en-US" sz="2000" b="1" dirty="0">
                <a:solidFill>
                  <a:schemeClr val="accent2"/>
                </a:solidFill>
                <a:latin typeface="Times New Roman" panose="02020603050405020304" pitchFamily="18" charset="0"/>
                <a:cs typeface="Times New Roman" panose="02020603050405020304" pitchFamily="18" charset="0"/>
              </a:rPr>
              <a:t>INNER </a:t>
            </a:r>
            <a:r>
              <a:rPr lang="en-US" sz="2000" b="1" dirty="0" smtClean="0">
                <a:solidFill>
                  <a:schemeClr val="accent2"/>
                </a:solidFill>
                <a:latin typeface="Times New Roman" panose="02020603050405020304" pitchFamily="18" charset="0"/>
                <a:cs typeface="Times New Roman" panose="02020603050405020304" pitchFamily="18" charset="0"/>
              </a:rPr>
              <a:t>Join</a:t>
            </a:r>
          </a:p>
          <a:p>
            <a:pPr marL="0" indent="0">
              <a:buNone/>
            </a:pPr>
            <a:r>
              <a:rPr lang="en-US" sz="2000" dirty="0" smtClean="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INNER JOIN</a:t>
            </a:r>
            <a:r>
              <a:rPr lang="en-US" sz="2000" dirty="0">
                <a:latin typeface="Times New Roman" panose="02020603050405020304" pitchFamily="18" charset="0"/>
                <a:cs typeface="Times New Roman" panose="02020603050405020304" pitchFamily="18" charset="0"/>
              </a:rPr>
              <a:t> is used to return all rows from multiple tables where the join condition is satisfied. It is the most common type of join.</a:t>
            </a:r>
          </a:p>
          <a:p>
            <a:pPr marL="0" indent="0">
              <a:buNone/>
            </a:pPr>
            <a:r>
              <a:rPr lang="en-US" sz="2000" b="1" dirty="0">
                <a:solidFill>
                  <a:schemeClr val="accent1"/>
                </a:solidFill>
                <a:latin typeface="Times New Roman" panose="02020603050405020304" pitchFamily="18" charset="0"/>
                <a:cs typeface="Times New Roman" panose="02020603050405020304" pitchFamily="18" charset="0"/>
              </a:rPr>
              <a:t>Syntax:</a:t>
            </a: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SELECT</a:t>
            </a:r>
            <a:r>
              <a:rPr lang="en-US" sz="2000" dirty="0">
                <a:latin typeface="Times New Roman" panose="02020603050405020304" pitchFamily="18" charset="0"/>
                <a:cs typeface="Times New Roman" panose="02020603050405020304" pitchFamily="18" charset="0"/>
              </a:rPr>
              <a:t> columns  </a:t>
            </a:r>
            <a:r>
              <a:rPr lang="en-US" sz="2000" b="1" dirty="0" smtClean="0">
                <a:latin typeface="Times New Roman" panose="02020603050405020304" pitchFamily="18" charset="0"/>
                <a:cs typeface="Times New Roman" panose="02020603050405020304" pitchFamily="18" charset="0"/>
              </a:rPr>
              <a:t>FROM</a:t>
            </a:r>
            <a:r>
              <a:rPr lang="en-US" sz="2000" dirty="0">
                <a:latin typeface="Times New Roman" panose="02020603050405020304" pitchFamily="18" charset="0"/>
                <a:cs typeface="Times New Roman" panose="02020603050405020304" pitchFamily="18" charset="0"/>
              </a:rPr>
              <a:t> table1   </a:t>
            </a:r>
            <a:r>
              <a:rPr lang="en-US" sz="2000" b="1" dirty="0" smtClean="0">
                <a:latin typeface="Times New Roman" panose="02020603050405020304" pitchFamily="18" charset="0"/>
                <a:cs typeface="Times New Roman" panose="02020603050405020304" pitchFamily="18" charset="0"/>
              </a:rPr>
              <a:t>INNER</a:t>
            </a:r>
            <a:r>
              <a:rPr lang="en-US" sz="2000" dirty="0">
                <a:latin typeface="Times New Roman" panose="02020603050405020304" pitchFamily="18" charset="0"/>
                <a:cs typeface="Times New Roman" panose="02020603050405020304" pitchFamily="18" charset="0"/>
              </a:rPr>
              <a:t> JOIN table2  </a:t>
            </a:r>
            <a:r>
              <a:rPr lang="en-US" sz="2000" b="1" dirty="0" smtClean="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table1.</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 table2.</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2"/>
                </a:solidFill>
                <a:latin typeface="Times New Roman" panose="02020603050405020304" pitchFamily="18" charset="0"/>
                <a:cs typeface="Times New Roman" panose="02020603050405020304" pitchFamily="18" charset="0"/>
              </a:rPr>
              <a:t>LEFT </a:t>
            </a:r>
            <a:r>
              <a:rPr lang="en-US" sz="2000" b="1" dirty="0">
                <a:solidFill>
                  <a:schemeClr val="accent2"/>
                </a:solidFill>
                <a:latin typeface="Times New Roman" panose="02020603050405020304" pitchFamily="18" charset="0"/>
                <a:cs typeface="Times New Roman" panose="02020603050405020304" pitchFamily="18" charset="0"/>
              </a:rPr>
              <a:t>Outer Join</a:t>
            </a:r>
          </a:p>
          <a:p>
            <a:pPr marL="0" indent="0">
              <a:buNone/>
            </a:pPr>
            <a:r>
              <a:rPr lang="en-US" sz="2000" dirty="0">
                <a:latin typeface="Times New Roman" panose="02020603050405020304" pitchFamily="18" charset="0"/>
                <a:cs typeface="Times New Roman" panose="02020603050405020304" pitchFamily="18" charset="0"/>
              </a:rPr>
              <a:t>The LEFT OUTER JOIN returns all rows from the left hand table specified in the ON condition and only those rows from the other table where the join condition is fulfilled.</a:t>
            </a:r>
          </a:p>
          <a:p>
            <a:pPr marL="0" indent="0">
              <a:buNone/>
            </a:pPr>
            <a:r>
              <a:rPr lang="en-US" sz="2000" b="1" dirty="0">
                <a:solidFill>
                  <a:schemeClr val="accent1"/>
                </a:solidFill>
                <a:latin typeface="Times New Roman" panose="02020603050405020304" pitchFamily="18" charset="0"/>
                <a:cs typeface="Times New Roman" panose="02020603050405020304" pitchFamily="18" charset="0"/>
              </a:rPr>
              <a:t>Syntax:</a:t>
            </a: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SELECT</a:t>
            </a:r>
            <a:r>
              <a:rPr lang="en-US" sz="2000" dirty="0">
                <a:latin typeface="Times New Roman" panose="02020603050405020304" pitchFamily="18" charset="0"/>
                <a:cs typeface="Times New Roman" panose="02020603050405020304" pitchFamily="18" charset="0"/>
              </a:rPr>
              <a:t> columns  </a:t>
            </a:r>
            <a:r>
              <a:rPr lang="en-US" sz="2000" b="1" dirty="0" smtClean="0">
                <a:latin typeface="Times New Roman" panose="02020603050405020304" pitchFamily="18" charset="0"/>
                <a:cs typeface="Times New Roman" panose="02020603050405020304" pitchFamily="18" charset="0"/>
              </a:rPr>
              <a:t>FROM</a:t>
            </a:r>
            <a:r>
              <a:rPr lang="en-US" sz="2000" dirty="0">
                <a:latin typeface="Times New Roman" panose="02020603050405020304" pitchFamily="18" charset="0"/>
                <a:cs typeface="Times New Roman" panose="02020603050405020304" pitchFamily="18" charset="0"/>
              </a:rPr>
              <a:t> table1  </a:t>
            </a:r>
            <a:r>
              <a:rPr lang="en-US" sz="2000" dirty="0" smtClean="0">
                <a:latin typeface="Times New Roman" panose="02020603050405020304" pitchFamily="18" charset="0"/>
                <a:cs typeface="Times New Roman" panose="02020603050405020304" pitchFamily="18" charset="0"/>
              </a:rPr>
              <a:t>LEFT</a:t>
            </a:r>
            <a:r>
              <a:rPr lang="en-US" sz="2000" dirty="0">
                <a:latin typeface="Times New Roman" panose="02020603050405020304" pitchFamily="18" charset="0"/>
                <a:cs typeface="Times New Roman" panose="02020603050405020304" pitchFamily="18" charset="0"/>
              </a:rPr>
              <a:t> [OUTER] JOIN table2  </a:t>
            </a:r>
            <a:r>
              <a:rPr lang="en-US" sz="2000" b="1" dirty="0" smtClean="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table1.</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 table2.</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b="1" dirty="0">
                <a:solidFill>
                  <a:schemeClr val="accent2"/>
                </a:solidFill>
                <a:latin typeface="Times New Roman" panose="02020603050405020304" pitchFamily="18" charset="0"/>
                <a:cs typeface="Times New Roman" panose="02020603050405020304" pitchFamily="18" charset="0"/>
              </a:rPr>
              <a:t>Right Outer Join</a:t>
            </a:r>
          </a:p>
          <a:p>
            <a:pPr marL="0" indent="0">
              <a:buNone/>
            </a:pPr>
            <a:r>
              <a:rPr lang="en-US" sz="2000" dirty="0">
                <a:latin typeface="Times New Roman" panose="02020603050405020304" pitchFamily="18" charset="0"/>
                <a:cs typeface="Times New Roman" panose="02020603050405020304" pitchFamily="18" charset="0"/>
              </a:rPr>
              <a:t>The MySQL Right Outer Join returns all rows from the </a:t>
            </a:r>
            <a:r>
              <a:rPr lang="en-US" sz="2000" dirty="0" smtClean="0">
                <a:latin typeface="Times New Roman" panose="02020603050405020304" pitchFamily="18" charset="0"/>
                <a:cs typeface="Times New Roman" panose="02020603050405020304" pitchFamily="18" charset="0"/>
              </a:rPr>
              <a:t>Right-hand </a:t>
            </a:r>
            <a:r>
              <a:rPr lang="en-US" sz="2000" dirty="0">
                <a:latin typeface="Times New Roman" panose="02020603050405020304" pitchFamily="18" charset="0"/>
                <a:cs typeface="Times New Roman" panose="02020603050405020304" pitchFamily="18" charset="0"/>
              </a:rPr>
              <a:t>table specified in the ON condition and only those rows from the other table where he join condition is fulfilled.</a:t>
            </a:r>
          </a:p>
          <a:p>
            <a:pPr marL="0" indent="0">
              <a:buNone/>
            </a:pPr>
            <a:r>
              <a:rPr lang="en-US" sz="2000" b="1" dirty="0">
                <a:solidFill>
                  <a:schemeClr val="accent1"/>
                </a:solidFill>
                <a:latin typeface="Times New Roman" panose="02020603050405020304" pitchFamily="18" charset="0"/>
                <a:cs typeface="Times New Roman" panose="02020603050405020304" pitchFamily="18" charset="0"/>
              </a:rPr>
              <a:t>Syntax:</a:t>
            </a: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SELECT</a:t>
            </a:r>
            <a:r>
              <a:rPr lang="en-US" sz="2000" dirty="0">
                <a:latin typeface="Times New Roman" panose="02020603050405020304" pitchFamily="18" charset="0"/>
                <a:cs typeface="Times New Roman" panose="02020603050405020304" pitchFamily="18" charset="0"/>
              </a:rPr>
              <a:t> columns  </a:t>
            </a:r>
            <a:r>
              <a:rPr lang="en-US" sz="2000" b="1" dirty="0" smtClean="0">
                <a:latin typeface="Times New Roman" panose="02020603050405020304" pitchFamily="18" charset="0"/>
                <a:cs typeface="Times New Roman" panose="02020603050405020304" pitchFamily="18" charset="0"/>
              </a:rPr>
              <a:t>FROM</a:t>
            </a:r>
            <a:r>
              <a:rPr lang="en-US" sz="2000" dirty="0">
                <a:latin typeface="Times New Roman" panose="02020603050405020304" pitchFamily="18" charset="0"/>
                <a:cs typeface="Times New Roman" panose="02020603050405020304" pitchFamily="18" charset="0"/>
              </a:rPr>
              <a:t> table1  </a:t>
            </a:r>
            <a:r>
              <a:rPr lang="en-US" sz="2000" dirty="0" smtClean="0">
                <a:latin typeface="Times New Roman" panose="02020603050405020304" pitchFamily="18" charset="0"/>
                <a:cs typeface="Times New Roman" panose="02020603050405020304" pitchFamily="18" charset="0"/>
              </a:rPr>
              <a:t>RIGHT</a:t>
            </a:r>
            <a:r>
              <a:rPr lang="en-US" sz="2000" dirty="0">
                <a:latin typeface="Times New Roman" panose="02020603050405020304" pitchFamily="18" charset="0"/>
                <a:cs typeface="Times New Roman" panose="02020603050405020304" pitchFamily="18" charset="0"/>
              </a:rPr>
              <a:t> [OUTER] JOIN table2  </a:t>
            </a:r>
            <a:r>
              <a:rPr lang="en-US" sz="2000" b="1" dirty="0" smtClean="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table1.</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 table2.</a:t>
            </a:r>
            <a:r>
              <a:rPr lang="en-US" sz="2000" b="1" dirty="0">
                <a:latin typeface="Times New Roman" panose="02020603050405020304" pitchFamily="18" charset="0"/>
                <a:cs typeface="Times New Roman" panose="02020603050405020304" pitchFamily="18" charset="0"/>
              </a:rPr>
              <a:t>column</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53695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a:extLst>
              <a:ext uri="{28A0092B-C50C-407E-A947-70E740481C1C}">
                <a14:useLocalDpi xmlns:a14="http://schemas.microsoft.com/office/drawing/2010/main" val="0"/>
              </a:ext>
            </a:extLst>
          </a:blip>
          <a:srcRect l="6038" r="6038" b="16058"/>
          <a:stretch/>
        </p:blipFill>
        <p:spPr>
          <a:xfrm>
            <a:off x="584200" y="276477"/>
            <a:ext cx="5448300" cy="2987423"/>
          </a:xfr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61" r="6061" b="17537"/>
          <a:stretch/>
        </p:blipFill>
        <p:spPr>
          <a:xfrm>
            <a:off x="2781300" y="3390900"/>
            <a:ext cx="8839200" cy="3043989"/>
          </a:xfrm>
          <a:prstGeom prst="rect">
            <a:avLst/>
          </a:prstGeom>
        </p:spPr>
      </p:pic>
    </p:spTree>
    <p:extLst>
      <p:ext uri="{BB962C8B-B14F-4D97-AF65-F5344CB8AC3E}">
        <p14:creationId xmlns:p14="http://schemas.microsoft.com/office/powerpoint/2010/main" val="152174837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036" r="6313" b="17913"/>
          <a:stretch/>
        </p:blipFill>
        <p:spPr>
          <a:xfrm>
            <a:off x="444500" y="390525"/>
            <a:ext cx="5219700" cy="269557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86" r="6186" b="15670"/>
          <a:stretch/>
        </p:blipFill>
        <p:spPr>
          <a:xfrm>
            <a:off x="393700" y="3390900"/>
            <a:ext cx="4965700" cy="279633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6061" r="6186" b="15392"/>
          <a:stretch/>
        </p:blipFill>
        <p:spPr>
          <a:xfrm>
            <a:off x="5930900" y="708025"/>
            <a:ext cx="5994400" cy="4029075"/>
          </a:xfrm>
          <a:prstGeom prst="rect">
            <a:avLst/>
          </a:prstGeom>
        </p:spPr>
      </p:pic>
    </p:spTree>
    <p:extLst>
      <p:ext uri="{BB962C8B-B14F-4D97-AF65-F5344CB8AC3E}">
        <p14:creationId xmlns:p14="http://schemas.microsoft.com/office/powerpoint/2010/main" val="295208453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lstStyle/>
          <a:p>
            <a:r>
              <a:rPr lang="en-IN" b="1" dirty="0" smtClean="0"/>
              <a:t>REFERENCE:</a:t>
            </a:r>
            <a:endParaRPr lang="en-IN" b="1" dirty="0"/>
          </a:p>
        </p:txBody>
      </p:sp>
      <p:sp>
        <p:nvSpPr>
          <p:cNvPr id="3" name="Content Placeholder 2"/>
          <p:cNvSpPr>
            <a:spLocks noGrp="1"/>
          </p:cNvSpPr>
          <p:nvPr>
            <p:ph idx="1"/>
          </p:nvPr>
        </p:nvSpPr>
        <p:spPr/>
        <p:txBody>
          <a:bodyPr/>
          <a:lstStyle/>
          <a:p>
            <a:r>
              <a:rPr lang="en-IN" u="sng" dirty="0" smtClean="0">
                <a:hlinkClick r:id="rId2"/>
              </a:rPr>
              <a:t>MySQL </a:t>
            </a:r>
            <a:r>
              <a:rPr lang="en-IN" u="sng" dirty="0">
                <a:hlinkClick r:id="rId2"/>
              </a:rPr>
              <a:t>Join </a:t>
            </a:r>
            <a:r>
              <a:rPr lang="en-IN" u="sng" dirty="0" smtClean="0">
                <a:hlinkClick r:id="rId2"/>
              </a:rPr>
              <a:t>– </a:t>
            </a:r>
            <a:r>
              <a:rPr lang="en-IN" u="sng" dirty="0" err="1" smtClean="0">
                <a:hlinkClick r:id="rId2"/>
              </a:rPr>
              <a:t>javatpoint</a:t>
            </a:r>
            <a:endParaRPr lang="en-IN" u="sng" dirty="0" smtClean="0">
              <a:hlinkClick r:id="rId2"/>
            </a:endParaRPr>
          </a:p>
          <a:p>
            <a:r>
              <a:rPr lang="en-IN" u="sng" dirty="0">
                <a:hlinkClick r:id="rId3"/>
              </a:rPr>
              <a:t>SQL Joins - W3Schools</a:t>
            </a:r>
          </a:p>
          <a:p>
            <a:pPr marL="0" indent="0">
              <a:buNone/>
            </a:pPr>
            <a:endParaRPr lang="en-IN" u="sng" dirty="0" smtClean="0">
              <a:hlinkClick r:id="rId2"/>
            </a:endParaRPr>
          </a:p>
          <a:p>
            <a:r>
              <a:rPr lang="en-IN" u="sng" dirty="0">
                <a:hlinkClick r:id="rId2"/>
              </a:rPr>
              <a:t>https://</a:t>
            </a:r>
            <a:r>
              <a:rPr lang="en-IN" u="sng" dirty="0" smtClean="0">
                <a:hlinkClick r:id="rId2"/>
              </a:rPr>
              <a:t>youtu.be/cpbd7CLAqtw   (MySQL)</a:t>
            </a:r>
          </a:p>
          <a:p>
            <a:r>
              <a:rPr lang="en-IN" u="sng" dirty="0">
                <a:hlinkClick r:id="rId2"/>
              </a:rPr>
              <a:t>https://</a:t>
            </a:r>
            <a:r>
              <a:rPr lang="en-IN" u="sng" dirty="0" smtClean="0">
                <a:hlinkClick r:id="rId2"/>
              </a:rPr>
              <a:t>youtu.be/HXV3zeQKqGY  (SQL)</a:t>
            </a:r>
          </a:p>
          <a:p>
            <a:r>
              <a:rPr lang="en-IN" u="sng" dirty="0">
                <a:hlinkClick r:id="rId2"/>
              </a:rPr>
              <a:t>https://</a:t>
            </a:r>
            <a:r>
              <a:rPr lang="en-IN" u="sng" dirty="0" smtClean="0">
                <a:hlinkClick r:id="rId2"/>
              </a:rPr>
              <a:t>www.javatpoint.com/mysql-workbench</a:t>
            </a:r>
          </a:p>
          <a:p>
            <a:r>
              <a:rPr lang="en-IN" u="sng" dirty="0">
                <a:hlinkClick r:id="rId2"/>
              </a:rPr>
              <a:t>https://www.javatpoint.com/how-to-install-mysql</a:t>
            </a:r>
            <a:endParaRPr lang="en-IN" u="sng" dirty="0" smtClean="0">
              <a:hlinkClick r:id="rId2"/>
            </a:endParaRPr>
          </a:p>
          <a:p>
            <a:endParaRPr lang="en-IN" u="sng" dirty="0">
              <a:hlinkClick r:id="rId2"/>
            </a:endParaRPr>
          </a:p>
          <a:p>
            <a:pPr marL="0" indent="0">
              <a:buNone/>
            </a:pPr>
            <a:endParaRPr lang="en-IN" dirty="0" smtClean="0"/>
          </a:p>
          <a:p>
            <a:endParaRPr lang="en-IN" dirty="0"/>
          </a:p>
        </p:txBody>
      </p:sp>
    </p:spTree>
    <p:extLst>
      <p:ext uri="{BB962C8B-B14F-4D97-AF65-F5344CB8AC3E}">
        <p14:creationId xmlns:p14="http://schemas.microsoft.com/office/powerpoint/2010/main" val="3900729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700" y="393700"/>
            <a:ext cx="10401300" cy="5783263"/>
          </a:xfrm>
        </p:spPr>
      </p:pic>
    </p:spTree>
    <p:extLst>
      <p:ext uri="{BB962C8B-B14F-4D97-AF65-F5344CB8AC3E}">
        <p14:creationId xmlns:p14="http://schemas.microsoft.com/office/powerpoint/2010/main" val="300882548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24571-8F70-45DE-A500-6325DDD93C39}"/>
              </a:ext>
            </a:extLst>
          </p:cNvPr>
          <p:cNvSpPr>
            <a:spLocks noGrp="1"/>
          </p:cNvSpPr>
          <p:nvPr>
            <p:ph type="title"/>
          </p:nvPr>
        </p:nvSpPr>
        <p:spPr/>
        <p:txBody>
          <a:bodyPr/>
          <a:lstStyle/>
          <a:p>
            <a:r>
              <a:rPr lang="en-IN" b="1" dirty="0"/>
              <a:t>Features of MySQL</a:t>
            </a:r>
          </a:p>
        </p:txBody>
      </p:sp>
      <p:sp>
        <p:nvSpPr>
          <p:cNvPr id="3" name="Content Placeholder 2">
            <a:extLst>
              <a:ext uri="{FF2B5EF4-FFF2-40B4-BE49-F238E27FC236}">
                <a16:creationId xmlns:a16="http://schemas.microsoft.com/office/drawing/2014/main" xmlns="" id="{BFAECCEE-824A-415B-AF04-55CFC00902F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Relational Database Management System (RDBMS)</a:t>
            </a:r>
          </a:p>
          <a:p>
            <a:r>
              <a:rPr lang="en-IN" sz="2400" dirty="0">
                <a:latin typeface="Times New Roman" panose="02020603050405020304" pitchFamily="18" charset="0"/>
                <a:cs typeface="Times New Roman" panose="02020603050405020304" pitchFamily="18" charset="0"/>
              </a:rPr>
              <a:t>Easy to use</a:t>
            </a:r>
          </a:p>
          <a:p>
            <a:r>
              <a:rPr lang="en-IN" sz="2400" dirty="0">
                <a:latin typeface="Times New Roman" panose="02020603050405020304" pitchFamily="18" charset="0"/>
                <a:cs typeface="Times New Roman" panose="02020603050405020304" pitchFamily="18" charset="0"/>
              </a:rPr>
              <a:t>Storing data is secure.</a:t>
            </a:r>
          </a:p>
          <a:p>
            <a:r>
              <a:rPr lang="en-IN" sz="2400" dirty="0">
                <a:latin typeface="Times New Roman" panose="02020603050405020304" pitchFamily="18" charset="0"/>
                <a:cs typeface="Times New Roman" panose="02020603050405020304" pitchFamily="18" charset="0"/>
              </a:rPr>
              <a:t>Open Source &amp; Free to download.</a:t>
            </a:r>
          </a:p>
          <a:p>
            <a:r>
              <a:rPr lang="en-IN" sz="2400" dirty="0">
                <a:latin typeface="Times New Roman" panose="02020603050405020304" pitchFamily="18" charset="0"/>
                <a:cs typeface="Times New Roman" panose="02020603050405020304" pitchFamily="18" charset="0"/>
              </a:rPr>
              <a:t>Compatible on many operating systems.</a:t>
            </a:r>
          </a:p>
        </p:txBody>
      </p:sp>
    </p:spTree>
    <p:extLst>
      <p:ext uri="{BB962C8B-B14F-4D97-AF65-F5344CB8AC3E}">
        <p14:creationId xmlns:p14="http://schemas.microsoft.com/office/powerpoint/2010/main" val="114756831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9E446-2FB5-4E98-A206-DDFFBA7CB849}"/>
              </a:ext>
            </a:extLst>
          </p:cNvPr>
          <p:cNvSpPr>
            <a:spLocks noGrp="1"/>
          </p:cNvSpPr>
          <p:nvPr>
            <p:ph type="title"/>
          </p:nvPr>
        </p:nvSpPr>
        <p:spPr>
          <a:xfrm>
            <a:off x="838200" y="365126"/>
            <a:ext cx="10515600" cy="578304"/>
          </a:xfrm>
        </p:spPr>
        <p:txBody>
          <a:bodyPr>
            <a:normAutofit fontScale="90000"/>
          </a:bodyPr>
          <a:lstStyle/>
          <a:p>
            <a:r>
              <a:rPr lang="en-IN" b="1" dirty="0"/>
              <a:t>What is RDBMS?</a:t>
            </a:r>
          </a:p>
        </p:txBody>
      </p:sp>
      <p:sp>
        <p:nvSpPr>
          <p:cNvPr id="3" name="Content Placeholder 2">
            <a:extLst>
              <a:ext uri="{FF2B5EF4-FFF2-40B4-BE49-F238E27FC236}">
                <a16:creationId xmlns:a16="http://schemas.microsoft.com/office/drawing/2014/main" xmlns="" id="{7F8034A8-091B-438C-8A0D-F21D8D392D5E}"/>
              </a:ext>
            </a:extLst>
          </p:cNvPr>
          <p:cNvSpPr>
            <a:spLocks noGrp="1"/>
          </p:cNvSpPr>
          <p:nvPr>
            <p:ph idx="1"/>
          </p:nvPr>
        </p:nvSpPr>
        <p:spPr>
          <a:xfrm>
            <a:off x="838200" y="1509486"/>
            <a:ext cx="10515600" cy="4983388"/>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 RDBMS stands for Relational Database Management Systems..</a:t>
            </a:r>
          </a:p>
          <a:p>
            <a:pPr>
              <a:lnSpc>
                <a:spcPct val="150000"/>
              </a:lnSpc>
            </a:pPr>
            <a:r>
              <a:rPr lang="en-US" sz="2000" dirty="0">
                <a:latin typeface="Times New Roman" panose="02020603050405020304" pitchFamily="18" charset="0"/>
                <a:cs typeface="Times New Roman" panose="02020603050405020304" pitchFamily="18" charset="0"/>
              </a:rPr>
              <a:t>All modern database management systems like SQL, MS SQL Server, IBM DB2, ORACLE, My-SQL and Microsoft Access are based on RDBMS. </a:t>
            </a:r>
          </a:p>
          <a:p>
            <a:pPr>
              <a:lnSpc>
                <a:spcPct val="150000"/>
              </a:lnSpc>
            </a:pPr>
            <a:r>
              <a:rPr lang="en-US" sz="2000" dirty="0">
                <a:latin typeface="Times New Roman" panose="02020603050405020304" pitchFamily="18" charset="0"/>
                <a:cs typeface="Times New Roman" panose="02020603050405020304" pitchFamily="18" charset="0"/>
              </a:rPr>
              <a:t>It is called Relational Data Base Management System (RDBMS) because it is based on relational model introduced by E.F. Codd.</a:t>
            </a:r>
          </a:p>
          <a:p>
            <a:pPr>
              <a:lnSpc>
                <a:spcPct val="150000"/>
              </a:lnSpc>
            </a:pPr>
            <a:r>
              <a:rPr lang="en-US" sz="2000" dirty="0">
                <a:latin typeface="Times New Roman" panose="02020603050405020304" pitchFamily="18" charset="0"/>
                <a:cs typeface="Times New Roman" panose="02020603050405020304" pitchFamily="18" charset="0"/>
              </a:rPr>
              <a:t> Data is represented in terms of tuples (rows) in RDBMS. Relational database is most commonly used database.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Relational database is most commonly used database. It contains number of tables and each table has its own primary key. Due to a collection of organized set of tables, data can be accessed easily in RDBMS.</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81226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406400"/>
            <a:ext cx="11480800" cy="613410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Unique </a:t>
            </a:r>
            <a:r>
              <a:rPr lang="en-US" sz="1800" b="1" dirty="0" smtClean="0">
                <a:latin typeface="Times New Roman" panose="02020603050405020304" pitchFamily="18" charset="0"/>
                <a:cs typeface="Times New Roman" panose="02020603050405020304" pitchFamily="18" charset="0"/>
              </a:rPr>
              <a:t>Key:</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unique key in MySQL is a single field or combination of fields that ensure all values going to store into the column will be unique. It means a column cannot stores </a:t>
            </a:r>
            <a:r>
              <a:rPr lang="en-US" sz="1800" b="1" dirty="0">
                <a:latin typeface="Times New Roman" panose="02020603050405020304" pitchFamily="18" charset="0"/>
                <a:cs typeface="Times New Roman" panose="02020603050405020304" pitchFamily="18" charset="0"/>
              </a:rPr>
              <a:t>duplicate values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For </a:t>
            </a: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the email addresses and roll numbers of students in the "</a:t>
            </a:r>
            <a:r>
              <a:rPr lang="en-US" sz="1800" dirty="0" err="1">
                <a:latin typeface="Times New Roman" panose="02020603050405020304" pitchFamily="18" charset="0"/>
                <a:cs typeface="Times New Roman" panose="02020603050405020304" pitchFamily="18" charset="0"/>
              </a:rPr>
              <a:t>student_info</a:t>
            </a:r>
            <a:r>
              <a:rPr lang="en-US" sz="1800" dirty="0">
                <a:latin typeface="Times New Roman" panose="02020603050405020304" pitchFamily="18" charset="0"/>
                <a:cs typeface="Times New Roman" panose="02020603050405020304" pitchFamily="18" charset="0"/>
              </a:rPr>
              <a:t>" table or contact number of employees in the "Employee" table should be </a:t>
            </a:r>
            <a:r>
              <a:rPr lang="en-US" sz="1800" dirty="0" smtClean="0">
                <a:latin typeface="Times New Roman" panose="02020603050405020304" pitchFamily="18" charset="0"/>
                <a:cs typeface="Times New Roman" panose="02020603050405020304" pitchFamily="18" charset="0"/>
              </a:rPr>
              <a:t>unique.</a:t>
            </a: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useful in preventing the two records from storing identical values into the column.</a:t>
            </a:r>
          </a:p>
          <a:p>
            <a:r>
              <a:rPr lang="en-US" sz="1800" dirty="0">
                <a:latin typeface="Times New Roman" panose="02020603050405020304" pitchFamily="18" charset="0"/>
                <a:cs typeface="Times New Roman" panose="02020603050405020304" pitchFamily="18" charset="0"/>
              </a:rPr>
              <a:t>It stores only distinct values that maintain the integrity and reliability of the database for accessing the information in an organized way.</a:t>
            </a:r>
          </a:p>
          <a:p>
            <a:r>
              <a:rPr lang="en-US" sz="1800" dirty="0">
                <a:latin typeface="Times New Roman" panose="02020603050405020304" pitchFamily="18" charset="0"/>
                <a:cs typeface="Times New Roman" panose="02020603050405020304" pitchFamily="18" charset="0"/>
              </a:rPr>
              <a:t>It also works with a foreign key in preserving the uniqueness of a table.</a:t>
            </a:r>
          </a:p>
          <a:p>
            <a:r>
              <a:rPr lang="en-US" sz="1800" dirty="0">
                <a:latin typeface="Times New Roman" panose="02020603050405020304" pitchFamily="18" charset="0"/>
                <a:cs typeface="Times New Roman" panose="02020603050405020304" pitchFamily="18" charset="0"/>
              </a:rPr>
              <a:t>It can contain null value into the table.</a:t>
            </a:r>
          </a:p>
          <a:p>
            <a:pPr marL="0" indent="0">
              <a:buNone/>
            </a:pPr>
            <a:r>
              <a:rPr lang="en-US" sz="1800" b="1" dirty="0">
                <a:solidFill>
                  <a:schemeClr val="accent2"/>
                </a:solidFill>
                <a:latin typeface="Times New Roman" panose="02020603050405020304" pitchFamily="18" charset="0"/>
                <a:cs typeface="Times New Roman" panose="02020603050405020304" pitchFamily="18" charset="0"/>
              </a:rPr>
              <a:t>Syntax</a:t>
            </a:r>
          </a:p>
          <a:p>
            <a:pPr marL="0" indent="0">
              <a:buNone/>
            </a:pPr>
            <a:r>
              <a:rPr lang="en-US" sz="1800" b="1" dirty="0" smtClean="0">
                <a:latin typeface="Times New Roman" panose="02020603050405020304" pitchFamily="18" charset="0"/>
                <a:cs typeface="Times New Roman" panose="02020603050405020304" pitchFamily="18" charset="0"/>
              </a:rPr>
              <a:t>CREATE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TABLE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table_name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col1</a:t>
            </a:r>
            <a:r>
              <a:rPr lang="en-US" sz="1800" dirty="0">
                <a:latin typeface="Times New Roman" panose="02020603050405020304" pitchFamily="18" charset="0"/>
                <a:cs typeface="Times New Roman" panose="02020603050405020304" pitchFamily="18" charset="0"/>
              </a:rPr>
              <a:t> datatype,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col2</a:t>
            </a:r>
            <a:r>
              <a:rPr lang="en-US" sz="1800" dirty="0">
                <a:latin typeface="Times New Roman" panose="02020603050405020304" pitchFamily="18" charset="0"/>
                <a:cs typeface="Times New Roman" panose="02020603050405020304" pitchFamily="18" charset="0"/>
              </a:rPr>
              <a:t> datatype </a:t>
            </a:r>
            <a:r>
              <a:rPr lang="en-US" sz="1800" b="1" dirty="0">
                <a:latin typeface="Times New Roman" panose="02020603050405020304" pitchFamily="18" charset="0"/>
                <a:cs typeface="Times New Roman" panose="02020603050405020304" pitchFamily="18" charset="0"/>
              </a:rPr>
              <a:t>UNIQUE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solidFill>
                  <a:schemeClr val="accent2"/>
                </a:solidFill>
                <a:latin typeface="Times New Roman" panose="02020603050405020304" pitchFamily="18" charset="0"/>
                <a:cs typeface="Times New Roman" panose="02020603050405020304" pitchFamily="18" charset="0"/>
              </a:rPr>
              <a:t>                             REFER </a:t>
            </a:r>
            <a:r>
              <a:rPr lang="en-US" sz="1800" b="1" dirty="0">
                <a:solidFill>
                  <a:schemeClr val="accent2"/>
                </a:solidFill>
                <a:latin typeface="Times New Roman" panose="02020603050405020304" pitchFamily="18" charset="0"/>
                <a:cs typeface="Times New Roman" panose="02020603050405020304" pitchFamily="18" charset="0"/>
              </a:rPr>
              <a:t>WITH EXAMPLE:   </a:t>
            </a:r>
            <a:r>
              <a:rPr lang="en-US" sz="1800" dirty="0">
                <a:latin typeface="Times New Roman" panose="02020603050405020304" pitchFamily="18" charset="0"/>
                <a:cs typeface="Times New Roman" panose="02020603050405020304" pitchFamily="18" charset="0"/>
                <a:hlinkClick r:id="rId2"/>
              </a:rPr>
              <a:t>https</a:t>
            </a:r>
            <a:r>
              <a:rPr lang="en-US" sz="1800" dirty="0">
                <a:solidFill>
                  <a:schemeClr val="accent1">
                    <a:lumMod val="75000"/>
                  </a:schemeClr>
                </a:solidFill>
                <a:latin typeface="Times New Roman" panose="02020603050405020304" pitchFamily="18" charset="0"/>
                <a:cs typeface="Times New Roman" panose="02020603050405020304" pitchFamily="18" charset="0"/>
              </a:rPr>
              <a:t>://</a:t>
            </a:r>
            <a:r>
              <a:rPr lang="en-US" sz="1800" dirty="0">
                <a:solidFill>
                  <a:schemeClr val="accent1">
                    <a:lumMod val="75000"/>
                  </a:schemeClr>
                </a:solidFill>
                <a:latin typeface="Times New Roman" panose="02020603050405020304" pitchFamily="18" charset="0"/>
                <a:cs typeface="Times New Roman" panose="02020603050405020304" pitchFamily="18" charset="0"/>
                <a:hlinkClick r:id="rId2"/>
              </a:rPr>
              <a:t>www.javatpoint.com/mysql-unique-key</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9885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8D63822-0185-4A0C-8F07-4D11851BC98F}"/>
              </a:ext>
            </a:extLst>
          </p:cNvPr>
          <p:cNvSpPr>
            <a:spLocks noGrp="1"/>
          </p:cNvSpPr>
          <p:nvPr>
            <p:ph idx="1"/>
          </p:nvPr>
        </p:nvSpPr>
        <p:spPr>
          <a:xfrm>
            <a:off x="317500" y="508000"/>
            <a:ext cx="11430000" cy="598170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Primary Key:</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MySQL primary key is a single or combination of the field, which is used to identify each record in a table </a:t>
            </a:r>
            <a:r>
              <a:rPr lang="en-US" sz="2000" b="1" dirty="0">
                <a:latin typeface="Times New Roman" panose="02020603050405020304" pitchFamily="18" charset="0"/>
                <a:cs typeface="Times New Roman" panose="02020603050405020304" pitchFamily="18" charset="0"/>
              </a:rPr>
              <a:t>uniquely</a:t>
            </a:r>
            <a:r>
              <a:rPr lang="en-US" sz="2000" dirty="0">
                <a:latin typeface="Times New Roman" panose="02020603050405020304" pitchFamily="18" charset="0"/>
                <a:cs typeface="Times New Roman" panose="02020603050405020304" pitchFamily="18" charset="0"/>
              </a:rPr>
              <a:t>. If the column contains primary key constraints, then it cannot be </a:t>
            </a:r>
            <a:r>
              <a:rPr lang="en-US" sz="2000" b="1" dirty="0">
                <a:latin typeface="Times New Roman" panose="02020603050405020304" pitchFamily="18" charset="0"/>
                <a:cs typeface="Times New Roman" panose="02020603050405020304" pitchFamily="18" charset="0"/>
              </a:rPr>
              <a:t>null or empty</a:t>
            </a:r>
            <a:r>
              <a:rPr lang="en-US" sz="2000" dirty="0">
                <a:latin typeface="Times New Roman" panose="02020603050405020304" pitchFamily="18" charset="0"/>
                <a:cs typeface="Times New Roman" panose="02020603050405020304" pitchFamily="18" charset="0"/>
              </a:rPr>
              <a:t>. A table may have duplicate columns, but it can contain only one primary key. It always contains unique value into a column.</a:t>
            </a:r>
          </a:p>
          <a:p>
            <a:r>
              <a:rPr lang="en-US" sz="2000" dirty="0">
                <a:latin typeface="Times New Roman" panose="02020603050405020304" pitchFamily="18" charset="0"/>
                <a:cs typeface="Times New Roman" panose="02020603050405020304" pitchFamily="18" charset="0"/>
              </a:rPr>
              <a:t>When you insert a new row into the table, the primary key column can also use the </a:t>
            </a:r>
            <a:r>
              <a:rPr lang="en-US" sz="2000" b="1" dirty="0">
                <a:latin typeface="Times New Roman" panose="02020603050405020304" pitchFamily="18" charset="0"/>
                <a:cs typeface="Times New Roman" panose="02020603050405020304" pitchFamily="18" charset="0"/>
              </a:rPr>
              <a:t>AUTO_INCREMENT</a:t>
            </a:r>
            <a:r>
              <a:rPr lang="en-US" sz="2000" dirty="0">
                <a:latin typeface="Times New Roman" panose="02020603050405020304" pitchFamily="18" charset="0"/>
                <a:cs typeface="Times New Roman" panose="02020603050405020304" pitchFamily="18" charset="0"/>
              </a:rPr>
              <a:t> attribute to generate a sequential number for that row automatically</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solidFill>
                  <a:schemeClr val="accent1"/>
                </a:solidFill>
                <a:latin typeface="Times New Roman" panose="02020603050405020304" pitchFamily="18" charset="0"/>
                <a:cs typeface="Times New Roman" panose="02020603050405020304" pitchFamily="18" charset="0"/>
              </a:rPr>
              <a:t>Rules for Primary key</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primary key column value must be unique.</a:t>
            </a:r>
          </a:p>
          <a:p>
            <a:r>
              <a:rPr lang="en-US" sz="2000" dirty="0">
                <a:latin typeface="Times New Roman" panose="02020603050405020304" pitchFamily="18" charset="0"/>
                <a:cs typeface="Times New Roman" panose="02020603050405020304" pitchFamily="18" charset="0"/>
              </a:rPr>
              <a:t>Each table can contain only one primary key.</a:t>
            </a:r>
          </a:p>
          <a:p>
            <a:r>
              <a:rPr lang="en-US" sz="2000" dirty="0">
                <a:latin typeface="Times New Roman" panose="02020603050405020304" pitchFamily="18" charset="0"/>
                <a:cs typeface="Times New Roman" panose="02020603050405020304" pitchFamily="18" charset="0"/>
              </a:rPr>
              <a:t>The primary key column cannot be null or empty.</a:t>
            </a:r>
          </a:p>
          <a:p>
            <a:r>
              <a:rPr lang="en-US" sz="2000" dirty="0">
                <a:latin typeface="Times New Roman" panose="02020603050405020304" pitchFamily="18" charset="0"/>
                <a:cs typeface="Times New Roman" panose="02020603050405020304" pitchFamily="18" charset="0"/>
              </a:rPr>
              <a:t>MySQL does not allow us to insert a new row with the existing primary key.</a:t>
            </a:r>
          </a:p>
          <a:p>
            <a:r>
              <a:rPr lang="en-US" sz="2000" dirty="0">
                <a:latin typeface="Times New Roman" panose="02020603050405020304" pitchFamily="18" charset="0"/>
                <a:cs typeface="Times New Roman" panose="02020603050405020304" pitchFamily="18" charset="0"/>
              </a:rPr>
              <a:t>It is recommended to use INT or BIGINT data type for the primary key column.</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66286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495300"/>
            <a:ext cx="11633200" cy="6045200"/>
          </a:xfrm>
        </p:spPr>
        <p:txBody>
          <a:bodyPr>
            <a:normAutofit/>
          </a:bodyPr>
          <a:lstStyle/>
          <a:p>
            <a:pPr marL="0" indent="0">
              <a:buNone/>
            </a:pPr>
            <a:r>
              <a:rPr lang="en-US" sz="2400" b="1" dirty="0" smtClean="0">
                <a:solidFill>
                  <a:schemeClr val="accent2"/>
                </a:solidFill>
                <a:latin typeface="Times New Roman" panose="02020603050405020304" pitchFamily="18" charset="0"/>
                <a:cs typeface="Times New Roman" panose="02020603050405020304" pitchFamily="18" charset="0"/>
              </a:rPr>
              <a:t>Syntax:</a:t>
            </a:r>
            <a:endParaRPr lang="en-US" sz="2400"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CREATE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TABLE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table_name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col1 </a:t>
            </a:r>
            <a:r>
              <a:rPr lang="en-US" sz="1600" dirty="0" err="1">
                <a:latin typeface="Times New Roman" panose="02020603050405020304" pitchFamily="18" charset="0"/>
                <a:cs typeface="Times New Roman" panose="02020603050405020304" pitchFamily="18" charset="0"/>
              </a:rPr>
              <a:t>col_definition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col2 </a:t>
            </a:r>
            <a:r>
              <a:rPr lang="en-US" sz="1600" dirty="0" err="1">
                <a:latin typeface="Times New Roman" panose="02020603050405020304" pitchFamily="18" charset="0"/>
                <a:cs typeface="Times New Roman" panose="02020603050405020304" pitchFamily="18" charset="0"/>
              </a:rPr>
              <a:t>col_definition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  </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CONSTRAINT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constraint_name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PRIMARY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KEY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column_name</a:t>
            </a:r>
            <a:r>
              <a:rPr lang="en-US" sz="1600" dirty="0">
                <a:latin typeface="Times New Roman" panose="02020603050405020304" pitchFamily="18" charset="0"/>
                <a:cs typeface="Times New Roman" panose="02020603050405020304" pitchFamily="18" charset="0"/>
              </a:rPr>
              <a:t>(s))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IN" sz="2000" b="1" dirty="0" smtClean="0">
              <a:solidFill>
                <a:schemeClr val="accent2"/>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accent2"/>
                </a:solidFill>
                <a:latin typeface="Times New Roman" panose="02020603050405020304" pitchFamily="18" charset="0"/>
                <a:cs typeface="Times New Roman" panose="02020603050405020304" pitchFamily="18" charset="0"/>
              </a:rPr>
              <a:t>Refer link with example:</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https</a:t>
            </a:r>
            <a:r>
              <a:rPr lang="en-IN"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hlinkClick r:id="rId2"/>
              </a:rPr>
              <a:t>www.javatpoint.com/mysql-primary-key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66045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55600"/>
            <a:ext cx="11645900" cy="62992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Foreign </a:t>
            </a:r>
            <a:r>
              <a:rPr lang="en-US" sz="2000" b="1" dirty="0" smtClean="0">
                <a:latin typeface="Times New Roman" panose="02020603050405020304" pitchFamily="18" charset="0"/>
                <a:cs typeface="Times New Roman" panose="02020603050405020304" pitchFamily="18" charset="0"/>
              </a:rPr>
              <a:t>Key:</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foreign key is used to link one or more than one table together. It is also known as the </a:t>
            </a:r>
            <a:r>
              <a:rPr lang="en-US" sz="2000" b="1" dirty="0">
                <a:latin typeface="Times New Roman" panose="02020603050405020304" pitchFamily="18" charset="0"/>
                <a:cs typeface="Times New Roman" panose="02020603050405020304" pitchFamily="18" charset="0"/>
              </a:rPr>
              <a:t>referencing</a:t>
            </a:r>
            <a:r>
              <a:rPr lang="en-US" sz="2000" dirty="0">
                <a:latin typeface="Times New Roman" panose="02020603050405020304" pitchFamily="18" charset="0"/>
                <a:cs typeface="Times New Roman" panose="02020603050405020304" pitchFamily="18" charset="0"/>
              </a:rPr>
              <a:t> key. A foreign key matches the primary key field of another table. It means a foreign key field in one table refers to the primary key field of the other table. It identifies each row of another table uniquely that maintains the </a:t>
            </a:r>
            <a:r>
              <a:rPr lang="en-US" sz="2000" b="1" dirty="0">
                <a:latin typeface="Times New Roman" panose="02020603050405020304" pitchFamily="18" charset="0"/>
                <a:cs typeface="Times New Roman" panose="02020603050405020304" pitchFamily="18" charset="0"/>
              </a:rPr>
              <a:t>referential integrity</a:t>
            </a:r>
            <a:r>
              <a:rPr lang="en-US" sz="2000" dirty="0">
                <a:latin typeface="Times New Roman" panose="02020603050405020304" pitchFamily="18" charset="0"/>
                <a:cs typeface="Times New Roman" panose="02020603050405020304" pitchFamily="18" charset="0"/>
              </a:rPr>
              <a:t> in MySQL</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solidFill>
                  <a:schemeClr val="accent2"/>
                </a:solidFill>
                <a:latin typeface="Times New Roman" panose="02020603050405020304" pitchFamily="18" charset="0"/>
                <a:cs typeface="Times New Roman" panose="02020603050405020304" pitchFamily="18" charset="0"/>
              </a:rPr>
              <a:t>SYNTAX</a:t>
            </a:r>
            <a:endParaRPr lang="en-US" sz="20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CONSTRAINT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constraint_name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FOREIGN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KEY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foreign_key_name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col_name</a:t>
            </a:r>
            <a:r>
              <a:rPr lang="en-US" sz="2000" dirty="0">
                <a:latin typeface="Times New Roman" panose="02020603050405020304" pitchFamily="18" charset="0"/>
                <a:cs typeface="Times New Roman" panose="02020603050405020304" pitchFamily="18" charset="0"/>
              </a:rPr>
              <a:t>, ...)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REFERENCES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parent_tbl_name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col_name</a:t>
            </a:r>
            <a:r>
              <a:rPr lang="en-US" sz="2000" dirty="0">
                <a:latin typeface="Times New Roman" panose="02020603050405020304" pitchFamily="18" charset="0"/>
                <a:cs typeface="Times New Roman" panose="02020603050405020304" pitchFamily="18" charset="0"/>
              </a:rPr>
              <a:t>,...)  </a:t>
            </a:r>
          </a:p>
          <a:p>
            <a:pPr marL="0" indent="0">
              <a:buNone/>
            </a:pPr>
            <a:r>
              <a:rPr lang="en-US" sz="2000" b="1" dirty="0" smtClean="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DELETE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referenceOption</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referenceOption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solidFill>
                  <a:schemeClr val="accent2"/>
                </a:solidFill>
                <a:latin typeface="Times New Roman" panose="02020603050405020304" pitchFamily="18" charset="0"/>
                <a:cs typeface="Times New Roman" panose="02020603050405020304" pitchFamily="18" charset="0"/>
              </a:rPr>
              <a:t>REFER WITH EXAMPLE:</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https://</a:t>
            </a:r>
            <a:r>
              <a:rPr lang="en-US" sz="2000" dirty="0">
                <a:latin typeface="Times New Roman" panose="02020603050405020304" pitchFamily="18" charset="0"/>
                <a:cs typeface="Times New Roman" panose="02020603050405020304" pitchFamily="18" charset="0"/>
                <a:hlinkClick r:id="rId2"/>
              </a:rPr>
              <a:t>www.javatpoint.com/mysql-foreign-key</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86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Words>1249</Words>
  <Application>Microsoft Office PowerPoint</Application>
  <PresentationFormat>Custom</PresentationFormat>
  <Paragraphs>270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What is MYSQL?</vt:lpstr>
      <vt:lpstr>WHAT IS DATABASE?</vt:lpstr>
      <vt:lpstr>Features of MySQL</vt:lpstr>
      <vt:lpstr>What is RDBMS?</vt:lpstr>
      <vt:lpstr>PowerPoint Presentation</vt:lpstr>
      <vt:lpstr>PowerPoint Presentation</vt:lpstr>
      <vt:lpstr>PowerPoint Presentation</vt:lpstr>
      <vt:lpstr>PowerPoint Presentation</vt:lpstr>
      <vt:lpstr>What is Database?</vt:lpstr>
      <vt:lpstr> What  is Database &amp; Tables MySQL? BACKEND RDBMS</vt:lpstr>
      <vt:lpstr>Datatypes of MySQL</vt:lpstr>
      <vt:lpstr>PowerPoint Presentation</vt:lpstr>
      <vt:lpstr>PowerPoint Presentation</vt:lpstr>
      <vt:lpstr>PowerPoint Presentation</vt:lpstr>
      <vt:lpstr>Creating a database in MySQL workbench</vt:lpstr>
      <vt:lpstr>PowerPoint Presentation</vt:lpstr>
      <vt:lpstr>PowerPoint Presentation</vt:lpstr>
      <vt:lpstr>CREATE TABLE :</vt:lpstr>
      <vt:lpstr>INSERT INTO TABLE VALUES :</vt:lpstr>
      <vt:lpstr>PowerPoint Presentation</vt:lpstr>
      <vt:lpstr>PowerPoint Presentation</vt:lpstr>
      <vt:lpstr>REPLACE INTO </vt:lpstr>
      <vt:lpstr>PowerPoint Presentation</vt:lpstr>
      <vt:lpstr>PowerPoint Presentation</vt:lpstr>
      <vt:lpstr>PowerPoint Presentation</vt:lpstr>
      <vt:lpstr>PowerPoint Presentation</vt:lpstr>
      <vt:lpstr>PowerPoint Presentation</vt:lpstr>
      <vt:lpstr>PowerPoint Presentation</vt:lpstr>
      <vt:lpstr>                                  JOIN QUERY’S Refer: https://www.javatpoint.com/mysql-join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HEMALATHA M</dc:creator>
  <cp:lastModifiedBy>Windows User</cp:lastModifiedBy>
  <cp:revision>64</cp:revision>
  <dcterms:created xsi:type="dcterms:W3CDTF">2021-06-26T09:45:51Z</dcterms:created>
  <dcterms:modified xsi:type="dcterms:W3CDTF">2021-06-29T09:09:15Z</dcterms:modified>
</cp:coreProperties>
</file>