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6" r:id="rId6"/>
    <p:sldId id="268" r:id="rId7"/>
    <p:sldId id="269" r:id="rId8"/>
    <p:sldId id="259" r:id="rId9"/>
    <p:sldId id="260" r:id="rId10"/>
    <p:sldId id="264" r:id="rId11"/>
    <p:sldId id="265" r:id="rId12"/>
    <p:sldId id="263" r:id="rId13"/>
    <p:sldId id="262"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702"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EFFB8-60A2-4FE9-A8B8-A752B8DB39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0D9D226-D9A6-4997-8911-4C80E47C6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931352F-DAF5-497B-9A6A-B6233802A92E}"/>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5" name="Footer Placeholder 4">
            <a:extLst>
              <a:ext uri="{FF2B5EF4-FFF2-40B4-BE49-F238E27FC236}">
                <a16:creationId xmlns:a16="http://schemas.microsoft.com/office/drawing/2014/main" xmlns="" id="{6A5903E2-997C-4036-B74E-D0AF317EE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2B475D1-2870-4BD6-AAC8-52A3854BC3F2}"/>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110483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46311-85E5-4211-A0AC-7BF09E84E9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5D91963-F97F-4B49-9481-BA7F3DE0C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D28A730-4F93-4B5A-AA05-6CD646858FCD}"/>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5" name="Footer Placeholder 4">
            <a:extLst>
              <a:ext uri="{FF2B5EF4-FFF2-40B4-BE49-F238E27FC236}">
                <a16:creationId xmlns:a16="http://schemas.microsoft.com/office/drawing/2014/main" xmlns="" id="{AA1F6FE3-DEB5-4C5B-8523-34202D568A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50F6FC0-D64B-4DEB-99E4-E57B15C4CB28}"/>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176403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86E416F-25C4-4D74-A005-5BA3545FB6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65B893C-CD0B-4D5B-97D0-81C61221A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2339AB-CFE6-45D9-83D2-9FCA7C8BB17E}"/>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5" name="Footer Placeholder 4">
            <a:extLst>
              <a:ext uri="{FF2B5EF4-FFF2-40B4-BE49-F238E27FC236}">
                <a16:creationId xmlns:a16="http://schemas.microsoft.com/office/drawing/2014/main" xmlns="" id="{8DE8E59F-FE88-4FBC-8089-F9E8B3530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5C48FED-6E14-4F6B-9B3D-5FCFE9C7A20E}"/>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66886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707C84-EF1D-435D-8A77-68A768B92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61C9B5-7951-4930-800D-BF4C08141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36D4582-3EEF-4A44-91B1-8C9E52D1E32B}"/>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5" name="Footer Placeholder 4">
            <a:extLst>
              <a:ext uri="{FF2B5EF4-FFF2-40B4-BE49-F238E27FC236}">
                <a16:creationId xmlns:a16="http://schemas.microsoft.com/office/drawing/2014/main" xmlns="" id="{00A09C4F-8148-4B61-AFFA-27533EC23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55D9650-1F42-48DD-8612-B04F926E0D42}"/>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272744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9179E-A3DC-4EA6-8785-BEFA62183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1F0790F-6BFA-492A-8C5D-B991D3EEE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B8A1D18-2684-4741-847B-90DC1DA47F75}"/>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5" name="Footer Placeholder 4">
            <a:extLst>
              <a:ext uri="{FF2B5EF4-FFF2-40B4-BE49-F238E27FC236}">
                <a16:creationId xmlns:a16="http://schemas.microsoft.com/office/drawing/2014/main" xmlns="" id="{424D7131-8382-485E-9971-736D7C5E26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14D2B9D-8E18-4333-A166-E98C1864C001}"/>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62645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DA08D-F906-4F10-9BD1-98441634B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04CBC9A-320A-4EDC-850A-4D1134DBCF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DA1F84C-EDE6-4421-B379-4375D0B07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F6BF0EF-3277-4DA7-A003-E11CCB01AED8}"/>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6" name="Footer Placeholder 5">
            <a:extLst>
              <a:ext uri="{FF2B5EF4-FFF2-40B4-BE49-F238E27FC236}">
                <a16:creationId xmlns:a16="http://schemas.microsoft.com/office/drawing/2014/main" xmlns="" id="{5979B0C7-C1D2-4E10-B421-0266AF9371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738DF4F-8478-4385-B6AA-9E042AF164CC}"/>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388439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78A39-17CD-4A68-A381-2858CE3052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409462-401B-4DBF-80EC-FCB714FFF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05FC804-DC2F-4E22-BF97-6730F6336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11C4938-6D8A-4578-9D27-158C92992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B5C8053-B7D5-4C19-AFAE-8692D9846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4AEEC07-A246-4232-828E-22B96054F9DD}"/>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8" name="Footer Placeholder 7">
            <a:extLst>
              <a:ext uri="{FF2B5EF4-FFF2-40B4-BE49-F238E27FC236}">
                <a16:creationId xmlns:a16="http://schemas.microsoft.com/office/drawing/2014/main" xmlns="" id="{0BBBC680-7A5E-46F7-95D3-D877002FFF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8DADD01-872B-4C01-97F1-8D44638387B7}"/>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24589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CB2623-8F07-43FF-B5DE-05D323A336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2A006B4-08B8-41DC-BD55-131C9EA1821A}"/>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4" name="Footer Placeholder 3">
            <a:extLst>
              <a:ext uri="{FF2B5EF4-FFF2-40B4-BE49-F238E27FC236}">
                <a16:creationId xmlns:a16="http://schemas.microsoft.com/office/drawing/2014/main" xmlns="" id="{6053A063-85EB-4AB6-A327-9CA373E5A8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E634E46-CAEC-419A-BC07-82BC919D8358}"/>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205919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E042C2E-BD9F-4BE0-9132-94866E83D8F5}"/>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3" name="Footer Placeholder 2">
            <a:extLst>
              <a:ext uri="{FF2B5EF4-FFF2-40B4-BE49-F238E27FC236}">
                <a16:creationId xmlns:a16="http://schemas.microsoft.com/office/drawing/2014/main" xmlns="" id="{6CC9C871-D9CD-4A5A-8DAD-5E4668DA40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4778810-5780-4579-8AB1-8ECC92259875}"/>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258999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0C8DC-BA3F-4AC6-A137-567F35267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F83F12D-5319-46AC-A7C4-DD58336E7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1E6D8E2-F925-4F96-A4F4-A51FCC3C1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B334D46-0EB3-452A-AABD-298D9A31BCEC}"/>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6" name="Footer Placeholder 5">
            <a:extLst>
              <a:ext uri="{FF2B5EF4-FFF2-40B4-BE49-F238E27FC236}">
                <a16:creationId xmlns:a16="http://schemas.microsoft.com/office/drawing/2014/main" xmlns="" id="{19536576-5BA8-40B9-A708-5F0FBA0C94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A6E7999-D0C4-46BE-A88A-889AD9D860A4}"/>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303220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32E89-57C5-4E2A-98B3-1D5824CF3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202DD6E-2CE2-49CC-B71F-6443DB18E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CDFA313-A903-427E-839F-BAF573A33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5270CD9-CD1C-43EA-9503-D8B921919CE1}"/>
              </a:ext>
            </a:extLst>
          </p:cNvPr>
          <p:cNvSpPr>
            <a:spLocks noGrp="1"/>
          </p:cNvSpPr>
          <p:nvPr>
            <p:ph type="dt" sz="half" idx="10"/>
          </p:nvPr>
        </p:nvSpPr>
        <p:spPr/>
        <p:txBody>
          <a:bodyPr/>
          <a:lstStyle/>
          <a:p>
            <a:fld id="{83547302-AD25-4971-8A80-09E29D72B066}" type="datetimeFigureOut">
              <a:rPr lang="en-IN" smtClean="0"/>
              <a:t>07-07-2021</a:t>
            </a:fld>
            <a:endParaRPr lang="en-IN"/>
          </a:p>
        </p:txBody>
      </p:sp>
      <p:sp>
        <p:nvSpPr>
          <p:cNvPr id="6" name="Footer Placeholder 5">
            <a:extLst>
              <a:ext uri="{FF2B5EF4-FFF2-40B4-BE49-F238E27FC236}">
                <a16:creationId xmlns:a16="http://schemas.microsoft.com/office/drawing/2014/main" xmlns="" id="{0671E128-8C6B-437A-BF58-8792AFAFE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B1DA331-0328-448E-A74B-6F3D96452E3B}"/>
              </a:ext>
            </a:extLst>
          </p:cNvPr>
          <p:cNvSpPr>
            <a:spLocks noGrp="1"/>
          </p:cNvSpPr>
          <p:nvPr>
            <p:ph type="sldNum" sz="quarter" idx="12"/>
          </p:nvPr>
        </p:nvSpPr>
        <p:spPr/>
        <p:txBody>
          <a:bodyPr/>
          <a:lstStyle/>
          <a:p>
            <a:fld id="{431B5EF5-D990-4AA5-9E18-48D9EE959609}" type="slidenum">
              <a:rPr lang="en-IN" smtClean="0"/>
              <a:t>‹#›</a:t>
            </a:fld>
            <a:endParaRPr lang="en-IN"/>
          </a:p>
        </p:txBody>
      </p:sp>
    </p:spTree>
    <p:extLst>
      <p:ext uri="{BB962C8B-B14F-4D97-AF65-F5344CB8AC3E}">
        <p14:creationId xmlns:p14="http://schemas.microsoft.com/office/powerpoint/2010/main" val="96572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99FC1D1-1CAB-42B1-902F-CBA28D669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89F8467-FA3E-4F1D-9A0A-3DE568BA5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08CC5C8-7F37-4D54-91DE-32B694DEE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47302-AD25-4971-8A80-09E29D72B066}" type="datetimeFigureOut">
              <a:rPr lang="en-IN" smtClean="0"/>
              <a:t>07-07-2021</a:t>
            </a:fld>
            <a:endParaRPr lang="en-IN"/>
          </a:p>
        </p:txBody>
      </p:sp>
      <p:sp>
        <p:nvSpPr>
          <p:cNvPr id="5" name="Footer Placeholder 4">
            <a:extLst>
              <a:ext uri="{FF2B5EF4-FFF2-40B4-BE49-F238E27FC236}">
                <a16:creationId xmlns:a16="http://schemas.microsoft.com/office/drawing/2014/main" xmlns="" id="{E94541B1-BF0D-4CB8-9C6F-2B68C05BB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1D5E190-9E1D-45BB-836D-6F17300254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B5EF5-D990-4AA5-9E18-48D9EE959609}" type="slidenum">
              <a:rPr lang="en-IN" smtClean="0"/>
              <a:t>‹#›</a:t>
            </a:fld>
            <a:endParaRPr lang="en-IN"/>
          </a:p>
        </p:txBody>
      </p:sp>
    </p:spTree>
    <p:extLst>
      <p:ext uri="{BB962C8B-B14F-4D97-AF65-F5344CB8AC3E}">
        <p14:creationId xmlns:p14="http://schemas.microsoft.com/office/powerpoint/2010/main" val="83631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mysql-interview-questions" TargetMode="External"/><Relationship Id="rId2" Type="http://schemas.openxmlformats.org/officeDocument/2006/relationships/hyperlink" Target="https://artoftesting.com/sql-queries-for-int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329F5-D39D-4FA2-933A-ED52F9402500}"/>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Solve Some </a:t>
            </a:r>
            <a:r>
              <a:rPr lang="en-IN" b="1" dirty="0" smtClean="0">
                <a:latin typeface="Times New Roman" panose="02020603050405020304" pitchFamily="18" charset="0"/>
                <a:cs typeface="Times New Roman" panose="02020603050405020304" pitchFamily="18" charset="0"/>
              </a:rPr>
              <a:t>Queries</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SQL</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49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924DF5-C12B-4E02-85EF-8AB7C2FA2A22}"/>
              </a:ext>
            </a:extLst>
          </p:cNvPr>
          <p:cNvSpPr>
            <a:spLocks noGrp="1"/>
          </p:cNvSpPr>
          <p:nvPr>
            <p:ph idx="1"/>
          </p:nvPr>
        </p:nvSpPr>
        <p:spPr>
          <a:xfrm>
            <a:off x="464235" y="506437"/>
            <a:ext cx="11268220" cy="6035040"/>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16. </a:t>
            </a: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DEPT_Id</a:t>
            </a:r>
            <a:r>
              <a:rPr lang="en-IN" sz="2000" dirty="0">
                <a:latin typeface="Times New Roman" panose="02020603050405020304" pitchFamily="18" charset="0"/>
                <a:cs typeface="Times New Roman" panose="02020603050405020304" pitchFamily="18" charset="0"/>
              </a:rPr>
              <a:t> ,  MAX (Salary)</a:t>
            </a:r>
          </a:p>
          <a:p>
            <a:pPr marL="0" indent="0">
              <a:buNone/>
            </a:pPr>
            <a:r>
              <a:rPr lang="en-IN" sz="2000" dirty="0">
                <a:latin typeface="Times New Roman" panose="02020603050405020304" pitchFamily="18" charset="0"/>
                <a:cs typeface="Times New Roman" panose="02020603050405020304" pitchFamily="18" charset="0"/>
              </a:rPr>
              <a:t>FROM  Employees</a:t>
            </a:r>
          </a:p>
          <a:p>
            <a:pPr marL="0" indent="0">
              <a:buNone/>
            </a:pPr>
            <a:r>
              <a:rPr lang="en-IN" sz="2000" dirty="0">
                <a:latin typeface="Times New Roman" panose="02020603050405020304" pitchFamily="18" charset="0"/>
                <a:cs typeface="Times New Roman" panose="02020603050405020304" pitchFamily="18" charset="0"/>
              </a:rPr>
              <a:t>GROUP BY </a:t>
            </a:r>
            <a:r>
              <a:rPr lang="en-IN" sz="2000" dirty="0" err="1">
                <a:latin typeface="Times New Roman" panose="02020603050405020304" pitchFamily="18" charset="0"/>
                <a:cs typeface="Times New Roman" panose="02020603050405020304" pitchFamily="18" charset="0"/>
              </a:rPr>
              <a:t>Dept_Id</a:t>
            </a:r>
            <a:r>
              <a:rPr lang="en-IN"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Employees and Department are different tables.</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Employees           </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Department</a:t>
            </a:r>
          </a:p>
          <a:p>
            <a:pPr marL="0" indent="0" algn="l" rtl="0" eaLnBrk="1" fontAlgn="t" latinLnBrk="0" hangingPunct="1">
              <a:spcBef>
                <a:spcPts val="0"/>
              </a:spcBef>
              <a:spcAft>
                <a:spcPts val="0"/>
              </a:spcAft>
              <a:buNone/>
            </a:pPr>
            <a:r>
              <a:rPr lang="en-IN" sz="1800" b="1" i="0" u="none" strike="noStrike" kern="1200" dirty="0">
                <a:solidFill>
                  <a:srgbClr val="FFFFFF"/>
                </a:solidFill>
                <a:effectLst/>
                <a:latin typeface="Calibri" panose="020F0502020204030204" pitchFamily="34" charset="0"/>
              </a:rPr>
              <a:t>DOB</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Salary</a:t>
            </a:r>
            <a:endParaRPr lang="en-IN" sz="1800" b="0" i="0" u="none" strike="noStrike" dirty="0">
              <a:effectLst/>
              <a:latin typeface="Arial" panose="020B0604020202020204" pitchFamily="34"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3042A98E-625A-4C3F-946B-CC01E622F5D1}"/>
              </a:ext>
            </a:extLst>
          </p:cNvPr>
          <p:cNvGraphicFramePr>
            <a:graphicFrameLocks noGrp="1"/>
          </p:cNvGraphicFramePr>
          <p:nvPr>
            <p:extLst>
              <p:ext uri="{D42A27DB-BD31-4B8C-83A1-F6EECF244321}">
                <p14:modId xmlns:p14="http://schemas.microsoft.com/office/powerpoint/2010/main" val="3132544548"/>
              </p:ext>
            </p:extLst>
          </p:nvPr>
        </p:nvGraphicFramePr>
        <p:xfrm>
          <a:off x="709637" y="3265918"/>
          <a:ext cx="5831840" cy="1166512"/>
        </p:xfrm>
        <a:graphic>
          <a:graphicData uri="http://schemas.openxmlformats.org/drawingml/2006/table">
            <a:tbl>
              <a:tblPr firstRow="1" bandRow="1">
                <a:tableStyleId>{5C22544A-7EE6-4342-B048-85BDC9FD1C3A}</a:tableStyleId>
              </a:tblPr>
              <a:tblGrid>
                <a:gridCol w="1166368">
                  <a:extLst>
                    <a:ext uri="{9D8B030D-6E8A-4147-A177-3AD203B41FA5}">
                      <a16:colId xmlns:a16="http://schemas.microsoft.com/office/drawing/2014/main" xmlns="" val="477174046"/>
                    </a:ext>
                  </a:extLst>
                </a:gridCol>
                <a:gridCol w="1166368">
                  <a:extLst>
                    <a:ext uri="{9D8B030D-6E8A-4147-A177-3AD203B41FA5}">
                      <a16:colId xmlns:a16="http://schemas.microsoft.com/office/drawing/2014/main" xmlns="" val="2203311694"/>
                    </a:ext>
                  </a:extLst>
                </a:gridCol>
                <a:gridCol w="1166368">
                  <a:extLst>
                    <a:ext uri="{9D8B030D-6E8A-4147-A177-3AD203B41FA5}">
                      <a16:colId xmlns:a16="http://schemas.microsoft.com/office/drawing/2014/main" xmlns="" val="3091142670"/>
                    </a:ext>
                  </a:extLst>
                </a:gridCol>
                <a:gridCol w="1166368">
                  <a:extLst>
                    <a:ext uri="{9D8B030D-6E8A-4147-A177-3AD203B41FA5}">
                      <a16:colId xmlns:a16="http://schemas.microsoft.com/office/drawing/2014/main" xmlns="" val="2463457618"/>
                    </a:ext>
                  </a:extLst>
                </a:gridCol>
                <a:gridCol w="1166368">
                  <a:extLst>
                    <a:ext uri="{9D8B030D-6E8A-4147-A177-3AD203B41FA5}">
                      <a16:colId xmlns:a16="http://schemas.microsoft.com/office/drawing/2014/main" xmlns="" val="1570708921"/>
                    </a:ext>
                  </a:extLst>
                </a:gridCol>
              </a:tblGrid>
              <a:tr h="5264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e_id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e_name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DOB</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Salary</a:t>
                      </a:r>
                    </a:p>
                    <a:p>
                      <a:endParaRPr lang="en-IN" dirty="0"/>
                    </a:p>
                  </a:txBody>
                  <a:tcPr/>
                </a:tc>
                <a:extLst>
                  <a:ext uri="{0D108BD9-81ED-4DB2-BD59-A6C34878D82A}">
                    <a16:rowId xmlns:a16="http://schemas.microsoft.com/office/drawing/2014/main" xmlns="" val="2419552246"/>
                  </a:ext>
                </a:extLst>
              </a:tr>
              <a:tr h="52643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805315237"/>
                  </a:ext>
                </a:extLst>
              </a:tr>
            </a:tbl>
          </a:graphicData>
        </a:graphic>
      </p:graphicFrame>
      <p:graphicFrame>
        <p:nvGraphicFramePr>
          <p:cNvPr id="5" name="Table 5">
            <a:extLst>
              <a:ext uri="{FF2B5EF4-FFF2-40B4-BE49-F238E27FC236}">
                <a16:creationId xmlns:a16="http://schemas.microsoft.com/office/drawing/2014/main" xmlns="" id="{D790E3B6-3FC1-4DE8-9A39-429818DDB133}"/>
              </a:ext>
            </a:extLst>
          </p:cNvPr>
          <p:cNvGraphicFramePr>
            <a:graphicFrameLocks noGrp="1"/>
          </p:cNvGraphicFramePr>
          <p:nvPr>
            <p:extLst>
              <p:ext uri="{D42A27DB-BD31-4B8C-83A1-F6EECF244321}">
                <p14:modId xmlns:p14="http://schemas.microsoft.com/office/powerpoint/2010/main" val="235299953"/>
              </p:ext>
            </p:extLst>
          </p:nvPr>
        </p:nvGraphicFramePr>
        <p:xfrm>
          <a:off x="6772812" y="3265917"/>
          <a:ext cx="5205045" cy="1166512"/>
        </p:xfrm>
        <a:graphic>
          <a:graphicData uri="http://schemas.openxmlformats.org/drawingml/2006/table">
            <a:tbl>
              <a:tblPr firstRow="1" bandRow="1">
                <a:tableStyleId>{5C22544A-7EE6-4342-B048-85BDC9FD1C3A}</a:tableStyleId>
              </a:tblPr>
              <a:tblGrid>
                <a:gridCol w="1735015">
                  <a:extLst>
                    <a:ext uri="{9D8B030D-6E8A-4147-A177-3AD203B41FA5}">
                      <a16:colId xmlns:a16="http://schemas.microsoft.com/office/drawing/2014/main" xmlns="" val="4156227577"/>
                    </a:ext>
                  </a:extLst>
                </a:gridCol>
                <a:gridCol w="1735015">
                  <a:extLst>
                    <a:ext uri="{9D8B030D-6E8A-4147-A177-3AD203B41FA5}">
                      <a16:colId xmlns:a16="http://schemas.microsoft.com/office/drawing/2014/main" xmlns="" val="2077110774"/>
                    </a:ext>
                  </a:extLst>
                </a:gridCol>
                <a:gridCol w="1735015">
                  <a:extLst>
                    <a:ext uri="{9D8B030D-6E8A-4147-A177-3AD203B41FA5}">
                      <a16:colId xmlns:a16="http://schemas.microsoft.com/office/drawing/2014/main" xmlns="" val="2217599589"/>
                    </a:ext>
                  </a:extLst>
                </a:gridCol>
              </a:tblGrid>
              <a:tr h="583256">
                <a:tc>
                  <a:txBody>
                    <a:bodyPr/>
                    <a:lstStyle/>
                    <a:p>
                      <a:r>
                        <a:rPr lang="en-IN" dirty="0"/>
                        <a:t>d-id</a:t>
                      </a:r>
                    </a:p>
                  </a:txBody>
                  <a:tcPr/>
                </a:tc>
                <a:tc>
                  <a:txBody>
                    <a:bodyPr/>
                    <a:lstStyle/>
                    <a:p>
                      <a:r>
                        <a:rPr lang="en-IN" dirty="0"/>
                        <a:t>d-name</a:t>
                      </a:r>
                    </a:p>
                  </a:txBody>
                  <a:tcPr/>
                </a:tc>
                <a:tc>
                  <a:txBody>
                    <a:bodyPr/>
                    <a:lstStyle/>
                    <a:p>
                      <a:r>
                        <a:rPr lang="en-IN" dirty="0"/>
                        <a:t>manager</a:t>
                      </a:r>
                    </a:p>
                  </a:txBody>
                  <a:tcPr/>
                </a:tc>
                <a:extLst>
                  <a:ext uri="{0D108BD9-81ED-4DB2-BD59-A6C34878D82A}">
                    <a16:rowId xmlns:a16="http://schemas.microsoft.com/office/drawing/2014/main" xmlns="" val="1241409856"/>
                  </a:ext>
                </a:extLst>
              </a:tr>
              <a:tr h="583256">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3766449943"/>
                  </a:ext>
                </a:extLst>
              </a:tr>
            </a:tbl>
          </a:graphicData>
        </a:graphic>
      </p:graphicFrame>
      <p:sp>
        <p:nvSpPr>
          <p:cNvPr id="9" name="Rectangle 8">
            <a:extLst>
              <a:ext uri="{FF2B5EF4-FFF2-40B4-BE49-F238E27FC236}">
                <a16:creationId xmlns:a16="http://schemas.microsoft.com/office/drawing/2014/main" xmlns="" id="{3585C43D-E91C-4929-A232-727FA38A8068}"/>
              </a:ext>
            </a:extLst>
          </p:cNvPr>
          <p:cNvSpPr/>
          <p:nvPr/>
        </p:nvSpPr>
        <p:spPr>
          <a:xfrm>
            <a:off x="4056185" y="5191532"/>
            <a:ext cx="1716258"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Foreign key</a:t>
            </a:r>
          </a:p>
        </p:txBody>
      </p:sp>
      <p:cxnSp>
        <p:nvCxnSpPr>
          <p:cNvPr id="10" name="Straight Arrow Connector 9">
            <a:extLst>
              <a:ext uri="{FF2B5EF4-FFF2-40B4-BE49-F238E27FC236}">
                <a16:creationId xmlns:a16="http://schemas.microsoft.com/office/drawing/2014/main" xmlns="" id="{0FB4E03C-48EA-4A0C-BCC5-3A45AA77ACD5}"/>
              </a:ext>
            </a:extLst>
          </p:cNvPr>
          <p:cNvCxnSpPr/>
          <p:nvPr/>
        </p:nvCxnSpPr>
        <p:spPr>
          <a:xfrm>
            <a:off x="4947139" y="4624753"/>
            <a:ext cx="0" cy="407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xmlns="" id="{63DC6B71-30E8-42C0-B110-58368DB03AED}"/>
              </a:ext>
            </a:extLst>
          </p:cNvPr>
          <p:cNvSpPr/>
          <p:nvPr/>
        </p:nvSpPr>
        <p:spPr>
          <a:xfrm>
            <a:off x="7036191" y="5191532"/>
            <a:ext cx="1716258"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PRIMARY key</a:t>
            </a:r>
          </a:p>
        </p:txBody>
      </p:sp>
      <p:cxnSp>
        <p:nvCxnSpPr>
          <p:cNvPr id="12" name="Straight Arrow Connector 11">
            <a:extLst>
              <a:ext uri="{FF2B5EF4-FFF2-40B4-BE49-F238E27FC236}">
                <a16:creationId xmlns:a16="http://schemas.microsoft.com/office/drawing/2014/main" xmlns="" id="{373D2738-25FD-469E-B20E-D03D26959F88}"/>
              </a:ext>
            </a:extLst>
          </p:cNvPr>
          <p:cNvCxnSpPr/>
          <p:nvPr/>
        </p:nvCxnSpPr>
        <p:spPr>
          <a:xfrm>
            <a:off x="7612967" y="4624753"/>
            <a:ext cx="0" cy="407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927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B480673-7E55-4EC4-8309-74EB167BA47F}"/>
              </a:ext>
            </a:extLst>
          </p:cNvPr>
          <p:cNvSpPr>
            <a:spLocks noGrp="1"/>
          </p:cNvSpPr>
          <p:nvPr>
            <p:ph idx="1"/>
          </p:nvPr>
        </p:nvSpPr>
        <p:spPr>
          <a:xfrm>
            <a:off x="838200" y="618978"/>
            <a:ext cx="10515600" cy="5557985"/>
          </a:xfrm>
        </p:spPr>
        <p:txBody>
          <a:bodyPr/>
          <a:lstStyle/>
          <a:p>
            <a:pPr marL="0" indent="0">
              <a:buNone/>
            </a:pPr>
            <a:r>
              <a:rPr lang="en-IN" sz="2800" dirty="0">
                <a:latin typeface="Times New Roman" panose="02020603050405020304" pitchFamily="18" charset="0"/>
                <a:cs typeface="Times New Roman" panose="02020603050405020304" pitchFamily="18" charset="0"/>
              </a:rPr>
              <a:t>SELECT  d.name  AS  ‘Department’,</a:t>
            </a:r>
          </a:p>
          <a:p>
            <a:pPr marL="0" indent="0">
              <a:buNone/>
            </a:pPr>
            <a:r>
              <a:rPr lang="en-IN" sz="2800" dirty="0">
                <a:latin typeface="Times New Roman" panose="02020603050405020304" pitchFamily="18" charset="0"/>
                <a:cs typeface="Times New Roman" panose="02020603050405020304" pitchFamily="18" charset="0"/>
              </a:rPr>
              <a:t>                e.name  AS  ‘ Employees’,</a:t>
            </a:r>
          </a:p>
          <a:p>
            <a:pPr marL="0" indent="0">
              <a:buNone/>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e.Salary</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FROM  Employee  e</a:t>
            </a:r>
          </a:p>
          <a:p>
            <a:pPr marL="0" indent="0">
              <a:buNone/>
            </a:pPr>
            <a:r>
              <a:rPr lang="en-IN" sz="2800" dirty="0">
                <a:latin typeface="Times New Roman" panose="02020603050405020304" pitchFamily="18" charset="0"/>
                <a:cs typeface="Times New Roman" panose="02020603050405020304" pitchFamily="18" charset="0"/>
              </a:rPr>
              <a:t>INNER JOIN Department d</a:t>
            </a:r>
          </a:p>
          <a:p>
            <a:pPr marL="0" indent="0">
              <a:buNone/>
            </a:pPr>
            <a:r>
              <a:rPr lang="en-IN" sz="2800" dirty="0">
                <a:latin typeface="Times New Roman" panose="02020603050405020304" pitchFamily="18" charset="0"/>
                <a:cs typeface="Times New Roman" panose="02020603050405020304" pitchFamily="18" charset="0"/>
              </a:rPr>
              <a:t>ON  </a:t>
            </a:r>
            <a:r>
              <a:rPr lang="en-IN" sz="2800" dirty="0" err="1">
                <a:latin typeface="Times New Roman" panose="02020603050405020304" pitchFamily="18" charset="0"/>
                <a:cs typeface="Times New Roman" panose="02020603050405020304" pitchFamily="18" charset="0"/>
              </a:rPr>
              <a:t>e.departmentId</a:t>
            </a:r>
            <a:r>
              <a:rPr lang="en-IN" sz="2800" dirty="0">
                <a:latin typeface="Times New Roman" panose="02020603050405020304" pitchFamily="18" charset="0"/>
                <a:cs typeface="Times New Roman" panose="02020603050405020304" pitchFamily="18" charset="0"/>
              </a:rPr>
              <a:t> = d.id</a:t>
            </a:r>
          </a:p>
          <a:p>
            <a:pPr marL="0" indent="0">
              <a:buNone/>
            </a:pPr>
            <a:r>
              <a:rPr lang="en-IN" sz="2800" dirty="0">
                <a:latin typeface="Times New Roman" panose="02020603050405020304" pitchFamily="18" charset="0"/>
                <a:cs typeface="Times New Roman" panose="02020603050405020304" pitchFamily="18" charset="0"/>
              </a:rPr>
              <a:t>WHERE (</a:t>
            </a:r>
            <a:r>
              <a:rPr lang="en-IN" sz="2800" dirty="0" err="1">
                <a:latin typeface="Times New Roman" panose="02020603050405020304" pitchFamily="18" charset="0"/>
                <a:cs typeface="Times New Roman" panose="02020603050405020304" pitchFamily="18" charset="0"/>
              </a:rPr>
              <a:t>DepartmentId</a:t>
            </a:r>
            <a:r>
              <a:rPr lang="en-IN" sz="2800" dirty="0">
                <a:latin typeface="Times New Roman" panose="02020603050405020304" pitchFamily="18" charset="0"/>
                <a:cs typeface="Times New Roman" panose="02020603050405020304" pitchFamily="18" charset="0"/>
              </a:rPr>
              <a:t> , Salary)</a:t>
            </a:r>
          </a:p>
          <a:p>
            <a:pPr marL="0" indent="0">
              <a:buNone/>
            </a:pPr>
            <a:r>
              <a:rPr lang="en-IN" sz="2800" dirty="0">
                <a:latin typeface="Times New Roman" panose="02020603050405020304" pitchFamily="18" charset="0"/>
                <a:cs typeface="Times New Roman" panose="02020603050405020304" pitchFamily="18" charset="0"/>
              </a:rPr>
              <a:t>IN</a:t>
            </a:r>
          </a:p>
          <a:p>
            <a:pPr marL="0" indent="0">
              <a:buNone/>
            </a:pPr>
            <a:r>
              <a:rPr lang="en-IN" sz="2800" dirty="0">
                <a:latin typeface="Times New Roman" panose="02020603050405020304" pitchFamily="18" charset="0"/>
                <a:cs typeface="Times New Roman" panose="02020603050405020304" pitchFamily="18" charset="0"/>
              </a:rPr>
              <a:t>(SELECT </a:t>
            </a:r>
            <a:r>
              <a:rPr lang="en-IN" sz="2800" dirty="0" err="1">
                <a:latin typeface="Times New Roman" panose="02020603050405020304" pitchFamily="18" charset="0"/>
                <a:cs typeface="Times New Roman" panose="02020603050405020304" pitchFamily="18" charset="0"/>
              </a:rPr>
              <a:t>DepartmentId</a:t>
            </a:r>
            <a:r>
              <a:rPr lang="en-IN" sz="2800" dirty="0">
                <a:latin typeface="Times New Roman" panose="02020603050405020304" pitchFamily="18" charset="0"/>
                <a:cs typeface="Times New Roman" panose="02020603050405020304" pitchFamily="18" charset="0"/>
              </a:rPr>
              <a:t> , MAX(Salary)</a:t>
            </a:r>
          </a:p>
          <a:p>
            <a:pPr marL="0" indent="0">
              <a:buNone/>
            </a:pPr>
            <a:r>
              <a:rPr lang="en-IN" sz="2800" dirty="0">
                <a:latin typeface="Times New Roman" panose="02020603050405020304" pitchFamily="18" charset="0"/>
                <a:cs typeface="Times New Roman" panose="02020603050405020304" pitchFamily="18" charset="0"/>
              </a:rPr>
              <a:t>FROM  Employees  GROUP  BY </a:t>
            </a:r>
            <a:r>
              <a:rPr lang="en-IN" sz="2800" dirty="0" err="1">
                <a:latin typeface="Times New Roman" panose="02020603050405020304" pitchFamily="18" charset="0"/>
                <a:cs typeface="Times New Roman" panose="02020603050405020304" pitchFamily="18" charset="0"/>
              </a:rPr>
              <a:t>DepartmentId</a:t>
            </a:r>
            <a:r>
              <a:rPr lang="en-IN" sz="2800" dirty="0">
                <a:latin typeface="Times New Roman" panose="02020603050405020304" pitchFamily="18" charset="0"/>
                <a:cs typeface="Times New Roman" panose="02020603050405020304" pitchFamily="18" charset="0"/>
              </a:rPr>
              <a:t>)</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94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47C250-7246-4C8C-AB75-64D44D2A4178}"/>
              </a:ext>
            </a:extLst>
          </p:cNvPr>
          <p:cNvSpPr>
            <a:spLocks noGrp="1"/>
          </p:cNvSpPr>
          <p:nvPr>
            <p:ph idx="1"/>
          </p:nvPr>
        </p:nvSpPr>
        <p:spPr>
          <a:xfrm>
            <a:off x="838200" y="562708"/>
            <a:ext cx="10515600" cy="5950634"/>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17.</a:t>
            </a:r>
          </a:p>
          <a:p>
            <a:pPr marL="0" indent="0">
              <a:buNone/>
            </a:pPr>
            <a:r>
              <a:rPr lang="en-IN" sz="2000" b="1" dirty="0">
                <a:latin typeface="Times New Roman" panose="02020603050405020304" pitchFamily="18" charset="0"/>
                <a:cs typeface="Times New Roman" panose="02020603050405020304" pitchFamily="18" charset="0"/>
              </a:rPr>
              <a:t>SYNTAX                                                                     employee</a:t>
            </a:r>
          </a:p>
          <a:p>
            <a:pPr marL="0" indent="0">
              <a:buNone/>
            </a:pPr>
            <a:r>
              <a:rPr lang="en-IN" sz="2000" dirty="0">
                <a:latin typeface="Times New Roman" panose="02020603050405020304" pitchFamily="18" charset="0"/>
                <a:cs typeface="Times New Roman" panose="02020603050405020304" pitchFamily="18" charset="0"/>
              </a:rPr>
              <a:t>SELECT Top 1 </a:t>
            </a:r>
            <a:r>
              <a:rPr lang="en-IN" sz="2000" dirty="0" err="1">
                <a:latin typeface="Times New Roman" panose="02020603050405020304" pitchFamily="18" charset="0"/>
                <a:cs typeface="Times New Roman" panose="02020603050405020304" pitchFamily="18" charset="0"/>
              </a:rPr>
              <a:t>sal</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FROM </a:t>
            </a:r>
          </a:p>
          <a:p>
            <a:pPr marL="0" indent="0">
              <a:buNone/>
            </a:pPr>
            <a:r>
              <a:rPr lang="en-IN" sz="2000" dirty="0">
                <a:latin typeface="Times New Roman" panose="02020603050405020304" pitchFamily="18" charset="0"/>
                <a:cs typeface="Times New Roman" panose="02020603050405020304" pitchFamily="18" charset="0"/>
              </a:rPr>
              <a:t>(SELECT Top 3 </a:t>
            </a:r>
            <a:r>
              <a:rPr lang="en-IN" sz="2000" dirty="0" err="1">
                <a:latin typeface="Times New Roman" panose="02020603050405020304" pitchFamily="18" charset="0"/>
                <a:cs typeface="Times New Roman" panose="02020603050405020304" pitchFamily="18" charset="0"/>
              </a:rPr>
              <a:t>sal</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FROM emp ORDER BY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sal</a:t>
            </a:r>
            <a:r>
              <a:rPr lang="en-IN" sz="2000" dirty="0">
                <a:latin typeface="Times New Roman" panose="02020603050405020304" pitchFamily="18" charset="0"/>
                <a:cs typeface="Times New Roman" panose="02020603050405020304" pitchFamily="18" charset="0"/>
              </a:rPr>
              <a:t>  DESC )</a:t>
            </a:r>
          </a:p>
          <a:p>
            <a:pPr marL="0" indent="0">
              <a:buNone/>
            </a:pPr>
            <a:r>
              <a:rPr lang="en-IN" sz="2000" dirty="0">
                <a:latin typeface="Times New Roman" panose="02020603050405020304" pitchFamily="18" charset="0"/>
                <a:cs typeface="Times New Roman" panose="02020603050405020304" pitchFamily="18" charset="0"/>
              </a:rPr>
              <a:t>ORDER BY </a:t>
            </a:r>
            <a:r>
              <a:rPr lang="en-IN" sz="2000" dirty="0" err="1">
                <a:latin typeface="Times New Roman" panose="02020603050405020304" pitchFamily="18" charset="0"/>
                <a:cs typeface="Times New Roman" panose="02020603050405020304" pitchFamily="18" charset="0"/>
              </a:rPr>
              <a:t>sal</a:t>
            </a:r>
            <a:r>
              <a:rPr lang="en-IN" sz="2000" dirty="0">
                <a:latin typeface="Times New Roman" panose="02020603050405020304" pitchFamily="18" charset="0"/>
                <a:cs typeface="Times New Roman" panose="02020603050405020304" pitchFamily="18" charset="0"/>
              </a:rPr>
              <a:t> ASC ;</a:t>
            </a:r>
          </a:p>
          <a:p>
            <a:pPr marL="0" indent="0">
              <a:buNone/>
            </a:pPr>
            <a:r>
              <a:rPr lang="en-IN" sz="2000" b="1" dirty="0">
                <a:latin typeface="Times New Roman" panose="02020603050405020304" pitchFamily="18" charset="0"/>
                <a:cs typeface="Times New Roman" panose="02020603050405020304" pitchFamily="18" charset="0"/>
              </a:rPr>
              <a:t>N SALARY:</a:t>
            </a:r>
          </a:p>
          <a:p>
            <a:pPr marL="0" indent="0">
              <a:buNone/>
            </a:pPr>
            <a:r>
              <a:rPr lang="en-IN" sz="2000" dirty="0">
                <a:latin typeface="Times New Roman" panose="02020603050405020304" pitchFamily="18" charset="0"/>
                <a:cs typeface="Times New Roman" panose="02020603050405020304" pitchFamily="18" charset="0"/>
              </a:rPr>
              <a:t>SELECT Top 1 </a:t>
            </a:r>
            <a:r>
              <a:rPr lang="en-IN" sz="2000" dirty="0" err="1">
                <a:latin typeface="Times New Roman" panose="02020603050405020304" pitchFamily="18" charset="0"/>
                <a:cs typeface="Times New Roman" panose="02020603050405020304" pitchFamily="18" charset="0"/>
              </a:rPr>
              <a:t>sal</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FROM </a:t>
            </a:r>
          </a:p>
          <a:p>
            <a:pPr marL="0" indent="0">
              <a:buNone/>
            </a:pPr>
            <a:r>
              <a:rPr lang="en-IN" sz="2000" dirty="0">
                <a:latin typeface="Times New Roman" panose="02020603050405020304" pitchFamily="18" charset="0"/>
                <a:cs typeface="Times New Roman" panose="02020603050405020304" pitchFamily="18" charset="0"/>
              </a:rPr>
              <a:t>(SELECT Top N </a:t>
            </a:r>
            <a:r>
              <a:rPr lang="en-IN" sz="2000" dirty="0" err="1">
                <a:latin typeface="Times New Roman" panose="02020603050405020304" pitchFamily="18" charset="0"/>
                <a:cs typeface="Times New Roman" panose="02020603050405020304" pitchFamily="18" charset="0"/>
              </a:rPr>
              <a:t>sal</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FROM emp ORDER BY                                                          </a:t>
            </a:r>
            <a:r>
              <a:rPr lang="en-IN" sz="2000" b="1" dirty="0">
                <a:latin typeface="Times New Roman" panose="02020603050405020304" pitchFamily="18" charset="0"/>
                <a:cs typeface="Times New Roman" panose="02020603050405020304" pitchFamily="18" charset="0"/>
              </a:rPr>
              <a:t>OUTPUT:  3000</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Sal  DESC )</a:t>
            </a:r>
          </a:p>
          <a:p>
            <a:pPr marL="0" indent="0">
              <a:buNone/>
            </a:pPr>
            <a:r>
              <a:rPr lang="en-IN" sz="2000" dirty="0">
                <a:latin typeface="Times New Roman" panose="02020603050405020304" pitchFamily="18" charset="0"/>
                <a:cs typeface="Times New Roman" panose="02020603050405020304" pitchFamily="18" charset="0"/>
              </a:rPr>
              <a:t>ORDER BY </a:t>
            </a:r>
            <a:r>
              <a:rPr lang="en-IN" sz="2000" dirty="0" err="1">
                <a:latin typeface="Times New Roman" panose="02020603050405020304" pitchFamily="18" charset="0"/>
                <a:cs typeface="Times New Roman" panose="02020603050405020304" pitchFamily="18" charset="0"/>
              </a:rPr>
              <a:t>sal</a:t>
            </a:r>
            <a:r>
              <a:rPr lang="en-IN" sz="2000" dirty="0">
                <a:latin typeface="Times New Roman" panose="02020603050405020304" pitchFamily="18" charset="0"/>
                <a:cs typeface="Times New Roman" panose="02020603050405020304" pitchFamily="18" charset="0"/>
              </a:rPr>
              <a:t> ASC ;</a:t>
            </a:r>
          </a:p>
          <a:p>
            <a:pPr marL="0" indent="0">
              <a:buNone/>
            </a:pPr>
            <a:endParaRPr lang="en-IN" sz="2000" dirty="0">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endParaRPr lang="en-IN" sz="2000" b="0" i="0" u="none" strike="noStrike" dirty="0">
              <a:effectLst/>
              <a:latin typeface="Arial" panose="020B0604020202020204" pitchFamily="34" charset="0"/>
            </a:endParaRPr>
          </a:p>
        </p:txBody>
      </p:sp>
      <p:pic>
        <p:nvPicPr>
          <p:cNvPr id="5" name="Picture 4">
            <a:extLst>
              <a:ext uri="{FF2B5EF4-FFF2-40B4-BE49-F238E27FC236}">
                <a16:creationId xmlns:a16="http://schemas.microsoft.com/office/drawing/2014/main" xmlns="" id="{DC7D3468-CCB1-4350-9994-6D75A82D67B9}"/>
              </a:ext>
            </a:extLst>
          </p:cNvPr>
          <p:cNvPicPr>
            <a:picLocks noChangeAspect="1"/>
          </p:cNvPicPr>
          <p:nvPr/>
        </p:nvPicPr>
        <p:blipFill rotWithShape="1">
          <a:blip r:embed="rId2"/>
          <a:srcRect l="59654" t="31375" r="6875" b="31478"/>
          <a:stretch/>
        </p:blipFill>
        <p:spPr>
          <a:xfrm>
            <a:off x="5809957" y="1297717"/>
            <a:ext cx="5022138" cy="3133605"/>
          </a:xfrm>
          <a:prstGeom prst="rect">
            <a:avLst/>
          </a:prstGeom>
        </p:spPr>
      </p:pic>
    </p:spTree>
    <p:extLst>
      <p:ext uri="{BB962C8B-B14F-4D97-AF65-F5344CB8AC3E}">
        <p14:creationId xmlns:p14="http://schemas.microsoft.com/office/powerpoint/2010/main" val="2279339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9508C7-A593-4A4E-8EF8-A087A5D5BEEC}"/>
              </a:ext>
            </a:extLst>
          </p:cNvPr>
          <p:cNvSpPr>
            <a:spLocks noGrp="1"/>
          </p:cNvSpPr>
          <p:nvPr>
            <p:ph idx="1"/>
          </p:nvPr>
        </p:nvSpPr>
        <p:spPr>
          <a:xfrm>
            <a:off x="604911" y="379828"/>
            <a:ext cx="10986867" cy="6161649"/>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18. </a:t>
            </a:r>
            <a:r>
              <a:rPr lang="en-IN" sz="2000" dirty="0">
                <a:latin typeface="Times New Roman" panose="02020603050405020304" pitchFamily="18" charset="0"/>
                <a:cs typeface="Times New Roman" panose="02020603050405020304" pitchFamily="18" charset="0"/>
              </a:rPr>
              <a:t>SELECT  CONCAT ( “ There are a total of   “ , COUNT (*),”  “ , lower(occupation) , “ s “ )</a:t>
            </a:r>
          </a:p>
          <a:p>
            <a:pPr marL="0" indent="0">
              <a:buNone/>
            </a:pPr>
            <a:r>
              <a:rPr lang="en-IN" sz="2000" dirty="0">
                <a:latin typeface="Times New Roman" panose="02020603050405020304" pitchFamily="18" charset="0"/>
                <a:cs typeface="Times New Roman" panose="02020603050405020304" pitchFamily="18" charset="0"/>
              </a:rPr>
              <a:t>FROM Occupations</a:t>
            </a:r>
          </a:p>
          <a:p>
            <a:pPr marL="0" indent="0">
              <a:buNone/>
            </a:pPr>
            <a:r>
              <a:rPr lang="en-IN" sz="2000" dirty="0">
                <a:latin typeface="Times New Roman" panose="02020603050405020304" pitchFamily="18" charset="0"/>
                <a:cs typeface="Times New Roman" panose="02020603050405020304" pitchFamily="18" charset="0"/>
              </a:rPr>
              <a:t>GROUP BY Occupation</a:t>
            </a:r>
          </a:p>
          <a:p>
            <a:pPr marL="0" indent="0">
              <a:buNone/>
            </a:pPr>
            <a:r>
              <a:rPr lang="en-IN" sz="2000" dirty="0">
                <a:latin typeface="Times New Roman" panose="02020603050405020304" pitchFamily="18" charset="0"/>
                <a:cs typeface="Times New Roman" panose="02020603050405020304" pitchFamily="18" charset="0"/>
              </a:rPr>
              <a:t>ORDER BY COUNT ( Occupation ) , lower (Occupation )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19. </a:t>
            </a:r>
            <a:r>
              <a:rPr lang="en-IN" sz="2000" dirty="0">
                <a:latin typeface="Times New Roman" panose="02020603050405020304" pitchFamily="18" charset="0"/>
                <a:cs typeface="Times New Roman" panose="02020603050405020304" pitchFamily="18" charset="0"/>
              </a:rPr>
              <a:t>SELECT  email</a:t>
            </a:r>
          </a:p>
          <a:p>
            <a:pPr marL="0" indent="0">
              <a:buNone/>
            </a:pPr>
            <a:r>
              <a:rPr lang="en-IN" sz="2000" dirty="0">
                <a:latin typeface="Times New Roman" panose="02020603050405020304" pitchFamily="18" charset="0"/>
                <a:cs typeface="Times New Roman" panose="02020603050405020304" pitchFamily="18" charset="0"/>
              </a:rPr>
              <a:t>FROM  Person</a:t>
            </a:r>
          </a:p>
          <a:p>
            <a:pPr marL="0" indent="0">
              <a:buNone/>
            </a:pPr>
            <a:r>
              <a:rPr lang="en-IN" sz="2000" dirty="0">
                <a:latin typeface="Times New Roman" panose="02020603050405020304" pitchFamily="18" charset="0"/>
                <a:cs typeface="Times New Roman" panose="02020603050405020304" pitchFamily="18" charset="0"/>
              </a:rPr>
              <a:t>Group  BY email</a:t>
            </a:r>
          </a:p>
          <a:p>
            <a:pPr marL="0" indent="0">
              <a:buNone/>
            </a:pPr>
            <a:r>
              <a:rPr lang="en-IN" sz="2000" dirty="0">
                <a:latin typeface="Times New Roman" panose="02020603050405020304" pitchFamily="18" charset="0"/>
                <a:cs typeface="Times New Roman" panose="02020603050405020304" pitchFamily="18" charset="0"/>
              </a:rPr>
              <a:t>HAVING  COUNT(email)&gt;1;</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20. MAX:  </a:t>
            </a:r>
            <a:r>
              <a:rPr lang="en-IN" sz="2000" dirty="0">
                <a:latin typeface="Times New Roman" panose="02020603050405020304" pitchFamily="18" charset="0"/>
                <a:cs typeface="Times New Roman" panose="02020603050405020304" pitchFamily="18" charset="0"/>
              </a:rPr>
              <a:t>SELECT MAX (Salary) FROM Employee WHERE Salary &lt; ( SELECT MAX (Salary) FROM Employee );</a:t>
            </a:r>
          </a:p>
          <a:p>
            <a:pPr marL="0" indent="0">
              <a:buNone/>
            </a:pPr>
            <a:r>
              <a:rPr lang="en-IN" sz="2000" b="1" dirty="0">
                <a:latin typeface="Times New Roman" panose="02020603050405020304" pitchFamily="18" charset="0"/>
                <a:cs typeface="Times New Roman" panose="02020603050405020304" pitchFamily="18" charset="0"/>
              </a:rPr>
              <a:t>LIMIT : </a:t>
            </a:r>
            <a:r>
              <a:rPr lang="en-IN" sz="2000" dirty="0">
                <a:latin typeface="Times New Roman" panose="02020603050405020304" pitchFamily="18" charset="0"/>
                <a:cs typeface="Times New Roman" panose="02020603050405020304" pitchFamily="18" charset="0"/>
              </a:rPr>
              <a:t>SELECT Salary FROM ( SELECT Salary FROM Employee ORDER BY Salary DESC LIMIT 2) AS Emp ORDER BY Salary LIMIT 1 ;</a:t>
            </a:r>
          </a:p>
          <a:p>
            <a:pPr marL="0" indent="0">
              <a:buNone/>
            </a:pPr>
            <a:r>
              <a:rPr lang="en-IN" sz="2000" b="1" dirty="0">
                <a:latin typeface="Times New Roman" panose="02020603050405020304" pitchFamily="18" charset="0"/>
                <a:cs typeface="Times New Roman" panose="02020603050405020304" pitchFamily="18" charset="0"/>
              </a:rPr>
              <a:t>TOP :  </a:t>
            </a:r>
            <a:r>
              <a:rPr lang="en-IN" sz="2000" dirty="0">
                <a:latin typeface="Times New Roman" panose="02020603050405020304" pitchFamily="18" charset="0"/>
                <a:cs typeface="Times New Roman" panose="02020603050405020304" pitchFamily="18" charset="0"/>
              </a:rPr>
              <a:t>SELECT TOP 1 Salary FROM  (SELECT TOP 2 Salary FROM Employee ORDER BY Salary DESC ) AS emp ORDER BY Salary ASC ;</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83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B58EA3-258E-4529-95E5-03B62B2CB336}"/>
              </a:ext>
            </a:extLst>
          </p:cNvPr>
          <p:cNvSpPr>
            <a:spLocks noGrp="1"/>
          </p:cNvSpPr>
          <p:nvPr>
            <p:ph idx="1"/>
          </p:nvPr>
        </p:nvSpPr>
        <p:spPr>
          <a:xfrm>
            <a:off x="838200" y="604910"/>
            <a:ext cx="10515600" cy="5795889"/>
          </a:xfrm>
        </p:spPr>
        <p:txBody>
          <a:bodyPr>
            <a:normAutofit fontScale="92500" lnSpcReduction="10000"/>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21. SELECT  * INTO </a:t>
            </a:r>
            <a:r>
              <a:rPr lang="en-IN" sz="2000" dirty="0" err="1">
                <a:latin typeface="Times New Roman" panose="02020603050405020304" pitchFamily="18" charset="0"/>
                <a:cs typeface="Times New Roman" panose="02020603050405020304" pitchFamily="18" charset="0"/>
              </a:rPr>
              <a:t>newtable</a:t>
            </a:r>
            <a:r>
              <a:rPr lang="en-IN" sz="2000" dirty="0">
                <a:latin typeface="Times New Roman" panose="02020603050405020304" pitchFamily="18" charset="0"/>
                <a:cs typeface="Times New Roman" panose="02020603050405020304" pitchFamily="18" charset="0"/>
              </a:rPr>
              <a:t> FROM </a:t>
            </a:r>
            <a:r>
              <a:rPr lang="en-IN" sz="2000" dirty="0" err="1">
                <a:latin typeface="Times New Roman" panose="02020603050405020304" pitchFamily="18" charset="0"/>
                <a:cs typeface="Times New Roman" panose="02020603050405020304" pitchFamily="18" charset="0"/>
              </a:rPr>
              <a:t>oldtable</a:t>
            </a:r>
            <a:r>
              <a:rPr lang="en-IN" sz="2000" dirty="0">
                <a:latin typeface="Times New Roman" panose="02020603050405020304" pitchFamily="18" charset="0"/>
                <a:cs typeface="Times New Roman" panose="02020603050405020304" pitchFamily="18" charset="0"/>
              </a:rPr>
              <a:t> WHERE 1 = 0;</a:t>
            </a:r>
          </a:p>
          <a:p>
            <a:pPr marL="0" indent="0">
              <a:lnSpc>
                <a:spcPct val="150000"/>
              </a:lnSpc>
              <a:buNone/>
            </a:pPr>
            <a:r>
              <a:rPr lang="en-IN" sz="2000" dirty="0">
                <a:latin typeface="Times New Roman" panose="02020603050405020304" pitchFamily="18" charset="0"/>
                <a:cs typeface="Times New Roman" panose="02020603050405020304" pitchFamily="18" charset="0"/>
              </a:rPr>
              <a:t>22. SELECT CONCAT (Name , “(“ , SUBSTR (Occupation 1 , 1), “ ) “ ) FROM Occupations;</a:t>
            </a:r>
          </a:p>
          <a:p>
            <a:pPr marL="0" indent="0">
              <a:lnSpc>
                <a:spcPct val="150000"/>
              </a:lnSpc>
              <a:buNone/>
            </a:pPr>
            <a:r>
              <a:rPr lang="en-IN" sz="2000" dirty="0">
                <a:latin typeface="Times New Roman" panose="02020603050405020304" pitchFamily="18" charset="0"/>
                <a:cs typeface="Times New Roman" panose="02020603050405020304" pitchFamily="18" charset="0"/>
              </a:rPr>
              <a:t>23. SELECT Name FROM Students WHERE Marks &gt; 75 ORDER BY SUBSTR (Name , -3 , 3   ), ID ;</a:t>
            </a:r>
          </a:p>
          <a:p>
            <a:pPr marL="0" indent="0">
              <a:lnSpc>
                <a:spcPct val="150000"/>
              </a:lnSpc>
              <a:buNone/>
            </a:pPr>
            <a:r>
              <a:rPr lang="en-IN" sz="2000" dirty="0">
                <a:latin typeface="Times New Roman" panose="02020603050405020304" pitchFamily="18" charset="0"/>
                <a:cs typeface="Times New Roman" panose="02020603050405020304" pitchFamily="18" charset="0"/>
              </a:rPr>
              <a:t>24. SELECT  DISTINCT City FROM Employees WHERE SUBSTR(City , 1 , 1) NOT IN (‘a’ , ‘e’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‘o’ , ‘u’ , ‘A’ , ‘E’ , ‘I’ , ‘O’ , ‘U’ ) AND SUBSTR (City , -1 , 1) NOT IN (‘a’ , ‘e’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‘o’ , ‘u’ , ‘A’ , ‘E’ , ‘I’ , ‘O’ , ‘U’ );</a:t>
            </a:r>
          </a:p>
          <a:p>
            <a:pPr marL="0" indent="0">
              <a:lnSpc>
                <a:spcPct val="150000"/>
              </a:lnSpc>
              <a:buNone/>
            </a:pPr>
            <a:r>
              <a:rPr lang="en-IN" sz="2000" dirty="0">
                <a:latin typeface="Times New Roman" panose="02020603050405020304" pitchFamily="18" charset="0"/>
                <a:cs typeface="Times New Roman" panose="02020603050405020304" pitchFamily="18" charset="0"/>
              </a:rPr>
              <a:t>25. SELECT  * INTO students-copy FROM students WHERE 1 =2;</a:t>
            </a:r>
          </a:p>
          <a:p>
            <a:pPr marL="457200" indent="-457200">
              <a:lnSpc>
                <a:spcPct val="150000"/>
              </a:lnSpc>
              <a:buAutoNum type="arabicPeriod" startAt="26"/>
            </a:pPr>
            <a:r>
              <a:rPr lang="en-IN" sz="2000" dirty="0">
                <a:latin typeface="Times New Roman" panose="02020603050405020304" pitchFamily="18" charset="0"/>
                <a:cs typeface="Times New Roman" panose="02020603050405020304" pitchFamily="18" charset="0"/>
              </a:rPr>
              <a:t>SELECT  * FROM students WHERE name LIKE ‘_K%’;</a:t>
            </a:r>
          </a:p>
          <a:p>
            <a:pPr marL="457200" indent="-457200">
              <a:lnSpc>
                <a:spcPct val="150000"/>
              </a:lnSpc>
              <a:buAutoNum type="arabicPeriod" startAt="26"/>
            </a:pPr>
            <a:r>
              <a:rPr lang="en-IN" sz="2000" dirty="0">
                <a:latin typeface="Times New Roman" panose="02020603050405020304" pitchFamily="18" charset="0"/>
                <a:cs typeface="Times New Roman" panose="02020603050405020304" pitchFamily="18" charset="0"/>
              </a:rPr>
              <a:t>CREATE VIEW ABC AS SELECT </a:t>
            </a:r>
            <a:r>
              <a:rPr lang="en-IN" sz="2000" dirty="0" err="1">
                <a:latin typeface="Times New Roman" panose="02020603050405020304" pitchFamily="18" charset="0"/>
                <a:cs typeface="Times New Roman" panose="02020603050405020304" pitchFamily="18" charset="0"/>
              </a:rPr>
              <a:t>cust</a:t>
            </a:r>
            <a:r>
              <a:rPr lang="en-IN" sz="2000" dirty="0">
                <a:latin typeface="Times New Roman" panose="02020603050405020304" pitchFamily="18" charset="0"/>
                <a:cs typeface="Times New Roman" panose="02020603050405020304" pitchFamily="18" charset="0"/>
              </a:rPr>
              <a:t>-name , city FROM Customers WHERE country = ‘India’ ;</a:t>
            </a:r>
          </a:p>
          <a:p>
            <a:pPr marL="457200" indent="-457200">
              <a:lnSpc>
                <a:spcPct val="150000"/>
              </a:lnSpc>
              <a:buAutoNum type="arabicPeriod" startAt="26"/>
            </a:pPr>
            <a:r>
              <a:rPr lang="en-IN" sz="2000" dirty="0">
                <a:latin typeface="Times New Roman" panose="02020603050405020304" pitchFamily="18" charset="0"/>
                <a:cs typeface="Times New Roman" panose="02020603050405020304" pitchFamily="18" charset="0"/>
              </a:rPr>
              <a:t>UPPER , LOWER , INITCAP , LENGTH , CONCAT.</a:t>
            </a:r>
          </a:p>
          <a:p>
            <a:pPr marL="457200" indent="-457200">
              <a:lnSpc>
                <a:spcPct val="150000"/>
              </a:lnSpc>
              <a:buAutoNum type="arabicPeriod" startAt="26"/>
            </a:pP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eid</a:t>
            </a:r>
            <a:r>
              <a:rPr lang="en-IN" sz="2000" dirty="0">
                <a:latin typeface="Times New Roman" panose="02020603050405020304" pitchFamily="18" charset="0"/>
                <a:cs typeface="Times New Roman" panose="02020603050405020304" pitchFamily="18" charset="0"/>
              </a:rPr>
              <a:t> FROM employees GROUP BY </a:t>
            </a:r>
            <a:r>
              <a:rPr lang="en-IN" sz="2000" dirty="0" err="1">
                <a:latin typeface="Times New Roman" panose="02020603050405020304" pitchFamily="18" charset="0"/>
                <a:cs typeface="Times New Roman" panose="02020603050405020304" pitchFamily="18" charset="0"/>
              </a:rPr>
              <a:t>eid</a:t>
            </a:r>
            <a:r>
              <a:rPr lang="en-IN" sz="2000" dirty="0">
                <a:latin typeface="Times New Roman" panose="02020603050405020304" pitchFamily="18" charset="0"/>
                <a:cs typeface="Times New Roman" panose="02020603050405020304" pitchFamily="18" charset="0"/>
              </a:rPr>
              <a:t> HAVING COUNT (</a:t>
            </a:r>
            <a:r>
              <a:rPr lang="en-IN" sz="2000" dirty="0" err="1">
                <a:latin typeface="Times New Roman" panose="02020603050405020304" pitchFamily="18" charset="0"/>
                <a:cs typeface="Times New Roman" panose="02020603050405020304" pitchFamily="18" charset="0"/>
              </a:rPr>
              <a:t>eid</a:t>
            </a:r>
            <a:r>
              <a:rPr lang="en-IN" sz="2000" dirty="0">
                <a:latin typeface="Times New Roman" panose="02020603050405020304" pitchFamily="18" charset="0"/>
                <a:cs typeface="Times New Roman" panose="02020603050405020304" pitchFamily="18" charset="0"/>
              </a:rPr>
              <a:t> )&gt;1;</a:t>
            </a:r>
          </a:p>
        </p:txBody>
      </p:sp>
    </p:spTree>
    <p:extLst>
      <p:ext uri="{BB962C8B-B14F-4D97-AF65-F5344CB8AC3E}">
        <p14:creationId xmlns:p14="http://schemas.microsoft.com/office/powerpoint/2010/main" val="201893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0BA871-A0FB-45CE-8BA1-095A910807B1}"/>
              </a:ext>
            </a:extLst>
          </p:cNvPr>
          <p:cNvSpPr>
            <a:spLocks noGrp="1"/>
          </p:cNvSpPr>
          <p:nvPr>
            <p:ph idx="1"/>
          </p:nvPr>
        </p:nvSpPr>
        <p:spPr>
          <a:xfrm>
            <a:off x="838200" y="622906"/>
            <a:ext cx="10515600" cy="5612187"/>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30. </a:t>
            </a:r>
          </a:p>
          <a:p>
            <a:pPr marL="0" indent="0">
              <a:buNone/>
            </a:pPr>
            <a:r>
              <a:rPr lang="en-IN" sz="2400" dirty="0">
                <a:latin typeface="Times New Roman" panose="02020603050405020304" pitchFamily="18" charset="0"/>
                <a:cs typeface="Times New Roman" panose="02020603050405020304" pitchFamily="18" charset="0"/>
              </a:rPr>
              <a:t>SELECT DISTINCT emp-id,                                 </a:t>
            </a:r>
            <a:r>
              <a:rPr lang="en-IN" sz="2400" b="1" dirty="0">
                <a:latin typeface="Times New Roman" panose="02020603050405020304" pitchFamily="18" charset="0"/>
                <a:cs typeface="Times New Roman" panose="02020603050405020304" pitchFamily="18" charset="0"/>
              </a:rPr>
              <a:t>Employees</a:t>
            </a:r>
          </a:p>
          <a:p>
            <a:pPr marL="0" indent="0">
              <a:buNone/>
            </a:pPr>
            <a:r>
              <a:rPr lang="en-IN" sz="2400" dirty="0">
                <a:latin typeface="Times New Roman" panose="02020603050405020304" pitchFamily="18" charset="0"/>
                <a:cs typeface="Times New Roman" panose="02020603050405020304" pitchFamily="18" charset="0"/>
              </a:rPr>
              <a:t>FROM employees E </a:t>
            </a:r>
          </a:p>
          <a:p>
            <a:pPr marL="0" indent="0">
              <a:buNone/>
            </a:pPr>
            <a:r>
              <a:rPr lang="en-IN" sz="2400" dirty="0">
                <a:latin typeface="Times New Roman" panose="02020603050405020304" pitchFamily="18" charset="0"/>
                <a:cs typeface="Times New Roman" panose="02020603050405020304" pitchFamily="18" charset="0"/>
              </a:rPr>
              <a:t>INNER JOIN employees M</a:t>
            </a:r>
          </a:p>
          <a:p>
            <a:pPr marL="0" indent="0">
              <a:buNone/>
            </a:pPr>
            <a:r>
              <a:rPr lang="en-IN" sz="2400" dirty="0">
                <a:latin typeface="Times New Roman" panose="02020603050405020304" pitchFamily="18" charset="0"/>
                <a:cs typeface="Times New Roman" panose="02020603050405020304" pitchFamily="18" charset="0"/>
              </a:rPr>
              <a:t>ON </a:t>
            </a:r>
            <a:r>
              <a:rPr lang="en-IN" sz="2400" dirty="0" err="1">
                <a:latin typeface="Times New Roman" panose="02020603050405020304" pitchFamily="18" charset="0"/>
                <a:cs typeface="Times New Roman" panose="02020603050405020304" pitchFamily="18" charset="0"/>
              </a:rPr>
              <a:t>E.empid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M.empid</a:t>
            </a: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Here it is used </a:t>
            </a:r>
            <a:r>
              <a:rPr lang="en-IN" sz="2400" b="1" dirty="0">
                <a:latin typeface="Times New Roman" panose="02020603050405020304" pitchFamily="18" charset="0"/>
                <a:cs typeface="Times New Roman" panose="02020603050405020304" pitchFamily="18" charset="0"/>
              </a:rPr>
              <a:t>SELF JOIN</a:t>
            </a:r>
            <a:r>
              <a:rPr lang="en-IN" sz="2400" b="1" dirty="0" smtClean="0">
                <a:latin typeface="Times New Roman" panose="02020603050405020304" pitchFamily="18" charset="0"/>
                <a:cs typeface="Times New Roman" panose="02020603050405020304" pitchFamily="18" charset="0"/>
              </a:rPr>
              <a:t>.</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REFER LINK </a:t>
            </a:r>
            <a:r>
              <a:rPr lang="en-IN" sz="2400" b="1" dirty="0" smtClean="0">
                <a:latin typeface="Times New Roman" panose="02020603050405020304" pitchFamily="18" charset="0"/>
                <a:cs typeface="Times New Roman" panose="02020603050405020304" pitchFamily="18" charset="0"/>
              </a:rPr>
              <a:t>:</a:t>
            </a:r>
          </a:p>
          <a:p>
            <a:pPr marL="0" indent="0">
              <a:buNone/>
            </a:pP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hlinkClick r:id="rId2"/>
              </a:rPr>
              <a:t>https://</a:t>
            </a:r>
            <a:r>
              <a:rPr lang="en-IN" sz="2400" b="1" dirty="0" smtClean="0">
                <a:latin typeface="Times New Roman" panose="02020603050405020304" pitchFamily="18" charset="0"/>
                <a:cs typeface="Times New Roman" panose="02020603050405020304" pitchFamily="18" charset="0"/>
                <a:hlinkClick r:id="rId2"/>
              </a:rPr>
              <a:t>artoftesting.com/sql-queries-for-interview</a:t>
            </a:r>
            <a:r>
              <a:rPr lang="en-IN" sz="2400" b="1" dirty="0" smtClean="0">
                <a:latin typeface="Times New Roman" panose="02020603050405020304" pitchFamily="18" charset="0"/>
                <a:cs typeface="Times New Roman" panose="02020603050405020304" pitchFamily="18" charset="0"/>
              </a:rPr>
              <a:t> (SQL).</a:t>
            </a:r>
          </a:p>
          <a:p>
            <a:pPr marL="0" indent="0">
              <a:buNone/>
            </a:pPr>
            <a:r>
              <a:rPr lang="en-IN" sz="2400" b="1" dirty="0">
                <a:latin typeface="Times New Roman" panose="02020603050405020304" pitchFamily="18" charset="0"/>
                <a:cs typeface="Times New Roman" panose="02020603050405020304" pitchFamily="18" charset="0"/>
                <a:hlinkClick r:id="rId3"/>
              </a:rPr>
              <a:t>https://</a:t>
            </a:r>
            <a:r>
              <a:rPr lang="en-IN" sz="2400" b="1" dirty="0" smtClean="0">
                <a:latin typeface="Times New Roman" panose="02020603050405020304" pitchFamily="18" charset="0"/>
                <a:cs typeface="Times New Roman" panose="02020603050405020304" pitchFamily="18" charset="0"/>
                <a:hlinkClick r:id="rId3"/>
              </a:rPr>
              <a:t>www.javatpoint.com/mysql-interview-questions</a:t>
            </a:r>
            <a:r>
              <a:rPr lang="en-IN" sz="2400" b="1" dirty="0" smtClean="0">
                <a:latin typeface="Times New Roman" panose="02020603050405020304" pitchFamily="18" charset="0"/>
                <a:cs typeface="Times New Roman" panose="02020603050405020304" pitchFamily="18" charset="0"/>
              </a:rPr>
              <a:t> (MySQL).</a:t>
            </a:r>
          </a:p>
          <a:p>
            <a:pPr marL="0" indent="0">
              <a:buNone/>
            </a:pPr>
            <a:endParaRPr lang="en-IN" sz="24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1155787C-CDE9-4743-9211-3ABED22A862A}"/>
              </a:ext>
            </a:extLst>
          </p:cNvPr>
          <p:cNvGraphicFramePr>
            <a:graphicFrameLocks noGrp="1"/>
          </p:cNvGraphicFramePr>
          <p:nvPr>
            <p:extLst>
              <p:ext uri="{D42A27DB-BD31-4B8C-83A1-F6EECF244321}">
                <p14:modId xmlns:p14="http://schemas.microsoft.com/office/powerpoint/2010/main" val="2278139491"/>
              </p:ext>
            </p:extLst>
          </p:nvPr>
        </p:nvGraphicFramePr>
        <p:xfrm>
          <a:off x="5111375" y="1526490"/>
          <a:ext cx="5794190" cy="1737360"/>
        </p:xfrm>
        <a:graphic>
          <a:graphicData uri="http://schemas.openxmlformats.org/drawingml/2006/table">
            <a:tbl>
              <a:tblPr firstRow="1" bandRow="1">
                <a:tableStyleId>{5C22544A-7EE6-4342-B048-85BDC9FD1C3A}</a:tableStyleId>
              </a:tblPr>
              <a:tblGrid>
                <a:gridCol w="1158838">
                  <a:extLst>
                    <a:ext uri="{9D8B030D-6E8A-4147-A177-3AD203B41FA5}">
                      <a16:colId xmlns:a16="http://schemas.microsoft.com/office/drawing/2014/main" xmlns="" val="1335605017"/>
                    </a:ext>
                  </a:extLst>
                </a:gridCol>
                <a:gridCol w="1158838">
                  <a:extLst>
                    <a:ext uri="{9D8B030D-6E8A-4147-A177-3AD203B41FA5}">
                      <a16:colId xmlns:a16="http://schemas.microsoft.com/office/drawing/2014/main" xmlns="" val="4058736148"/>
                    </a:ext>
                  </a:extLst>
                </a:gridCol>
                <a:gridCol w="1158838">
                  <a:extLst>
                    <a:ext uri="{9D8B030D-6E8A-4147-A177-3AD203B41FA5}">
                      <a16:colId xmlns:a16="http://schemas.microsoft.com/office/drawing/2014/main" xmlns="" val="4267701722"/>
                    </a:ext>
                  </a:extLst>
                </a:gridCol>
                <a:gridCol w="1158838">
                  <a:extLst>
                    <a:ext uri="{9D8B030D-6E8A-4147-A177-3AD203B41FA5}">
                      <a16:colId xmlns:a16="http://schemas.microsoft.com/office/drawing/2014/main" xmlns="" val="1118708551"/>
                    </a:ext>
                  </a:extLst>
                </a:gridCol>
                <a:gridCol w="1158838">
                  <a:extLst>
                    <a:ext uri="{9D8B030D-6E8A-4147-A177-3AD203B41FA5}">
                      <a16:colId xmlns:a16="http://schemas.microsoft.com/office/drawing/2014/main" xmlns="" val="1943818379"/>
                    </a:ext>
                  </a:extLst>
                </a:gridCol>
              </a:tblGrid>
              <a:tr h="320987">
                <a:tc>
                  <a:txBody>
                    <a:bodyPr/>
                    <a:lstStyle/>
                    <a:p>
                      <a:r>
                        <a:rPr lang="en-IN" dirty="0"/>
                        <a:t>emp-id</a:t>
                      </a:r>
                    </a:p>
                  </a:txBody>
                  <a:tcPr/>
                </a:tc>
                <a:tc>
                  <a:txBody>
                    <a:bodyPr/>
                    <a:lstStyle/>
                    <a:p>
                      <a:r>
                        <a:rPr lang="en-IN" dirty="0"/>
                        <a:t>Emp-name</a:t>
                      </a:r>
                    </a:p>
                  </a:txBody>
                  <a:tcPr/>
                </a:tc>
                <a:tc>
                  <a:txBody>
                    <a:bodyPr/>
                    <a:lstStyle/>
                    <a:p>
                      <a:r>
                        <a:rPr lang="en-IN" dirty="0"/>
                        <a:t>man-id</a:t>
                      </a:r>
                    </a:p>
                  </a:txBody>
                  <a:tcPr/>
                </a:tc>
                <a:tc>
                  <a:txBody>
                    <a:bodyPr/>
                    <a:lstStyle/>
                    <a:p>
                      <a:r>
                        <a:rPr lang="en-IN" dirty="0"/>
                        <a:t>DOJ</a:t>
                      </a:r>
                    </a:p>
                  </a:txBody>
                  <a:tcPr/>
                </a:tc>
                <a:tc>
                  <a:txBody>
                    <a:bodyPr/>
                    <a:lstStyle/>
                    <a:p>
                      <a:r>
                        <a:rPr lang="en-IN" dirty="0"/>
                        <a:t>City</a:t>
                      </a:r>
                    </a:p>
                  </a:txBody>
                  <a:tcPr/>
                </a:tc>
                <a:extLst>
                  <a:ext uri="{0D108BD9-81ED-4DB2-BD59-A6C34878D82A}">
                    <a16:rowId xmlns:a16="http://schemas.microsoft.com/office/drawing/2014/main" xmlns="" val="404455956"/>
                  </a:ext>
                </a:extLst>
              </a:tr>
              <a:tr h="320987">
                <a:tc>
                  <a:txBody>
                    <a:bodyPr/>
                    <a:lstStyle/>
                    <a:p>
                      <a:r>
                        <a:rPr lang="en-IN" dirty="0"/>
                        <a:t>121</a:t>
                      </a:r>
                    </a:p>
                  </a:txBody>
                  <a:tcPr/>
                </a:tc>
                <a:tc>
                  <a:txBody>
                    <a:bodyPr/>
                    <a:lstStyle/>
                    <a:p>
                      <a:endParaRPr lang="en-IN"/>
                    </a:p>
                  </a:txBody>
                  <a:tcPr/>
                </a:tc>
                <a:tc>
                  <a:txBody>
                    <a:bodyPr/>
                    <a:lstStyle/>
                    <a:p>
                      <a:r>
                        <a:rPr lang="en-IN" dirty="0"/>
                        <a:t>450</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850853001"/>
                  </a:ext>
                </a:extLst>
              </a:tr>
              <a:tr h="320987">
                <a:tc>
                  <a:txBody>
                    <a:bodyPr/>
                    <a:lstStyle/>
                    <a:p>
                      <a:r>
                        <a:rPr lang="en-IN" dirty="0"/>
                        <a:t>321</a:t>
                      </a:r>
                    </a:p>
                  </a:txBody>
                  <a:tcPr/>
                </a:tc>
                <a:tc>
                  <a:txBody>
                    <a:bodyPr/>
                    <a:lstStyle/>
                    <a:p>
                      <a:endParaRPr lang="en-IN"/>
                    </a:p>
                  </a:txBody>
                  <a:tcPr/>
                </a:tc>
                <a:tc>
                  <a:txBody>
                    <a:bodyPr/>
                    <a:lstStyle/>
                    <a:p>
                      <a:r>
                        <a:rPr lang="en-IN" dirty="0"/>
                        <a:t>123</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16809913"/>
                  </a:ext>
                </a:extLst>
              </a:tr>
              <a:tr h="320987">
                <a:tc>
                  <a:txBody>
                    <a:bodyPr/>
                    <a:lstStyle/>
                    <a:p>
                      <a:r>
                        <a:rPr lang="en-IN" dirty="0"/>
                        <a:t>450</a:t>
                      </a:r>
                    </a:p>
                  </a:txBody>
                  <a:tcPr/>
                </a:tc>
                <a:tc>
                  <a:txBody>
                    <a:bodyPr/>
                    <a:lstStyle/>
                    <a:p>
                      <a:endParaRPr lang="en-IN" dirty="0"/>
                    </a:p>
                  </a:txBody>
                  <a:tcPr/>
                </a:tc>
                <a:tc>
                  <a:txBody>
                    <a:bodyPr/>
                    <a:lstStyle/>
                    <a:p>
                      <a:r>
                        <a:rPr lang="en-IN" dirty="0"/>
                        <a:t>320</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608439056"/>
                  </a:ext>
                </a:extLst>
              </a:tr>
            </a:tbl>
          </a:graphicData>
        </a:graphic>
      </p:graphicFrame>
    </p:spTree>
    <p:extLst>
      <p:ext uri="{BB962C8B-B14F-4D97-AF65-F5344CB8AC3E}">
        <p14:creationId xmlns:p14="http://schemas.microsoft.com/office/powerpoint/2010/main" val="330032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597FD01-3CA8-458E-A125-2FFBBE93B2D7}"/>
              </a:ext>
            </a:extLst>
          </p:cNvPr>
          <p:cNvSpPr>
            <a:spLocks noGrp="1"/>
          </p:cNvSpPr>
          <p:nvPr>
            <p:ph idx="1"/>
          </p:nvPr>
        </p:nvSpPr>
        <p:spPr>
          <a:xfrm>
            <a:off x="838200" y="675248"/>
            <a:ext cx="10515600" cy="5866839"/>
          </a:xfrm>
        </p:spPr>
        <p:txBody>
          <a:bodyPr>
            <a:normAutofit fontScale="92500" lnSpcReduction="20000"/>
          </a:bodyPr>
          <a:lstStyle/>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Increase income of all employees by  5% in a table.</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Find names of employees starting with ‘A’.</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Find number of employees working in department  ‘ABC’.</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Print details of employees whose first-name ends with ‘A’ and contains 6 Alphabets.</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Print details of employees whose salary lies between 10000  and 50000.</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Fetch only the first name from full name column.</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Fetch duplicate records from a table.</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Remove duplicates</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Create empty table with same structure as some other table.</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Fetch common records between 2 tables.</a:t>
            </a:r>
          </a:p>
        </p:txBody>
      </p:sp>
    </p:spTree>
    <p:extLst>
      <p:ext uri="{BB962C8B-B14F-4D97-AF65-F5344CB8AC3E}">
        <p14:creationId xmlns:p14="http://schemas.microsoft.com/office/powerpoint/2010/main" val="126558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0AF72E-ECCE-4DDA-8E48-C11232EB32C1}"/>
              </a:ext>
            </a:extLst>
          </p:cNvPr>
          <p:cNvSpPr>
            <a:spLocks noGrp="1"/>
          </p:cNvSpPr>
          <p:nvPr>
            <p:ph idx="1"/>
          </p:nvPr>
        </p:nvSpPr>
        <p:spPr>
          <a:xfrm>
            <a:off x="838200" y="604910"/>
            <a:ext cx="10515600" cy="5781821"/>
          </a:xfrm>
        </p:spPr>
        <p:txBody>
          <a:bodyPr>
            <a:normAutofit/>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11.  Fetch Emp-name in upper case &amp; use alias:</a:t>
            </a:r>
          </a:p>
          <a:p>
            <a:pPr marL="457200" indent="-457200">
              <a:lnSpc>
                <a:spcPct val="150000"/>
              </a:lnSpc>
              <a:buAutoNum type="arabicPeriod" startAt="12"/>
            </a:pPr>
            <a:r>
              <a:rPr lang="en-IN" sz="2400" dirty="0">
                <a:latin typeface="Times New Roman" panose="02020603050405020304" pitchFamily="18" charset="0"/>
                <a:cs typeface="Times New Roman" panose="02020603050405020304" pitchFamily="18" charset="0"/>
              </a:rPr>
              <a:t>Fetch top N records:</a:t>
            </a:r>
          </a:p>
          <a:p>
            <a:pPr marL="457200" indent="-457200">
              <a:lnSpc>
                <a:spcPct val="150000"/>
              </a:lnSpc>
              <a:buAutoNum type="arabicPeriod" startAt="12"/>
            </a:pPr>
            <a:r>
              <a:rPr lang="en-IN" sz="2400" dirty="0">
                <a:latin typeface="Times New Roman" panose="02020603050405020304" pitchFamily="18" charset="0"/>
                <a:cs typeface="Times New Roman" panose="02020603050405020304" pitchFamily="18" charset="0"/>
              </a:rPr>
              <a:t>Retrieve </a:t>
            </a:r>
            <a:r>
              <a:rPr lang="en-IN" sz="2400" dirty="0" err="1">
                <a:latin typeface="Times New Roman" panose="02020603050405020304" pitchFamily="18" charset="0"/>
                <a:cs typeface="Times New Roman" panose="02020603050405020304" pitchFamily="18" charset="0"/>
              </a:rPr>
              <a:t>empfname</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emplname</a:t>
            </a:r>
            <a:r>
              <a:rPr lang="en-IN" sz="2400" dirty="0">
                <a:latin typeface="Times New Roman" panose="02020603050405020304" pitchFamily="18" charset="0"/>
                <a:cs typeface="Times New Roman" panose="02020603050405020304" pitchFamily="18" charset="0"/>
              </a:rPr>
              <a:t> in a single column as “full name”, first name, last name separated with space:</a:t>
            </a:r>
          </a:p>
          <a:p>
            <a:pPr marL="457200" indent="-457200">
              <a:lnSpc>
                <a:spcPct val="150000"/>
              </a:lnSpc>
              <a:buAutoNum type="arabicPeriod" startAt="12"/>
            </a:pPr>
            <a:r>
              <a:rPr lang="en-IN" sz="2400" dirty="0">
                <a:latin typeface="Times New Roman" panose="02020603050405020304" pitchFamily="18" charset="0"/>
                <a:cs typeface="Times New Roman" panose="02020603050405020304" pitchFamily="18" charset="0"/>
              </a:rPr>
              <a:t>Retrieve emp-position along with total salaries pai for each of them:</a:t>
            </a:r>
          </a:p>
          <a:p>
            <a:pPr marL="457200" indent="-457200">
              <a:lnSpc>
                <a:spcPct val="150000"/>
              </a:lnSpc>
              <a:buAutoNum type="arabicPeriod" startAt="12"/>
            </a:pPr>
            <a:r>
              <a:rPr lang="en-IN" sz="2400" dirty="0">
                <a:latin typeface="Times New Roman" panose="02020603050405020304" pitchFamily="18" charset="0"/>
                <a:cs typeface="Times New Roman" panose="02020603050405020304" pitchFamily="18" charset="0"/>
              </a:rPr>
              <a:t>Fetch details of </a:t>
            </a:r>
            <a:r>
              <a:rPr lang="en-IN" sz="2400" dirty="0" err="1">
                <a:latin typeface="Times New Roman" panose="02020603050405020304" pitchFamily="18" charset="0"/>
                <a:cs typeface="Times New Roman" panose="02020603050405020304" pitchFamily="18" charset="0"/>
              </a:rPr>
              <a:t>empoyees</a:t>
            </a:r>
            <a:r>
              <a:rPr lang="en-IN" sz="2400" dirty="0">
                <a:latin typeface="Times New Roman" panose="02020603050405020304" pitchFamily="18" charset="0"/>
                <a:cs typeface="Times New Roman" panose="02020603050405020304" pitchFamily="18" charset="0"/>
              </a:rPr>
              <a:t> with address as “DELHI(DEL)”:</a:t>
            </a:r>
          </a:p>
          <a:p>
            <a:pPr marL="457200" indent="-457200">
              <a:lnSpc>
                <a:spcPct val="150000"/>
              </a:lnSpc>
              <a:buAutoNum type="arabicPeriod" startAt="12"/>
            </a:pPr>
            <a:r>
              <a:rPr lang="en-IN" sz="2400" dirty="0">
                <a:latin typeface="Times New Roman" panose="02020603050405020304" pitchFamily="18" charset="0"/>
                <a:cs typeface="Times New Roman" panose="02020603050405020304" pitchFamily="18" charset="0"/>
              </a:rPr>
              <a:t>SQL query to find highest salary in department.</a:t>
            </a:r>
          </a:p>
          <a:p>
            <a:pPr marL="457200" indent="-457200">
              <a:lnSpc>
                <a:spcPct val="150000"/>
              </a:lnSpc>
              <a:buAutoNum type="arabicPeriod" startAt="12"/>
            </a:pPr>
            <a:r>
              <a:rPr lang="en-IN" sz="2400" dirty="0">
                <a:latin typeface="Times New Roman" panose="02020603050405020304" pitchFamily="18" charset="0"/>
                <a:cs typeface="Times New Roman" panose="02020603050405020304" pitchFamily="18" charset="0"/>
              </a:rPr>
              <a:t>Query to find NTH Highest salary </a:t>
            </a:r>
          </a:p>
          <a:p>
            <a:pPr marL="457200" indent="-457200">
              <a:lnSpc>
                <a:spcPct val="150000"/>
              </a:lnSpc>
              <a:buFont typeface="+mj-lt"/>
              <a:buAutoNum type="arabicPeriod"/>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A5008D0-1702-4B52-9B5D-4AB3FF6678F3}"/>
              </a:ext>
            </a:extLst>
          </p:cNvPr>
          <p:cNvPicPr>
            <a:picLocks noChangeAspect="1"/>
          </p:cNvPicPr>
          <p:nvPr/>
        </p:nvPicPr>
        <p:blipFill rotWithShape="1">
          <a:blip r:embed="rId2"/>
          <a:srcRect l="59654" t="31375" r="18925" b="31478"/>
          <a:stretch/>
        </p:blipFill>
        <p:spPr>
          <a:xfrm>
            <a:off x="7544421" y="4796553"/>
            <a:ext cx="2191249" cy="2136407"/>
          </a:xfrm>
          <a:prstGeom prst="rect">
            <a:avLst/>
          </a:prstGeom>
        </p:spPr>
      </p:pic>
      <p:cxnSp>
        <p:nvCxnSpPr>
          <p:cNvPr id="6" name="Straight Arrow Connector 5">
            <a:extLst>
              <a:ext uri="{FF2B5EF4-FFF2-40B4-BE49-F238E27FC236}">
                <a16:creationId xmlns:a16="http://schemas.microsoft.com/office/drawing/2014/main" xmlns="" id="{1A055AA0-FDB7-4F8C-B585-1ED4A584BA78}"/>
              </a:ext>
            </a:extLst>
          </p:cNvPr>
          <p:cNvCxnSpPr/>
          <p:nvPr/>
        </p:nvCxnSpPr>
        <p:spPr>
          <a:xfrm>
            <a:off x="5795682" y="5593976"/>
            <a:ext cx="14253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05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BE87C5-E189-4C89-A6CC-E6015F476108}"/>
              </a:ext>
            </a:extLst>
          </p:cNvPr>
          <p:cNvSpPr>
            <a:spLocks noGrp="1"/>
          </p:cNvSpPr>
          <p:nvPr>
            <p:ph idx="1"/>
          </p:nvPr>
        </p:nvSpPr>
        <p:spPr>
          <a:xfrm>
            <a:off x="419686" y="383344"/>
            <a:ext cx="11352627" cy="6091311"/>
          </a:xfrm>
        </p:spPr>
        <p:txBody>
          <a:bodyPr/>
          <a:lstStyle/>
          <a:p>
            <a:pPr marL="0" indent="0">
              <a:buNone/>
            </a:pPr>
            <a:r>
              <a:rPr lang="en-IN" sz="2400" dirty="0">
                <a:latin typeface="Times New Roman" panose="02020603050405020304" pitchFamily="18" charset="0"/>
                <a:cs typeface="Times New Roman" panose="02020603050405020304" pitchFamily="18" charset="0"/>
              </a:rPr>
              <a:t>18. Query that the number of occurrences of each occupation . sort in ascending order and output them in the format:</a:t>
            </a:r>
          </a:p>
          <a:p>
            <a:pPr marL="0" indent="0">
              <a:buNone/>
            </a:pPr>
            <a:r>
              <a:rPr lang="en-IN" sz="2400" b="1" dirty="0">
                <a:latin typeface="Times New Roman" panose="02020603050405020304" pitchFamily="18" charset="0"/>
                <a:cs typeface="Times New Roman" panose="02020603050405020304" pitchFamily="18" charset="0"/>
              </a:rPr>
              <a:t>                                                 Occupations</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There are total of [ Occupation-count ]  [ Occupation  ] 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Output: [ must be ]</a:t>
            </a:r>
          </a:p>
          <a:p>
            <a:pPr marL="0" indent="0">
              <a:buNone/>
            </a:pPr>
            <a:r>
              <a:rPr lang="en-IN" sz="2400" dirty="0">
                <a:latin typeface="Times New Roman" panose="02020603050405020304" pitchFamily="18" charset="0"/>
                <a:cs typeface="Times New Roman" panose="02020603050405020304" pitchFamily="18" charset="0"/>
              </a:rPr>
              <a:t>There are a total of 2 actors.</a:t>
            </a:r>
          </a:p>
          <a:p>
            <a:pPr marL="0" indent="0">
              <a:buNone/>
            </a:pPr>
            <a:r>
              <a:rPr lang="en-IN" sz="2400" dirty="0">
                <a:latin typeface="Times New Roman" panose="02020603050405020304" pitchFamily="18" charset="0"/>
                <a:cs typeface="Times New Roman" panose="02020603050405020304" pitchFamily="18" charset="0"/>
              </a:rPr>
              <a:t>There are a total of 15 comedians.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46573A14-4A50-4982-912D-CB4E14AE4726}"/>
              </a:ext>
            </a:extLst>
          </p:cNvPr>
          <p:cNvGraphicFramePr>
            <a:graphicFrameLocks noGrp="1"/>
          </p:cNvGraphicFramePr>
          <p:nvPr>
            <p:extLst>
              <p:ext uri="{D42A27DB-BD31-4B8C-83A1-F6EECF244321}">
                <p14:modId xmlns:p14="http://schemas.microsoft.com/office/powerpoint/2010/main" val="1697593322"/>
              </p:ext>
            </p:extLst>
          </p:nvPr>
        </p:nvGraphicFramePr>
        <p:xfrm>
          <a:off x="2032000" y="154966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556168625"/>
                    </a:ext>
                  </a:extLst>
                </a:gridCol>
                <a:gridCol w="4064000">
                  <a:extLst>
                    <a:ext uri="{9D8B030D-6E8A-4147-A177-3AD203B41FA5}">
                      <a16:colId xmlns:a16="http://schemas.microsoft.com/office/drawing/2014/main" xmlns="" val="2105699441"/>
                    </a:ext>
                  </a:extLst>
                </a:gridCol>
              </a:tblGrid>
              <a:tr h="370840">
                <a:tc>
                  <a:txBody>
                    <a:bodyPr/>
                    <a:lstStyle/>
                    <a:p>
                      <a:r>
                        <a:rPr lang="en-IN" dirty="0"/>
                        <a:t>Name</a:t>
                      </a:r>
                    </a:p>
                  </a:txBody>
                  <a:tcPr/>
                </a:tc>
                <a:tc>
                  <a:txBody>
                    <a:bodyPr/>
                    <a:lstStyle/>
                    <a:p>
                      <a:r>
                        <a:rPr lang="en-IN" dirty="0"/>
                        <a:t>Occupation</a:t>
                      </a:r>
                    </a:p>
                  </a:txBody>
                  <a:tcPr/>
                </a:tc>
                <a:extLst>
                  <a:ext uri="{0D108BD9-81ED-4DB2-BD59-A6C34878D82A}">
                    <a16:rowId xmlns:a16="http://schemas.microsoft.com/office/drawing/2014/main" xmlns="" val="588166210"/>
                  </a:ext>
                </a:extLst>
              </a:tr>
              <a:tr h="370840">
                <a:tc>
                  <a:txBody>
                    <a:bodyPr/>
                    <a:lstStyle/>
                    <a:p>
                      <a:r>
                        <a:rPr lang="en-IN" dirty="0"/>
                        <a:t>Ranveer</a:t>
                      </a:r>
                    </a:p>
                  </a:txBody>
                  <a:tcPr/>
                </a:tc>
                <a:tc>
                  <a:txBody>
                    <a:bodyPr/>
                    <a:lstStyle/>
                    <a:p>
                      <a:r>
                        <a:rPr lang="en-IN" dirty="0"/>
                        <a:t>Actor</a:t>
                      </a:r>
                    </a:p>
                  </a:txBody>
                  <a:tcPr/>
                </a:tc>
                <a:extLst>
                  <a:ext uri="{0D108BD9-81ED-4DB2-BD59-A6C34878D82A}">
                    <a16:rowId xmlns:a16="http://schemas.microsoft.com/office/drawing/2014/main" xmlns="" val="216557285"/>
                  </a:ext>
                </a:extLst>
              </a:tr>
              <a:tr h="370840">
                <a:tc>
                  <a:txBody>
                    <a:bodyPr/>
                    <a:lstStyle/>
                    <a:p>
                      <a:r>
                        <a:rPr lang="en-IN" dirty="0" err="1"/>
                        <a:t>Sharukan</a:t>
                      </a:r>
                      <a:endParaRPr lang="en-IN" dirty="0"/>
                    </a:p>
                  </a:txBody>
                  <a:tcPr/>
                </a:tc>
                <a:tc>
                  <a:txBody>
                    <a:bodyPr/>
                    <a:lstStyle/>
                    <a:p>
                      <a:r>
                        <a:rPr lang="en-IN" dirty="0"/>
                        <a:t>Actor</a:t>
                      </a:r>
                    </a:p>
                  </a:txBody>
                  <a:tcPr/>
                </a:tc>
                <a:extLst>
                  <a:ext uri="{0D108BD9-81ED-4DB2-BD59-A6C34878D82A}">
                    <a16:rowId xmlns:a16="http://schemas.microsoft.com/office/drawing/2014/main" xmlns="" val="3533287396"/>
                  </a:ext>
                </a:extLst>
              </a:tr>
              <a:tr h="370840">
                <a:tc>
                  <a:txBody>
                    <a:bodyPr/>
                    <a:lstStyle/>
                    <a:p>
                      <a:r>
                        <a:rPr lang="en-IN" dirty="0"/>
                        <a:t>Vadivel</a:t>
                      </a:r>
                    </a:p>
                  </a:txBody>
                  <a:tcPr/>
                </a:tc>
                <a:tc>
                  <a:txBody>
                    <a:bodyPr/>
                    <a:lstStyle/>
                    <a:p>
                      <a:r>
                        <a:rPr lang="en-IN" dirty="0"/>
                        <a:t>Comedian</a:t>
                      </a:r>
                    </a:p>
                  </a:txBody>
                  <a:tcPr/>
                </a:tc>
                <a:extLst>
                  <a:ext uri="{0D108BD9-81ED-4DB2-BD59-A6C34878D82A}">
                    <a16:rowId xmlns:a16="http://schemas.microsoft.com/office/drawing/2014/main" xmlns="" val="89553643"/>
                  </a:ext>
                </a:extLst>
              </a:tr>
            </a:tbl>
          </a:graphicData>
        </a:graphic>
      </p:graphicFrame>
    </p:spTree>
    <p:extLst>
      <p:ext uri="{BB962C8B-B14F-4D97-AF65-F5344CB8AC3E}">
        <p14:creationId xmlns:p14="http://schemas.microsoft.com/office/powerpoint/2010/main" val="302379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CE5F90-832A-408B-930B-68051E613ECA}"/>
              </a:ext>
            </a:extLst>
          </p:cNvPr>
          <p:cNvSpPr>
            <a:spLocks noGrp="1"/>
          </p:cNvSpPr>
          <p:nvPr>
            <p:ph idx="1"/>
          </p:nvPr>
        </p:nvSpPr>
        <p:spPr>
          <a:xfrm>
            <a:off x="838200" y="706278"/>
            <a:ext cx="10515600" cy="544544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19. SQL query to find all duplicate emails in a table.           </a:t>
            </a:r>
            <a:r>
              <a:rPr lang="en-IN" sz="2000" b="1" dirty="0">
                <a:latin typeface="Times New Roman" panose="02020603050405020304" pitchFamily="18" charset="0"/>
                <a:cs typeface="Times New Roman" panose="02020603050405020304" pitchFamily="18" charset="0"/>
              </a:rPr>
              <a:t>Employee</a:t>
            </a:r>
          </a:p>
          <a:p>
            <a:pPr marL="0" indent="0">
              <a:buNone/>
            </a:pPr>
            <a:r>
              <a:rPr lang="en-IN" sz="2000" dirty="0">
                <a:latin typeface="Times New Roman" panose="02020603050405020304" pitchFamily="18" charset="0"/>
                <a:cs typeface="Times New Roman" panose="02020603050405020304" pitchFamily="18" charset="0"/>
              </a:rPr>
              <a:t>20. Find second highest salary .</a:t>
            </a:r>
          </a:p>
          <a:p>
            <a:pPr marL="0" indent="0">
              <a:buNone/>
            </a:pPr>
            <a:r>
              <a:rPr lang="en-IN" sz="2000" dirty="0">
                <a:latin typeface="Times New Roman" panose="02020603050405020304" pitchFamily="18" charset="0"/>
                <a:cs typeface="Times New Roman" panose="02020603050405020304" pitchFamily="18" charset="0"/>
              </a:rPr>
              <a:t>For : MAX , LIMIT , TOP.</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21. How to create table structure from existing table.</a:t>
            </a:r>
          </a:p>
          <a:p>
            <a:pPr marL="0" indent="0">
              <a:buNone/>
            </a:pPr>
            <a:r>
              <a:rPr lang="en-IN" sz="2000" dirty="0">
                <a:latin typeface="Times New Roman" panose="02020603050405020304" pitchFamily="18" charset="0"/>
                <a:cs typeface="Times New Roman" panose="02020603050405020304" pitchFamily="18" charset="0"/>
              </a:rPr>
              <a:t>22. Query an alphabetically ordered list of all names , immediately followed by the first letter of each profession enclosed in parameters.                                                       </a:t>
            </a:r>
            <a:r>
              <a:rPr lang="en-IN" sz="2000" b="1" dirty="0">
                <a:latin typeface="Times New Roman" panose="02020603050405020304" pitchFamily="18" charset="0"/>
                <a:cs typeface="Times New Roman" panose="02020603050405020304" pitchFamily="18" charset="0"/>
              </a:rPr>
              <a:t>Occupations</a:t>
            </a:r>
          </a:p>
          <a:p>
            <a:pPr marL="0" indent="0">
              <a:buNone/>
            </a:pPr>
            <a:r>
              <a:rPr lang="en-IN" sz="2000" b="1" dirty="0">
                <a:latin typeface="Times New Roman" panose="02020603050405020304" pitchFamily="18" charset="0"/>
                <a:cs typeface="Times New Roman" panose="02020603050405020304" pitchFamily="18" charset="0"/>
              </a:rPr>
              <a:t>o/p:</a:t>
            </a:r>
          </a:p>
          <a:p>
            <a:pPr marL="0" indent="0">
              <a:buNone/>
            </a:pPr>
            <a:r>
              <a:rPr lang="en-IN" sz="2000" dirty="0">
                <a:latin typeface="Times New Roman" panose="02020603050405020304" pitchFamily="18" charset="0"/>
                <a:cs typeface="Times New Roman" panose="02020603050405020304" pitchFamily="18" charset="0"/>
              </a:rPr>
              <a:t>Jack (D)</a:t>
            </a:r>
          </a:p>
          <a:p>
            <a:pPr marL="0" indent="0">
              <a:buNone/>
            </a:pPr>
            <a:r>
              <a:rPr lang="en-IN" sz="2000" dirty="0">
                <a:latin typeface="Times New Roman" panose="02020603050405020304" pitchFamily="18" charset="0"/>
                <a:cs typeface="Times New Roman" panose="02020603050405020304" pitchFamily="18" charset="0"/>
              </a:rPr>
              <a:t>Alan (A)</a:t>
            </a:r>
          </a:p>
          <a:p>
            <a:pPr marL="0" indent="0">
              <a:buNone/>
            </a:pPr>
            <a:r>
              <a:rPr lang="en-IN" sz="2000" dirty="0">
                <a:latin typeface="Times New Roman" panose="02020603050405020304" pitchFamily="18" charset="0"/>
                <a:cs typeface="Times New Roman" panose="02020603050405020304" pitchFamily="18" charset="0"/>
              </a:rPr>
              <a:t>Charlie (S)</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8C5C77DE-46CD-4BC8-A2E7-CF83D2A3D3A3}"/>
              </a:ext>
            </a:extLst>
          </p:cNvPr>
          <p:cNvGraphicFramePr>
            <a:graphicFrameLocks noGrp="1"/>
          </p:cNvGraphicFramePr>
          <p:nvPr>
            <p:extLst>
              <p:ext uri="{D42A27DB-BD31-4B8C-83A1-F6EECF244321}">
                <p14:modId xmlns:p14="http://schemas.microsoft.com/office/powerpoint/2010/main" val="2074601193"/>
              </p:ext>
            </p:extLst>
          </p:nvPr>
        </p:nvGraphicFramePr>
        <p:xfrm>
          <a:off x="6660272" y="1029834"/>
          <a:ext cx="4143717" cy="1828800"/>
        </p:xfrm>
        <a:graphic>
          <a:graphicData uri="http://schemas.openxmlformats.org/drawingml/2006/table">
            <a:tbl>
              <a:tblPr firstRow="1" bandRow="1">
                <a:tableStyleId>{5C22544A-7EE6-4342-B048-85BDC9FD1C3A}</a:tableStyleId>
              </a:tblPr>
              <a:tblGrid>
                <a:gridCol w="1400516">
                  <a:extLst>
                    <a:ext uri="{9D8B030D-6E8A-4147-A177-3AD203B41FA5}">
                      <a16:colId xmlns:a16="http://schemas.microsoft.com/office/drawing/2014/main" xmlns="" val="3368436617"/>
                    </a:ext>
                  </a:extLst>
                </a:gridCol>
                <a:gridCol w="1361962">
                  <a:extLst>
                    <a:ext uri="{9D8B030D-6E8A-4147-A177-3AD203B41FA5}">
                      <a16:colId xmlns:a16="http://schemas.microsoft.com/office/drawing/2014/main" xmlns="" val="2758199586"/>
                    </a:ext>
                  </a:extLst>
                </a:gridCol>
                <a:gridCol w="1381239">
                  <a:extLst>
                    <a:ext uri="{9D8B030D-6E8A-4147-A177-3AD203B41FA5}">
                      <a16:colId xmlns:a16="http://schemas.microsoft.com/office/drawing/2014/main" xmlns="" val="280423095"/>
                    </a:ext>
                  </a:extLst>
                </a:gridCol>
              </a:tblGrid>
              <a:tr h="309047">
                <a:tc>
                  <a:txBody>
                    <a:bodyPr/>
                    <a:lstStyle/>
                    <a:p>
                      <a:r>
                        <a:rPr lang="en-IN" dirty="0"/>
                        <a:t>emp-id</a:t>
                      </a:r>
                    </a:p>
                  </a:txBody>
                  <a:tcPr/>
                </a:tc>
                <a:tc>
                  <a:txBody>
                    <a:bodyPr/>
                    <a:lstStyle/>
                    <a:p>
                      <a:r>
                        <a:rPr lang="en-IN" dirty="0"/>
                        <a:t>emp-name</a:t>
                      </a:r>
                    </a:p>
                  </a:txBody>
                  <a:tcPr/>
                </a:tc>
                <a:tc>
                  <a:txBody>
                    <a:bodyPr/>
                    <a:lstStyle/>
                    <a:p>
                      <a:r>
                        <a:rPr lang="en-IN" dirty="0"/>
                        <a:t>emp-salary</a:t>
                      </a:r>
                    </a:p>
                  </a:txBody>
                  <a:tcPr/>
                </a:tc>
                <a:extLst>
                  <a:ext uri="{0D108BD9-81ED-4DB2-BD59-A6C34878D82A}">
                    <a16:rowId xmlns:a16="http://schemas.microsoft.com/office/drawing/2014/main" xmlns="" val="29918534"/>
                  </a:ext>
                </a:extLst>
              </a:tr>
              <a:tr h="309047">
                <a:tc>
                  <a:txBody>
                    <a:bodyPr/>
                    <a:lstStyle/>
                    <a:p>
                      <a:r>
                        <a:rPr lang="en-IN" dirty="0"/>
                        <a:t>1</a:t>
                      </a:r>
                    </a:p>
                  </a:txBody>
                  <a:tcPr/>
                </a:tc>
                <a:tc>
                  <a:txBody>
                    <a:bodyPr/>
                    <a:lstStyle/>
                    <a:p>
                      <a:r>
                        <a:rPr lang="en-IN" dirty="0"/>
                        <a:t>A</a:t>
                      </a:r>
                    </a:p>
                  </a:txBody>
                  <a:tcPr/>
                </a:tc>
                <a:tc>
                  <a:txBody>
                    <a:bodyPr/>
                    <a:lstStyle/>
                    <a:p>
                      <a:r>
                        <a:rPr lang="en-IN" dirty="0"/>
                        <a:t>5000</a:t>
                      </a:r>
                    </a:p>
                  </a:txBody>
                  <a:tcPr/>
                </a:tc>
                <a:extLst>
                  <a:ext uri="{0D108BD9-81ED-4DB2-BD59-A6C34878D82A}">
                    <a16:rowId xmlns:a16="http://schemas.microsoft.com/office/drawing/2014/main" xmlns="" val="1814699329"/>
                  </a:ext>
                </a:extLst>
              </a:tr>
              <a:tr h="309047">
                <a:tc>
                  <a:txBody>
                    <a:bodyPr/>
                    <a:lstStyle/>
                    <a:p>
                      <a:r>
                        <a:rPr lang="en-IN" dirty="0"/>
                        <a:t>2</a:t>
                      </a:r>
                    </a:p>
                  </a:txBody>
                  <a:tcPr/>
                </a:tc>
                <a:tc>
                  <a:txBody>
                    <a:bodyPr/>
                    <a:lstStyle/>
                    <a:p>
                      <a:r>
                        <a:rPr lang="en-IN" dirty="0"/>
                        <a:t>B</a:t>
                      </a:r>
                    </a:p>
                  </a:txBody>
                  <a:tcPr/>
                </a:tc>
                <a:tc>
                  <a:txBody>
                    <a:bodyPr/>
                    <a:lstStyle/>
                    <a:p>
                      <a:r>
                        <a:rPr lang="en-IN" dirty="0"/>
                        <a:t>6000</a:t>
                      </a:r>
                    </a:p>
                  </a:txBody>
                  <a:tcPr/>
                </a:tc>
                <a:extLst>
                  <a:ext uri="{0D108BD9-81ED-4DB2-BD59-A6C34878D82A}">
                    <a16:rowId xmlns:a16="http://schemas.microsoft.com/office/drawing/2014/main" xmlns="" val="3822446658"/>
                  </a:ext>
                </a:extLst>
              </a:tr>
              <a:tr h="309047">
                <a:tc>
                  <a:txBody>
                    <a:bodyPr/>
                    <a:lstStyle/>
                    <a:p>
                      <a:r>
                        <a:rPr lang="en-IN" dirty="0"/>
                        <a:t>3</a:t>
                      </a:r>
                    </a:p>
                  </a:txBody>
                  <a:tcPr/>
                </a:tc>
                <a:tc>
                  <a:txBody>
                    <a:bodyPr/>
                    <a:lstStyle/>
                    <a:p>
                      <a:r>
                        <a:rPr lang="en-IN" dirty="0"/>
                        <a:t>C</a:t>
                      </a:r>
                    </a:p>
                  </a:txBody>
                  <a:tcPr/>
                </a:tc>
                <a:tc>
                  <a:txBody>
                    <a:bodyPr/>
                    <a:lstStyle/>
                    <a:p>
                      <a:r>
                        <a:rPr lang="en-IN" dirty="0"/>
                        <a:t>2000</a:t>
                      </a:r>
                    </a:p>
                  </a:txBody>
                  <a:tcPr/>
                </a:tc>
                <a:extLst>
                  <a:ext uri="{0D108BD9-81ED-4DB2-BD59-A6C34878D82A}">
                    <a16:rowId xmlns:a16="http://schemas.microsoft.com/office/drawing/2014/main" xmlns="" val="114634898"/>
                  </a:ext>
                </a:extLst>
              </a:tr>
              <a:tr h="309047">
                <a:tc>
                  <a:txBody>
                    <a:bodyPr/>
                    <a:lstStyle/>
                    <a:p>
                      <a:r>
                        <a:rPr lang="en-IN" dirty="0"/>
                        <a:t>4</a:t>
                      </a:r>
                    </a:p>
                  </a:txBody>
                  <a:tcPr/>
                </a:tc>
                <a:tc>
                  <a:txBody>
                    <a:bodyPr/>
                    <a:lstStyle/>
                    <a:p>
                      <a:r>
                        <a:rPr lang="en-IN" dirty="0"/>
                        <a:t>D</a:t>
                      </a:r>
                    </a:p>
                  </a:txBody>
                  <a:tcPr/>
                </a:tc>
                <a:tc>
                  <a:txBody>
                    <a:bodyPr/>
                    <a:lstStyle/>
                    <a:p>
                      <a:r>
                        <a:rPr lang="en-IN" dirty="0"/>
                        <a:t>7000</a:t>
                      </a:r>
                    </a:p>
                  </a:txBody>
                  <a:tcPr/>
                </a:tc>
                <a:extLst>
                  <a:ext uri="{0D108BD9-81ED-4DB2-BD59-A6C34878D82A}">
                    <a16:rowId xmlns:a16="http://schemas.microsoft.com/office/drawing/2014/main" xmlns="" val="1872516193"/>
                  </a:ext>
                </a:extLst>
              </a:tr>
            </a:tbl>
          </a:graphicData>
        </a:graphic>
      </p:graphicFrame>
      <p:graphicFrame>
        <p:nvGraphicFramePr>
          <p:cNvPr id="5" name="Table 5">
            <a:extLst>
              <a:ext uri="{FF2B5EF4-FFF2-40B4-BE49-F238E27FC236}">
                <a16:creationId xmlns:a16="http://schemas.microsoft.com/office/drawing/2014/main" xmlns="" id="{A3A76A9B-FAF6-4F18-A044-97330B26A6D8}"/>
              </a:ext>
            </a:extLst>
          </p:cNvPr>
          <p:cNvGraphicFramePr>
            <a:graphicFrameLocks noGrp="1"/>
          </p:cNvGraphicFramePr>
          <p:nvPr>
            <p:extLst>
              <p:ext uri="{D42A27DB-BD31-4B8C-83A1-F6EECF244321}">
                <p14:modId xmlns:p14="http://schemas.microsoft.com/office/powerpoint/2010/main" val="2176778935"/>
              </p:ext>
            </p:extLst>
          </p:nvPr>
        </p:nvGraphicFramePr>
        <p:xfrm>
          <a:off x="7771619" y="3800268"/>
          <a:ext cx="3032370" cy="1545232"/>
        </p:xfrm>
        <a:graphic>
          <a:graphicData uri="http://schemas.openxmlformats.org/drawingml/2006/table">
            <a:tbl>
              <a:tblPr firstRow="1" bandRow="1">
                <a:tableStyleId>{5C22544A-7EE6-4342-B048-85BDC9FD1C3A}</a:tableStyleId>
              </a:tblPr>
              <a:tblGrid>
                <a:gridCol w="1516185">
                  <a:extLst>
                    <a:ext uri="{9D8B030D-6E8A-4147-A177-3AD203B41FA5}">
                      <a16:colId xmlns:a16="http://schemas.microsoft.com/office/drawing/2014/main" xmlns="" val="3416930090"/>
                    </a:ext>
                  </a:extLst>
                </a:gridCol>
                <a:gridCol w="1516185">
                  <a:extLst>
                    <a:ext uri="{9D8B030D-6E8A-4147-A177-3AD203B41FA5}">
                      <a16:colId xmlns:a16="http://schemas.microsoft.com/office/drawing/2014/main" xmlns="" val="2976451149"/>
                    </a:ext>
                  </a:extLst>
                </a:gridCol>
              </a:tblGrid>
              <a:tr h="386308">
                <a:tc>
                  <a:txBody>
                    <a:bodyPr/>
                    <a:lstStyle/>
                    <a:p>
                      <a:r>
                        <a:rPr lang="en-IN" dirty="0"/>
                        <a:t>Name</a:t>
                      </a:r>
                    </a:p>
                  </a:txBody>
                  <a:tcPr/>
                </a:tc>
                <a:tc>
                  <a:txBody>
                    <a:bodyPr/>
                    <a:lstStyle/>
                    <a:p>
                      <a:r>
                        <a:rPr lang="en-IN" dirty="0"/>
                        <a:t>Occupation</a:t>
                      </a:r>
                    </a:p>
                  </a:txBody>
                  <a:tcPr/>
                </a:tc>
                <a:extLst>
                  <a:ext uri="{0D108BD9-81ED-4DB2-BD59-A6C34878D82A}">
                    <a16:rowId xmlns:a16="http://schemas.microsoft.com/office/drawing/2014/main" xmlns="" val="3461158598"/>
                  </a:ext>
                </a:extLst>
              </a:tr>
              <a:tr h="386308">
                <a:tc>
                  <a:txBody>
                    <a:bodyPr/>
                    <a:lstStyle/>
                    <a:p>
                      <a:r>
                        <a:rPr lang="en-IN" dirty="0"/>
                        <a:t>Jack</a:t>
                      </a:r>
                    </a:p>
                  </a:txBody>
                  <a:tcPr/>
                </a:tc>
                <a:tc>
                  <a:txBody>
                    <a:bodyPr/>
                    <a:lstStyle/>
                    <a:p>
                      <a:r>
                        <a:rPr lang="en-IN" dirty="0"/>
                        <a:t>Doctor</a:t>
                      </a:r>
                    </a:p>
                  </a:txBody>
                  <a:tcPr/>
                </a:tc>
                <a:extLst>
                  <a:ext uri="{0D108BD9-81ED-4DB2-BD59-A6C34878D82A}">
                    <a16:rowId xmlns:a16="http://schemas.microsoft.com/office/drawing/2014/main" xmlns="" val="2033328236"/>
                  </a:ext>
                </a:extLst>
              </a:tr>
              <a:tr h="386308">
                <a:tc>
                  <a:txBody>
                    <a:bodyPr/>
                    <a:lstStyle/>
                    <a:p>
                      <a:r>
                        <a:rPr lang="en-IN" dirty="0"/>
                        <a:t>Alan</a:t>
                      </a:r>
                    </a:p>
                  </a:txBody>
                  <a:tcPr/>
                </a:tc>
                <a:tc>
                  <a:txBody>
                    <a:bodyPr/>
                    <a:lstStyle/>
                    <a:p>
                      <a:r>
                        <a:rPr lang="en-IN" dirty="0"/>
                        <a:t>Actor</a:t>
                      </a:r>
                    </a:p>
                  </a:txBody>
                  <a:tcPr/>
                </a:tc>
                <a:extLst>
                  <a:ext uri="{0D108BD9-81ED-4DB2-BD59-A6C34878D82A}">
                    <a16:rowId xmlns:a16="http://schemas.microsoft.com/office/drawing/2014/main" xmlns="" val="1024855858"/>
                  </a:ext>
                </a:extLst>
              </a:tr>
              <a:tr h="386308">
                <a:tc>
                  <a:txBody>
                    <a:bodyPr/>
                    <a:lstStyle/>
                    <a:p>
                      <a:r>
                        <a:rPr lang="en-IN" dirty="0"/>
                        <a:t>Charlie</a:t>
                      </a:r>
                    </a:p>
                  </a:txBody>
                  <a:tcPr/>
                </a:tc>
                <a:tc>
                  <a:txBody>
                    <a:bodyPr/>
                    <a:lstStyle/>
                    <a:p>
                      <a:r>
                        <a:rPr lang="en-IN" dirty="0"/>
                        <a:t>Singer</a:t>
                      </a:r>
                    </a:p>
                  </a:txBody>
                  <a:tcPr/>
                </a:tc>
                <a:extLst>
                  <a:ext uri="{0D108BD9-81ED-4DB2-BD59-A6C34878D82A}">
                    <a16:rowId xmlns:a16="http://schemas.microsoft.com/office/drawing/2014/main" xmlns="" val="4200513740"/>
                  </a:ext>
                </a:extLst>
              </a:tr>
            </a:tbl>
          </a:graphicData>
        </a:graphic>
      </p:graphicFrame>
      <p:cxnSp>
        <p:nvCxnSpPr>
          <p:cNvPr id="7" name="Straight Arrow Connector 6">
            <a:extLst>
              <a:ext uri="{FF2B5EF4-FFF2-40B4-BE49-F238E27FC236}">
                <a16:creationId xmlns:a16="http://schemas.microsoft.com/office/drawing/2014/main" xmlns="" id="{87A83375-CF12-4387-A98C-951A6EBC3B5C}"/>
              </a:ext>
            </a:extLst>
          </p:cNvPr>
          <p:cNvCxnSpPr/>
          <p:nvPr/>
        </p:nvCxnSpPr>
        <p:spPr>
          <a:xfrm>
            <a:off x="4248443" y="1603717"/>
            <a:ext cx="19554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AB0F319B-FABF-4C52-B5FE-3EBD09198539}"/>
              </a:ext>
            </a:extLst>
          </p:cNvPr>
          <p:cNvCxnSpPr/>
          <p:nvPr/>
        </p:nvCxnSpPr>
        <p:spPr>
          <a:xfrm>
            <a:off x="4907280" y="4625926"/>
            <a:ext cx="19554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37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96670B-ADF5-4497-AA4A-A6B056DF3D8A}"/>
              </a:ext>
            </a:extLst>
          </p:cNvPr>
          <p:cNvSpPr>
            <a:spLocks noGrp="1"/>
          </p:cNvSpPr>
          <p:nvPr>
            <p:ph idx="1"/>
          </p:nvPr>
        </p:nvSpPr>
        <p:spPr>
          <a:xfrm>
            <a:off x="450166" y="464234"/>
            <a:ext cx="11262222" cy="6265041"/>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23. Query the name of students who scored higher than 75 marks. Order your output by the last three characters of each name. If two or more students both have names ending in the same last three characters ( i.e. kavya ,  </a:t>
            </a:r>
            <a:r>
              <a:rPr lang="en-IN" sz="2000" dirty="0" err="1">
                <a:latin typeface="Times New Roman" panose="02020603050405020304" pitchFamily="18" charset="0"/>
                <a:cs typeface="Times New Roman" panose="02020603050405020304" pitchFamily="18" charset="0"/>
              </a:rPr>
              <a:t>Navya</a:t>
            </a:r>
            <a:r>
              <a:rPr lang="en-IN" sz="2000" dirty="0">
                <a:latin typeface="Times New Roman" panose="02020603050405020304" pitchFamily="18" charset="0"/>
                <a:cs typeface="Times New Roman" panose="02020603050405020304" pitchFamily="18" charset="0"/>
              </a:rPr>
              <a:t> ,etc..) secondary sort then by ascending ID.</a:t>
            </a:r>
          </a:p>
          <a:p>
            <a:pPr marL="0" indent="0">
              <a:buNone/>
            </a:pPr>
            <a:r>
              <a:rPr lang="en-IN" sz="2000" b="1" dirty="0">
                <a:latin typeface="Times New Roman" panose="02020603050405020304" pitchFamily="18" charset="0"/>
                <a:cs typeface="Times New Roman" panose="02020603050405020304" pitchFamily="18" charset="0"/>
              </a:rPr>
              <a:t>                                                                     Students</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24</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Query the list of city names from a table that do not start with vowels and do not end with vowels. Your result cannot contain duplicates.  SUBSTR(String, starting, length value).</a:t>
            </a:r>
            <a:endParaRPr lang="en-IN" sz="2000" b="1"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25. How to create empty table with the same structure as another table.</a:t>
            </a:r>
          </a:p>
          <a:p>
            <a:pPr marL="0" indent="0">
              <a:buNone/>
            </a:pPr>
            <a:r>
              <a:rPr lang="en-IN" sz="2000" dirty="0">
                <a:latin typeface="Times New Roman" panose="02020603050405020304" pitchFamily="18" charset="0"/>
                <a:cs typeface="Times New Roman" panose="02020603050405020304" pitchFamily="18" charset="0"/>
              </a:rPr>
              <a:t>26. What is pattern matching in SQL.% wildcard + LIKE Operator.</a:t>
            </a:r>
          </a:p>
          <a:p>
            <a:pPr marL="0" indent="0">
              <a:buNone/>
            </a:pPr>
            <a:r>
              <a:rPr lang="en-IN" sz="2000" dirty="0">
                <a:latin typeface="Times New Roman" panose="02020603050405020304" pitchFamily="18" charset="0"/>
                <a:cs typeface="Times New Roman" panose="02020603050405020304" pitchFamily="18" charset="0"/>
              </a:rPr>
              <a:t>27. What is VIEW Table ?.</a:t>
            </a:r>
          </a:p>
          <a:p>
            <a:pPr marL="0" indent="0">
              <a:buNone/>
            </a:pPr>
            <a:r>
              <a:rPr lang="en-IN" sz="2000" dirty="0">
                <a:latin typeface="Times New Roman" panose="02020603050405020304" pitchFamily="18" charset="0"/>
                <a:cs typeface="Times New Roman" panose="02020603050405020304" pitchFamily="18" charset="0"/>
              </a:rPr>
              <a:t>28. Character manipulation functions?.</a:t>
            </a:r>
          </a:p>
          <a:p>
            <a:pPr marL="0" indent="0">
              <a:buNone/>
            </a:pPr>
            <a:r>
              <a:rPr lang="en-IN" sz="2000" dirty="0">
                <a:latin typeface="Times New Roman" panose="02020603050405020304" pitchFamily="18" charset="0"/>
                <a:cs typeface="Times New Roman" panose="02020603050405020304" pitchFamily="18" charset="0"/>
              </a:rPr>
              <a:t>29. Query to find all duplicate ----- in a table ? </a:t>
            </a:r>
            <a:r>
              <a:rPr lang="en-IN" sz="2000" b="1" dirty="0">
                <a:latin typeface="Times New Roman" panose="02020603050405020304" pitchFamily="18" charset="0"/>
                <a:cs typeface="Times New Roman" panose="02020603050405020304" pitchFamily="18" charset="0"/>
              </a:rPr>
              <a:t>o/p </a:t>
            </a:r>
            <a:r>
              <a:rPr lang="en-IN" sz="2000" dirty="0">
                <a:latin typeface="Times New Roman" panose="02020603050405020304" pitchFamily="18" charset="0"/>
                <a:cs typeface="Times New Roman" panose="02020603050405020304" pitchFamily="18" charset="0"/>
              </a:rPr>
              <a:t>1 ,2.</a:t>
            </a:r>
          </a:p>
          <a:p>
            <a:pPr marL="0" indent="0">
              <a:buNone/>
            </a:pPr>
            <a:r>
              <a:rPr lang="en-IN" sz="2000" dirty="0">
                <a:latin typeface="Times New Roman" panose="02020603050405020304" pitchFamily="18" charset="0"/>
                <a:cs typeface="Times New Roman" panose="02020603050405020304" pitchFamily="18" charset="0"/>
              </a:rPr>
              <a:t>30. Query to fetch all the employees who are also managers from the </a:t>
            </a:r>
          </a:p>
          <a:p>
            <a:pPr marL="0" indent="0">
              <a:buNone/>
            </a:pPr>
            <a:r>
              <a:rPr lang="en-IN" sz="2000" dirty="0">
                <a:latin typeface="Times New Roman" panose="02020603050405020304" pitchFamily="18" charset="0"/>
                <a:cs typeface="Times New Roman" panose="02020603050405020304" pitchFamily="18" charset="0"/>
              </a:rPr>
              <a:t>Employee table.</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D35B091D-80CE-4D8E-AF51-FF9B7CDC93B0}"/>
              </a:ext>
            </a:extLst>
          </p:cNvPr>
          <p:cNvGraphicFramePr>
            <a:graphicFrameLocks noGrp="1"/>
          </p:cNvGraphicFramePr>
          <p:nvPr>
            <p:extLst>
              <p:ext uri="{D42A27DB-BD31-4B8C-83A1-F6EECF244321}">
                <p14:modId xmlns:p14="http://schemas.microsoft.com/office/powerpoint/2010/main" val="192066851"/>
              </p:ext>
            </p:extLst>
          </p:nvPr>
        </p:nvGraphicFramePr>
        <p:xfrm>
          <a:off x="3230688" y="1812406"/>
          <a:ext cx="5080725" cy="1097280"/>
        </p:xfrm>
        <a:graphic>
          <a:graphicData uri="http://schemas.openxmlformats.org/drawingml/2006/table">
            <a:tbl>
              <a:tblPr firstRow="1" bandRow="1">
                <a:tableStyleId>{5C22544A-7EE6-4342-B048-85BDC9FD1C3A}</a:tableStyleId>
              </a:tblPr>
              <a:tblGrid>
                <a:gridCol w="1693575">
                  <a:extLst>
                    <a:ext uri="{9D8B030D-6E8A-4147-A177-3AD203B41FA5}">
                      <a16:colId xmlns:a16="http://schemas.microsoft.com/office/drawing/2014/main" xmlns="" val="3236131910"/>
                    </a:ext>
                  </a:extLst>
                </a:gridCol>
                <a:gridCol w="1693575">
                  <a:extLst>
                    <a:ext uri="{9D8B030D-6E8A-4147-A177-3AD203B41FA5}">
                      <a16:colId xmlns:a16="http://schemas.microsoft.com/office/drawing/2014/main" xmlns="" val="3991778647"/>
                    </a:ext>
                  </a:extLst>
                </a:gridCol>
                <a:gridCol w="1693575">
                  <a:extLst>
                    <a:ext uri="{9D8B030D-6E8A-4147-A177-3AD203B41FA5}">
                      <a16:colId xmlns:a16="http://schemas.microsoft.com/office/drawing/2014/main" xmlns="" val="2782339507"/>
                    </a:ext>
                  </a:extLst>
                </a:gridCol>
              </a:tblGrid>
              <a:tr h="328959">
                <a:tc>
                  <a:txBody>
                    <a:bodyPr/>
                    <a:lstStyle/>
                    <a:p>
                      <a:r>
                        <a:rPr lang="en-IN" dirty="0"/>
                        <a:t>ID</a:t>
                      </a:r>
                    </a:p>
                  </a:txBody>
                  <a:tcPr/>
                </a:tc>
                <a:tc>
                  <a:txBody>
                    <a:bodyPr/>
                    <a:lstStyle/>
                    <a:p>
                      <a:r>
                        <a:rPr lang="en-IN" dirty="0"/>
                        <a:t>Name</a:t>
                      </a:r>
                    </a:p>
                  </a:txBody>
                  <a:tcPr/>
                </a:tc>
                <a:tc>
                  <a:txBody>
                    <a:bodyPr/>
                    <a:lstStyle/>
                    <a:p>
                      <a:r>
                        <a:rPr lang="en-IN" dirty="0"/>
                        <a:t>Marks</a:t>
                      </a:r>
                    </a:p>
                  </a:txBody>
                  <a:tcPr/>
                </a:tc>
                <a:extLst>
                  <a:ext uri="{0D108BD9-81ED-4DB2-BD59-A6C34878D82A}">
                    <a16:rowId xmlns:a16="http://schemas.microsoft.com/office/drawing/2014/main" xmlns="" val="1168912633"/>
                  </a:ext>
                </a:extLst>
              </a:tr>
              <a:tr h="328959">
                <a:tc>
                  <a:txBody>
                    <a:bodyPr/>
                    <a:lstStyle/>
                    <a:p>
                      <a:r>
                        <a:rPr lang="en-IN" dirty="0"/>
                        <a:t>1</a:t>
                      </a:r>
                    </a:p>
                  </a:txBody>
                  <a:tcPr/>
                </a:tc>
                <a:tc>
                  <a:txBody>
                    <a:bodyPr/>
                    <a:lstStyle/>
                    <a:p>
                      <a:r>
                        <a:rPr lang="en-IN" dirty="0"/>
                        <a:t>Alia</a:t>
                      </a:r>
                    </a:p>
                  </a:txBody>
                  <a:tcPr/>
                </a:tc>
                <a:tc>
                  <a:txBody>
                    <a:bodyPr/>
                    <a:lstStyle/>
                    <a:p>
                      <a:r>
                        <a:rPr lang="en-IN" dirty="0"/>
                        <a:t>81</a:t>
                      </a:r>
                    </a:p>
                  </a:txBody>
                  <a:tcPr/>
                </a:tc>
                <a:extLst>
                  <a:ext uri="{0D108BD9-81ED-4DB2-BD59-A6C34878D82A}">
                    <a16:rowId xmlns:a16="http://schemas.microsoft.com/office/drawing/2014/main" xmlns="" val="2501936498"/>
                  </a:ext>
                </a:extLst>
              </a:tr>
              <a:tr h="328959">
                <a:tc>
                  <a:txBody>
                    <a:bodyPr/>
                    <a:lstStyle/>
                    <a:p>
                      <a:r>
                        <a:rPr lang="en-IN" dirty="0"/>
                        <a:t>2</a:t>
                      </a:r>
                    </a:p>
                  </a:txBody>
                  <a:tcPr/>
                </a:tc>
                <a:tc>
                  <a:txBody>
                    <a:bodyPr/>
                    <a:lstStyle/>
                    <a:p>
                      <a:r>
                        <a:rPr lang="en-IN" dirty="0"/>
                        <a:t>Natasha</a:t>
                      </a:r>
                    </a:p>
                  </a:txBody>
                  <a:tcPr/>
                </a:tc>
                <a:tc>
                  <a:txBody>
                    <a:bodyPr/>
                    <a:lstStyle/>
                    <a:p>
                      <a:r>
                        <a:rPr lang="en-IN" dirty="0"/>
                        <a:t>60</a:t>
                      </a:r>
                    </a:p>
                  </a:txBody>
                  <a:tcPr/>
                </a:tc>
                <a:extLst>
                  <a:ext uri="{0D108BD9-81ED-4DB2-BD59-A6C34878D82A}">
                    <a16:rowId xmlns:a16="http://schemas.microsoft.com/office/drawing/2014/main" xmlns="" val="4151941386"/>
                  </a:ext>
                </a:extLst>
              </a:tr>
            </a:tbl>
          </a:graphicData>
        </a:graphic>
      </p:graphicFrame>
      <p:graphicFrame>
        <p:nvGraphicFramePr>
          <p:cNvPr id="5" name="Table 5">
            <a:extLst>
              <a:ext uri="{FF2B5EF4-FFF2-40B4-BE49-F238E27FC236}">
                <a16:creationId xmlns:a16="http://schemas.microsoft.com/office/drawing/2014/main" xmlns="" id="{40745E83-E3A2-44B1-99A6-1D3830E102E6}"/>
              </a:ext>
            </a:extLst>
          </p:cNvPr>
          <p:cNvGraphicFramePr>
            <a:graphicFrameLocks noGrp="1"/>
          </p:cNvGraphicFramePr>
          <p:nvPr>
            <p:extLst>
              <p:ext uri="{D42A27DB-BD31-4B8C-83A1-F6EECF244321}">
                <p14:modId xmlns:p14="http://schemas.microsoft.com/office/powerpoint/2010/main" val="670937302"/>
              </p:ext>
            </p:extLst>
          </p:nvPr>
        </p:nvGraphicFramePr>
        <p:xfrm>
          <a:off x="8083176" y="3539773"/>
          <a:ext cx="2055906" cy="2194560"/>
        </p:xfrm>
        <a:graphic>
          <a:graphicData uri="http://schemas.openxmlformats.org/drawingml/2006/table">
            <a:tbl>
              <a:tblPr firstRow="1" bandRow="1">
                <a:tableStyleId>{5C22544A-7EE6-4342-B048-85BDC9FD1C3A}</a:tableStyleId>
              </a:tblPr>
              <a:tblGrid>
                <a:gridCol w="1027953">
                  <a:extLst>
                    <a:ext uri="{9D8B030D-6E8A-4147-A177-3AD203B41FA5}">
                      <a16:colId xmlns:a16="http://schemas.microsoft.com/office/drawing/2014/main" xmlns="" val="3981939990"/>
                    </a:ext>
                  </a:extLst>
                </a:gridCol>
                <a:gridCol w="1027953">
                  <a:extLst>
                    <a:ext uri="{9D8B030D-6E8A-4147-A177-3AD203B41FA5}">
                      <a16:colId xmlns:a16="http://schemas.microsoft.com/office/drawing/2014/main" xmlns="" val="562507874"/>
                    </a:ext>
                  </a:extLst>
                </a:gridCol>
              </a:tblGrid>
              <a:tr h="271874">
                <a:tc>
                  <a:txBody>
                    <a:bodyPr/>
                    <a:lstStyle/>
                    <a:p>
                      <a:r>
                        <a:rPr lang="en-IN" dirty="0" err="1"/>
                        <a:t>eid</a:t>
                      </a:r>
                      <a:endParaRPr lang="en-IN" dirty="0"/>
                    </a:p>
                  </a:txBody>
                  <a:tcPr/>
                </a:tc>
                <a:tc>
                  <a:txBody>
                    <a:bodyPr/>
                    <a:lstStyle/>
                    <a:p>
                      <a:r>
                        <a:rPr lang="en-IN" dirty="0"/>
                        <a:t>name</a:t>
                      </a:r>
                    </a:p>
                  </a:txBody>
                  <a:tcPr/>
                </a:tc>
                <a:extLst>
                  <a:ext uri="{0D108BD9-81ED-4DB2-BD59-A6C34878D82A}">
                    <a16:rowId xmlns:a16="http://schemas.microsoft.com/office/drawing/2014/main" xmlns="" val="3675189804"/>
                  </a:ext>
                </a:extLst>
              </a:tr>
              <a:tr h="271874">
                <a:tc>
                  <a:txBody>
                    <a:bodyPr/>
                    <a:lstStyle/>
                    <a:p>
                      <a:r>
                        <a:rPr lang="en-IN" dirty="0"/>
                        <a:t>1</a:t>
                      </a:r>
                    </a:p>
                  </a:txBody>
                  <a:tcPr/>
                </a:tc>
                <a:tc>
                  <a:txBody>
                    <a:bodyPr/>
                    <a:lstStyle/>
                    <a:p>
                      <a:r>
                        <a:rPr lang="en-IN" dirty="0" err="1"/>
                        <a:t>abc</a:t>
                      </a:r>
                      <a:endParaRPr lang="en-IN" dirty="0"/>
                    </a:p>
                  </a:txBody>
                  <a:tcPr/>
                </a:tc>
                <a:extLst>
                  <a:ext uri="{0D108BD9-81ED-4DB2-BD59-A6C34878D82A}">
                    <a16:rowId xmlns:a16="http://schemas.microsoft.com/office/drawing/2014/main" xmlns="" val="1203533212"/>
                  </a:ext>
                </a:extLst>
              </a:tr>
              <a:tr h="271874">
                <a:tc>
                  <a:txBody>
                    <a:bodyPr/>
                    <a:lstStyle/>
                    <a:p>
                      <a:r>
                        <a:rPr lang="en-IN" dirty="0"/>
                        <a:t>2</a:t>
                      </a:r>
                    </a:p>
                  </a:txBody>
                  <a:tcPr/>
                </a:tc>
                <a:tc>
                  <a:txBody>
                    <a:bodyPr/>
                    <a:lstStyle/>
                    <a:p>
                      <a:r>
                        <a:rPr lang="en-IN" dirty="0" err="1"/>
                        <a:t>pqr</a:t>
                      </a:r>
                      <a:endParaRPr lang="en-IN" dirty="0"/>
                    </a:p>
                  </a:txBody>
                  <a:tcPr/>
                </a:tc>
                <a:extLst>
                  <a:ext uri="{0D108BD9-81ED-4DB2-BD59-A6C34878D82A}">
                    <a16:rowId xmlns:a16="http://schemas.microsoft.com/office/drawing/2014/main" xmlns="" val="2443220657"/>
                  </a:ext>
                </a:extLst>
              </a:tr>
              <a:tr h="271874">
                <a:tc>
                  <a:txBody>
                    <a:bodyPr/>
                    <a:lstStyle/>
                    <a:p>
                      <a:r>
                        <a:rPr lang="en-IN" dirty="0"/>
                        <a:t>1</a:t>
                      </a:r>
                    </a:p>
                  </a:txBody>
                  <a:tcPr/>
                </a:tc>
                <a:tc>
                  <a:txBody>
                    <a:bodyPr/>
                    <a:lstStyle/>
                    <a:p>
                      <a:r>
                        <a:rPr lang="en-IN" dirty="0" err="1"/>
                        <a:t>abc</a:t>
                      </a:r>
                      <a:endParaRPr lang="en-IN" dirty="0"/>
                    </a:p>
                  </a:txBody>
                  <a:tcPr/>
                </a:tc>
                <a:extLst>
                  <a:ext uri="{0D108BD9-81ED-4DB2-BD59-A6C34878D82A}">
                    <a16:rowId xmlns:a16="http://schemas.microsoft.com/office/drawing/2014/main" xmlns="" val="1180303747"/>
                  </a:ext>
                </a:extLst>
              </a:tr>
              <a:tr h="271874">
                <a:tc>
                  <a:txBody>
                    <a:bodyPr/>
                    <a:lstStyle/>
                    <a:p>
                      <a:r>
                        <a:rPr lang="en-IN" dirty="0"/>
                        <a:t>3</a:t>
                      </a:r>
                    </a:p>
                  </a:txBody>
                  <a:tcPr/>
                </a:tc>
                <a:tc>
                  <a:txBody>
                    <a:bodyPr/>
                    <a:lstStyle/>
                    <a:p>
                      <a:r>
                        <a:rPr lang="en-IN" dirty="0" err="1"/>
                        <a:t>xyz</a:t>
                      </a:r>
                      <a:endParaRPr lang="en-IN" dirty="0"/>
                    </a:p>
                  </a:txBody>
                  <a:tcPr/>
                </a:tc>
                <a:extLst>
                  <a:ext uri="{0D108BD9-81ED-4DB2-BD59-A6C34878D82A}">
                    <a16:rowId xmlns:a16="http://schemas.microsoft.com/office/drawing/2014/main" xmlns="" val="1349957447"/>
                  </a:ext>
                </a:extLst>
              </a:tr>
              <a:tr h="271874">
                <a:tc>
                  <a:txBody>
                    <a:bodyPr/>
                    <a:lstStyle/>
                    <a:p>
                      <a:r>
                        <a:rPr lang="en-IN" dirty="0"/>
                        <a:t>2</a:t>
                      </a:r>
                    </a:p>
                  </a:txBody>
                  <a:tcPr/>
                </a:tc>
                <a:tc>
                  <a:txBody>
                    <a:bodyPr/>
                    <a:lstStyle/>
                    <a:p>
                      <a:r>
                        <a:rPr lang="en-IN" dirty="0" err="1"/>
                        <a:t>pqr</a:t>
                      </a:r>
                      <a:endParaRPr lang="en-IN" dirty="0"/>
                    </a:p>
                  </a:txBody>
                  <a:tcPr/>
                </a:tc>
                <a:extLst>
                  <a:ext uri="{0D108BD9-81ED-4DB2-BD59-A6C34878D82A}">
                    <a16:rowId xmlns:a16="http://schemas.microsoft.com/office/drawing/2014/main" xmlns="" val="879776195"/>
                  </a:ext>
                </a:extLst>
              </a:tr>
            </a:tbl>
          </a:graphicData>
        </a:graphic>
      </p:graphicFrame>
      <p:cxnSp>
        <p:nvCxnSpPr>
          <p:cNvPr id="7" name="Straight Arrow Connector 6">
            <a:extLst>
              <a:ext uri="{FF2B5EF4-FFF2-40B4-BE49-F238E27FC236}">
                <a16:creationId xmlns:a16="http://schemas.microsoft.com/office/drawing/2014/main" xmlns="" id="{CD0D2F16-4589-4B1E-A1B0-204211A87750}"/>
              </a:ext>
            </a:extLst>
          </p:cNvPr>
          <p:cNvCxnSpPr>
            <a:cxnSpLocks/>
          </p:cNvCxnSpPr>
          <p:nvPr/>
        </p:nvCxnSpPr>
        <p:spPr>
          <a:xfrm>
            <a:off x="6306671" y="5045594"/>
            <a:ext cx="1385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xmlns="" id="{86E844F5-56F8-4EF8-AA54-1D290DDDB171}"/>
              </a:ext>
            </a:extLst>
          </p:cNvPr>
          <p:cNvPicPr>
            <a:picLocks noChangeAspect="1"/>
          </p:cNvPicPr>
          <p:nvPr/>
        </p:nvPicPr>
        <p:blipFill rotWithShape="1">
          <a:blip r:embed="rId2"/>
          <a:srcRect l="50845" t="34110" r="16287" b="42424"/>
          <a:stretch/>
        </p:blipFill>
        <p:spPr>
          <a:xfrm>
            <a:off x="7989431" y="5823419"/>
            <a:ext cx="2458549" cy="986876"/>
          </a:xfrm>
          <a:prstGeom prst="rect">
            <a:avLst/>
          </a:prstGeom>
        </p:spPr>
      </p:pic>
      <p:cxnSp>
        <p:nvCxnSpPr>
          <p:cNvPr id="11" name="Straight Arrow Connector 10">
            <a:extLst>
              <a:ext uri="{FF2B5EF4-FFF2-40B4-BE49-F238E27FC236}">
                <a16:creationId xmlns:a16="http://schemas.microsoft.com/office/drawing/2014/main" xmlns="" id="{3321088A-ED45-4F8A-BEA8-5095EF4B844C}"/>
              </a:ext>
            </a:extLst>
          </p:cNvPr>
          <p:cNvCxnSpPr>
            <a:cxnSpLocks/>
          </p:cNvCxnSpPr>
          <p:nvPr/>
        </p:nvCxnSpPr>
        <p:spPr>
          <a:xfrm>
            <a:off x="6306671" y="6435123"/>
            <a:ext cx="1385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491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6742EE-6733-4061-A654-380EEF022A9E}"/>
              </a:ext>
            </a:extLst>
          </p:cNvPr>
          <p:cNvSpPr>
            <a:spLocks noGrp="1"/>
          </p:cNvSpPr>
          <p:nvPr>
            <p:ph type="title"/>
          </p:nvPr>
        </p:nvSpPr>
        <p:spPr>
          <a:xfrm>
            <a:off x="1021080" y="2489347"/>
            <a:ext cx="10515600" cy="1325563"/>
          </a:xfrm>
        </p:spPr>
        <p:txBody>
          <a:bodyPr/>
          <a:lstStyle/>
          <a:p>
            <a:r>
              <a:rPr lang="en-IN" dirty="0"/>
              <a:t>                              </a:t>
            </a:r>
            <a:r>
              <a:rPr lang="en-IN" b="1" dirty="0"/>
              <a:t>ANSWERS</a:t>
            </a:r>
            <a:endParaRPr lang="en-IN" dirty="0"/>
          </a:p>
        </p:txBody>
      </p:sp>
    </p:spTree>
    <p:extLst>
      <p:ext uri="{BB962C8B-B14F-4D97-AF65-F5344CB8AC3E}">
        <p14:creationId xmlns:p14="http://schemas.microsoft.com/office/powerpoint/2010/main" val="93798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C54E5-0CDB-40DE-BF76-F73D50205733}"/>
              </a:ext>
            </a:extLst>
          </p:cNvPr>
          <p:cNvSpPr>
            <a:spLocks noGrp="1"/>
          </p:cNvSpPr>
          <p:nvPr>
            <p:ph type="title"/>
          </p:nvPr>
        </p:nvSpPr>
        <p:spPr>
          <a:xfrm>
            <a:off x="838200" y="365126"/>
            <a:ext cx="10515600" cy="507072"/>
          </a:xfrm>
        </p:spPr>
        <p:txBody>
          <a:bodyPr>
            <a:normAutofit fontScale="90000"/>
          </a:bodyPr>
          <a:lstStyle/>
          <a:p>
            <a:r>
              <a:rPr lang="en-IN" sz="3200" b="1" dirty="0">
                <a:latin typeface="Times New Roman" panose="02020603050405020304" pitchFamily="18" charset="0"/>
                <a:cs typeface="Times New Roman" panose="02020603050405020304" pitchFamily="18" charset="0"/>
              </a:rPr>
              <a:t>ANSWERS</a:t>
            </a:r>
          </a:p>
        </p:txBody>
      </p:sp>
      <p:sp>
        <p:nvSpPr>
          <p:cNvPr id="3" name="Content Placeholder 2">
            <a:extLst>
              <a:ext uri="{FF2B5EF4-FFF2-40B4-BE49-F238E27FC236}">
                <a16:creationId xmlns:a16="http://schemas.microsoft.com/office/drawing/2014/main" xmlns="" id="{EFF16772-83EF-49EA-9F2F-566EFFF5A767}"/>
              </a:ext>
            </a:extLst>
          </p:cNvPr>
          <p:cNvSpPr>
            <a:spLocks noGrp="1"/>
          </p:cNvSpPr>
          <p:nvPr>
            <p:ph idx="1"/>
          </p:nvPr>
        </p:nvSpPr>
        <p:spPr>
          <a:xfrm>
            <a:off x="422031" y="1012874"/>
            <a:ext cx="11394831" cy="5598941"/>
          </a:xfrm>
        </p:spPr>
        <p:txBody>
          <a:bodyPr>
            <a:normAutofit fontScale="92500" lnSpcReduction="20000"/>
          </a:bodyPr>
          <a:lstStyle/>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UPDATE Employees SET income = income + (income * 5.0/100.0);</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SELECT first-name FROM Employees WHERE first-name LIKE ‘A%’ ;</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SELECT COUNT(*) FROM Employees WHERE department-name = ‘ABC’;</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SELECT * FROM Employees WHERE First-name LIKE ‘-----------A’ ;</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SEECT *FROM Employees WHERE Salary BETWEEN 10000 AND 50000;</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SELECT substring (</a:t>
            </a:r>
            <a:r>
              <a:rPr lang="en-IN" sz="2000" dirty="0" err="1">
                <a:latin typeface="Times New Roman" panose="02020603050405020304" pitchFamily="18" charset="0"/>
                <a:cs typeface="Times New Roman" panose="02020603050405020304" pitchFamily="18" charset="0"/>
              </a:rPr>
              <a:t>fullname</a:t>
            </a:r>
            <a:r>
              <a:rPr lang="en-IN" sz="2000" dirty="0">
                <a:latin typeface="Times New Roman" panose="02020603050405020304" pitchFamily="18" charset="0"/>
                <a:cs typeface="Times New Roman" panose="02020603050405020304" pitchFamily="18" charset="0"/>
              </a:rPr>
              <a:t> , O ,</a:t>
            </a:r>
            <a:r>
              <a:rPr lang="en-IN" sz="2000" dirty="0" err="1">
                <a:latin typeface="Times New Roman" panose="02020603050405020304" pitchFamily="18" charset="0"/>
                <a:cs typeface="Times New Roman" panose="02020603050405020304" pitchFamily="18" charset="0"/>
              </a:rPr>
              <a:t>Charinder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fullname</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FROM Employees;</a:t>
            </a:r>
          </a:p>
          <a:p>
            <a:pPr marL="0" indent="0">
              <a:lnSpc>
                <a:spcPct val="150000"/>
              </a:lnSpc>
              <a:buNone/>
            </a:pPr>
            <a:r>
              <a:rPr lang="en-IN" sz="2000" dirty="0">
                <a:latin typeface="Times New Roman" panose="02020603050405020304" pitchFamily="18" charset="0"/>
                <a:cs typeface="Times New Roman" panose="02020603050405020304" pitchFamily="18" charset="0"/>
              </a:rPr>
              <a:t>7. SELECT </a:t>
            </a:r>
            <a:r>
              <a:rPr lang="en-IN" sz="2000" dirty="0" err="1">
                <a:latin typeface="Times New Roman" panose="02020603050405020304" pitchFamily="18" charset="0"/>
                <a:cs typeface="Times New Roman" panose="02020603050405020304" pitchFamily="18" charset="0"/>
              </a:rPr>
              <a:t>emp_id</a:t>
            </a:r>
            <a:r>
              <a:rPr lang="en-IN" sz="2000" dirty="0">
                <a:latin typeface="Times New Roman" panose="02020603050405020304" pitchFamily="18" charset="0"/>
                <a:cs typeface="Times New Roman" panose="02020603050405020304" pitchFamily="18" charset="0"/>
              </a:rPr>
              <a:t>, dept, COUNT(*) FROM Employees GROUP BY </a:t>
            </a:r>
            <a:r>
              <a:rPr lang="en-IN" sz="2000" dirty="0" err="1">
                <a:latin typeface="Times New Roman" panose="02020603050405020304" pitchFamily="18" charset="0"/>
                <a:cs typeface="Times New Roman" panose="02020603050405020304" pitchFamily="18" charset="0"/>
              </a:rPr>
              <a:t>emp_id</a:t>
            </a:r>
            <a:r>
              <a:rPr lang="en-IN" sz="2000" dirty="0">
                <a:latin typeface="Times New Roman" panose="02020603050405020304" pitchFamily="18" charset="0"/>
                <a:cs typeface="Times New Roman" panose="02020603050405020304" pitchFamily="18" charset="0"/>
              </a:rPr>
              <a:t> , dept HAVING COUNT(*) &gt;;</a:t>
            </a:r>
          </a:p>
          <a:p>
            <a:pPr marL="0" indent="0">
              <a:lnSpc>
                <a:spcPct val="150000"/>
              </a:lnSpc>
              <a:buNone/>
            </a:pPr>
            <a:r>
              <a:rPr lang="en-IN" sz="2000" dirty="0">
                <a:latin typeface="Times New Roman" panose="02020603050405020304" pitchFamily="18" charset="0"/>
                <a:cs typeface="Times New Roman" panose="02020603050405020304" pitchFamily="18" charset="0"/>
              </a:rPr>
              <a:t>8. DELETE  FROM Employees WHERE </a:t>
            </a:r>
            <a:r>
              <a:rPr lang="en-IN" sz="2000" dirty="0" err="1">
                <a:latin typeface="Times New Roman" panose="02020603050405020304" pitchFamily="18" charset="0"/>
                <a:cs typeface="Times New Roman" panose="02020603050405020304" pitchFamily="18" charset="0"/>
              </a:rPr>
              <a:t>emp_id</a:t>
            </a:r>
            <a:r>
              <a:rPr lang="en-IN" sz="2000" dirty="0">
                <a:latin typeface="Times New Roman" panose="02020603050405020304" pitchFamily="18" charset="0"/>
                <a:cs typeface="Times New Roman" panose="02020603050405020304" pitchFamily="18" charset="0"/>
              </a:rPr>
              <a:t> IN (SELECT </a:t>
            </a:r>
            <a:r>
              <a:rPr lang="en-IN" sz="2000" dirty="0" err="1">
                <a:latin typeface="Times New Roman" panose="02020603050405020304" pitchFamily="18" charset="0"/>
                <a:cs typeface="Times New Roman" panose="02020603050405020304" pitchFamily="18" charset="0"/>
              </a:rPr>
              <a:t>emp_id</a:t>
            </a:r>
            <a:r>
              <a:rPr lang="en-IN" sz="2000" dirty="0">
                <a:latin typeface="Times New Roman" panose="02020603050405020304" pitchFamily="18" charset="0"/>
                <a:cs typeface="Times New Roman" panose="02020603050405020304" pitchFamily="18" charset="0"/>
              </a:rPr>
              <a:t> FROM Employees GROUP BY dept HAVING COUNT(*) &gt; 1);</a:t>
            </a:r>
          </a:p>
          <a:p>
            <a:pPr marL="0" indent="0">
              <a:lnSpc>
                <a:spcPct val="150000"/>
              </a:lnSpc>
              <a:buNone/>
            </a:pPr>
            <a:r>
              <a:rPr lang="en-IN" sz="2000" dirty="0">
                <a:latin typeface="Times New Roman" panose="02020603050405020304" pitchFamily="18" charset="0"/>
                <a:cs typeface="Times New Roman" panose="02020603050405020304" pitchFamily="18" charset="0"/>
              </a:rPr>
              <a:t>9. SELECT * FROM INTO </a:t>
            </a:r>
            <a:r>
              <a:rPr lang="en-IN" sz="2000" dirty="0" err="1">
                <a:latin typeface="Times New Roman" panose="02020603050405020304" pitchFamily="18" charset="0"/>
                <a:cs typeface="Times New Roman" panose="02020603050405020304" pitchFamily="18" charset="0"/>
              </a:rPr>
              <a:t>Newtable</a:t>
            </a:r>
            <a:r>
              <a:rPr lang="en-IN" sz="2000" dirty="0">
                <a:latin typeface="Times New Roman" panose="02020603050405020304" pitchFamily="18" charset="0"/>
                <a:cs typeface="Times New Roman" panose="02020603050405020304" pitchFamily="18" charset="0"/>
              </a:rPr>
              <a:t> FROM </a:t>
            </a:r>
            <a:r>
              <a:rPr lang="en-IN" sz="2000" dirty="0" err="1">
                <a:latin typeface="Times New Roman" panose="02020603050405020304" pitchFamily="18" charset="0"/>
                <a:cs typeface="Times New Roman" panose="02020603050405020304" pitchFamily="18" charset="0"/>
              </a:rPr>
              <a:t>Oldtable</a:t>
            </a:r>
            <a:r>
              <a:rPr lang="en-IN" sz="2000" dirty="0">
                <a:latin typeface="Times New Roman" panose="02020603050405020304" pitchFamily="18" charset="0"/>
                <a:cs typeface="Times New Roman" panose="02020603050405020304" pitchFamily="18" charset="0"/>
              </a:rPr>
              <a:t> WHERE 1=0;</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11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9C6ED9-44BA-4328-B18F-9E010B39CDC3}"/>
              </a:ext>
            </a:extLst>
          </p:cNvPr>
          <p:cNvSpPr>
            <a:spLocks noGrp="1"/>
          </p:cNvSpPr>
          <p:nvPr>
            <p:ph idx="1"/>
          </p:nvPr>
        </p:nvSpPr>
        <p:spPr>
          <a:xfrm>
            <a:off x="379828" y="464234"/>
            <a:ext cx="11226018" cy="6105378"/>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10. SELECT * FROM Table 1</a:t>
            </a:r>
          </a:p>
          <a:p>
            <a:pPr marL="0" indent="0">
              <a:lnSpc>
                <a:spcPct val="150000"/>
              </a:lnSpc>
              <a:buNone/>
            </a:pPr>
            <a:r>
              <a:rPr lang="en-IN" sz="2000" dirty="0">
                <a:latin typeface="Times New Roman" panose="02020603050405020304" pitchFamily="18" charset="0"/>
                <a:cs typeface="Times New Roman" panose="02020603050405020304" pitchFamily="18" charset="0"/>
              </a:rPr>
              <a:t>INTERSECT</a:t>
            </a:r>
          </a:p>
          <a:p>
            <a:pPr marL="0" indent="0">
              <a:lnSpc>
                <a:spcPct val="150000"/>
              </a:lnSpc>
              <a:buNone/>
            </a:pPr>
            <a:r>
              <a:rPr lang="en-IN" sz="2000" dirty="0">
                <a:latin typeface="Times New Roman" panose="02020603050405020304" pitchFamily="18" charset="0"/>
                <a:cs typeface="Times New Roman" panose="02020603050405020304" pitchFamily="18" charset="0"/>
              </a:rPr>
              <a:t>SELECT * FROM Table 2;</a:t>
            </a:r>
          </a:p>
          <a:p>
            <a:pPr marL="0" indent="0">
              <a:lnSpc>
                <a:spcPct val="150000"/>
              </a:lnSpc>
              <a:buNone/>
            </a:pPr>
            <a:r>
              <a:rPr lang="en-IN" sz="2000" dirty="0">
                <a:latin typeface="Times New Roman" panose="02020603050405020304" pitchFamily="18" charset="0"/>
                <a:cs typeface="Times New Roman" panose="02020603050405020304" pitchFamily="18" charset="0"/>
              </a:rPr>
              <a:t>11. SELECT emp-name AS UPPER(emp-first-name) FROM Employees;</a:t>
            </a:r>
          </a:p>
          <a:p>
            <a:pPr marL="0" indent="0">
              <a:lnSpc>
                <a:spcPct val="150000"/>
              </a:lnSpc>
              <a:buNone/>
            </a:pPr>
            <a:r>
              <a:rPr lang="en-IN" sz="2000" dirty="0">
                <a:latin typeface="Times New Roman" panose="02020603050405020304" pitchFamily="18" charset="0"/>
                <a:cs typeface="Times New Roman" panose="02020603050405020304" pitchFamily="18" charset="0"/>
              </a:rPr>
              <a:t>12. SELECT TOP N* FROM Employees ORDER BY Salary </a:t>
            </a:r>
            <a:r>
              <a:rPr lang="en-IN" sz="2000" dirty="0" err="1">
                <a:latin typeface="Times New Roman" panose="02020603050405020304" pitchFamily="18" charset="0"/>
                <a:cs typeface="Times New Roman" panose="02020603050405020304" pitchFamily="18" charset="0"/>
              </a:rPr>
              <a:t>Desc</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13. SELECT CONCAT(</a:t>
            </a:r>
            <a:r>
              <a:rPr lang="en-IN" sz="2000" dirty="0" err="1">
                <a:latin typeface="Times New Roman" panose="02020603050405020304" pitchFamily="18" charset="0"/>
                <a:cs typeface="Times New Roman" panose="02020603050405020304" pitchFamily="18" charset="0"/>
              </a:rPr>
              <a:t>empfname</a:t>
            </a:r>
            <a:r>
              <a:rPr lang="en-IN" sz="2000" dirty="0">
                <a:latin typeface="Times New Roman" panose="02020603050405020304" pitchFamily="18" charset="0"/>
                <a:cs typeface="Times New Roman" panose="02020603050405020304" pitchFamily="18" charset="0"/>
              </a:rPr>
              <a:t>,’    ‘ , </a:t>
            </a:r>
            <a:r>
              <a:rPr lang="en-IN" sz="2000" dirty="0" err="1">
                <a:latin typeface="Times New Roman" panose="02020603050405020304" pitchFamily="18" charset="0"/>
                <a:cs typeface="Times New Roman" panose="02020603050405020304" pitchFamily="18" charset="0"/>
              </a:rPr>
              <a:t>emplname</a:t>
            </a:r>
            <a:r>
              <a:rPr lang="en-IN" sz="2000" dirty="0">
                <a:latin typeface="Times New Roman" panose="02020603050405020304" pitchFamily="18" charset="0"/>
                <a:cs typeface="Times New Roman" panose="02020603050405020304" pitchFamily="18" charset="0"/>
              </a:rPr>
              <a:t>) AS ‘Full name’ FROM Employees;</a:t>
            </a:r>
          </a:p>
          <a:p>
            <a:pPr marL="0" indent="0">
              <a:lnSpc>
                <a:spcPct val="150000"/>
              </a:lnSpc>
              <a:buNone/>
            </a:pPr>
            <a:r>
              <a:rPr lang="en-IN" sz="2000" dirty="0">
                <a:latin typeface="Times New Roman" panose="02020603050405020304" pitchFamily="18" charset="0"/>
                <a:cs typeface="Times New Roman" panose="02020603050405020304" pitchFamily="18" charset="0"/>
              </a:rPr>
              <a:t>14. SELECT emp-position , sum(salary) FROM Employees GROUP BY emp-position;</a:t>
            </a:r>
          </a:p>
          <a:p>
            <a:pPr marL="0" indent="0">
              <a:lnSpc>
                <a:spcPct val="150000"/>
              </a:lnSpc>
              <a:buNone/>
            </a:pPr>
            <a:r>
              <a:rPr lang="en-IN" sz="2000" dirty="0">
                <a:latin typeface="Times New Roman" panose="02020603050405020304" pitchFamily="18" charset="0"/>
                <a:cs typeface="Times New Roman" panose="02020603050405020304" pitchFamily="18" charset="0"/>
              </a:rPr>
              <a:t>15.  SELECT * FROM  Employees WHERE address LIKE ‘DELHI(DEL)%’;</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080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1292</Words>
  <Application>Microsoft Office PowerPoint</Application>
  <PresentationFormat>Custom</PresentationFormat>
  <Paragraphs>215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Solve Some Queries SQL</vt:lpstr>
      <vt:lpstr>PowerPoint Presentation</vt:lpstr>
      <vt:lpstr>PowerPoint Presentation</vt:lpstr>
      <vt:lpstr>PowerPoint Presentation</vt:lpstr>
      <vt:lpstr>PowerPoint Presentation</vt:lpstr>
      <vt:lpstr>PowerPoint Presentation</vt:lpstr>
      <vt:lpstr>                              ANSWERS</vt:lpstr>
      <vt:lpstr>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Solve Some Queries</dc:title>
  <dc:creator>HEMALATHA M</dc:creator>
  <cp:lastModifiedBy>Windows User</cp:lastModifiedBy>
  <cp:revision>20</cp:revision>
  <dcterms:created xsi:type="dcterms:W3CDTF">2021-07-07T07:05:57Z</dcterms:created>
  <dcterms:modified xsi:type="dcterms:W3CDTF">2021-07-07T10:21:52Z</dcterms:modified>
</cp:coreProperties>
</file>