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29"/>
  </p:notesMasterIdLst>
  <p:sldIdLst>
    <p:sldId id="385" r:id="rId2"/>
    <p:sldId id="361" r:id="rId3"/>
    <p:sldId id="363" r:id="rId4"/>
    <p:sldId id="364" r:id="rId5"/>
    <p:sldId id="365" r:id="rId6"/>
    <p:sldId id="366" r:id="rId7"/>
    <p:sldId id="376" r:id="rId8"/>
    <p:sldId id="377" r:id="rId9"/>
    <p:sldId id="378" r:id="rId10"/>
    <p:sldId id="373" r:id="rId11"/>
    <p:sldId id="372" r:id="rId12"/>
    <p:sldId id="374" r:id="rId13"/>
    <p:sldId id="367" r:id="rId14"/>
    <p:sldId id="368" r:id="rId15"/>
    <p:sldId id="369" r:id="rId16"/>
    <p:sldId id="370" r:id="rId17"/>
    <p:sldId id="371" r:id="rId18"/>
    <p:sldId id="380" r:id="rId19"/>
    <p:sldId id="381" r:id="rId20"/>
    <p:sldId id="375" r:id="rId21"/>
    <p:sldId id="379" r:id="rId22"/>
    <p:sldId id="386" r:id="rId23"/>
    <p:sldId id="382" r:id="rId24"/>
    <p:sldId id="387" r:id="rId25"/>
    <p:sldId id="388" r:id="rId26"/>
    <p:sldId id="383" r:id="rId27"/>
    <p:sldId id="384"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1" d="100"/>
          <a:sy n="81" d="100"/>
        </p:scale>
        <p:origin x="-103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2471747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2021/3/23</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ltLang="zh-CN" smtClean="0"/>
              <a:t>Click to edit Master title style</a:t>
            </a:r>
            <a:endParaRPr lang="en-US" dirty="0"/>
          </a:p>
        </p:txBody>
      </p:sp>
      <p:sp>
        <p:nvSpPr>
          <p:cNvPr id="1048609"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t>2021/3/23</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104859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4" name="Date Placeholder 3"/>
          <p:cNvSpPr>
            <a:spLocks noGrp="1"/>
          </p:cNvSpPr>
          <p:nvPr>
            <p:ph type="dt" sz="half" idx="10"/>
          </p:nvPr>
        </p:nvSpPr>
        <p:spPr/>
        <p:txBody>
          <a:bodyPr/>
          <a:lstStyle/>
          <a:p>
            <a:fld id="{70BC1078-46ED-40F9-8930-935BAD7C2B02}" type="datetimeFigureOut">
              <a:rPr lang="zh-CN" altLang="en-US" smtClean="0"/>
              <a:t>2021/3/23</a:t>
            </a:fld>
            <a:endParaRPr lang="zh-CN" altLang="en-US"/>
          </a:p>
        </p:txBody>
      </p:sp>
      <p:sp>
        <p:nvSpPr>
          <p:cNvPr id="1048595" name="Footer Placeholder 4"/>
          <p:cNvSpPr>
            <a:spLocks noGrp="1"/>
          </p:cNvSpPr>
          <p:nvPr>
            <p:ph type="ftr" sz="quarter" idx="11"/>
          </p:nvPr>
        </p:nvSpPr>
        <p:spPr/>
        <p:txBody>
          <a:bodyPr/>
          <a:lstStyle/>
          <a:p>
            <a:endParaRPr lang="zh-CN" altLang="en-US"/>
          </a:p>
        </p:txBody>
      </p:sp>
      <p:sp>
        <p:nvSpPr>
          <p:cNvPr id="104859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ltLang="zh-CN" smtClean="0"/>
              <a:t>Click to edit Master title style</a:t>
            </a:r>
            <a:endParaRPr lang="en-US" dirty="0"/>
          </a:p>
        </p:txBody>
      </p:sp>
      <p:sp>
        <p:nvSpPr>
          <p:cNvPr id="1048598"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9" name="Date Placeholder 3"/>
          <p:cNvSpPr>
            <a:spLocks noGrp="1"/>
          </p:cNvSpPr>
          <p:nvPr>
            <p:ph type="dt" sz="half" idx="10"/>
          </p:nvPr>
        </p:nvSpPr>
        <p:spPr/>
        <p:txBody>
          <a:bodyPr/>
          <a:lstStyle/>
          <a:p>
            <a:fld id="{70BC1078-46ED-40F9-8930-935BAD7C2B02}" type="datetimeFigureOut">
              <a:rPr lang="zh-CN" altLang="en-US" smtClean="0"/>
              <a:t>2021/3/23</a:t>
            </a:fld>
            <a:endParaRPr lang="zh-CN" altLang="en-US"/>
          </a:p>
        </p:txBody>
      </p:sp>
      <p:sp>
        <p:nvSpPr>
          <p:cNvPr id="1048600" name="Footer Placeholder 4"/>
          <p:cNvSpPr>
            <a:spLocks noGrp="1"/>
          </p:cNvSpPr>
          <p:nvPr>
            <p:ph type="ftr" sz="quarter" idx="11"/>
          </p:nvPr>
        </p:nvSpPr>
        <p:spPr/>
        <p:txBody>
          <a:bodyPr/>
          <a:lstStyle/>
          <a:p>
            <a:endParaRPr lang="zh-CN" altLang="en-US"/>
          </a:p>
        </p:txBody>
      </p:sp>
      <p:sp>
        <p:nvSpPr>
          <p:cNvPr id="104860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1048614"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1048615" name="Date Placeholder 3"/>
          <p:cNvSpPr>
            <a:spLocks noGrp="1"/>
          </p:cNvSpPr>
          <p:nvPr>
            <p:ph type="dt" sz="half" idx="10"/>
          </p:nvPr>
        </p:nvSpPr>
        <p:spPr/>
        <p:txBody>
          <a:bodyPr/>
          <a:lstStyle/>
          <a:p>
            <a:fld id="{70BC1078-46ED-40F9-8930-935BAD7C2B02}" type="datetimeFigureOut">
              <a:rPr lang="zh-CN" altLang="en-US" smtClean="0"/>
              <a:t>2021/3/23</a:t>
            </a:fld>
            <a:endParaRPr lang="zh-CN" altLang="en-US"/>
          </a:p>
        </p:txBody>
      </p:sp>
      <p:sp>
        <p:nvSpPr>
          <p:cNvPr id="1048616" name="Footer Placeholder 4"/>
          <p:cNvSpPr>
            <a:spLocks noGrp="1"/>
          </p:cNvSpPr>
          <p:nvPr>
            <p:ph type="ftr" sz="quarter" idx="11"/>
          </p:nvPr>
        </p:nvSpPr>
        <p:spPr/>
        <p:txBody>
          <a:bodyPr/>
          <a:lstStyle/>
          <a:p>
            <a:endParaRPr lang="zh-CN" altLang="en-US"/>
          </a:p>
        </p:txBody>
      </p:sp>
      <p:sp>
        <p:nvSpPr>
          <p:cNvPr id="1048617"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ltLang="zh-CN" smtClean="0"/>
              <a:t>Click to edit Master title style</a:t>
            </a:r>
            <a:endParaRPr lang="en-US" dirty="0"/>
          </a:p>
        </p:txBody>
      </p:sp>
      <p:sp>
        <p:nvSpPr>
          <p:cNvPr id="1048619"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20"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21" name="Date Placeholder 4"/>
          <p:cNvSpPr>
            <a:spLocks noGrp="1"/>
          </p:cNvSpPr>
          <p:nvPr>
            <p:ph type="dt" sz="half" idx="10"/>
          </p:nvPr>
        </p:nvSpPr>
        <p:spPr/>
        <p:txBody>
          <a:bodyPr/>
          <a:lstStyle/>
          <a:p>
            <a:fld id="{70BC1078-46ED-40F9-8930-935BAD7C2B02}" type="datetimeFigureOut">
              <a:rPr lang="zh-CN" altLang="en-US" smtClean="0"/>
              <a:t>2021/3/23</a:t>
            </a:fld>
            <a:endParaRPr lang="zh-CN" altLang="en-US"/>
          </a:p>
        </p:txBody>
      </p:sp>
      <p:sp>
        <p:nvSpPr>
          <p:cNvPr id="1048622" name="Footer Placeholder 5"/>
          <p:cNvSpPr>
            <a:spLocks noGrp="1"/>
          </p:cNvSpPr>
          <p:nvPr>
            <p:ph type="ftr" sz="quarter" idx="11"/>
          </p:nvPr>
        </p:nvSpPr>
        <p:spPr/>
        <p:txBody>
          <a:bodyPr/>
          <a:lstStyle/>
          <a:p>
            <a:endParaRPr lang="zh-CN" altLang="en-US"/>
          </a:p>
        </p:txBody>
      </p:sp>
      <p:sp>
        <p:nvSpPr>
          <p:cNvPr id="1048623"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1048625"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26"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27"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29" name="Date Placeholder 6"/>
          <p:cNvSpPr>
            <a:spLocks noGrp="1"/>
          </p:cNvSpPr>
          <p:nvPr>
            <p:ph type="dt" sz="half" idx="10"/>
          </p:nvPr>
        </p:nvSpPr>
        <p:spPr/>
        <p:txBody>
          <a:bodyPr/>
          <a:lstStyle/>
          <a:p>
            <a:fld id="{70BC1078-46ED-40F9-8930-935BAD7C2B02}" type="datetimeFigureOut">
              <a:rPr lang="zh-CN" altLang="en-US" smtClean="0"/>
              <a:t>2021/3/23</a:t>
            </a:fld>
            <a:endParaRPr lang="zh-CN" altLang="en-US"/>
          </a:p>
        </p:txBody>
      </p:sp>
      <p:sp>
        <p:nvSpPr>
          <p:cNvPr id="1048630" name="Footer Placeholder 7"/>
          <p:cNvSpPr>
            <a:spLocks noGrp="1"/>
          </p:cNvSpPr>
          <p:nvPr>
            <p:ph type="ftr" sz="quarter" idx="11"/>
          </p:nvPr>
        </p:nvSpPr>
        <p:spPr/>
        <p:txBody>
          <a:bodyPr/>
          <a:lstStyle/>
          <a:p>
            <a:endParaRPr lang="zh-CN" altLang="en-US"/>
          </a:p>
        </p:txBody>
      </p:sp>
      <p:sp>
        <p:nvSpPr>
          <p:cNvPr id="1048631"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ltLang="zh-CN" smtClean="0"/>
              <a:t>Click to edit Master title style</a:t>
            </a:r>
            <a:endParaRPr lang="en-US" dirty="0"/>
          </a:p>
        </p:txBody>
      </p:sp>
      <p:sp>
        <p:nvSpPr>
          <p:cNvPr id="1048589" name="Date Placeholder 2"/>
          <p:cNvSpPr>
            <a:spLocks noGrp="1"/>
          </p:cNvSpPr>
          <p:nvPr>
            <p:ph type="dt" sz="half" idx="10"/>
          </p:nvPr>
        </p:nvSpPr>
        <p:spPr/>
        <p:txBody>
          <a:bodyPr/>
          <a:lstStyle/>
          <a:p>
            <a:fld id="{70BC1078-46ED-40F9-8930-935BAD7C2B02}" type="datetimeFigureOut">
              <a:rPr lang="zh-CN" altLang="en-US" smtClean="0"/>
              <a:t>2021/3/23</a:t>
            </a:fld>
            <a:endParaRPr lang="zh-CN" altLang="en-US"/>
          </a:p>
        </p:txBody>
      </p:sp>
      <p:sp>
        <p:nvSpPr>
          <p:cNvPr id="1048590" name="Footer Placeholder 3"/>
          <p:cNvSpPr>
            <a:spLocks noGrp="1"/>
          </p:cNvSpPr>
          <p:nvPr>
            <p:ph type="ftr" sz="quarter" idx="11"/>
          </p:nvPr>
        </p:nvSpPr>
        <p:spPr/>
        <p:txBody>
          <a:bodyPr/>
          <a:lstStyle/>
          <a:p>
            <a:endParaRPr lang="zh-CN" altLang="en-US"/>
          </a:p>
        </p:txBody>
      </p:sp>
      <p:sp>
        <p:nvSpPr>
          <p:cNvPr id="1048591"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2" name="Date Placeholder 1"/>
          <p:cNvSpPr>
            <a:spLocks noGrp="1"/>
          </p:cNvSpPr>
          <p:nvPr>
            <p:ph type="dt" sz="half" idx="10"/>
          </p:nvPr>
        </p:nvSpPr>
        <p:spPr/>
        <p:txBody>
          <a:bodyPr/>
          <a:lstStyle/>
          <a:p>
            <a:fld id="{70BC1078-46ED-40F9-8930-935BAD7C2B02}" type="datetimeFigureOut">
              <a:rPr lang="zh-CN" altLang="en-US" smtClean="0"/>
              <a:t>2021/3/23</a:t>
            </a:fld>
            <a:endParaRPr lang="zh-CN" altLang="en-US"/>
          </a:p>
        </p:txBody>
      </p:sp>
      <p:sp>
        <p:nvSpPr>
          <p:cNvPr id="1048633" name="Footer Placeholder 2"/>
          <p:cNvSpPr>
            <a:spLocks noGrp="1"/>
          </p:cNvSpPr>
          <p:nvPr>
            <p:ph type="ftr" sz="quarter" idx="11"/>
          </p:nvPr>
        </p:nvSpPr>
        <p:spPr/>
        <p:txBody>
          <a:bodyPr/>
          <a:lstStyle/>
          <a:p>
            <a:endParaRPr lang="zh-CN" altLang="en-US"/>
          </a:p>
        </p:txBody>
      </p:sp>
      <p:sp>
        <p:nvSpPr>
          <p:cNvPr id="1048634"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3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t>2021/3/23</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0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04860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05" name="Date Placeholder 4"/>
          <p:cNvSpPr>
            <a:spLocks noGrp="1"/>
          </p:cNvSpPr>
          <p:nvPr>
            <p:ph type="dt" sz="half" idx="10"/>
          </p:nvPr>
        </p:nvSpPr>
        <p:spPr/>
        <p:txBody>
          <a:bodyPr/>
          <a:lstStyle/>
          <a:p>
            <a:fld id="{70BC1078-46ED-40F9-8930-935BAD7C2B02}" type="datetimeFigureOut">
              <a:rPr lang="zh-CN" altLang="en-US" smtClean="0"/>
              <a:t>2021/3/23</a:t>
            </a:fld>
            <a:endParaRPr lang="zh-CN" altLang="en-US"/>
          </a:p>
        </p:txBody>
      </p:sp>
      <p:sp>
        <p:nvSpPr>
          <p:cNvPr id="1048606" name="Footer Placeholder 5"/>
          <p:cNvSpPr>
            <a:spLocks noGrp="1"/>
          </p:cNvSpPr>
          <p:nvPr>
            <p:ph type="ftr" sz="quarter" idx="11"/>
          </p:nvPr>
        </p:nvSpPr>
        <p:spPr/>
        <p:txBody>
          <a:bodyPr/>
          <a:lstStyle/>
          <a:p>
            <a:endParaRPr lang="zh-CN" altLang="en-US"/>
          </a:p>
        </p:txBody>
      </p:sp>
      <p:sp>
        <p:nvSpPr>
          <p:cNvPr id="104860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2021/3/23</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Content Placeholder 1048692"/>
          <p:cNvSpPr>
            <a:spLocks noGrp="1"/>
          </p:cNvSpPr>
          <p:nvPr>
            <p:ph idx="1"/>
          </p:nvPr>
        </p:nvSpPr>
        <p:spPr>
          <a:xfrm>
            <a:off x="628650" y="529799"/>
            <a:ext cx="7900111" cy="5647164"/>
          </a:xfrm>
        </p:spPr>
        <p:txBody>
          <a:bodyPr/>
          <a:lstStyle/>
          <a:p>
            <a:endParaRPr lang="en-GB"/>
          </a:p>
        </p:txBody>
      </p:sp>
      <p:pic>
        <p:nvPicPr>
          <p:cNvPr id="2097168" name="Picture 2097167"/>
          <p:cNvPicPr>
            <a:picLocks/>
          </p:cNvPicPr>
          <p:nvPr/>
        </p:nvPicPr>
        <p:blipFill>
          <a:blip r:embed="rId2"/>
          <a:stretch>
            <a:fillRect/>
          </a:stretch>
        </p:blipFill>
        <p:spPr>
          <a:xfrm>
            <a:off x="462935" y="405749"/>
            <a:ext cx="8444880" cy="61043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Content Placeholder 1048667"/>
          <p:cNvSpPr>
            <a:spLocks noGrp="1"/>
          </p:cNvSpPr>
          <p:nvPr>
            <p:ph idx="1"/>
          </p:nvPr>
        </p:nvSpPr>
        <p:spPr>
          <a:xfrm>
            <a:off x="628650" y="656710"/>
            <a:ext cx="7658714" cy="5520253"/>
          </a:xfrm>
        </p:spPr>
        <p:txBody>
          <a:bodyPr/>
          <a:lstStyle/>
          <a:p>
            <a:endParaRPr lang="en-GB"/>
          </a:p>
        </p:txBody>
      </p:sp>
      <p:pic>
        <p:nvPicPr>
          <p:cNvPr id="2097164" name="Picture 2097163"/>
          <p:cNvPicPr>
            <a:picLocks/>
          </p:cNvPicPr>
          <p:nvPr/>
        </p:nvPicPr>
        <p:blipFill>
          <a:blip r:embed="rId2"/>
          <a:stretch>
            <a:fillRect/>
          </a:stretch>
        </p:blipFill>
        <p:spPr>
          <a:xfrm rot="21573070">
            <a:off x="501447" y="343558"/>
            <a:ext cx="7829284" cy="59260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Content Placeholder 1048665"/>
          <p:cNvSpPr>
            <a:spLocks noGrp="1"/>
          </p:cNvSpPr>
          <p:nvPr>
            <p:ph idx="1"/>
          </p:nvPr>
        </p:nvSpPr>
        <p:spPr>
          <a:xfrm>
            <a:off x="628649" y="595728"/>
            <a:ext cx="7672125" cy="5581235"/>
          </a:xfrm>
        </p:spPr>
        <p:txBody>
          <a:bodyPr/>
          <a:lstStyle/>
          <a:p>
            <a:endParaRPr lang="en-GB"/>
          </a:p>
        </p:txBody>
      </p:sp>
      <p:pic>
        <p:nvPicPr>
          <p:cNvPr id="2097163" name="Picture 2097162"/>
          <p:cNvPicPr>
            <a:picLocks/>
          </p:cNvPicPr>
          <p:nvPr/>
        </p:nvPicPr>
        <p:blipFill>
          <a:blip r:embed="rId2"/>
          <a:stretch>
            <a:fillRect/>
          </a:stretch>
        </p:blipFill>
        <p:spPr>
          <a:xfrm rot="17514">
            <a:off x="476223" y="516777"/>
            <a:ext cx="8116856" cy="58311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048668"/>
          <p:cNvSpPr>
            <a:spLocks noGrp="1"/>
          </p:cNvSpPr>
          <p:nvPr>
            <p:ph type="title"/>
          </p:nvPr>
        </p:nvSpPr>
        <p:spPr/>
        <p:txBody>
          <a:bodyPr/>
          <a:lstStyle/>
          <a:p>
            <a:r>
              <a:rPr lang="en-US" b="1">
                <a:solidFill>
                  <a:srgbClr val="FF6600"/>
                </a:solidFill>
              </a:rPr>
              <a:t>Programming Language </a:t>
            </a:r>
            <a:endParaRPr lang="en-GB" b="1">
              <a:solidFill>
                <a:srgbClr val="FF6600"/>
              </a:solidFill>
            </a:endParaRPr>
          </a:p>
        </p:txBody>
      </p:sp>
      <p:sp>
        <p:nvSpPr>
          <p:cNvPr id="1048670" name="Content Placeholder 1048669"/>
          <p:cNvSpPr>
            <a:spLocks noGrp="1"/>
          </p:cNvSpPr>
          <p:nvPr>
            <p:ph idx="1"/>
          </p:nvPr>
        </p:nvSpPr>
        <p:spPr/>
        <p:txBody>
          <a:bodyPr/>
          <a:lstStyle/>
          <a:p>
            <a:r>
              <a:rPr lang="en-GB"/>
              <a:t>Java is a class-based, object-oriented programming language that is designed to have as few implementation dependencies as possible. ... Java applications are typically compiled to bytecode that can run on any Java virtual machine (JVM) regardless of the underlying computer architecture.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Content Placeholder 1048655"/>
          <p:cNvSpPr>
            <a:spLocks noGrp="1"/>
          </p:cNvSpPr>
          <p:nvPr>
            <p:ph idx="1"/>
          </p:nvPr>
        </p:nvSpPr>
        <p:spPr>
          <a:xfrm>
            <a:off x="628650" y="629788"/>
            <a:ext cx="7840014" cy="5547175"/>
          </a:xfrm>
        </p:spPr>
        <p:txBody>
          <a:bodyPr/>
          <a:lstStyle/>
          <a:p>
            <a:endParaRPr lang="en-GB"/>
          </a:p>
        </p:txBody>
      </p:sp>
      <p:pic>
        <p:nvPicPr>
          <p:cNvPr id="2097158" name="Picture 2097157"/>
          <p:cNvPicPr>
            <a:picLocks/>
          </p:cNvPicPr>
          <p:nvPr/>
        </p:nvPicPr>
        <p:blipFill>
          <a:blip r:embed="rId2"/>
          <a:stretch>
            <a:fillRect/>
          </a:stretch>
        </p:blipFill>
        <p:spPr>
          <a:xfrm>
            <a:off x="577873" y="332521"/>
            <a:ext cx="7687430" cy="58719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Content Placeholder 1048657"/>
          <p:cNvSpPr>
            <a:spLocks noGrp="1"/>
          </p:cNvSpPr>
          <p:nvPr>
            <p:ph idx="1"/>
          </p:nvPr>
        </p:nvSpPr>
        <p:spPr>
          <a:xfrm>
            <a:off x="628650" y="616501"/>
            <a:ext cx="7593248" cy="5560462"/>
          </a:xfrm>
        </p:spPr>
        <p:txBody>
          <a:bodyPr/>
          <a:lstStyle/>
          <a:p>
            <a:r>
              <a:rPr lang="en-GB" b="1">
                <a:solidFill>
                  <a:srgbClr val="FF6600"/>
                </a:solidFill>
              </a:rPr>
              <a:t>Object Oriented −</a:t>
            </a:r>
            <a:r>
              <a:rPr lang="en-GB"/>
              <a:t> In Java, everything is an Object. Java can be easily extended since it is based on the Object model.</a:t>
            </a:r>
          </a:p>
          <a:p>
            <a:pPr marL="0" indent="0">
              <a:buNone/>
            </a:pPr>
            <a:endParaRPr lang="en-GB"/>
          </a:p>
          <a:p>
            <a:r>
              <a:rPr lang="en-GB" b="1">
                <a:solidFill>
                  <a:srgbClr val="FF6600"/>
                </a:solidFill>
              </a:rPr>
              <a:t>Platform Independent − </a:t>
            </a:r>
            <a:r>
              <a:rPr lang="en-GB"/>
              <a:t>Unlike many other programming languages including C and C++, when Java is compiled, it is not compiled into platform specific machine, rather into platform independent byte code. This byte code is distributed over the web and interpreted by the Virtual Machine (JVM) on whichever platform it is being run 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Content Placeholder 1048659"/>
          <p:cNvSpPr>
            <a:spLocks noGrp="1"/>
          </p:cNvSpPr>
          <p:nvPr>
            <p:ph idx="1"/>
          </p:nvPr>
        </p:nvSpPr>
        <p:spPr>
          <a:xfrm>
            <a:off x="628649" y="563353"/>
            <a:ext cx="7746643" cy="5613610"/>
          </a:xfrm>
        </p:spPr>
        <p:txBody>
          <a:bodyPr/>
          <a:lstStyle/>
          <a:p>
            <a:r>
              <a:rPr lang="en-GB" b="1">
                <a:solidFill>
                  <a:srgbClr val="FF6600"/>
                </a:solidFill>
              </a:rPr>
              <a:t>Simple − </a:t>
            </a:r>
            <a:r>
              <a:rPr lang="en-GB"/>
              <a:t>Java is designed to be easy to learn. If you understand the basic concept of OOP Java, it would be easy to master.</a:t>
            </a:r>
          </a:p>
          <a:p>
            <a:r>
              <a:rPr lang="en-GB" b="1">
                <a:solidFill>
                  <a:srgbClr val="FF6600"/>
                </a:solidFill>
              </a:rPr>
              <a:t>Secure − </a:t>
            </a:r>
            <a:r>
              <a:rPr lang="en-GB"/>
              <a:t>With Java's secure feature it enables to develop virus-free, tamper-free systems. Authentication techniques are based on public-key encryption.</a:t>
            </a:r>
          </a:p>
          <a:p>
            <a:r>
              <a:rPr lang="en-GB" b="1">
                <a:solidFill>
                  <a:srgbClr val="FF6600"/>
                </a:solidFill>
              </a:rPr>
              <a:t>Architecture-neutral − </a:t>
            </a:r>
            <a:r>
              <a:rPr lang="en-GB"/>
              <a:t>Java compiler generates an architecture-neutral object file format, which makes the compiled code executable on many processors, with the presence of Java runtime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Content Placeholder 1048661"/>
          <p:cNvSpPr>
            <a:spLocks noGrp="1"/>
          </p:cNvSpPr>
          <p:nvPr>
            <p:ph idx="1"/>
          </p:nvPr>
        </p:nvSpPr>
        <p:spPr>
          <a:xfrm>
            <a:off x="628650" y="870720"/>
            <a:ext cx="7685536" cy="5306243"/>
          </a:xfrm>
        </p:spPr>
        <p:txBody>
          <a:bodyPr>
            <a:normAutofit fontScale="92857"/>
          </a:bodyPr>
          <a:lstStyle/>
          <a:p>
            <a:r>
              <a:rPr lang="en-GB" b="1">
                <a:solidFill>
                  <a:srgbClr val="FF6600"/>
                </a:solidFill>
              </a:rPr>
              <a:t>Portable −</a:t>
            </a:r>
            <a:r>
              <a:rPr lang="en-GB"/>
              <a:t> Being architecture-neutral and having no implementation dependent aspects of the specification makes Java portable. Compiler in Java is written in ANSI C with a clean portability boundary, which is a POSIX subset.</a:t>
            </a:r>
          </a:p>
          <a:p>
            <a:r>
              <a:rPr lang="en-GB" b="1">
                <a:solidFill>
                  <a:srgbClr val="FF6600"/>
                </a:solidFill>
              </a:rPr>
              <a:t>Robust − </a:t>
            </a:r>
            <a:r>
              <a:rPr lang="en-GB"/>
              <a:t>Java makes an effort to eliminate error prone situations by emphasizing mainly on compile time error checking and runtime checking.</a:t>
            </a:r>
          </a:p>
          <a:p>
            <a:r>
              <a:rPr lang="en-GB" b="1">
                <a:solidFill>
                  <a:srgbClr val="FF6600"/>
                </a:solidFill>
              </a:rPr>
              <a:t>Multithreaded −</a:t>
            </a:r>
            <a:r>
              <a:rPr lang="en-GB"/>
              <a:t> With Java's multithreaded feature it is possible to write programs that can perform many tasks simultaneously. This design feature allows the developers to construct interactive applications that can run smoothly.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Content Placeholder 1048663"/>
          <p:cNvSpPr>
            <a:spLocks noGrp="1"/>
          </p:cNvSpPr>
          <p:nvPr>
            <p:ph idx="1"/>
          </p:nvPr>
        </p:nvSpPr>
        <p:spPr>
          <a:xfrm>
            <a:off x="628650" y="596594"/>
            <a:ext cx="7766002" cy="5856145"/>
          </a:xfrm>
        </p:spPr>
        <p:txBody>
          <a:bodyPr>
            <a:normAutofit fontScale="92857"/>
          </a:bodyPr>
          <a:lstStyle/>
          <a:p>
            <a:r>
              <a:rPr lang="en-GB" b="1">
                <a:solidFill>
                  <a:srgbClr val="FF6600"/>
                </a:solidFill>
              </a:rPr>
              <a:t>Interpreted − </a:t>
            </a:r>
            <a:r>
              <a:rPr lang="en-GB"/>
              <a:t>Java byte code is translated on the fly to native machine instructions and is not stored anywhere. The development process is more rapid and analytical since the linking is an incremental and light-weight process.</a:t>
            </a:r>
          </a:p>
          <a:p>
            <a:r>
              <a:rPr lang="en-GB" b="1">
                <a:solidFill>
                  <a:srgbClr val="FF6600"/>
                </a:solidFill>
              </a:rPr>
              <a:t>High Performance − </a:t>
            </a:r>
            <a:r>
              <a:rPr lang="en-GB"/>
              <a:t>With the use of Just-In-Time compilers, Java enables high performance.</a:t>
            </a:r>
          </a:p>
          <a:p>
            <a:r>
              <a:rPr lang="en-GB" b="1">
                <a:solidFill>
                  <a:srgbClr val="FF6600"/>
                </a:solidFill>
              </a:rPr>
              <a:t>Distributed − </a:t>
            </a:r>
            <a:r>
              <a:rPr lang="en-GB"/>
              <a:t>Java is designed for the distributed environment of the internet.</a:t>
            </a:r>
          </a:p>
          <a:p>
            <a:r>
              <a:rPr lang="en-GB" b="1">
                <a:solidFill>
                  <a:srgbClr val="FF6600"/>
                </a:solidFill>
              </a:rPr>
              <a:t>Dynamic − </a:t>
            </a:r>
            <a:r>
              <a:rPr lang="en-GB"/>
              <a:t>Java is considered to be more dynamic than C or C++ since it is designed to adapt to an evolving environment. Java programs can carry extensive amount of run-time information that can be used to verify and resolve accesses to objects on run-time.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Content Placeholder 1048681"/>
          <p:cNvSpPr>
            <a:spLocks noGrp="1"/>
          </p:cNvSpPr>
          <p:nvPr>
            <p:ph idx="1"/>
          </p:nvPr>
        </p:nvSpPr>
        <p:spPr>
          <a:xfrm>
            <a:off x="628650" y="676748"/>
            <a:ext cx="7725769" cy="5500215"/>
          </a:xfrm>
        </p:spPr>
        <p:txBody>
          <a:bodyPr/>
          <a:lstStyle/>
          <a:p>
            <a:endParaRPr lang="en-GB"/>
          </a:p>
        </p:txBody>
      </p:sp>
      <p:pic>
        <p:nvPicPr>
          <p:cNvPr id="2097166" name="Picture 2097165"/>
          <p:cNvPicPr>
            <a:picLocks/>
          </p:cNvPicPr>
          <p:nvPr/>
        </p:nvPicPr>
        <p:blipFill>
          <a:blip r:embed="rId2"/>
          <a:stretch>
            <a:fillRect/>
          </a:stretch>
        </p:blipFill>
        <p:spPr>
          <a:xfrm rot="21597110">
            <a:off x="573667" y="595170"/>
            <a:ext cx="7756644" cy="5619884"/>
          </a:xfrm>
          <a:prstGeom prst="rect">
            <a:avLst/>
          </a:prstGeom>
        </p:spPr>
      </p:pic>
      <p:sp>
        <p:nvSpPr>
          <p:cNvPr id="1048683" name="TextBox 1048682"/>
          <p:cNvSpPr txBox="1"/>
          <p:nvPr/>
        </p:nvSpPr>
        <p:spPr>
          <a:xfrm>
            <a:off x="3267568" y="676748"/>
            <a:ext cx="5876432" cy="510540"/>
          </a:xfrm>
          <a:prstGeom prst="rect">
            <a:avLst/>
          </a:prstGeom>
        </p:spPr>
        <p:txBody>
          <a:bodyPr wrap="square" rtlCol="0">
            <a:spAutoFit/>
          </a:bodyPr>
          <a:lstStyle/>
          <a:p>
            <a:r>
              <a:rPr lang="en-GB" sz="2800">
                <a:solidFill>
                  <a:srgbClr val="000000"/>
                </a:solidFill>
              </a:rPr>
              <a:t>Java Architecture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Content Placeholder 1048684"/>
          <p:cNvSpPr>
            <a:spLocks noGrp="1"/>
          </p:cNvSpPr>
          <p:nvPr>
            <p:ph idx="1"/>
          </p:nvPr>
        </p:nvSpPr>
        <p:spPr>
          <a:xfrm>
            <a:off x="628650" y="650030"/>
            <a:ext cx="7591214" cy="5526933"/>
          </a:xfrm>
        </p:spPr>
        <p:txBody>
          <a:bodyPr/>
          <a:lstStyle/>
          <a:p>
            <a:endParaRPr lang="en-GB"/>
          </a:p>
        </p:txBody>
      </p:sp>
      <p:pic>
        <p:nvPicPr>
          <p:cNvPr id="2097167" name="Picture 2097166"/>
          <p:cNvPicPr>
            <a:picLocks/>
          </p:cNvPicPr>
          <p:nvPr/>
        </p:nvPicPr>
        <p:blipFill>
          <a:blip r:embed="rId2"/>
          <a:stretch>
            <a:fillRect/>
          </a:stretch>
        </p:blipFill>
        <p:spPr>
          <a:xfrm>
            <a:off x="582593" y="644769"/>
            <a:ext cx="8157916" cy="55740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3223867" y="1496428"/>
            <a:ext cx="4876001" cy="3705634"/>
          </a:xfrm>
        </p:spPr>
        <p:txBody>
          <a:bodyPr/>
          <a:lstStyle/>
          <a:p>
            <a:r>
              <a:rPr lang="en-US" altLang="zh-CN" b="1">
                <a:solidFill>
                  <a:srgbClr val="000000"/>
                </a:solidFill>
              </a:rPr>
              <a:t>1.8 version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048670"/>
          <p:cNvSpPr>
            <a:spLocks noGrp="1"/>
          </p:cNvSpPr>
          <p:nvPr>
            <p:ph type="title"/>
          </p:nvPr>
        </p:nvSpPr>
        <p:spPr/>
        <p:txBody>
          <a:bodyPr/>
          <a:lstStyle/>
          <a:p>
            <a:r>
              <a:rPr lang="en-US" b="1">
                <a:solidFill>
                  <a:srgbClr val="FF6600"/>
                </a:solidFill>
              </a:rPr>
              <a:t>Java Virtual Machine </a:t>
            </a:r>
            <a:endParaRPr lang="en-GB" b="1">
              <a:solidFill>
                <a:srgbClr val="FF6600"/>
              </a:solidFill>
            </a:endParaRPr>
          </a:p>
        </p:txBody>
      </p:sp>
      <p:sp>
        <p:nvSpPr>
          <p:cNvPr id="1048672" name="Content Placeholder 1048671"/>
          <p:cNvSpPr>
            <a:spLocks noGrp="1"/>
          </p:cNvSpPr>
          <p:nvPr>
            <p:ph idx="1"/>
          </p:nvPr>
        </p:nvSpPr>
        <p:spPr/>
        <p:txBody>
          <a:bodyPr/>
          <a:lstStyle/>
          <a:p>
            <a:r>
              <a:rPr lang="en-GB"/>
              <a:t>A Java virtual machine (JVM) is a virtual machine that enables a computer to run Java programs as well as programs written in other languages that are also compiled to Java bytecode. The JVM is detailed by a specification that formally describes what is required in a JVM implementation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Content Placeholder 1048679"/>
          <p:cNvSpPr>
            <a:spLocks noGrp="1"/>
          </p:cNvSpPr>
          <p:nvPr>
            <p:ph idx="1"/>
          </p:nvPr>
        </p:nvSpPr>
        <p:spPr>
          <a:xfrm>
            <a:off x="628649" y="877134"/>
            <a:ext cx="7716397" cy="5299829"/>
          </a:xfrm>
        </p:spPr>
        <p:txBody>
          <a:bodyPr/>
          <a:lstStyle/>
          <a:p>
            <a:endParaRPr lang="en-GB"/>
          </a:p>
        </p:txBody>
      </p:sp>
      <p:pic>
        <p:nvPicPr>
          <p:cNvPr id="2097165" name="Picture 2097164"/>
          <p:cNvPicPr>
            <a:picLocks/>
          </p:cNvPicPr>
          <p:nvPr/>
        </p:nvPicPr>
        <p:blipFill>
          <a:blip r:embed="rId2"/>
          <a:stretch>
            <a:fillRect/>
          </a:stretch>
        </p:blipFill>
        <p:spPr>
          <a:xfrm>
            <a:off x="638441" y="857109"/>
            <a:ext cx="7574001" cy="53329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5684594"/>
          </a:xfrm>
        </p:spPr>
        <p:txBody>
          <a:bodyPr/>
          <a:lstStyle/>
          <a:p>
            <a:pPr marL="0" indent="0">
              <a:buNone/>
            </a:pPr>
            <a:endParaRPr lang="en-IN" dirty="0"/>
          </a:p>
          <a:p>
            <a:pPr marL="0" indent="0">
              <a:buNone/>
            </a:pPr>
            <a:r>
              <a:rPr lang="en-IN" dirty="0"/>
              <a:t>public class </a:t>
            </a:r>
            <a:r>
              <a:rPr lang="en-IN" dirty="0" err="1"/>
              <a:t>FirstProgram</a:t>
            </a:r>
            <a:r>
              <a:rPr lang="en-IN" dirty="0"/>
              <a:t> {</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a:t>
            </a:r>
            <a:r>
              <a:rPr lang="en-IN" dirty="0" err="1"/>
              <a:t>System.out.println</a:t>
            </a:r>
            <a:r>
              <a:rPr lang="en-IN" dirty="0"/>
              <a:t>("HI");</a:t>
            </a:r>
          </a:p>
          <a:p>
            <a:pPr marL="0" indent="0">
              <a:buNone/>
            </a:pPr>
            <a:r>
              <a:rPr lang="en-IN" dirty="0"/>
              <a:t>	}</a:t>
            </a:r>
          </a:p>
          <a:p>
            <a:pPr marL="0" indent="0">
              <a:buNone/>
            </a:pPr>
            <a:endParaRPr lang="en-IN" dirty="0"/>
          </a:p>
          <a:p>
            <a:pPr marL="0" indent="0">
              <a:buNone/>
            </a:pPr>
            <a:r>
              <a:rPr lang="en-IN" dirty="0"/>
              <a:t>}</a:t>
            </a:r>
          </a:p>
          <a:p>
            <a:pPr marL="0" indent="0">
              <a:buNone/>
            </a:pPr>
            <a:r>
              <a:rPr lang="en-IN" b="1" dirty="0" smtClean="0"/>
              <a:t>OUTPUT:</a:t>
            </a:r>
          </a:p>
          <a:p>
            <a:pPr marL="0" indent="0">
              <a:buNone/>
            </a:pPr>
            <a:r>
              <a:rPr lang="en-IN" dirty="0" smtClean="0"/>
              <a:t>HI</a:t>
            </a:r>
            <a:endParaRPr lang="en-IN" dirty="0"/>
          </a:p>
        </p:txBody>
      </p:sp>
    </p:spTree>
    <p:extLst>
      <p:ext uri="{BB962C8B-B14F-4D97-AF65-F5344CB8AC3E}">
        <p14:creationId xmlns:p14="http://schemas.microsoft.com/office/powerpoint/2010/main" val="684549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Content Placeholder 1048686"/>
          <p:cNvSpPr>
            <a:spLocks noGrp="1"/>
          </p:cNvSpPr>
          <p:nvPr>
            <p:ph idx="1"/>
          </p:nvPr>
        </p:nvSpPr>
        <p:spPr>
          <a:xfrm>
            <a:off x="628650" y="342773"/>
            <a:ext cx="7611776" cy="5834190"/>
          </a:xfrm>
        </p:spPr>
        <p:txBody>
          <a:bodyPr>
            <a:normAutofit fontScale="89643" lnSpcReduction="20000"/>
          </a:bodyPr>
          <a:lstStyle/>
          <a:p>
            <a:pPr marL="0" indent="0">
              <a:buNone/>
            </a:pPr>
            <a:r>
              <a:rPr lang="en-GB" b="1">
                <a:solidFill>
                  <a:srgbClr val="FF6600"/>
                </a:solidFill>
              </a:rPr>
              <a:t>pseudo code for program</a:t>
            </a:r>
            <a:r>
              <a:rPr lang="en-US" b="1">
                <a:solidFill>
                  <a:srgbClr val="FF6600"/>
                </a:solidFill>
              </a:rPr>
              <a:t>:</a:t>
            </a:r>
            <a:endParaRPr lang="en-GB" b="1">
              <a:solidFill>
                <a:srgbClr val="FF6600"/>
              </a:solidFill>
            </a:endParaRPr>
          </a:p>
          <a:p>
            <a:pPr marL="0" indent="0">
              <a:buNone/>
            </a:pPr>
            <a:endParaRPr lang="en-GB" b="1">
              <a:solidFill>
                <a:srgbClr val="FF6600"/>
              </a:solidFill>
            </a:endParaRPr>
          </a:p>
          <a:p>
            <a:r>
              <a:rPr lang="zh-CN" altLang="en-US"/>
              <a:t>Defining a Sample Point Class</a:t>
            </a:r>
          </a:p>
          <a:p>
            <a:r>
              <a:rPr lang="zh-CN" altLang="en-US"/>
              <a:t>created a class point x and y</a:t>
            </a:r>
          </a:p>
          <a:p>
            <a:r>
              <a:rPr lang="zh-CN" altLang="en-US"/>
              <a:t>start the execution - main a b</a:t>
            </a:r>
          </a:p>
          <a:p>
            <a:r>
              <a:rPr lang="zh-CN" altLang="en-US"/>
              <a:t>assigning some values x and y</a:t>
            </a:r>
          </a:p>
          <a:p>
            <a:r>
              <a:rPr lang="zh-CN" altLang="en-US"/>
              <a:t>retriving those value assigng to a and b</a:t>
            </a:r>
          </a:p>
          <a:p>
            <a:r>
              <a:rPr lang="zh-CN" altLang="en-US"/>
              <a:t>displaying it</a:t>
            </a:r>
            <a:r>
              <a:rPr lang="en-US" altLang="en-GB"/>
              <a:t>.</a:t>
            </a:r>
            <a:endParaRPr lang="zh-CN" altLang="en-US"/>
          </a:p>
          <a:p>
            <a:pPr marL="0" indent="0">
              <a:buNone/>
            </a:pPr>
            <a:r>
              <a:rPr lang="en-US" altLang="en-GB" b="1">
                <a:solidFill>
                  <a:srgbClr val="FF6600"/>
                </a:solidFill>
              </a:rPr>
              <a:t>Syntax for if else:</a:t>
            </a:r>
            <a:endParaRPr lang="zh-CN" altLang="en-US" b="1">
              <a:solidFill>
                <a:srgbClr val="FF6600"/>
              </a:solidFill>
            </a:endParaRPr>
          </a:p>
          <a:p>
            <a:r>
              <a:rPr lang="zh-CN" altLang="en-US"/>
              <a:t>if(a&gt;b){</a:t>
            </a:r>
          </a:p>
          <a:p>
            <a:r>
              <a:rPr lang="zh-CN" altLang="en-US"/>
              <a:t>max=a;</a:t>
            </a:r>
          </a:p>
          <a:p>
            <a:r>
              <a:rPr lang="zh-CN" altLang="en-US"/>
              <a:t>}</a:t>
            </a:r>
          </a:p>
          <a:p>
            <a:r>
              <a:rPr lang="zh-CN" altLang="en-US"/>
              <a:t>else{max =b;}</a:t>
            </a:r>
          </a:p>
          <a:p>
            <a:r>
              <a:rPr lang="zh-CN" altLang="en-US"/>
              <a:t>max = (a&gt;b)?a:b;</a:t>
            </a:r>
          </a:p>
          <a:p>
            <a:endParaRPr lang="zh-CN" altLang="en-US"/>
          </a:p>
          <a:p>
            <a:pPr marL="0" indent="0">
              <a:buNone/>
            </a:pP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81354"/>
            <a:ext cx="7886700" cy="6424246"/>
          </a:xfrm>
        </p:spPr>
        <p:txBody>
          <a:bodyPr>
            <a:noAutofit/>
          </a:bodyPr>
          <a:lstStyle/>
          <a:p>
            <a:pPr marL="0" indent="0">
              <a:buNone/>
            </a:pPr>
            <a:r>
              <a:rPr lang="en-IN" sz="2000" dirty="0" smtClean="0"/>
              <a:t>public </a:t>
            </a:r>
            <a:r>
              <a:rPr lang="en-IN" sz="2000" dirty="0"/>
              <a:t>class Point {</a:t>
            </a:r>
          </a:p>
          <a:p>
            <a:pPr marL="0" indent="0">
              <a:buNone/>
            </a:pPr>
            <a:r>
              <a:rPr lang="en-IN" sz="2000" dirty="0" err="1" smtClean="0"/>
              <a:t>int</a:t>
            </a:r>
            <a:r>
              <a:rPr lang="en-IN" sz="2000" dirty="0" smtClean="0"/>
              <a:t> X;</a:t>
            </a:r>
          </a:p>
          <a:p>
            <a:pPr marL="0" indent="0">
              <a:buNone/>
            </a:pPr>
            <a:r>
              <a:rPr lang="en-IN" sz="2000" dirty="0" err="1" smtClean="0"/>
              <a:t>int</a:t>
            </a:r>
            <a:r>
              <a:rPr lang="en-IN" sz="2000" dirty="0" smtClean="0"/>
              <a:t> </a:t>
            </a:r>
            <a:r>
              <a:rPr lang="en-IN" sz="2000" dirty="0"/>
              <a:t>Y;</a:t>
            </a:r>
          </a:p>
          <a:p>
            <a:pPr marL="0" indent="0">
              <a:buNone/>
            </a:pPr>
            <a:r>
              <a:rPr lang="en-IN" sz="2000" dirty="0" smtClean="0"/>
              <a:t>void </a:t>
            </a:r>
            <a:r>
              <a:rPr lang="en-IN" sz="2000" dirty="0" err="1"/>
              <a:t>setX</a:t>
            </a:r>
            <a:r>
              <a:rPr lang="en-IN" sz="2000" dirty="0"/>
              <a:t>(</a:t>
            </a:r>
            <a:r>
              <a:rPr lang="en-IN" sz="2000" dirty="0" err="1"/>
              <a:t>int</a:t>
            </a:r>
            <a:r>
              <a:rPr lang="en-IN" sz="2000" dirty="0"/>
              <a:t> x) {</a:t>
            </a:r>
          </a:p>
          <a:p>
            <a:pPr marL="0" indent="0">
              <a:buNone/>
            </a:pPr>
            <a:r>
              <a:rPr lang="en-IN" sz="2000" dirty="0" smtClean="0"/>
              <a:t>X</a:t>
            </a:r>
            <a:r>
              <a:rPr lang="en-IN" sz="2000" dirty="0"/>
              <a:t>= (x &gt; 79 ? 79 : (x &lt; 0 ? 0 : x));</a:t>
            </a:r>
          </a:p>
          <a:p>
            <a:pPr marL="0" indent="0">
              <a:buNone/>
            </a:pPr>
            <a:r>
              <a:rPr lang="en-IN" sz="2000" dirty="0" smtClean="0"/>
              <a:t>}</a:t>
            </a:r>
            <a:endParaRPr lang="en-IN" sz="2000" dirty="0"/>
          </a:p>
          <a:p>
            <a:pPr marL="0" indent="0">
              <a:buNone/>
            </a:pPr>
            <a:r>
              <a:rPr lang="en-IN" sz="2000" dirty="0" smtClean="0"/>
              <a:t>void </a:t>
            </a:r>
            <a:r>
              <a:rPr lang="en-IN" sz="2000" dirty="0" err="1"/>
              <a:t>setY</a:t>
            </a:r>
            <a:r>
              <a:rPr lang="en-IN" sz="2000" dirty="0"/>
              <a:t>(</a:t>
            </a:r>
            <a:r>
              <a:rPr lang="en-IN" sz="2000" dirty="0" err="1"/>
              <a:t>int</a:t>
            </a:r>
            <a:r>
              <a:rPr lang="en-IN" sz="2000" dirty="0"/>
              <a:t> y) </a:t>
            </a:r>
            <a:r>
              <a:rPr lang="en-IN" sz="2000" dirty="0" smtClean="0"/>
              <a:t>{</a:t>
            </a:r>
          </a:p>
          <a:p>
            <a:pPr marL="0" indent="0">
              <a:buNone/>
            </a:pPr>
            <a:r>
              <a:rPr lang="en-IN" sz="2000" dirty="0" smtClean="0"/>
              <a:t>Y </a:t>
            </a:r>
            <a:r>
              <a:rPr lang="en-IN" sz="2000" dirty="0"/>
              <a:t>= (y &gt; 24 ? 24 : (y &lt; 0 ? 0 : y));</a:t>
            </a:r>
          </a:p>
          <a:p>
            <a:pPr marL="0" indent="0">
              <a:buNone/>
            </a:pPr>
            <a:r>
              <a:rPr lang="en-IN" sz="2000" dirty="0" smtClean="0"/>
              <a:t>}</a:t>
            </a:r>
            <a:endParaRPr lang="en-IN" sz="2000" dirty="0"/>
          </a:p>
          <a:p>
            <a:pPr marL="0" indent="0">
              <a:buNone/>
            </a:pPr>
            <a:r>
              <a:rPr lang="en-IN" sz="2000" dirty="0" err="1" smtClean="0"/>
              <a:t>int</a:t>
            </a:r>
            <a:r>
              <a:rPr lang="en-IN" sz="2000" dirty="0" smtClean="0"/>
              <a:t> </a:t>
            </a:r>
            <a:r>
              <a:rPr lang="en-IN" sz="2000" dirty="0" err="1"/>
              <a:t>getX</a:t>
            </a:r>
            <a:r>
              <a:rPr lang="en-IN" sz="2000" dirty="0"/>
              <a:t>() {</a:t>
            </a:r>
          </a:p>
          <a:p>
            <a:pPr marL="0" indent="0">
              <a:buNone/>
            </a:pPr>
            <a:r>
              <a:rPr lang="en-IN" sz="2000" dirty="0" smtClean="0"/>
              <a:t>return </a:t>
            </a:r>
            <a:r>
              <a:rPr lang="en-IN" sz="2000" dirty="0"/>
              <a:t>X;</a:t>
            </a:r>
          </a:p>
          <a:p>
            <a:pPr marL="0" indent="0">
              <a:buNone/>
            </a:pPr>
            <a:r>
              <a:rPr lang="en-IN" sz="2000" dirty="0" smtClean="0"/>
              <a:t>}</a:t>
            </a:r>
            <a:endParaRPr lang="en-IN" sz="2000" dirty="0"/>
          </a:p>
          <a:p>
            <a:pPr marL="0" indent="0">
              <a:buNone/>
            </a:pPr>
            <a:r>
              <a:rPr lang="en-IN" sz="2000" dirty="0" err="1" smtClean="0"/>
              <a:t>int</a:t>
            </a:r>
            <a:r>
              <a:rPr lang="en-IN" sz="2000" dirty="0" smtClean="0"/>
              <a:t> </a:t>
            </a:r>
            <a:r>
              <a:rPr lang="en-IN" sz="2000" dirty="0" err="1"/>
              <a:t>getY</a:t>
            </a:r>
            <a:r>
              <a:rPr lang="en-IN" sz="2000" dirty="0"/>
              <a:t>() {</a:t>
            </a:r>
          </a:p>
          <a:p>
            <a:pPr marL="0" indent="0">
              <a:buNone/>
            </a:pPr>
            <a:r>
              <a:rPr lang="en-IN" sz="2000" dirty="0" smtClean="0"/>
              <a:t>return </a:t>
            </a:r>
            <a:r>
              <a:rPr lang="en-IN" sz="2000" dirty="0"/>
              <a:t>Y;</a:t>
            </a:r>
          </a:p>
          <a:p>
            <a:pPr marL="0" indent="0">
              <a:buNone/>
            </a:pPr>
            <a:r>
              <a:rPr lang="en-IN" sz="2000" dirty="0" smtClean="0"/>
              <a:t>}</a:t>
            </a:r>
            <a:endParaRPr lang="en-IN" sz="2000" dirty="0"/>
          </a:p>
          <a:p>
            <a:pPr marL="0" indent="0">
              <a:buNone/>
            </a:pPr>
            <a:endParaRPr lang="en-IN" sz="2000" dirty="0"/>
          </a:p>
        </p:txBody>
      </p:sp>
    </p:spTree>
    <p:extLst>
      <p:ext uri="{BB962C8B-B14F-4D97-AF65-F5344CB8AC3E}">
        <p14:creationId xmlns:p14="http://schemas.microsoft.com/office/powerpoint/2010/main" val="3546038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33046"/>
            <a:ext cx="7886700" cy="5543917"/>
          </a:xfrm>
        </p:spPr>
        <p:txBody>
          <a:bodyPr>
            <a:normAutofit/>
          </a:bodyPr>
          <a:lstStyle/>
          <a:p>
            <a:pPr marL="0" indent="0">
              <a:buNone/>
            </a:pPr>
            <a:r>
              <a:rPr lang="en-IN" sz="1800" dirty="0"/>
              <a:t>public static void main(String </a:t>
            </a:r>
            <a:r>
              <a:rPr lang="en-IN" sz="1800" dirty="0" err="1"/>
              <a:t>args</a:t>
            </a:r>
            <a:r>
              <a:rPr lang="en-IN" sz="1800" dirty="0"/>
              <a:t>[]) {</a:t>
            </a:r>
          </a:p>
          <a:p>
            <a:pPr marL="0" indent="0">
              <a:buNone/>
            </a:pPr>
            <a:r>
              <a:rPr lang="en-IN" sz="1800" dirty="0" err="1"/>
              <a:t>int</a:t>
            </a:r>
            <a:r>
              <a:rPr lang="en-IN" sz="1800" dirty="0"/>
              <a:t> </a:t>
            </a:r>
            <a:r>
              <a:rPr lang="en-IN" sz="1800" dirty="0" err="1"/>
              <a:t>a,b</a:t>
            </a:r>
            <a:r>
              <a:rPr lang="en-IN" sz="1800" dirty="0"/>
              <a:t>;</a:t>
            </a:r>
          </a:p>
          <a:p>
            <a:pPr marL="0" indent="0">
              <a:buNone/>
            </a:pPr>
            <a:r>
              <a:rPr lang="en-IN" sz="1800" dirty="0"/>
              <a:t>Point p1 = new Point();</a:t>
            </a:r>
          </a:p>
          <a:p>
            <a:pPr marL="0" indent="0">
              <a:buNone/>
            </a:pPr>
            <a:r>
              <a:rPr lang="en-IN" sz="1800" dirty="0"/>
              <a:t>p1.setX(-2);</a:t>
            </a:r>
          </a:p>
          <a:p>
            <a:pPr marL="0" indent="0">
              <a:buNone/>
            </a:pPr>
            <a:r>
              <a:rPr lang="en-IN" sz="1800" dirty="0"/>
              <a:t>p1.setY(44);</a:t>
            </a:r>
          </a:p>
          <a:p>
            <a:pPr marL="0" indent="0">
              <a:buNone/>
            </a:pPr>
            <a:r>
              <a:rPr lang="en-IN" sz="1800" dirty="0" err="1"/>
              <a:t>System.out.println</a:t>
            </a:r>
            <a:r>
              <a:rPr lang="en-IN" sz="1800" dirty="0"/>
              <a:t>("p1.getX()  "+ p1.getX());</a:t>
            </a:r>
          </a:p>
          <a:p>
            <a:pPr marL="0" indent="0">
              <a:buNone/>
            </a:pPr>
            <a:r>
              <a:rPr lang="en-IN" sz="1800" dirty="0" smtClean="0"/>
              <a:t>a </a:t>
            </a:r>
            <a:r>
              <a:rPr lang="en-IN" sz="1800" dirty="0"/>
              <a:t>= p1.getX();</a:t>
            </a:r>
          </a:p>
          <a:p>
            <a:pPr marL="0" indent="0">
              <a:buNone/>
            </a:pPr>
            <a:r>
              <a:rPr lang="en-IN" sz="1800" dirty="0" err="1" smtClean="0"/>
              <a:t>System.out.println</a:t>
            </a:r>
            <a:r>
              <a:rPr lang="en-IN" sz="1800" dirty="0"/>
              <a:t>("The value of a </a:t>
            </a:r>
            <a:r>
              <a:rPr lang="en-IN" sz="1800" dirty="0" err="1"/>
              <a:t>is"+a</a:t>
            </a:r>
            <a:r>
              <a:rPr lang="en-IN" sz="1800" dirty="0"/>
              <a:t>);</a:t>
            </a:r>
          </a:p>
          <a:p>
            <a:pPr marL="0" indent="0">
              <a:buNone/>
            </a:pPr>
            <a:r>
              <a:rPr lang="en-IN" sz="1800" dirty="0" smtClean="0"/>
              <a:t>b </a:t>
            </a:r>
            <a:r>
              <a:rPr lang="en-IN" sz="1800" dirty="0"/>
              <a:t>= p1.getY();</a:t>
            </a:r>
          </a:p>
          <a:p>
            <a:pPr marL="0" indent="0">
              <a:buNone/>
            </a:pPr>
            <a:r>
              <a:rPr lang="en-IN" sz="1800" dirty="0" err="1" smtClean="0"/>
              <a:t>System.out.println</a:t>
            </a:r>
            <a:r>
              <a:rPr lang="en-IN" sz="1800" dirty="0"/>
              <a:t>("The value of b </a:t>
            </a:r>
            <a:r>
              <a:rPr lang="en-IN" sz="1800" dirty="0" err="1"/>
              <a:t>is"+b</a:t>
            </a:r>
            <a:r>
              <a:rPr lang="en-IN" sz="1800" dirty="0"/>
              <a:t>);</a:t>
            </a:r>
          </a:p>
          <a:p>
            <a:pPr marL="0" indent="0">
              <a:buNone/>
            </a:pPr>
            <a:r>
              <a:rPr lang="en-IN" sz="1800" dirty="0" smtClean="0"/>
              <a:t>}</a:t>
            </a:r>
          </a:p>
          <a:p>
            <a:pPr marL="0" indent="0">
              <a:buNone/>
            </a:pPr>
            <a:r>
              <a:rPr lang="en-IN" sz="1800" dirty="0"/>
              <a:t>}</a:t>
            </a:r>
          </a:p>
          <a:p>
            <a:pPr marL="0" indent="0">
              <a:buNone/>
            </a:pPr>
            <a:endParaRPr lang="en-IN" sz="1800" dirty="0"/>
          </a:p>
        </p:txBody>
      </p:sp>
    </p:spTree>
    <p:extLst>
      <p:ext uri="{BB962C8B-B14F-4D97-AF65-F5344CB8AC3E}">
        <p14:creationId xmlns:p14="http://schemas.microsoft.com/office/powerpoint/2010/main" val="124178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Content Placeholder 1048688"/>
          <p:cNvSpPr>
            <a:spLocks noGrp="1"/>
          </p:cNvSpPr>
          <p:nvPr>
            <p:ph idx="1"/>
          </p:nvPr>
        </p:nvSpPr>
        <p:spPr>
          <a:xfrm>
            <a:off x="628650" y="556517"/>
            <a:ext cx="7739180" cy="5620446"/>
          </a:xfrm>
        </p:spPr>
        <p:txBody>
          <a:bodyPr>
            <a:normAutofit fontScale="60714" lnSpcReduction="20000"/>
          </a:bodyPr>
          <a:lstStyle/>
          <a:p>
            <a:pPr marL="0" indent="0">
              <a:buNone/>
            </a:pPr>
            <a:r>
              <a:rPr lang="en-GB"/>
              <a:t>public class TestVariable {</a:t>
            </a:r>
          </a:p>
          <a:p>
            <a:pPr marL="0" indent="0">
              <a:buNone/>
            </a:pPr>
            <a:r>
              <a:rPr lang="en-GB"/>
              <a:t>	int x;</a:t>
            </a:r>
          </a:p>
          <a:p>
            <a:pPr marL="0" indent="0">
              <a:buNone/>
            </a:pPr>
            <a:r>
              <a:rPr lang="en-GB"/>
              <a:t>	</a:t>
            </a:r>
          </a:p>
          <a:p>
            <a:pPr marL="0" indent="0">
              <a:buNone/>
            </a:pPr>
            <a:r>
              <a:rPr lang="en-GB"/>
              <a:t>	void setx(int x){</a:t>
            </a:r>
          </a:p>
          <a:p>
            <a:pPr marL="0" indent="0">
              <a:buNone/>
            </a:pPr>
            <a:r>
              <a:rPr lang="en-GB"/>
              <a:t>		x=x;</a:t>
            </a:r>
          </a:p>
          <a:p>
            <a:pPr marL="0" indent="0">
              <a:buNone/>
            </a:pPr>
            <a:r>
              <a:rPr lang="en-GB"/>
              <a:t>	}</a:t>
            </a:r>
          </a:p>
          <a:p>
            <a:pPr marL="0" indent="0">
              <a:buNone/>
            </a:pPr>
            <a:r>
              <a:rPr lang="en-GB"/>
              <a:t>	</a:t>
            </a:r>
          </a:p>
          <a:p>
            <a:pPr marL="0" indent="0">
              <a:buNone/>
            </a:pPr>
            <a:r>
              <a:rPr lang="en-GB"/>
              <a:t>	int getx(){</a:t>
            </a:r>
          </a:p>
          <a:p>
            <a:pPr marL="0" indent="0">
              <a:buNone/>
            </a:pPr>
            <a:r>
              <a:rPr lang="en-GB"/>
              <a:t>		return x;</a:t>
            </a:r>
          </a:p>
          <a:p>
            <a:pPr marL="0" indent="0">
              <a:buNone/>
            </a:pPr>
            <a:r>
              <a:rPr lang="en-GB"/>
              <a:t>	}</a:t>
            </a:r>
          </a:p>
          <a:p>
            <a:pPr marL="0" indent="0">
              <a:buNone/>
            </a:pPr>
            <a:r>
              <a:rPr lang="en-GB"/>
              <a:t>	public static void main(String[] args) {</a:t>
            </a:r>
          </a:p>
          <a:p>
            <a:pPr marL="0" indent="0">
              <a:buNone/>
            </a:pPr>
            <a:r>
              <a:rPr lang="en-GB"/>
              <a:t>		// TODO Auto-generated method stub</a:t>
            </a:r>
          </a:p>
          <a:p>
            <a:pPr marL="0" indent="0">
              <a:buNone/>
            </a:pPr>
            <a:r>
              <a:rPr lang="en-GB"/>
              <a:t>		</a:t>
            </a:r>
          </a:p>
          <a:p>
            <a:pPr marL="0" indent="0">
              <a:buNone/>
            </a:pPr>
            <a:r>
              <a:rPr lang="en-GB"/>
              <a:t>		TestVariable t1 = new TestVariable();</a:t>
            </a:r>
          </a:p>
          <a:p>
            <a:pPr marL="0" indent="0">
              <a:buNone/>
            </a:pPr>
            <a:r>
              <a:rPr lang="en-GB"/>
              <a:t>		t1.setx(3);</a:t>
            </a:r>
          </a:p>
          <a:p>
            <a:pPr marL="0" indent="0">
              <a:buNone/>
            </a:pPr>
            <a:r>
              <a:rPr lang="en-GB"/>
              <a:t>		System.out.println(t1.getx());</a:t>
            </a:r>
          </a:p>
          <a:p>
            <a:pPr marL="0" indent="0">
              <a:buNone/>
            </a:pPr>
            <a:r>
              <a:rPr lang="en-GB"/>
              <a:t>	}</a:t>
            </a:r>
          </a:p>
          <a:p>
            <a:pPr marL="0" indent="0">
              <a:buNone/>
            </a:pPr>
            <a:r>
              <a:rPr lang="en-GB"/>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048689"/>
          <p:cNvSpPr>
            <a:spLocks noGrp="1"/>
          </p:cNvSpPr>
          <p:nvPr>
            <p:ph type="title"/>
          </p:nvPr>
        </p:nvSpPr>
        <p:spPr/>
        <p:txBody>
          <a:bodyPr/>
          <a:lstStyle/>
          <a:p>
            <a:r>
              <a:rPr lang="en-US" b="1">
                <a:solidFill>
                  <a:srgbClr val="FF6600"/>
                </a:solidFill>
              </a:rPr>
              <a:t>CONSTRUCTOR </a:t>
            </a:r>
            <a:endParaRPr lang="en-GB" b="1">
              <a:solidFill>
                <a:srgbClr val="FF6600"/>
              </a:solidFill>
            </a:endParaRPr>
          </a:p>
        </p:txBody>
      </p:sp>
      <p:sp>
        <p:nvSpPr>
          <p:cNvPr id="1048691" name="Content Placeholder 1048690"/>
          <p:cNvSpPr>
            <a:spLocks noGrp="1"/>
          </p:cNvSpPr>
          <p:nvPr>
            <p:ph idx="1"/>
          </p:nvPr>
        </p:nvSpPr>
        <p:spPr/>
        <p:txBody>
          <a:bodyPr/>
          <a:lstStyle/>
          <a:p>
            <a:pPr marL="0" indent="0">
              <a:buNone/>
            </a:pPr>
            <a:endParaRPr lang="en-GB"/>
          </a:p>
          <a:p>
            <a:r>
              <a:rPr lang="en-GB"/>
              <a:t>A constructor function has the same name as the class name</a:t>
            </a:r>
          </a:p>
          <a:p>
            <a:r>
              <a:rPr lang="en-GB"/>
              <a:t>A class contain more than one constructor</a:t>
            </a:r>
          </a:p>
          <a:p>
            <a:r>
              <a:rPr lang="en-GB"/>
              <a:t>Facilitates multiple ways of initializing an object</a:t>
            </a:r>
          </a:p>
          <a:p>
            <a:r>
              <a:rPr lang="en-GB"/>
              <a:t>Constructor therefore can be overloading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Content Placeholder 1048647"/>
          <p:cNvSpPr>
            <a:spLocks noGrp="1"/>
          </p:cNvSpPr>
          <p:nvPr>
            <p:ph idx="1"/>
          </p:nvPr>
        </p:nvSpPr>
        <p:spPr>
          <a:xfrm rot="44060">
            <a:off x="638181" y="800536"/>
            <a:ext cx="7880975" cy="5376461"/>
          </a:xfrm>
        </p:spPr>
        <p:txBody>
          <a:bodyPr/>
          <a:lstStyle/>
          <a:p>
            <a:endParaRPr lang="en-GB"/>
          </a:p>
        </p:txBody>
      </p:sp>
      <p:pic>
        <p:nvPicPr>
          <p:cNvPr id="2097153" name="Picture 2097152"/>
          <p:cNvPicPr>
            <a:picLocks/>
          </p:cNvPicPr>
          <p:nvPr/>
        </p:nvPicPr>
        <p:blipFill>
          <a:blip r:embed="rId2"/>
          <a:stretch>
            <a:fillRect/>
          </a:stretch>
        </p:blipFill>
        <p:spPr>
          <a:xfrm>
            <a:off x="726832" y="620724"/>
            <a:ext cx="7924799" cy="56640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Content Placeholder 1048649"/>
          <p:cNvSpPr>
            <a:spLocks noGrp="1"/>
          </p:cNvSpPr>
          <p:nvPr>
            <p:ph idx="1"/>
          </p:nvPr>
        </p:nvSpPr>
        <p:spPr>
          <a:xfrm>
            <a:off x="628650" y="802720"/>
            <a:ext cx="8006748" cy="5374243"/>
          </a:xfrm>
        </p:spPr>
        <p:txBody>
          <a:bodyPr/>
          <a:lstStyle/>
          <a:p>
            <a:pPr marL="0" indent="0">
              <a:buNone/>
            </a:pPr>
            <a:r>
              <a:rPr lang="en-GB"/>
              <a:t>Oak was renamed Java in 1994 after a trademark search revealed that Oak was used by Oak Technology. Java 1.0 was finally shipped in 1996.</a:t>
            </a:r>
          </a:p>
          <a:p>
            <a:pPr marL="0" indent="0">
              <a:buNone/>
            </a:pPr>
            <a:endParaRPr lang="en-GB"/>
          </a:p>
          <a:p>
            <a:r>
              <a:rPr lang="zh-CN" altLang="en-US" b="1">
                <a:solidFill>
                  <a:srgbClr val="FF6600"/>
                </a:solidFill>
              </a:rPr>
              <a:t>OOP languages</a:t>
            </a:r>
            <a:r>
              <a:rPr lang="en-US" altLang="en-GB" b="1">
                <a:solidFill>
                  <a:srgbClr val="FF6600"/>
                </a:solidFill>
              </a:rPr>
              <a:t> are:</a:t>
            </a:r>
            <a:endParaRPr lang="zh-CN" altLang="en-US" b="1">
              <a:solidFill>
                <a:srgbClr val="FF6600"/>
              </a:solidFill>
            </a:endParaRPr>
          </a:p>
          <a:p>
            <a:pPr marL="0" indent="0">
              <a:buNone/>
            </a:pPr>
            <a:endParaRPr lang="zh-CN" altLang="en-US"/>
          </a:p>
          <a:p>
            <a:pPr marL="0" indent="0">
              <a:buNone/>
            </a:pPr>
            <a:r>
              <a:rPr lang="zh-CN" altLang="en-US"/>
              <a:t>Significant object-oriented languages include: (list order based on TIOBE index) Java, C++, C#, Python, R, PHP, Visual Basic.NET, JavaScript, Ruby, Perl, Object Pascal, Objective-C, Dart, Swift, Scala, Kotlin, Common Lisp, MATLAB, and Smalltalk.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Content Placeholder 1048651"/>
          <p:cNvSpPr>
            <a:spLocks noGrp="1"/>
          </p:cNvSpPr>
          <p:nvPr>
            <p:ph idx="1"/>
          </p:nvPr>
        </p:nvSpPr>
        <p:spPr>
          <a:xfrm>
            <a:off x="628650" y="616501"/>
            <a:ext cx="7900039" cy="5560462"/>
          </a:xfrm>
        </p:spPr>
        <p:txBody>
          <a:bodyPr/>
          <a:lstStyle/>
          <a:p>
            <a:endParaRPr lang="en-GB"/>
          </a:p>
        </p:txBody>
      </p:sp>
      <p:pic>
        <p:nvPicPr>
          <p:cNvPr id="2097155" name="Picture 2097154"/>
          <p:cNvPicPr>
            <a:picLocks/>
          </p:cNvPicPr>
          <p:nvPr/>
        </p:nvPicPr>
        <p:blipFill>
          <a:blip r:embed="rId2"/>
          <a:stretch>
            <a:fillRect/>
          </a:stretch>
        </p:blipFill>
        <p:spPr>
          <a:xfrm>
            <a:off x="614857" y="616501"/>
            <a:ext cx="7988602" cy="5570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Content Placeholder 1048653"/>
          <p:cNvSpPr>
            <a:spLocks noGrp="1"/>
          </p:cNvSpPr>
          <p:nvPr>
            <p:ph idx="1"/>
          </p:nvPr>
        </p:nvSpPr>
        <p:spPr>
          <a:xfrm>
            <a:off x="628650" y="762659"/>
            <a:ext cx="7806668" cy="5414304"/>
          </a:xfrm>
        </p:spPr>
        <p:txBody>
          <a:bodyPr/>
          <a:lstStyle/>
          <a:p>
            <a:endParaRPr lang="en-GB"/>
          </a:p>
        </p:txBody>
      </p:sp>
      <p:pic>
        <p:nvPicPr>
          <p:cNvPr id="2097157" name="Picture 2097156"/>
          <p:cNvPicPr>
            <a:picLocks/>
          </p:cNvPicPr>
          <p:nvPr/>
        </p:nvPicPr>
        <p:blipFill>
          <a:blip r:embed="rId2"/>
          <a:stretch>
            <a:fillRect/>
          </a:stretch>
        </p:blipFill>
        <p:spPr>
          <a:xfrm>
            <a:off x="273381" y="739146"/>
            <a:ext cx="8447272" cy="54318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048672"/>
          <p:cNvSpPr>
            <a:spLocks noGrp="1"/>
          </p:cNvSpPr>
          <p:nvPr>
            <p:ph type="title"/>
          </p:nvPr>
        </p:nvSpPr>
        <p:spPr/>
        <p:txBody>
          <a:bodyPr/>
          <a:lstStyle/>
          <a:p>
            <a:r>
              <a:rPr lang="en-US" b="1">
                <a:solidFill>
                  <a:srgbClr val="FF6600"/>
                </a:solidFill>
              </a:rPr>
              <a:t>Evaluation of JAVA</a:t>
            </a:r>
            <a:endParaRPr lang="en-GB" b="1">
              <a:solidFill>
                <a:srgbClr val="FF6600"/>
              </a:solidFill>
            </a:endParaRPr>
          </a:p>
        </p:txBody>
      </p:sp>
      <p:sp>
        <p:nvSpPr>
          <p:cNvPr id="1048674" name="Content Placeholder 1048673"/>
          <p:cNvSpPr>
            <a:spLocks noGrp="1"/>
          </p:cNvSpPr>
          <p:nvPr>
            <p:ph idx="1"/>
          </p:nvPr>
        </p:nvSpPr>
        <p:spPr/>
        <p:txBody>
          <a:bodyPr/>
          <a:lstStyle/>
          <a:p>
            <a:r>
              <a:rPr lang="en-GB"/>
              <a:t>The development of each programming language is based on a fact: there is a need to solve a problem that was not resolved by previous programming languages. Early programmers had to choose different programming languages, usually for various tasks, such as a specific language for a type of field.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Content Placeholder 1048675"/>
          <p:cNvSpPr>
            <a:spLocks noGrp="1"/>
          </p:cNvSpPr>
          <p:nvPr>
            <p:ph idx="1"/>
          </p:nvPr>
        </p:nvSpPr>
        <p:spPr>
          <a:xfrm>
            <a:off x="628650" y="609953"/>
            <a:ext cx="7457550" cy="5567010"/>
          </a:xfrm>
        </p:spPr>
        <p:txBody>
          <a:bodyPr/>
          <a:lstStyle/>
          <a:p>
            <a:r>
              <a:rPr lang="en-GB"/>
              <a:t>C is a processor-oriented programming language; it is easy to execute and understand. C became quite famous at that time because it was reliable, simple and easy to use.</a:t>
            </a:r>
          </a:p>
          <a:p>
            <a:r>
              <a:rPr lang="en-GB"/>
              <a:t>Though C was a quite efficient and successful programming language, the complexity of the program was seeking more efficient language to solve problems</a:t>
            </a:r>
            <a:r>
              <a:rPr lang="en-US"/>
              <a:t>.</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Content Placeholder 1048677"/>
          <p:cNvSpPr>
            <a:spLocks noGrp="1"/>
          </p:cNvSpPr>
          <p:nvPr>
            <p:ph idx="1"/>
          </p:nvPr>
        </p:nvSpPr>
        <p:spPr>
          <a:xfrm>
            <a:off x="1163191" y="958425"/>
            <a:ext cx="7209448" cy="4525006"/>
          </a:xfrm>
        </p:spPr>
        <p:txBody>
          <a:bodyPr/>
          <a:lstStyle/>
          <a:p>
            <a:r>
              <a:rPr lang="en-GB"/>
              <a:t>C++ came with object-oriented programming features. C++ is the extension of C language which has been used extensively. It is a powerful modern language that includes the power and simplicity of C and the characteristics of OOP. C++ provides more functional software benefits than C.</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966</Words>
  <Application>Microsoft Office PowerPoint</Application>
  <PresentationFormat>On-screen Show (4:3)</PresentationFormat>
  <Paragraphs>104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1.8 version</vt:lpstr>
      <vt:lpstr>PowerPoint Presentation</vt:lpstr>
      <vt:lpstr>PowerPoint Presentation</vt:lpstr>
      <vt:lpstr>PowerPoint Presentation</vt:lpstr>
      <vt:lpstr>PowerPoint Presentation</vt:lpstr>
      <vt:lpstr>Evaluation of JAVA</vt:lpstr>
      <vt:lpstr>PowerPoint Presentation</vt:lpstr>
      <vt:lpstr>PowerPoint Presentation</vt:lpstr>
      <vt:lpstr>PowerPoint Presentation</vt:lpstr>
      <vt:lpstr>PowerPoint Presentation</vt:lpstr>
      <vt:lpstr>Programming Language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Virtual Machine </vt:lpstr>
      <vt:lpstr>PowerPoint Presentation</vt:lpstr>
      <vt:lpstr>PowerPoint Presentation</vt:lpstr>
      <vt:lpstr>PowerPoint Presentation</vt:lpstr>
      <vt:lpstr>PowerPoint Presentation</vt:lpstr>
      <vt:lpstr>PowerPoint Presentation</vt:lpstr>
      <vt:lpstr>PowerPoint Presentation</vt:lpstr>
      <vt:lpstr>CONSTRUCTOR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SM-M105F</dc:creator>
  <cp:lastModifiedBy>Windows User</cp:lastModifiedBy>
  <cp:revision>1</cp:revision>
  <dcterms:created xsi:type="dcterms:W3CDTF">2015-05-11T22:30:45Z</dcterms:created>
  <dcterms:modified xsi:type="dcterms:W3CDTF">2021-03-23T16:45:05Z</dcterms:modified>
</cp:coreProperties>
</file>