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53"/>
  </p:notesMasterIdLst>
  <p:sldIdLst>
    <p:sldId id="385" r:id="rId2"/>
    <p:sldId id="410" r:id="rId3"/>
    <p:sldId id="363" r:id="rId4"/>
    <p:sldId id="364" r:id="rId5"/>
    <p:sldId id="365" r:id="rId6"/>
    <p:sldId id="366" r:id="rId7"/>
    <p:sldId id="376" r:id="rId8"/>
    <p:sldId id="377" r:id="rId9"/>
    <p:sldId id="373" r:id="rId10"/>
    <p:sldId id="372" r:id="rId11"/>
    <p:sldId id="374" r:id="rId12"/>
    <p:sldId id="367" r:id="rId13"/>
    <p:sldId id="368" r:id="rId14"/>
    <p:sldId id="369" r:id="rId15"/>
    <p:sldId id="370" r:id="rId16"/>
    <p:sldId id="371" r:id="rId17"/>
    <p:sldId id="380" r:id="rId18"/>
    <p:sldId id="381" r:id="rId19"/>
    <p:sldId id="375" r:id="rId20"/>
    <p:sldId id="379" r:id="rId21"/>
    <p:sldId id="386" r:id="rId22"/>
    <p:sldId id="382" r:id="rId23"/>
    <p:sldId id="387" r:id="rId24"/>
    <p:sldId id="388" r:id="rId25"/>
    <p:sldId id="383" r:id="rId26"/>
    <p:sldId id="384" r:id="rId27"/>
    <p:sldId id="389" r:id="rId28"/>
    <p:sldId id="390" r:id="rId29"/>
    <p:sldId id="412" r:id="rId30"/>
    <p:sldId id="404" r:id="rId31"/>
    <p:sldId id="411" r:id="rId32"/>
    <p:sldId id="405" r:id="rId33"/>
    <p:sldId id="406" r:id="rId34"/>
    <p:sldId id="407" r:id="rId35"/>
    <p:sldId id="408" r:id="rId36"/>
    <p:sldId id="409" r:id="rId37"/>
    <p:sldId id="391" r:id="rId38"/>
    <p:sldId id="392" r:id="rId39"/>
    <p:sldId id="393" r:id="rId40"/>
    <p:sldId id="394" r:id="rId41"/>
    <p:sldId id="395" r:id="rId42"/>
    <p:sldId id="396" r:id="rId43"/>
    <p:sldId id="402" r:id="rId44"/>
    <p:sldId id="403" r:id="rId45"/>
    <p:sldId id="397" r:id="rId46"/>
    <p:sldId id="398" r:id="rId47"/>
    <p:sldId id="399" r:id="rId48"/>
    <p:sldId id="400" r:id="rId49"/>
    <p:sldId id="401" r:id="rId50"/>
    <p:sldId id="413" r:id="rId51"/>
    <p:sldId id="414"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8" d="100"/>
          <a:sy n="68" d="100"/>
        </p:scale>
        <p:origin x="-1428"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247174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0BC1078-46ED-40F9-8930-935BAD7C2B02}" type="datetimeFigureOut">
              <a:rPr lang="zh-CN" altLang="en-US" smtClean="0"/>
              <a:t>2021/3/24</a:t>
            </a:fld>
            <a:endParaRPr lang="zh-CN" alt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zh-CN" alt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B52ADC-5BFA-4FBD-BEE2-16096B7F416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t>2021/3/24</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0BC1078-46ED-40F9-8930-935BAD7C2B02}" type="datetimeFigureOut">
              <a:rPr lang="zh-CN" altLang="en-US" smtClean="0"/>
              <a:t>2021/3/24</a:t>
            </a:fld>
            <a:endParaRPr lang="zh-CN" alt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zh-CN" alt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t>2021/3/24</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0BC1078-46ED-40F9-8930-935BAD7C2B02}" type="datetimeFigureOut">
              <a:rPr lang="zh-CN" altLang="en-US" smtClean="0"/>
              <a:t>2021/3/24</a:t>
            </a:fld>
            <a:endParaRPr lang="zh-CN" alt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zh-CN" alt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5B52ADC-5BFA-4FBD-BEE2-16096B7F416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BC1078-46ED-40F9-8930-935BAD7C2B02}" type="datetimeFigureOut">
              <a:rPr lang="zh-CN" altLang="en-US" smtClean="0"/>
              <a:t>2021/3/24</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BC1078-46ED-40F9-8930-935BAD7C2B02}" type="datetimeFigureOut">
              <a:rPr lang="zh-CN" altLang="en-US" smtClean="0"/>
              <a:t>2021/3/24</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9" name="Slide Number Placeholder 8"/>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BC1078-46ED-40F9-8930-935BAD7C2B02}" type="datetimeFigureOut">
              <a:rPr lang="zh-CN" altLang="en-US" smtClean="0"/>
              <a:t>2021/3/24</a:t>
            </a:fld>
            <a:endParaRPr lang="zh-CN" altLang="en-US"/>
          </a:p>
        </p:txBody>
      </p:sp>
      <p:sp>
        <p:nvSpPr>
          <p:cNvPr id="4" name="Footer Placeholder 3"/>
          <p:cNvSpPr>
            <a:spLocks noGrp="1"/>
          </p:cNvSpPr>
          <p:nvPr>
            <p:ph type="ftr" sz="quarter" idx="11"/>
          </p:nvPr>
        </p:nvSpPr>
        <p:spPr/>
        <p:txBody>
          <a:bodyPr/>
          <a:lstStyle>
            <a:extLst/>
          </a:lstStyle>
          <a:p>
            <a:endParaRPr lang="zh-CN" altLang="en-US"/>
          </a:p>
        </p:txBody>
      </p:sp>
      <p:sp>
        <p:nvSpPr>
          <p:cNvPr id="5" name="Slide Number Placeholder 4"/>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0BC1078-46ED-40F9-8930-935BAD7C2B02}" type="datetimeFigureOut">
              <a:rPr lang="zh-CN" altLang="en-US" smtClean="0"/>
              <a:t>2021/3/24</a:t>
            </a:fld>
            <a:endParaRPr lang="zh-CN" alt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zh-CN" altLang="en-US"/>
          </a:p>
        </p:txBody>
      </p:sp>
      <p:sp>
        <p:nvSpPr>
          <p:cNvPr id="4" name="Slide Number Placeholder 3"/>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BC1078-46ED-40F9-8930-935BAD7C2B02}" type="datetimeFigureOut">
              <a:rPr lang="zh-CN" altLang="en-US" smtClean="0"/>
              <a:t>2021/3/24</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0BC1078-46ED-40F9-8930-935BAD7C2B02}" type="datetimeFigureOut">
              <a:rPr lang="zh-CN" altLang="en-US" smtClean="0"/>
              <a:t>2021/3/24</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5B52ADC-5BFA-4FBD-BEE2-16096B7F4166}" type="slidenum">
              <a:rPr lang="zh-CN" altLang="en-US" smtClean="0"/>
              <a:t>‹#›</a:t>
            </a:fld>
            <a:endParaRPr lang="zh-CN" alt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0BC1078-46ED-40F9-8930-935BAD7C2B02}" type="datetimeFigureOut">
              <a:rPr lang="zh-CN" altLang="en-US" smtClean="0"/>
              <a:t>2021/3/24</a:t>
            </a:fld>
            <a:endParaRPr lang="zh-CN" alt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zh-CN" alt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eginnovations.com/jvm-monito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Content Placeholder 1048692"/>
          <p:cNvSpPr>
            <a:spLocks noGrp="1"/>
          </p:cNvSpPr>
          <p:nvPr>
            <p:ph idx="1"/>
          </p:nvPr>
        </p:nvSpPr>
        <p:spPr>
          <a:xfrm>
            <a:off x="628650" y="529799"/>
            <a:ext cx="7900111" cy="5647164"/>
          </a:xfrm>
        </p:spPr>
        <p:txBody>
          <a:bodyPr/>
          <a:lstStyle/>
          <a:p>
            <a:endParaRPr lang="en-GB"/>
          </a:p>
        </p:txBody>
      </p:sp>
      <p:pic>
        <p:nvPicPr>
          <p:cNvPr id="2097168" name="Picture 2097167"/>
          <p:cNvPicPr>
            <a:picLocks/>
          </p:cNvPicPr>
          <p:nvPr/>
        </p:nvPicPr>
        <p:blipFill>
          <a:blip r:embed="rId2"/>
          <a:stretch>
            <a:fillRect/>
          </a:stretch>
        </p:blipFill>
        <p:spPr>
          <a:xfrm>
            <a:off x="222069" y="204953"/>
            <a:ext cx="7563394" cy="614359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Content Placeholder 1048665"/>
          <p:cNvSpPr>
            <a:spLocks noGrp="1"/>
          </p:cNvSpPr>
          <p:nvPr>
            <p:ph idx="1"/>
          </p:nvPr>
        </p:nvSpPr>
        <p:spPr>
          <a:xfrm>
            <a:off x="628649" y="595728"/>
            <a:ext cx="7672125" cy="5581235"/>
          </a:xfrm>
        </p:spPr>
        <p:txBody>
          <a:bodyPr/>
          <a:lstStyle/>
          <a:p>
            <a:endParaRPr lang="en-GB"/>
          </a:p>
        </p:txBody>
      </p:sp>
      <p:pic>
        <p:nvPicPr>
          <p:cNvPr id="2097163" name="Picture 2097162"/>
          <p:cNvPicPr>
            <a:picLocks/>
          </p:cNvPicPr>
          <p:nvPr/>
        </p:nvPicPr>
        <p:blipFill>
          <a:blip r:embed="rId2"/>
          <a:stretch>
            <a:fillRect/>
          </a:stretch>
        </p:blipFill>
        <p:spPr>
          <a:xfrm rot="17514">
            <a:off x="476226" y="515530"/>
            <a:ext cx="7627195" cy="583119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lstStyle/>
          <a:p>
            <a:r>
              <a:rPr lang="en-US" b="1">
                <a:solidFill>
                  <a:srgbClr val="FF6600"/>
                </a:solidFill>
              </a:rPr>
              <a:t>Programming Language </a:t>
            </a:r>
            <a:endParaRPr lang="en-GB" b="1">
              <a:solidFill>
                <a:srgbClr val="FF6600"/>
              </a:solidFill>
            </a:endParaRPr>
          </a:p>
        </p:txBody>
      </p:sp>
      <p:sp>
        <p:nvSpPr>
          <p:cNvPr id="1048670" name="Content Placeholder 1048669"/>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Java is a class-based, object-oriented programming language that is designed to have as few implementation dependencies as possible. ... Java applications are typically compiled to bytecode that can run on any Java virtual machine (JVM) regardless of the underlying computer architecture.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Content Placeholder 1048655"/>
          <p:cNvSpPr>
            <a:spLocks noGrp="1"/>
          </p:cNvSpPr>
          <p:nvPr>
            <p:ph idx="1"/>
          </p:nvPr>
        </p:nvSpPr>
        <p:spPr>
          <a:xfrm>
            <a:off x="628650" y="629788"/>
            <a:ext cx="7840014" cy="5547175"/>
          </a:xfrm>
        </p:spPr>
        <p:txBody>
          <a:bodyPr/>
          <a:lstStyle/>
          <a:p>
            <a:endParaRPr lang="en-GB"/>
          </a:p>
        </p:txBody>
      </p:sp>
      <p:pic>
        <p:nvPicPr>
          <p:cNvPr id="2097158" name="Picture 2097157"/>
          <p:cNvPicPr>
            <a:picLocks/>
          </p:cNvPicPr>
          <p:nvPr/>
        </p:nvPicPr>
        <p:blipFill>
          <a:blip r:embed="rId2"/>
          <a:stretch>
            <a:fillRect/>
          </a:stretch>
        </p:blipFill>
        <p:spPr>
          <a:xfrm>
            <a:off x="577873" y="332521"/>
            <a:ext cx="7431010" cy="60998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Content Placeholder 1048657"/>
          <p:cNvSpPr>
            <a:spLocks noGrp="1"/>
          </p:cNvSpPr>
          <p:nvPr>
            <p:ph idx="1"/>
          </p:nvPr>
        </p:nvSpPr>
        <p:spPr>
          <a:xfrm>
            <a:off x="261257" y="1008386"/>
            <a:ext cx="7843075" cy="5560462"/>
          </a:xfrm>
        </p:spPr>
        <p:txBody>
          <a:bodyPr>
            <a:normAutofit/>
          </a:bodyPr>
          <a:lstStyle/>
          <a:p>
            <a:endParaRPr lang="en-GB" sz="2000" b="1" dirty="0" smtClean="0">
              <a:solidFill>
                <a:srgbClr val="FF6600"/>
              </a:solidFill>
              <a:latin typeface="Times New Roman" panose="02020603050405020304" pitchFamily="18" charset="0"/>
              <a:cs typeface="Times New Roman" panose="02020603050405020304" pitchFamily="18" charset="0"/>
            </a:endParaRPr>
          </a:p>
          <a:p>
            <a:r>
              <a:rPr lang="en-GB" sz="2000" b="1" dirty="0" smtClean="0">
                <a:solidFill>
                  <a:srgbClr val="FF6600"/>
                </a:solidFill>
                <a:latin typeface="Times New Roman" panose="02020603050405020304" pitchFamily="18" charset="0"/>
                <a:cs typeface="Times New Roman" panose="02020603050405020304" pitchFamily="18" charset="0"/>
              </a:rPr>
              <a:t>Object </a:t>
            </a:r>
            <a:r>
              <a:rPr lang="en-GB" sz="2000" b="1" dirty="0">
                <a:solidFill>
                  <a:srgbClr val="FF6600"/>
                </a:solidFill>
                <a:latin typeface="Times New Roman" panose="02020603050405020304" pitchFamily="18" charset="0"/>
                <a:cs typeface="Times New Roman" panose="02020603050405020304" pitchFamily="18" charset="0"/>
              </a:rPr>
              <a:t>Oriented −</a:t>
            </a:r>
            <a:r>
              <a:rPr lang="en-GB" sz="2000" dirty="0">
                <a:latin typeface="Times New Roman" panose="02020603050405020304" pitchFamily="18" charset="0"/>
                <a:cs typeface="Times New Roman" panose="02020603050405020304" pitchFamily="18" charset="0"/>
              </a:rPr>
              <a:t> In Java, everything is an Object. Java can be easily extended since it is based on the Object model.</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b="1" dirty="0">
                <a:solidFill>
                  <a:srgbClr val="FF6600"/>
                </a:solidFill>
                <a:latin typeface="Times New Roman" panose="02020603050405020304" pitchFamily="18" charset="0"/>
                <a:cs typeface="Times New Roman" panose="02020603050405020304" pitchFamily="18" charset="0"/>
              </a:rPr>
              <a:t>Platform Independent − </a:t>
            </a:r>
            <a:r>
              <a:rPr lang="en-GB" sz="2000" dirty="0">
                <a:latin typeface="Times New Roman" panose="02020603050405020304" pitchFamily="18" charset="0"/>
                <a:cs typeface="Times New Roman" panose="02020603050405020304" pitchFamily="18" charset="0"/>
              </a:rPr>
              <a:t>Unlike 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Content Placeholder 1048659"/>
          <p:cNvSpPr>
            <a:spLocks noGrp="1"/>
          </p:cNvSpPr>
          <p:nvPr>
            <p:ph idx="1"/>
          </p:nvPr>
        </p:nvSpPr>
        <p:spPr>
          <a:xfrm>
            <a:off x="268744" y="843078"/>
            <a:ext cx="7746643" cy="4904579"/>
          </a:xfrm>
        </p:spPr>
        <p:txBody>
          <a:bodyPr>
            <a:normAutofit/>
          </a:bodyPr>
          <a:lstStyle/>
          <a:p>
            <a:r>
              <a:rPr lang="en-GB" sz="2000" b="1" dirty="0">
                <a:solidFill>
                  <a:srgbClr val="FF6600"/>
                </a:solidFill>
                <a:latin typeface="Times New Roman" panose="02020603050405020304" pitchFamily="18" charset="0"/>
                <a:cs typeface="Times New Roman" panose="02020603050405020304" pitchFamily="18" charset="0"/>
              </a:rPr>
              <a:t>Simple − </a:t>
            </a:r>
            <a:r>
              <a:rPr lang="en-GB" sz="2000" dirty="0">
                <a:latin typeface="Times New Roman" panose="02020603050405020304" pitchFamily="18" charset="0"/>
                <a:cs typeface="Times New Roman" panose="02020603050405020304" pitchFamily="18" charset="0"/>
              </a:rPr>
              <a:t>Java is designed to be easy to learn. If you understand the basic concept of OOP Java, it would be easy to master.</a:t>
            </a:r>
          </a:p>
          <a:p>
            <a:r>
              <a:rPr lang="en-GB" sz="2000" b="1" dirty="0">
                <a:solidFill>
                  <a:srgbClr val="FF6600"/>
                </a:solidFill>
                <a:latin typeface="Times New Roman" panose="02020603050405020304" pitchFamily="18" charset="0"/>
                <a:cs typeface="Times New Roman" panose="02020603050405020304" pitchFamily="18" charset="0"/>
              </a:rPr>
              <a:t>Secure − </a:t>
            </a:r>
            <a:r>
              <a:rPr lang="en-GB" sz="2000" dirty="0">
                <a:latin typeface="Times New Roman" panose="02020603050405020304" pitchFamily="18" charset="0"/>
                <a:cs typeface="Times New Roman" panose="02020603050405020304" pitchFamily="18" charset="0"/>
              </a:rPr>
              <a:t>With Java's secure feature it enables to develop virus-free, tamper-free systems. Authentication techniques are based on public-key encryption.</a:t>
            </a:r>
          </a:p>
          <a:p>
            <a:r>
              <a:rPr lang="en-GB" sz="2000" b="1" dirty="0">
                <a:solidFill>
                  <a:srgbClr val="FF6600"/>
                </a:solidFill>
                <a:latin typeface="Times New Roman" panose="02020603050405020304" pitchFamily="18" charset="0"/>
                <a:cs typeface="Times New Roman" panose="02020603050405020304" pitchFamily="18" charset="0"/>
              </a:rPr>
              <a:t>Architecture-neutral − </a:t>
            </a:r>
            <a:r>
              <a:rPr lang="en-GB" sz="2000" dirty="0">
                <a:latin typeface="Times New Roman" panose="02020603050405020304" pitchFamily="18" charset="0"/>
                <a:cs typeface="Times New Roman" panose="02020603050405020304" pitchFamily="18" charset="0"/>
              </a:rPr>
              <a:t>Java compiler generates an architecture-neutral object file format, which makes the compiled code executable on many processors, with the presence of Java runtime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Content Placeholder 1048661"/>
          <p:cNvSpPr>
            <a:spLocks noGrp="1"/>
          </p:cNvSpPr>
          <p:nvPr>
            <p:ph idx="1"/>
          </p:nvPr>
        </p:nvSpPr>
        <p:spPr>
          <a:xfrm>
            <a:off x="226855" y="923873"/>
            <a:ext cx="7685536" cy="5306243"/>
          </a:xfrm>
        </p:spPr>
        <p:txBody>
          <a:bodyPr>
            <a:normAutofit fontScale="92857"/>
          </a:bodyPr>
          <a:lstStyle/>
          <a:p>
            <a:endParaRPr lang="en-GB" sz="2000" b="1" dirty="0" smtClean="0">
              <a:solidFill>
                <a:srgbClr val="FF6600"/>
              </a:solidFill>
              <a:latin typeface="Times New Roman" panose="02020603050405020304" pitchFamily="18" charset="0"/>
              <a:cs typeface="Times New Roman" panose="02020603050405020304" pitchFamily="18" charset="0"/>
            </a:endParaRPr>
          </a:p>
          <a:p>
            <a:r>
              <a:rPr lang="en-GB" sz="2000" b="1" dirty="0" smtClean="0">
                <a:solidFill>
                  <a:srgbClr val="FF6600"/>
                </a:solidFill>
                <a:latin typeface="Times New Roman" panose="02020603050405020304" pitchFamily="18" charset="0"/>
                <a:cs typeface="Times New Roman" panose="02020603050405020304" pitchFamily="18" charset="0"/>
              </a:rPr>
              <a:t>Portable </a:t>
            </a:r>
            <a:r>
              <a:rPr lang="en-GB" sz="2000" b="1" dirty="0">
                <a:solidFill>
                  <a:srgbClr val="FF6600"/>
                </a:solidFill>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Being architecture-neutral and having no implementation dependent aspects of the specification makes Java portable. Compiler in Java is written in ANSI C with a clean portability boundary, which is a POSIX subset.</a:t>
            </a:r>
          </a:p>
          <a:p>
            <a:r>
              <a:rPr lang="en-GB" sz="2000" b="1" dirty="0">
                <a:solidFill>
                  <a:srgbClr val="FF6600"/>
                </a:solidFill>
                <a:latin typeface="Times New Roman" panose="02020603050405020304" pitchFamily="18" charset="0"/>
                <a:cs typeface="Times New Roman" panose="02020603050405020304" pitchFamily="18" charset="0"/>
              </a:rPr>
              <a:t>Robust − </a:t>
            </a:r>
            <a:r>
              <a:rPr lang="en-GB" sz="2000" dirty="0">
                <a:latin typeface="Times New Roman" panose="02020603050405020304" pitchFamily="18" charset="0"/>
                <a:cs typeface="Times New Roman" panose="02020603050405020304" pitchFamily="18" charset="0"/>
              </a:rPr>
              <a:t>Java makes an effort to eliminate error prone situations by emphasizing mainly on compile time error checking and runtime checking.</a:t>
            </a:r>
          </a:p>
          <a:p>
            <a:r>
              <a:rPr lang="en-GB" sz="2000" b="1" dirty="0">
                <a:solidFill>
                  <a:srgbClr val="FF6600"/>
                </a:solidFill>
                <a:latin typeface="Times New Roman" panose="02020603050405020304" pitchFamily="18" charset="0"/>
                <a:cs typeface="Times New Roman" panose="02020603050405020304" pitchFamily="18" charset="0"/>
              </a:rPr>
              <a:t>Multithreaded −</a:t>
            </a:r>
            <a:r>
              <a:rPr lang="en-GB" sz="2000" dirty="0">
                <a:latin typeface="Times New Roman" panose="02020603050405020304" pitchFamily="18" charset="0"/>
                <a:cs typeface="Times New Roman" panose="02020603050405020304" pitchFamily="18" charset="0"/>
              </a:rPr>
              <a:t> With Java's multithreaded feature it is possible to write programs that can perform many tasks simultaneously. This design feature allows the developers to construct interactive applications that can run smoothly.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Content Placeholder 1048663"/>
          <p:cNvSpPr>
            <a:spLocks noGrp="1"/>
          </p:cNvSpPr>
          <p:nvPr>
            <p:ph idx="1"/>
          </p:nvPr>
        </p:nvSpPr>
        <p:spPr>
          <a:xfrm>
            <a:off x="234512" y="438939"/>
            <a:ext cx="7766002" cy="5856145"/>
          </a:xfrm>
        </p:spPr>
        <p:txBody>
          <a:bodyPr>
            <a:normAutofit fontScale="92857"/>
          </a:bodyPr>
          <a:lstStyle/>
          <a:p>
            <a:endParaRPr lang="en-GB" sz="2000" b="1" dirty="0" smtClean="0">
              <a:solidFill>
                <a:srgbClr val="FF6600"/>
              </a:solidFill>
              <a:latin typeface="Times New Roman" panose="02020603050405020304" pitchFamily="18" charset="0"/>
              <a:cs typeface="Times New Roman" panose="02020603050405020304" pitchFamily="18" charset="0"/>
            </a:endParaRPr>
          </a:p>
          <a:p>
            <a:r>
              <a:rPr lang="en-GB" sz="2000" b="1" dirty="0" smtClean="0">
                <a:solidFill>
                  <a:srgbClr val="FF6600"/>
                </a:solidFill>
                <a:latin typeface="Times New Roman" panose="02020603050405020304" pitchFamily="18" charset="0"/>
                <a:cs typeface="Times New Roman" panose="02020603050405020304" pitchFamily="18" charset="0"/>
              </a:rPr>
              <a:t>Interpreted </a:t>
            </a:r>
            <a:r>
              <a:rPr lang="en-GB" sz="2000" b="1" dirty="0">
                <a:solidFill>
                  <a:srgbClr val="FF6600"/>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Java byte code is translated on the fly to native machine instructions and is not stored anywhere. The development process is more rapid and analytical since the linking is an incremental and light-weight process.</a:t>
            </a:r>
          </a:p>
          <a:p>
            <a:r>
              <a:rPr lang="en-GB" sz="2000" b="1" dirty="0">
                <a:solidFill>
                  <a:srgbClr val="FF6600"/>
                </a:solidFill>
                <a:latin typeface="Times New Roman" panose="02020603050405020304" pitchFamily="18" charset="0"/>
                <a:cs typeface="Times New Roman" panose="02020603050405020304" pitchFamily="18" charset="0"/>
              </a:rPr>
              <a:t>High Performance − </a:t>
            </a:r>
            <a:r>
              <a:rPr lang="en-GB" sz="2000" dirty="0">
                <a:latin typeface="Times New Roman" panose="02020603050405020304" pitchFamily="18" charset="0"/>
                <a:cs typeface="Times New Roman" panose="02020603050405020304" pitchFamily="18" charset="0"/>
              </a:rPr>
              <a:t>With the use of Just-In-Time compilers, Java enables high performance.</a:t>
            </a:r>
          </a:p>
          <a:p>
            <a:r>
              <a:rPr lang="en-GB" sz="2000" b="1" dirty="0">
                <a:solidFill>
                  <a:srgbClr val="FF6600"/>
                </a:solidFill>
                <a:latin typeface="Times New Roman" panose="02020603050405020304" pitchFamily="18" charset="0"/>
                <a:cs typeface="Times New Roman" panose="02020603050405020304" pitchFamily="18" charset="0"/>
              </a:rPr>
              <a:t>Distributed − </a:t>
            </a:r>
            <a:r>
              <a:rPr lang="en-GB" sz="2000" dirty="0">
                <a:latin typeface="Times New Roman" panose="02020603050405020304" pitchFamily="18" charset="0"/>
                <a:cs typeface="Times New Roman" panose="02020603050405020304" pitchFamily="18" charset="0"/>
              </a:rPr>
              <a:t>Java is designed for the distributed environment of the internet.</a:t>
            </a:r>
          </a:p>
          <a:p>
            <a:r>
              <a:rPr lang="en-GB" sz="2000" b="1" dirty="0">
                <a:solidFill>
                  <a:srgbClr val="FF6600"/>
                </a:solidFill>
                <a:latin typeface="Times New Roman" panose="02020603050405020304" pitchFamily="18" charset="0"/>
                <a:cs typeface="Times New Roman" panose="02020603050405020304" pitchFamily="18" charset="0"/>
              </a:rPr>
              <a:t>Dynamic − </a:t>
            </a:r>
            <a:r>
              <a:rPr lang="en-GB" sz="2000" dirty="0">
                <a:latin typeface="Times New Roman" panose="02020603050405020304" pitchFamily="18" charset="0"/>
                <a:cs typeface="Times New Roman" panose="02020603050405020304" pitchFamily="18" charset="0"/>
              </a:rPr>
              <a:t>Java is considered to be more dynamic than C or C++ since it is designed to adapt to an evolving environment. Java programs can carry extensive amount of run-time information that can be used to verify and resolve accesses to objects on run-time.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Content Placeholder 1048681"/>
          <p:cNvSpPr>
            <a:spLocks noGrp="1"/>
          </p:cNvSpPr>
          <p:nvPr>
            <p:ph idx="1"/>
          </p:nvPr>
        </p:nvSpPr>
        <p:spPr>
          <a:xfrm>
            <a:off x="281809" y="662454"/>
            <a:ext cx="7411764" cy="5500215"/>
          </a:xfrm>
        </p:spPr>
        <p:txBody>
          <a:bodyPr/>
          <a:lstStyle/>
          <a:p>
            <a:endParaRPr lang="en-GB"/>
          </a:p>
        </p:txBody>
      </p:sp>
      <p:pic>
        <p:nvPicPr>
          <p:cNvPr id="2097166" name="Picture 2097165"/>
          <p:cNvPicPr>
            <a:picLocks/>
          </p:cNvPicPr>
          <p:nvPr/>
        </p:nvPicPr>
        <p:blipFill>
          <a:blip r:embed="rId2"/>
          <a:stretch>
            <a:fillRect/>
          </a:stretch>
        </p:blipFill>
        <p:spPr>
          <a:xfrm rot="21597110">
            <a:off x="573667" y="595351"/>
            <a:ext cx="7324856" cy="5619884"/>
          </a:xfrm>
          <a:prstGeom prst="rect">
            <a:avLst/>
          </a:prstGeom>
        </p:spPr>
      </p:pic>
      <p:sp>
        <p:nvSpPr>
          <p:cNvPr id="1048683" name="TextBox 1048682"/>
          <p:cNvSpPr txBox="1"/>
          <p:nvPr/>
        </p:nvSpPr>
        <p:spPr>
          <a:xfrm>
            <a:off x="2456240" y="622272"/>
            <a:ext cx="5876432" cy="523220"/>
          </a:xfrm>
          <a:prstGeom prst="rect">
            <a:avLst/>
          </a:prstGeom>
        </p:spPr>
        <p:txBody>
          <a:bodyPr wrap="square" rtlCol="0">
            <a:spAutoFit/>
          </a:bodyPr>
          <a:lstStyle/>
          <a:p>
            <a:r>
              <a:rPr lang="en-GB" sz="2800" b="1" dirty="0">
                <a:solidFill>
                  <a:srgbClr val="000000"/>
                </a:solidFill>
                <a:latin typeface="Algerian" panose="04020705040A02060702" pitchFamily="82" charset="0"/>
              </a:rPr>
              <a:t>Java Architecture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Content Placeholder 1048684"/>
          <p:cNvSpPr>
            <a:spLocks noGrp="1"/>
          </p:cNvSpPr>
          <p:nvPr>
            <p:ph idx="1"/>
          </p:nvPr>
        </p:nvSpPr>
        <p:spPr>
          <a:xfrm>
            <a:off x="346842" y="650030"/>
            <a:ext cx="7598980" cy="5526933"/>
          </a:xfrm>
        </p:spPr>
        <p:txBody>
          <a:bodyPr/>
          <a:lstStyle/>
          <a:p>
            <a:endParaRPr lang="en-GB"/>
          </a:p>
        </p:txBody>
      </p:sp>
      <p:pic>
        <p:nvPicPr>
          <p:cNvPr id="2097167" name="Picture 2097166"/>
          <p:cNvPicPr>
            <a:picLocks/>
          </p:cNvPicPr>
          <p:nvPr/>
        </p:nvPicPr>
        <p:blipFill>
          <a:blip r:embed="rId2"/>
          <a:stretch>
            <a:fillRect/>
          </a:stretch>
        </p:blipFill>
        <p:spPr>
          <a:xfrm>
            <a:off x="582593" y="644769"/>
            <a:ext cx="7552414" cy="557407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r>
              <a:rPr lang="en-US" b="1">
                <a:solidFill>
                  <a:srgbClr val="FF6600"/>
                </a:solidFill>
              </a:rPr>
              <a:t>Java Virtual Machine </a:t>
            </a:r>
            <a:endParaRPr lang="en-GB" b="1">
              <a:solidFill>
                <a:srgbClr val="FF6600"/>
              </a:solidFill>
            </a:endParaRPr>
          </a:p>
        </p:txBody>
      </p:sp>
      <p:sp>
        <p:nvSpPr>
          <p:cNvPr id="1048672" name="Content Placeholder 1048671"/>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 Java virtual machine (JVM) is a virtual machine that enables a computer to run Java programs as well as programs written in other languages that are also compiled to Java bytecode. The JVM is detailed by a specification that formally describes what is required in a JVM implementation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5249"/>
            <a:ext cx="7239000" cy="5780487"/>
          </a:xfrm>
        </p:spPr>
        <p:txBody>
          <a:bodyPr/>
          <a:lstStyle/>
          <a:p>
            <a:pPr marL="0" indent="0">
              <a:buNone/>
            </a:pPr>
            <a:r>
              <a:rPr lang="en-US" b="1" dirty="0" smtClean="0">
                <a:solidFill>
                  <a:srgbClr val="002060"/>
                </a:solidFill>
                <a:latin typeface="Times New Roman" panose="02020603050405020304" pitchFamily="18" charset="0"/>
                <a:cs typeface="Times New Roman" panose="02020603050405020304" pitchFamily="18" charset="0"/>
              </a:rPr>
              <a:t>Summary</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Evolution/history </a:t>
            </a:r>
            <a:r>
              <a:rPr lang="en-US" dirty="0">
                <a:latin typeface="Times New Roman" panose="02020603050405020304" pitchFamily="18" charset="0"/>
                <a:cs typeface="Times New Roman" panose="02020603050405020304" pitchFamily="18" charset="0"/>
              </a:rPr>
              <a:t>of java and it forces that shaped it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asics </a:t>
            </a:r>
            <a:r>
              <a:rPr lang="en-US" dirty="0">
                <a:latin typeface="Times New Roman" panose="02020603050405020304" pitchFamily="18" charset="0"/>
                <a:cs typeface="Times New Roman" panose="02020603050405020304" pitchFamily="18" charset="0"/>
              </a:rPr>
              <a:t>of a java program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ata types, variables and control structures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Strong </a:t>
            </a:r>
            <a:r>
              <a:rPr lang="en-US" dirty="0">
                <a:latin typeface="Times New Roman" panose="02020603050405020304" pitchFamily="18" charset="0"/>
                <a:cs typeface="Times New Roman" panose="02020603050405020304" pitchFamily="18" charset="0"/>
              </a:rPr>
              <a:t>Typing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unction </a:t>
            </a:r>
            <a:r>
              <a:rPr lang="en-US" dirty="0">
                <a:latin typeface="Times New Roman" panose="02020603050405020304" pitchFamily="18" charset="0"/>
                <a:cs typeface="Times New Roman" panose="02020603050405020304" pitchFamily="18" charset="0"/>
              </a:rPr>
              <a:t>overloading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ew </a:t>
            </a:r>
            <a:r>
              <a:rPr lang="en-US" dirty="0">
                <a:latin typeface="Times New Roman" panose="02020603050405020304" pitchFamily="18" charset="0"/>
                <a:cs typeface="Times New Roman" panose="02020603050405020304" pitchFamily="18" charset="0"/>
              </a:rPr>
              <a:t>operator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arbage </a:t>
            </a:r>
            <a:r>
              <a:rPr lang="en-US" dirty="0">
                <a:latin typeface="Times New Roman" panose="02020603050405020304" pitchFamily="18" charset="0"/>
                <a:cs typeface="Times New Roman" panose="02020603050405020304" pitchFamily="18" charset="0"/>
              </a:rPr>
              <a:t>collector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Define </a:t>
            </a: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501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Content Placeholder 1048679"/>
          <p:cNvSpPr>
            <a:spLocks noGrp="1"/>
          </p:cNvSpPr>
          <p:nvPr>
            <p:ph idx="1"/>
          </p:nvPr>
        </p:nvSpPr>
        <p:spPr>
          <a:xfrm>
            <a:off x="628649" y="877134"/>
            <a:ext cx="7716397" cy="5299829"/>
          </a:xfrm>
        </p:spPr>
        <p:txBody>
          <a:bodyPr/>
          <a:lstStyle/>
          <a:p>
            <a:endParaRPr lang="en-GB"/>
          </a:p>
        </p:txBody>
      </p:sp>
      <p:pic>
        <p:nvPicPr>
          <p:cNvPr id="2097165" name="Picture 2097164"/>
          <p:cNvPicPr>
            <a:picLocks/>
          </p:cNvPicPr>
          <p:nvPr/>
        </p:nvPicPr>
        <p:blipFill>
          <a:blip r:embed="rId2"/>
          <a:stretch>
            <a:fillRect/>
          </a:stretch>
        </p:blipFill>
        <p:spPr>
          <a:xfrm>
            <a:off x="638441" y="857109"/>
            <a:ext cx="7197021" cy="53329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5684594"/>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FirstProgram</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("HI");</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b="1" dirty="0" smtClean="0">
                <a:latin typeface="Times New Roman" panose="02020603050405020304" pitchFamily="18" charset="0"/>
                <a:cs typeface="Times New Roman" panose="02020603050405020304" pitchFamily="18" charset="0"/>
              </a:rPr>
              <a:t>OUTPUT:</a:t>
            </a:r>
          </a:p>
          <a:p>
            <a:pPr marL="0" indent="0">
              <a:buNone/>
            </a:pPr>
            <a:r>
              <a:rPr lang="en-IN" dirty="0" smtClean="0">
                <a:latin typeface="Times New Roman" panose="02020603050405020304" pitchFamily="18" charset="0"/>
                <a:cs typeface="Times New Roman" panose="02020603050405020304" pitchFamily="18" charset="0"/>
              </a:rPr>
              <a:t>HI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549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Content Placeholder 1048686"/>
          <p:cNvSpPr>
            <a:spLocks noGrp="1"/>
          </p:cNvSpPr>
          <p:nvPr>
            <p:ph idx="1"/>
          </p:nvPr>
        </p:nvSpPr>
        <p:spPr>
          <a:xfrm>
            <a:off x="628650" y="342773"/>
            <a:ext cx="7611776" cy="5834190"/>
          </a:xfrm>
        </p:spPr>
        <p:txBody>
          <a:bodyPr>
            <a:normAutofit fontScale="89643" lnSpcReduction="10000"/>
          </a:bodyPr>
          <a:lstStyle/>
          <a:p>
            <a:pPr marL="0" indent="0">
              <a:buNone/>
            </a:pPr>
            <a:r>
              <a:rPr lang="en-GB" b="1" dirty="0">
                <a:solidFill>
                  <a:srgbClr val="FF6600"/>
                </a:solidFill>
                <a:latin typeface="Times New Roman" panose="02020603050405020304" pitchFamily="18" charset="0"/>
                <a:cs typeface="Times New Roman" panose="02020603050405020304" pitchFamily="18" charset="0"/>
              </a:rPr>
              <a:t>pseudo code for program</a:t>
            </a:r>
            <a:r>
              <a:rPr lang="en-US" b="1" dirty="0">
                <a:solidFill>
                  <a:srgbClr val="FF6600"/>
                </a:solidFill>
                <a:latin typeface="Times New Roman" panose="02020603050405020304" pitchFamily="18" charset="0"/>
                <a:cs typeface="Times New Roman" panose="02020603050405020304" pitchFamily="18" charset="0"/>
              </a:rPr>
              <a:t>:</a:t>
            </a:r>
            <a:endParaRPr lang="en-GB" b="1" dirty="0">
              <a:solidFill>
                <a:srgbClr val="FF6600"/>
              </a:solidFill>
              <a:latin typeface="Times New Roman" panose="02020603050405020304" pitchFamily="18" charset="0"/>
              <a:cs typeface="Times New Roman" panose="02020603050405020304" pitchFamily="18" charset="0"/>
            </a:endParaRPr>
          </a:p>
          <a:p>
            <a:pPr marL="0" indent="0">
              <a:buNone/>
            </a:pPr>
            <a:endParaRPr lang="en-GB" b="1" dirty="0">
              <a:solidFill>
                <a:srgbClr val="FF66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Defining a Sample Point Class</a:t>
            </a:r>
          </a:p>
          <a:p>
            <a:r>
              <a:rPr lang="zh-CN" altLang="en-US" dirty="0">
                <a:latin typeface="Times New Roman" panose="02020603050405020304" pitchFamily="18" charset="0"/>
                <a:cs typeface="Times New Roman" panose="02020603050405020304" pitchFamily="18" charset="0"/>
              </a:rPr>
              <a:t>created a class point x and y</a:t>
            </a:r>
          </a:p>
          <a:p>
            <a:r>
              <a:rPr lang="zh-CN" altLang="en-US" dirty="0">
                <a:latin typeface="Times New Roman" panose="02020603050405020304" pitchFamily="18" charset="0"/>
                <a:cs typeface="Times New Roman" panose="02020603050405020304" pitchFamily="18" charset="0"/>
              </a:rPr>
              <a:t>start the execution - main a b</a:t>
            </a:r>
          </a:p>
          <a:p>
            <a:r>
              <a:rPr lang="zh-CN" altLang="en-US" dirty="0">
                <a:latin typeface="Times New Roman" panose="02020603050405020304" pitchFamily="18" charset="0"/>
                <a:cs typeface="Times New Roman" panose="02020603050405020304" pitchFamily="18" charset="0"/>
              </a:rPr>
              <a:t>assigning some values x and y</a:t>
            </a:r>
          </a:p>
          <a:p>
            <a:r>
              <a:rPr lang="zh-CN" altLang="en-US" dirty="0">
                <a:latin typeface="Times New Roman" panose="02020603050405020304" pitchFamily="18" charset="0"/>
                <a:cs typeface="Times New Roman" panose="02020603050405020304" pitchFamily="18" charset="0"/>
              </a:rPr>
              <a:t>retriving those value assigng to a and b</a:t>
            </a:r>
          </a:p>
          <a:p>
            <a:r>
              <a:rPr lang="zh-CN" altLang="en-US" dirty="0">
                <a:latin typeface="Times New Roman" panose="02020603050405020304" pitchFamily="18" charset="0"/>
                <a:cs typeface="Times New Roman" panose="02020603050405020304" pitchFamily="18" charset="0"/>
              </a:rPr>
              <a:t>displaying it</a:t>
            </a:r>
            <a:r>
              <a:rPr lang="en-US" altLang="en-GB"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buNone/>
            </a:pPr>
            <a:r>
              <a:rPr lang="en-US" altLang="en-GB" b="1" dirty="0">
                <a:solidFill>
                  <a:srgbClr val="FF6600"/>
                </a:solidFill>
                <a:latin typeface="Times New Roman" panose="02020603050405020304" pitchFamily="18" charset="0"/>
                <a:cs typeface="Times New Roman" panose="02020603050405020304" pitchFamily="18" charset="0"/>
              </a:rPr>
              <a:t>Syntax for if else:</a:t>
            </a:r>
            <a:endParaRPr lang="zh-CN" altLang="en-US" b="1" dirty="0">
              <a:solidFill>
                <a:srgbClr val="FF66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if(a&gt;b){</a:t>
            </a:r>
          </a:p>
          <a:p>
            <a:r>
              <a:rPr lang="zh-CN" altLang="en-US" dirty="0">
                <a:latin typeface="Times New Roman" panose="02020603050405020304" pitchFamily="18" charset="0"/>
                <a:cs typeface="Times New Roman" panose="02020603050405020304" pitchFamily="18" charset="0"/>
              </a:rPr>
              <a:t>max=a;</a:t>
            </a:r>
          </a:p>
          <a:p>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else{max =b;}</a:t>
            </a:r>
          </a:p>
          <a:p>
            <a:r>
              <a:rPr lang="zh-CN" altLang="en-US" dirty="0">
                <a:latin typeface="Times New Roman" panose="02020603050405020304" pitchFamily="18" charset="0"/>
                <a:cs typeface="Times New Roman" panose="02020603050405020304" pitchFamily="18" charset="0"/>
              </a:rPr>
              <a:t>max = (a&gt;b)?a:b;</a:t>
            </a:r>
          </a:p>
          <a:p>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098" y="281354"/>
            <a:ext cx="8079252" cy="6424246"/>
          </a:xfrm>
        </p:spPr>
        <p:txBody>
          <a:bodyPr>
            <a:noAutofit/>
          </a:bodyPr>
          <a:lstStyle/>
          <a:p>
            <a:pPr marL="0" indent="0">
              <a:buNone/>
            </a:pPr>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EXAMPLE1 </a:t>
            </a:r>
          </a:p>
          <a:p>
            <a:pPr marL="0" indent="0">
              <a:buNone/>
            </a:pPr>
            <a:r>
              <a:rPr lang="en-IN" sz="2000" dirty="0" smtClean="0">
                <a:latin typeface="Times New Roman" panose="02020603050405020304" pitchFamily="18" charset="0"/>
                <a:cs typeface="Times New Roman" panose="02020603050405020304" pitchFamily="18" charset="0"/>
              </a:rPr>
              <a:t>public </a:t>
            </a:r>
            <a:r>
              <a:rPr lang="en-IN" sz="2000" dirty="0">
                <a:latin typeface="Times New Roman" panose="02020603050405020304" pitchFamily="18" charset="0"/>
                <a:cs typeface="Times New Roman" panose="02020603050405020304" pitchFamily="18" charset="0"/>
              </a:rPr>
              <a:t>class Point {</a:t>
            </a:r>
          </a:p>
          <a:p>
            <a:pPr marL="0" indent="0">
              <a:buNone/>
            </a:pP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X;</a:t>
            </a:r>
          </a:p>
          <a:p>
            <a:pPr marL="0" indent="0">
              <a:buNone/>
            </a:pP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Y;</a:t>
            </a:r>
          </a:p>
          <a:p>
            <a:pPr marL="0" indent="0">
              <a:buNone/>
            </a:pPr>
            <a:r>
              <a:rPr lang="en-IN" sz="2000" dirty="0" smtClean="0">
                <a:latin typeface="Times New Roman" panose="02020603050405020304" pitchFamily="18" charset="0"/>
                <a:cs typeface="Times New Roman" panose="02020603050405020304" pitchFamily="18" charset="0"/>
              </a:rPr>
              <a:t>void </a:t>
            </a:r>
            <a:r>
              <a:rPr lang="en-IN" sz="2000" dirty="0" err="1">
                <a:latin typeface="Times New Roman" panose="02020603050405020304" pitchFamily="18" charset="0"/>
                <a:cs typeface="Times New Roman" panose="02020603050405020304" pitchFamily="18" charset="0"/>
              </a:rPr>
              <a:t>setX</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x) {</a:t>
            </a:r>
          </a:p>
          <a:p>
            <a:pPr marL="0" indent="0">
              <a:buNone/>
            </a:pPr>
            <a:r>
              <a:rPr lang="en-IN" sz="2000" dirty="0" smtClean="0">
                <a:latin typeface="Times New Roman" panose="02020603050405020304" pitchFamily="18" charset="0"/>
                <a:cs typeface="Times New Roman" panose="02020603050405020304" pitchFamily="18" charset="0"/>
              </a:rPr>
              <a:t>X</a:t>
            </a:r>
            <a:r>
              <a:rPr lang="en-IN" sz="2000" dirty="0">
                <a:latin typeface="Times New Roman" panose="02020603050405020304" pitchFamily="18" charset="0"/>
                <a:cs typeface="Times New Roman" panose="02020603050405020304" pitchFamily="18" charset="0"/>
              </a:rPr>
              <a:t>= (x &gt; 79 ? 79 : (x &lt; 0 ? 0 : x));</a:t>
            </a:r>
          </a:p>
          <a:p>
            <a:pPr marL="0" indent="0">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void </a:t>
            </a:r>
            <a:r>
              <a:rPr lang="en-IN" sz="2000" dirty="0" err="1">
                <a:latin typeface="Times New Roman" panose="02020603050405020304" pitchFamily="18" charset="0"/>
                <a:cs typeface="Times New Roman" panose="02020603050405020304" pitchFamily="18" charset="0"/>
              </a:rPr>
              <a:t>setY</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y) </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(y &gt; 24 ? 24 : (y &lt; 0 ? 0 : y));</a:t>
            </a:r>
          </a:p>
          <a:p>
            <a:pPr marL="0" indent="0">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getX</a:t>
            </a:r>
            <a:r>
              <a:rPr lang="en-IN" sz="2000" dirty="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return </a:t>
            </a:r>
            <a:r>
              <a:rPr lang="en-IN" sz="2000" dirty="0">
                <a:latin typeface="Times New Roman" panose="02020603050405020304" pitchFamily="18" charset="0"/>
                <a:cs typeface="Times New Roman" panose="02020603050405020304" pitchFamily="18" charset="0"/>
              </a:rPr>
              <a:t>X;</a:t>
            </a:r>
          </a:p>
          <a:p>
            <a:pPr marL="0" indent="0">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getY</a:t>
            </a:r>
            <a:r>
              <a:rPr lang="en-IN" sz="2000" dirty="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return </a:t>
            </a:r>
            <a:r>
              <a:rPr lang="en-IN" sz="2000" dirty="0">
                <a:latin typeface="Times New Roman" panose="02020603050405020304" pitchFamily="18" charset="0"/>
                <a:cs typeface="Times New Roman" panose="02020603050405020304" pitchFamily="18" charset="0"/>
              </a:rPr>
              <a:t>Y;</a:t>
            </a:r>
          </a:p>
          <a:p>
            <a:pPr marL="0" indent="0">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038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33046"/>
            <a:ext cx="7886700" cy="5543917"/>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 {</a:t>
            </a:r>
          </a:p>
          <a:p>
            <a:pPr marL="0" indent="0">
              <a:buNone/>
            </a:pP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a,b</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Point p1 = new Point();</a:t>
            </a:r>
          </a:p>
          <a:p>
            <a:pPr marL="0" indent="0">
              <a:buNone/>
            </a:pPr>
            <a:r>
              <a:rPr lang="en-IN" sz="1800" dirty="0">
                <a:latin typeface="Times New Roman" panose="02020603050405020304" pitchFamily="18" charset="0"/>
                <a:cs typeface="Times New Roman" panose="02020603050405020304" pitchFamily="18" charset="0"/>
              </a:rPr>
              <a:t>p1.setX(-2);</a:t>
            </a:r>
          </a:p>
          <a:p>
            <a:pPr marL="0" indent="0">
              <a:buNone/>
            </a:pPr>
            <a:r>
              <a:rPr lang="en-IN" sz="1800" dirty="0">
                <a:latin typeface="Times New Roman" panose="02020603050405020304" pitchFamily="18" charset="0"/>
                <a:cs typeface="Times New Roman" panose="02020603050405020304" pitchFamily="18" charset="0"/>
              </a:rPr>
              <a:t>p1.setY(44);</a:t>
            </a:r>
          </a:p>
          <a:p>
            <a:pPr marL="0" indent="0">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("p1.getX()  "+ p1.getX());</a:t>
            </a:r>
          </a:p>
          <a:p>
            <a:pPr marL="0" indent="0">
              <a:buNone/>
            </a:pPr>
            <a:r>
              <a:rPr lang="en-IN" sz="1800" dirty="0" smtClean="0">
                <a:latin typeface="Times New Roman" panose="02020603050405020304" pitchFamily="18" charset="0"/>
                <a:cs typeface="Times New Roman" panose="02020603050405020304" pitchFamily="18" charset="0"/>
              </a:rPr>
              <a:t>a </a:t>
            </a:r>
            <a:r>
              <a:rPr lang="en-IN" sz="1800" dirty="0">
                <a:latin typeface="Times New Roman" panose="02020603050405020304" pitchFamily="18" charset="0"/>
                <a:cs typeface="Times New Roman" panose="02020603050405020304" pitchFamily="18" charset="0"/>
              </a:rPr>
              <a:t>= p1.getX();</a:t>
            </a:r>
          </a:p>
          <a:p>
            <a:pPr marL="0" indent="0">
              <a:buNone/>
            </a:pPr>
            <a:r>
              <a:rPr lang="en-IN" sz="1800" dirty="0" err="1" smtClean="0">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("The value of a </a:t>
            </a:r>
            <a:r>
              <a:rPr lang="en-IN" sz="1800" dirty="0" err="1">
                <a:latin typeface="Times New Roman" panose="02020603050405020304" pitchFamily="18" charset="0"/>
                <a:cs typeface="Times New Roman" panose="02020603050405020304" pitchFamily="18" charset="0"/>
              </a:rPr>
              <a:t>is"+a</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b </a:t>
            </a:r>
            <a:r>
              <a:rPr lang="en-IN" sz="1800" dirty="0">
                <a:latin typeface="Times New Roman" panose="02020603050405020304" pitchFamily="18" charset="0"/>
                <a:cs typeface="Times New Roman" panose="02020603050405020304" pitchFamily="18" charset="0"/>
              </a:rPr>
              <a:t>= p1.getY();</a:t>
            </a:r>
          </a:p>
          <a:p>
            <a:pPr marL="0" indent="0">
              <a:buNone/>
            </a:pPr>
            <a:r>
              <a:rPr lang="en-IN" sz="1800" dirty="0" err="1" smtClean="0">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("The value of b </a:t>
            </a:r>
            <a:r>
              <a:rPr lang="en-IN" sz="1800" dirty="0" err="1">
                <a:latin typeface="Times New Roman" panose="02020603050405020304" pitchFamily="18" charset="0"/>
                <a:cs typeface="Times New Roman" panose="02020603050405020304" pitchFamily="18" charset="0"/>
              </a:rPr>
              <a:t>is"+b</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78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Content Placeholder 1048688"/>
          <p:cNvSpPr>
            <a:spLocks noGrp="1"/>
          </p:cNvSpPr>
          <p:nvPr>
            <p:ph idx="1"/>
          </p:nvPr>
        </p:nvSpPr>
        <p:spPr>
          <a:xfrm>
            <a:off x="244140" y="315311"/>
            <a:ext cx="8765627" cy="6337738"/>
          </a:xfrm>
        </p:spPr>
        <p:txBody>
          <a:bodyPr>
            <a:noAutofit/>
          </a:bodyPr>
          <a:lstStyle/>
          <a:p>
            <a:pPr marL="0" indent="0">
              <a:buNone/>
            </a:pPr>
            <a:r>
              <a:rPr lang="en-GB" sz="1800" dirty="0" smtClean="0">
                <a:latin typeface="Times New Roman" panose="02020603050405020304" pitchFamily="18" charset="0"/>
                <a:cs typeface="Times New Roman" panose="02020603050405020304" pitchFamily="18" charset="0"/>
              </a:rPr>
              <a:t>                                                    </a:t>
            </a:r>
            <a:r>
              <a:rPr lang="en-GB" sz="1800" b="1" dirty="0" smtClean="0">
                <a:latin typeface="Times New Roman" panose="02020603050405020304" pitchFamily="18" charset="0"/>
                <a:cs typeface="Times New Roman" panose="02020603050405020304" pitchFamily="18" charset="0"/>
              </a:rPr>
              <a:t>EXAMPLE 2</a:t>
            </a:r>
          </a:p>
          <a:p>
            <a:pPr marL="0" indent="0">
              <a:buNone/>
            </a:pPr>
            <a:r>
              <a:rPr lang="en-GB" sz="1800" dirty="0" smtClean="0">
                <a:latin typeface="Times New Roman" panose="02020603050405020304" pitchFamily="18" charset="0"/>
                <a:cs typeface="Times New Roman" panose="02020603050405020304" pitchFamily="18" charset="0"/>
              </a:rPr>
              <a:t>public </a:t>
            </a:r>
            <a:r>
              <a:rPr lang="en-GB" sz="1800" dirty="0">
                <a:latin typeface="Times New Roman" panose="02020603050405020304" pitchFamily="18" charset="0"/>
                <a:cs typeface="Times New Roman" panose="02020603050405020304" pitchFamily="18" charset="0"/>
              </a:rPr>
              <a:t>class </a:t>
            </a:r>
            <a:r>
              <a:rPr lang="en-GB" sz="1800" dirty="0" err="1">
                <a:latin typeface="Times New Roman" panose="02020603050405020304" pitchFamily="18" charset="0"/>
                <a:cs typeface="Times New Roman" panose="02020603050405020304" pitchFamily="18" charset="0"/>
              </a:rPr>
              <a:t>TestVariable</a:t>
            </a: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int</a:t>
            </a:r>
            <a:r>
              <a:rPr lang="en-GB" sz="1800" dirty="0">
                <a:latin typeface="Times New Roman" panose="02020603050405020304" pitchFamily="18" charset="0"/>
                <a:cs typeface="Times New Roman" panose="02020603050405020304" pitchFamily="18" charset="0"/>
              </a:rPr>
              <a:t> x;</a:t>
            </a:r>
          </a:p>
          <a:p>
            <a:pPr marL="0" indent="0">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void </a:t>
            </a:r>
            <a:r>
              <a:rPr lang="en-GB" sz="1800" dirty="0" err="1">
                <a:latin typeface="Times New Roman" panose="02020603050405020304" pitchFamily="18" charset="0"/>
                <a:cs typeface="Times New Roman" panose="02020603050405020304" pitchFamily="18" charset="0"/>
              </a:rPr>
              <a:t>setx</a:t>
            </a:r>
            <a:r>
              <a:rPr lang="en-GB" sz="1800" dirty="0">
                <a:latin typeface="Times New Roman" panose="02020603050405020304" pitchFamily="18" charset="0"/>
                <a:cs typeface="Times New Roman" panose="02020603050405020304" pitchFamily="18" charset="0"/>
              </a:rPr>
              <a:t>(</a:t>
            </a:r>
            <a:r>
              <a:rPr lang="en-GB" sz="1800" dirty="0" err="1">
                <a:latin typeface="Times New Roman" panose="02020603050405020304" pitchFamily="18" charset="0"/>
                <a:cs typeface="Times New Roman" panose="02020603050405020304" pitchFamily="18" charset="0"/>
              </a:rPr>
              <a:t>int</a:t>
            </a:r>
            <a:r>
              <a:rPr lang="en-GB" sz="1800" dirty="0">
                <a:latin typeface="Times New Roman" panose="02020603050405020304" pitchFamily="18" charset="0"/>
                <a:cs typeface="Times New Roman" panose="02020603050405020304" pitchFamily="18" charset="0"/>
              </a:rPr>
              <a:t> x){</a:t>
            </a:r>
          </a:p>
          <a:p>
            <a:pPr marL="0" indent="0">
              <a:buNone/>
            </a:pPr>
            <a:r>
              <a:rPr lang="en-GB" sz="1800" dirty="0">
                <a:latin typeface="Times New Roman" panose="02020603050405020304" pitchFamily="18" charset="0"/>
                <a:cs typeface="Times New Roman" panose="02020603050405020304" pitchFamily="18" charset="0"/>
              </a:rPr>
              <a:t>		x=x;</a:t>
            </a:r>
          </a:p>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int</a:t>
            </a:r>
            <a:r>
              <a:rPr lang="en-GB" sz="1800" dirty="0" smtClean="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getx</a:t>
            </a:r>
            <a:r>
              <a:rPr lang="en-GB" sz="1800" dirty="0">
                <a:latin typeface="Times New Roman" panose="02020603050405020304" pitchFamily="18" charset="0"/>
                <a:cs typeface="Times New Roman" panose="02020603050405020304" pitchFamily="18" charset="0"/>
              </a:rPr>
              <a:t>(){</a:t>
            </a:r>
          </a:p>
          <a:p>
            <a:pPr marL="0" indent="0">
              <a:buNone/>
            </a:pPr>
            <a:r>
              <a:rPr lang="en-GB" sz="1800" dirty="0">
                <a:latin typeface="Times New Roman" panose="02020603050405020304" pitchFamily="18" charset="0"/>
                <a:cs typeface="Times New Roman" panose="02020603050405020304" pitchFamily="18" charset="0"/>
              </a:rPr>
              <a:t>		return x;</a:t>
            </a:r>
          </a:p>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public static void main(String[] </a:t>
            </a:r>
            <a:r>
              <a:rPr lang="en-GB" sz="1800" dirty="0" err="1">
                <a:latin typeface="Times New Roman" panose="02020603050405020304" pitchFamily="18" charset="0"/>
                <a:cs typeface="Times New Roman" panose="02020603050405020304" pitchFamily="18" charset="0"/>
              </a:rPr>
              <a:t>args</a:t>
            </a: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TestVariable</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t1 = new </a:t>
            </a:r>
            <a:r>
              <a:rPr lang="en-GB" sz="1800" dirty="0" err="1">
                <a:latin typeface="Times New Roman" panose="02020603050405020304" pitchFamily="18" charset="0"/>
                <a:cs typeface="Times New Roman" panose="02020603050405020304" pitchFamily="18" charset="0"/>
              </a:rPr>
              <a:t>TestVariable</a:t>
            </a:r>
            <a:r>
              <a:rPr lang="en-GB" sz="1800" dirty="0">
                <a:latin typeface="Times New Roman" panose="02020603050405020304" pitchFamily="18" charset="0"/>
                <a:cs typeface="Times New Roman" panose="02020603050405020304" pitchFamily="18" charset="0"/>
              </a:rPr>
              <a:t>();</a:t>
            </a:r>
          </a:p>
          <a:p>
            <a:pPr marL="0" indent="0">
              <a:buNone/>
            </a:pPr>
            <a:r>
              <a:rPr lang="en-GB" sz="1800" dirty="0">
                <a:latin typeface="Times New Roman" panose="02020603050405020304" pitchFamily="18" charset="0"/>
                <a:cs typeface="Times New Roman" panose="02020603050405020304" pitchFamily="18" charset="0"/>
              </a:rPr>
              <a:t>		t1.setx(3);</a:t>
            </a:r>
          </a:p>
          <a:p>
            <a:pPr marL="0" indent="0">
              <a:buNone/>
            </a:pP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System.out.println</a:t>
            </a:r>
            <a:r>
              <a:rPr lang="en-GB" sz="1800" dirty="0">
                <a:latin typeface="Times New Roman" panose="02020603050405020304" pitchFamily="18" charset="0"/>
                <a:cs typeface="Times New Roman" panose="02020603050405020304" pitchFamily="18" charset="0"/>
              </a:rPr>
              <a:t>(t1.getx());</a:t>
            </a:r>
          </a:p>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smtClean="0">
                <a:latin typeface="Times New Roman" panose="02020603050405020304" pitchFamily="18" charset="0"/>
                <a:cs typeface="Times New Roman" panose="02020603050405020304" pitchFamily="18" charset="0"/>
              </a:rPr>
              <a:t>}</a:t>
            </a:r>
          </a:p>
          <a:p>
            <a:pPr marL="0" indent="0">
              <a:buNone/>
            </a:pPr>
            <a:r>
              <a:rPr lang="en-GB" sz="1800" b="1" dirty="0" smtClean="0">
                <a:latin typeface="Times New Roman" panose="02020603050405020304" pitchFamily="18" charset="0"/>
                <a:cs typeface="Times New Roman" panose="02020603050405020304" pitchFamily="18" charset="0"/>
              </a:rPr>
              <a:t>OUTPUT:</a:t>
            </a:r>
          </a:p>
          <a:p>
            <a:pPr marL="0" indent="0">
              <a:buNone/>
            </a:pPr>
            <a:r>
              <a:rPr lang="en-GB" sz="1800" dirty="0">
                <a:latin typeface="Times New Roman" panose="02020603050405020304" pitchFamily="18" charset="0"/>
                <a:cs typeface="Times New Roman" panose="02020603050405020304" pitchFamily="18" charset="0"/>
              </a:rPr>
              <a:t>3</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048689"/>
          <p:cNvSpPr>
            <a:spLocks noGrp="1"/>
          </p:cNvSpPr>
          <p:nvPr>
            <p:ph type="title"/>
          </p:nvPr>
        </p:nvSpPr>
        <p:spPr/>
        <p:txBody>
          <a:bodyPr/>
          <a:lstStyle/>
          <a:p>
            <a:r>
              <a:rPr lang="en-US" b="1">
                <a:solidFill>
                  <a:srgbClr val="FF6600"/>
                </a:solidFill>
              </a:rPr>
              <a:t>CONSTRUCTOR </a:t>
            </a:r>
            <a:endParaRPr lang="en-GB" b="1">
              <a:solidFill>
                <a:srgbClr val="FF6600"/>
              </a:solidFill>
            </a:endParaRPr>
          </a:p>
        </p:txBody>
      </p:sp>
      <p:sp>
        <p:nvSpPr>
          <p:cNvPr id="1048691" name="Content Placeholder 1048690"/>
          <p:cNvSpPr>
            <a:spLocks noGrp="1"/>
          </p:cNvSpPr>
          <p:nvPr>
            <p:ph idx="1"/>
          </p:nvPr>
        </p:nvSpPr>
        <p:spPr>
          <a:xfrm>
            <a:off x="304800" y="1554162"/>
            <a:ext cx="8686800" cy="4909700"/>
          </a:xfrm>
        </p:spPr>
        <p:txBody>
          <a:bodyPr>
            <a:normAutofit/>
          </a:bodyPr>
          <a:lstStyle/>
          <a:p>
            <a:pPr marL="0" indent="0">
              <a:buNone/>
            </a:pPr>
            <a:r>
              <a:rPr lang="en-GB" sz="2400" dirty="0" smtClean="0">
                <a:latin typeface="Times New Roman" panose="02020603050405020304" pitchFamily="18" charset="0"/>
                <a:cs typeface="Times New Roman" panose="02020603050405020304" pitchFamily="18" charset="0"/>
              </a:rPr>
              <a:t>A </a:t>
            </a:r>
            <a:r>
              <a:rPr lang="en-GB" sz="2400" dirty="0">
                <a:latin typeface="Times New Roman" panose="02020603050405020304" pitchFamily="18" charset="0"/>
                <a:cs typeface="Times New Roman" panose="02020603050405020304" pitchFamily="18" charset="0"/>
              </a:rPr>
              <a:t>constructor function has the same name as the class name</a:t>
            </a:r>
          </a:p>
          <a:p>
            <a:r>
              <a:rPr lang="en-GB" sz="2400" dirty="0">
                <a:latin typeface="Times New Roman" panose="02020603050405020304" pitchFamily="18" charset="0"/>
                <a:cs typeface="Times New Roman" panose="02020603050405020304" pitchFamily="18" charset="0"/>
              </a:rPr>
              <a:t>A class contain more than one constructor</a:t>
            </a:r>
          </a:p>
          <a:p>
            <a:r>
              <a:rPr lang="en-GB" sz="2400" dirty="0">
                <a:latin typeface="Times New Roman" panose="02020603050405020304" pitchFamily="18" charset="0"/>
                <a:cs typeface="Times New Roman" panose="02020603050405020304" pitchFamily="18" charset="0"/>
              </a:rPr>
              <a:t>Facilitates multiple ways of initializing an object</a:t>
            </a:r>
          </a:p>
          <a:p>
            <a:r>
              <a:rPr lang="en-GB" sz="2400" dirty="0" smtClean="0">
                <a:latin typeface="Times New Roman" panose="02020603050405020304" pitchFamily="18" charset="0"/>
                <a:cs typeface="Times New Roman" panose="02020603050405020304" pitchFamily="18" charset="0"/>
              </a:rPr>
              <a:t>Constructor </a:t>
            </a:r>
            <a:r>
              <a:rPr lang="en-GB" sz="2400" dirty="0">
                <a:latin typeface="Times New Roman" panose="02020603050405020304" pitchFamily="18" charset="0"/>
                <a:cs typeface="Times New Roman" panose="02020603050405020304" pitchFamily="18" charset="0"/>
              </a:rPr>
              <a:t>therefore can be </a:t>
            </a:r>
            <a:r>
              <a:rPr lang="en-GB" sz="2400" dirty="0" smtClean="0">
                <a:latin typeface="Times New Roman" panose="02020603050405020304" pitchFamily="18" charset="0"/>
                <a:cs typeface="Times New Roman" panose="02020603050405020304" pitchFamily="18" charset="0"/>
              </a:rPr>
              <a:t>overloading.</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p1                                                               p2</a:t>
            </a:r>
            <a:endParaRPr lang="en-GB"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3533422" y="4368800"/>
            <a:ext cx="1986845" cy="7902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Void </a:t>
            </a:r>
            <a:r>
              <a:rPr lang="en-IN" dirty="0" err="1" smtClean="0"/>
              <a:t>setX</a:t>
            </a:r>
            <a:r>
              <a:rPr lang="en-IN" dirty="0" smtClean="0"/>
              <a:t> (</a:t>
            </a:r>
            <a:r>
              <a:rPr lang="en-IN" dirty="0" err="1" smtClean="0"/>
              <a:t>int</a:t>
            </a:r>
            <a:r>
              <a:rPr lang="en-IN" dirty="0" smtClean="0"/>
              <a:t>  X)</a:t>
            </a:r>
          </a:p>
          <a:p>
            <a:pPr algn="ctr"/>
            <a:r>
              <a:rPr lang="en-IN" dirty="0" err="1"/>
              <a:t>i</a:t>
            </a:r>
            <a:r>
              <a:rPr lang="en-IN" dirty="0" err="1" smtClean="0"/>
              <a:t>nt</a:t>
            </a:r>
            <a:r>
              <a:rPr lang="en-IN" dirty="0" smtClean="0"/>
              <a:t> </a:t>
            </a:r>
            <a:r>
              <a:rPr lang="en-IN" dirty="0" err="1" smtClean="0"/>
              <a:t>getX</a:t>
            </a:r>
            <a:r>
              <a:rPr lang="en-IN" dirty="0" smtClean="0"/>
              <a:t>()</a:t>
            </a:r>
          </a:p>
          <a:p>
            <a:pPr algn="ctr"/>
            <a:r>
              <a:rPr lang="en-IN" dirty="0" smtClean="0"/>
              <a:t>Y………………..</a:t>
            </a:r>
            <a:endParaRPr lang="en-IN" dirty="0"/>
          </a:p>
        </p:txBody>
      </p:sp>
      <p:sp>
        <p:nvSpPr>
          <p:cNvPr id="5" name="Rectangle 4"/>
          <p:cNvSpPr/>
          <p:nvPr/>
        </p:nvSpPr>
        <p:spPr>
          <a:xfrm>
            <a:off x="6282266" y="5610577"/>
            <a:ext cx="1986845" cy="5531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err="1"/>
              <a:t>i</a:t>
            </a:r>
            <a:r>
              <a:rPr lang="en-IN" dirty="0" err="1" smtClean="0"/>
              <a:t>nt</a:t>
            </a:r>
            <a:r>
              <a:rPr lang="en-IN" dirty="0" smtClean="0"/>
              <a:t> X=5</a:t>
            </a:r>
          </a:p>
          <a:p>
            <a:pPr algn="ctr"/>
            <a:r>
              <a:rPr lang="en-IN" dirty="0" err="1"/>
              <a:t>i</a:t>
            </a:r>
            <a:r>
              <a:rPr lang="en-IN" dirty="0" err="1" smtClean="0"/>
              <a:t>nt</a:t>
            </a:r>
            <a:r>
              <a:rPr lang="en-IN" dirty="0" smtClean="0"/>
              <a:t> Y=20</a:t>
            </a:r>
            <a:endParaRPr lang="en-IN" dirty="0"/>
          </a:p>
        </p:txBody>
      </p:sp>
      <p:sp>
        <p:nvSpPr>
          <p:cNvPr id="6" name="Rectangle 5"/>
          <p:cNvSpPr/>
          <p:nvPr/>
        </p:nvSpPr>
        <p:spPr>
          <a:xfrm>
            <a:off x="1275645" y="5587999"/>
            <a:ext cx="1986845" cy="5531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err="1"/>
              <a:t>i</a:t>
            </a:r>
            <a:r>
              <a:rPr lang="en-IN" dirty="0" err="1" smtClean="0"/>
              <a:t>nt</a:t>
            </a:r>
            <a:r>
              <a:rPr lang="en-IN" dirty="0" smtClean="0"/>
              <a:t> X=22</a:t>
            </a:r>
          </a:p>
          <a:p>
            <a:pPr algn="ctr"/>
            <a:r>
              <a:rPr lang="en-IN" dirty="0" err="1"/>
              <a:t>i</a:t>
            </a:r>
            <a:r>
              <a:rPr lang="en-IN" dirty="0" err="1" smtClean="0"/>
              <a:t>nt</a:t>
            </a:r>
            <a:r>
              <a:rPr lang="en-IN" dirty="0" smtClean="0"/>
              <a:t> Y=44</a:t>
            </a:r>
            <a:endParaRPr lang="en-IN" dirty="0"/>
          </a:p>
        </p:txBody>
      </p:sp>
      <p:cxnSp>
        <p:nvCxnSpPr>
          <p:cNvPr id="4" name="Straight Arrow Connector 3"/>
          <p:cNvCxnSpPr/>
          <p:nvPr/>
        </p:nvCxnSpPr>
        <p:spPr>
          <a:xfrm flipV="1">
            <a:off x="3059289" y="5159022"/>
            <a:ext cx="474133" cy="428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520267" y="5159022"/>
            <a:ext cx="762000" cy="451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65125"/>
            <a:ext cx="7239000" cy="6362246"/>
          </a:xfrm>
        </p:spPr>
        <p:txBody>
          <a:bodyPr>
            <a:noAutofit/>
          </a:bodyPr>
          <a:lstStyle/>
          <a:p>
            <a:pPr marL="0" indent="0">
              <a:buNone/>
            </a:pPr>
            <a:r>
              <a:rPr lang="en-IN" sz="1400" dirty="0" smtClean="0">
                <a:latin typeface="Times New Roman" panose="02020603050405020304" pitchFamily="18" charset="0"/>
                <a:cs typeface="Times New Roman" panose="02020603050405020304" pitchFamily="18" charset="0"/>
              </a:rPr>
              <a:t>public </a:t>
            </a:r>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Constuct</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int</a:t>
            </a: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a,b</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//default constructor has no parameters</a:t>
            </a:r>
          </a:p>
          <a:p>
            <a:pPr marL="0" indent="0">
              <a:buNone/>
            </a:pPr>
            <a:r>
              <a:rPr lang="en-IN" sz="1400" dirty="0">
                <a:latin typeface="Times New Roman" panose="02020603050405020304" pitchFamily="18" charset="0"/>
                <a:cs typeface="Times New Roman" panose="02020603050405020304" pitchFamily="18" charset="0"/>
              </a:rPr>
              <a:t>	public </a:t>
            </a:r>
            <a:r>
              <a:rPr lang="en-IN" sz="1400" dirty="0" err="1">
                <a:latin typeface="Times New Roman" panose="02020603050405020304" pitchFamily="18" charset="0"/>
                <a:cs typeface="Times New Roman" panose="02020603050405020304" pitchFamily="18" charset="0"/>
              </a:rPr>
              <a:t>Constuct</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("I am inside </a:t>
            </a:r>
            <a:r>
              <a:rPr lang="en-IN" sz="1400" dirty="0" err="1">
                <a:latin typeface="Times New Roman" panose="02020603050405020304" pitchFamily="18" charset="0"/>
                <a:cs typeface="Times New Roman" panose="02020603050405020304" pitchFamily="18" charset="0"/>
              </a:rPr>
              <a:t>constuctor</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a:t>
            </a:r>
          </a:p>
          <a:p>
            <a:pPr marL="0" indent="0">
              <a:buNone/>
            </a:pPr>
            <a:r>
              <a:rPr lang="en-IN" sz="1400" dirty="0" smtClean="0">
                <a:latin typeface="Times New Roman" panose="02020603050405020304" pitchFamily="18" charset="0"/>
                <a:cs typeface="Times New Roman" panose="02020603050405020304" pitchFamily="18" charset="0"/>
              </a:rPr>
              <a:t>public </a:t>
            </a:r>
            <a:r>
              <a:rPr lang="en-IN" sz="1400" dirty="0" err="1">
                <a:latin typeface="Times New Roman" panose="02020603050405020304" pitchFamily="18" charset="0"/>
                <a:cs typeface="Times New Roman" panose="02020603050405020304" pitchFamily="18" charset="0"/>
              </a:rPr>
              <a:t>Constuct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a,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b)</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this.a</a:t>
            </a:r>
            <a:r>
              <a:rPr lang="en-IN" sz="1400" dirty="0">
                <a:latin typeface="Times New Roman" panose="02020603050405020304" pitchFamily="18" charset="0"/>
                <a:cs typeface="Times New Roman" panose="02020603050405020304" pitchFamily="18" charset="0"/>
              </a:rPr>
              <a:t> = a</a:t>
            </a: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this.b</a:t>
            </a:r>
            <a:r>
              <a:rPr lang="en-IN" sz="1400" dirty="0">
                <a:latin typeface="Times New Roman" panose="02020603050405020304" pitchFamily="18" charset="0"/>
                <a:cs typeface="Times New Roman" panose="02020603050405020304" pitchFamily="18" charset="0"/>
              </a:rPr>
              <a:t> =b;</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public </a:t>
            </a:r>
            <a:r>
              <a:rPr lang="en-IN" sz="1400" dirty="0">
                <a:latin typeface="Times New Roman" panose="02020603050405020304" pitchFamily="18" charset="0"/>
                <a:cs typeface="Times New Roman" panose="02020603050405020304" pitchFamily="18" charset="0"/>
              </a:rPr>
              <a:t>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Constuct</a:t>
            </a: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cs</a:t>
            </a:r>
            <a:r>
              <a:rPr lang="en-IN" sz="1400" dirty="0">
                <a:latin typeface="Times New Roman" panose="02020603050405020304" pitchFamily="18" charset="0"/>
                <a:cs typeface="Times New Roman" panose="02020603050405020304" pitchFamily="18" charset="0"/>
              </a:rPr>
              <a:t> = new </a:t>
            </a:r>
            <a:r>
              <a:rPr lang="en-IN" sz="1400" dirty="0" err="1">
                <a:latin typeface="Times New Roman" panose="02020603050405020304" pitchFamily="18" charset="0"/>
                <a:cs typeface="Times New Roman" panose="02020603050405020304" pitchFamily="18" charset="0"/>
              </a:rPr>
              <a:t>Constuct</a:t>
            </a:r>
            <a:r>
              <a:rPr lang="en-IN" sz="1400" dirty="0">
                <a:latin typeface="Times New Roman" panose="02020603050405020304" pitchFamily="18" charset="0"/>
                <a:cs typeface="Times New Roman" panose="02020603050405020304" pitchFamily="18" charset="0"/>
              </a:rPr>
              <a:t>(2,3);</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("a&gt;&gt;&gt;&gt;"+</a:t>
            </a:r>
            <a:r>
              <a:rPr lang="en-IN" sz="1400" dirty="0" err="1">
                <a:latin typeface="Times New Roman" panose="02020603050405020304" pitchFamily="18" charset="0"/>
                <a:cs typeface="Times New Roman" panose="02020603050405020304" pitchFamily="18" charset="0"/>
              </a:rPr>
              <a:t>cs.a</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("b&gt;&gt;&gt;&gt;"+</a:t>
            </a:r>
            <a:r>
              <a:rPr lang="en-IN" sz="1400" dirty="0" err="1">
                <a:latin typeface="Times New Roman" panose="02020603050405020304" pitchFamily="18" charset="0"/>
                <a:cs typeface="Times New Roman" panose="02020603050405020304" pitchFamily="18" charset="0"/>
              </a:rPr>
              <a:t>cs.b</a:t>
            </a:r>
            <a:r>
              <a:rPr lang="en-IN" sz="1400" dirty="0" smtClean="0">
                <a:latin typeface="Times New Roman" panose="02020603050405020304" pitchFamily="18" charset="0"/>
                <a:cs typeface="Times New Roman" panose="02020603050405020304" pitchFamily="18" charset="0"/>
              </a:rPr>
              <a:t>);</a:t>
            </a:r>
          </a:p>
          <a:p>
            <a:pPr marL="0" indent="0">
              <a:buNone/>
            </a:pP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smtClean="0">
                <a:latin typeface="Times New Roman" panose="02020603050405020304" pitchFamily="18" charset="0"/>
                <a:cs typeface="Times New Roman" panose="02020603050405020304" pitchFamily="18" charset="0"/>
              </a:rPr>
              <a:t>OUTPUT:</a:t>
            </a:r>
          </a:p>
          <a:p>
            <a:pPr marL="0" indent="0">
              <a:buNone/>
            </a:pPr>
            <a:r>
              <a:rPr lang="en-IN" sz="1400" dirty="0" smtClean="0"/>
              <a:t>   a</a:t>
            </a:r>
            <a:r>
              <a:rPr lang="en-IN" sz="1400" dirty="0"/>
              <a:t>&gt;&gt;&gt;&gt;2</a:t>
            </a:r>
          </a:p>
          <a:p>
            <a:pPr marL="0" indent="0">
              <a:buNone/>
            </a:pPr>
            <a:r>
              <a:rPr lang="en-IN" sz="1400" dirty="0" smtClean="0"/>
              <a:t>   b</a:t>
            </a:r>
            <a:r>
              <a:rPr lang="en-IN" sz="1400" dirty="0"/>
              <a:t>&gt;&gt;&gt;&gt;3</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033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82879" y="209006"/>
            <a:ext cx="7835705" cy="6518365"/>
          </a:xfrm>
        </p:spPr>
        <p:txBody>
          <a:bodyPr>
            <a:noAutofit/>
          </a:bodyPr>
          <a:lstStyle/>
          <a:p>
            <a:pPr marL="0" indent="0">
              <a:buNone/>
            </a:pPr>
            <a:r>
              <a:rPr lang="en-IN" sz="1200" dirty="0" smtClean="0">
                <a:latin typeface="Times New Roman" panose="02020603050405020304" pitchFamily="18" charset="0"/>
                <a:cs typeface="Times New Roman" panose="02020603050405020304" pitchFamily="18" charset="0"/>
              </a:rPr>
              <a:t>public </a:t>
            </a:r>
            <a:r>
              <a:rPr lang="en-IN" sz="1200" dirty="0">
                <a:latin typeface="Times New Roman" panose="02020603050405020304" pitchFamily="18" charset="0"/>
                <a:cs typeface="Times New Roman" panose="02020603050405020304" pitchFamily="18" charset="0"/>
              </a:rPr>
              <a:t>class Point {</a:t>
            </a:r>
          </a:p>
          <a:p>
            <a:pPr marL="0" indent="0">
              <a:buNone/>
            </a:pPr>
            <a:r>
              <a:rPr lang="en-IN" sz="1200" dirty="0">
                <a:latin typeface="Times New Roman" panose="02020603050405020304" pitchFamily="18" charset="0"/>
                <a:cs typeface="Times New Roman" panose="02020603050405020304" pitchFamily="18" charset="0"/>
              </a:rPr>
              <a:t>private </a:t>
            </a:r>
            <a:r>
              <a:rPr lang="en-IN" sz="1200" dirty="0" err="1">
                <a:latin typeface="Times New Roman" panose="02020603050405020304" pitchFamily="18" charset="0"/>
                <a:cs typeface="Times New Roman" panose="02020603050405020304" pitchFamily="18" charset="0"/>
              </a:rPr>
              <a:t>int</a:t>
            </a:r>
            <a:r>
              <a:rPr lang="en-IN" sz="1200" dirty="0">
                <a:latin typeface="Times New Roman" panose="02020603050405020304" pitchFamily="18" charset="0"/>
                <a:cs typeface="Times New Roman" panose="02020603050405020304" pitchFamily="18" charset="0"/>
              </a:rPr>
              <a:t> x;</a:t>
            </a:r>
          </a:p>
          <a:p>
            <a:pPr marL="0" indent="0">
              <a:buNone/>
            </a:pPr>
            <a:r>
              <a:rPr lang="en-IN" sz="1200" dirty="0">
                <a:latin typeface="Times New Roman" panose="02020603050405020304" pitchFamily="18" charset="0"/>
                <a:cs typeface="Times New Roman" panose="02020603050405020304" pitchFamily="18" charset="0"/>
              </a:rPr>
              <a:t>private </a:t>
            </a:r>
            <a:r>
              <a:rPr lang="en-IN" sz="1200" dirty="0" err="1">
                <a:latin typeface="Times New Roman" panose="02020603050405020304" pitchFamily="18" charset="0"/>
                <a:cs typeface="Times New Roman" panose="02020603050405020304" pitchFamily="18" charset="0"/>
              </a:rPr>
              <a:t>int</a:t>
            </a:r>
            <a:r>
              <a:rPr lang="en-IN" sz="1200" dirty="0">
                <a:latin typeface="Times New Roman" panose="02020603050405020304" pitchFamily="18" charset="0"/>
                <a:cs typeface="Times New Roman" panose="02020603050405020304" pitchFamily="18" charset="0"/>
              </a:rPr>
              <a:t> y;</a:t>
            </a:r>
          </a:p>
          <a:p>
            <a:pPr marL="0" indent="0">
              <a:buNone/>
            </a:pPr>
            <a:r>
              <a:rPr lang="en-IN" sz="1200" dirty="0" smtClean="0">
                <a:latin typeface="Times New Roman" panose="02020603050405020304" pitchFamily="18" charset="0"/>
                <a:cs typeface="Times New Roman" panose="02020603050405020304" pitchFamily="18" charset="0"/>
              </a:rPr>
              <a:t>public </a:t>
            </a:r>
            <a:r>
              <a:rPr lang="en-IN" sz="1200" dirty="0">
                <a:latin typeface="Times New Roman" panose="02020603050405020304" pitchFamily="18" charset="0"/>
                <a:cs typeface="Times New Roman" panose="02020603050405020304" pitchFamily="18" charset="0"/>
              </a:rPr>
              <a:t>Point() </a:t>
            </a:r>
            <a:r>
              <a:rPr lang="en-IN" sz="1200" dirty="0" smtClean="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default constructor</a:t>
            </a:r>
            <a:endParaRPr lang="en-IN" sz="1200" b="1"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x=y=0;</a:t>
            </a:r>
          </a:p>
          <a:p>
            <a:pPr marL="0" indent="0">
              <a:buNone/>
            </a:pPr>
            <a:r>
              <a:rPr lang="en-IN" sz="1200" dirty="0">
                <a:latin typeface="Times New Roman" panose="02020603050405020304" pitchFamily="18" charset="0"/>
                <a:cs typeface="Times New Roman" panose="02020603050405020304" pitchFamily="18" charset="0"/>
              </a:rPr>
              <a:t>}</a:t>
            </a:r>
          </a:p>
          <a:p>
            <a:pPr marL="0" indent="0">
              <a:buNone/>
            </a:pPr>
            <a:r>
              <a:rPr lang="fr-FR" sz="1200" dirty="0" smtClean="0">
                <a:latin typeface="Times New Roman" panose="02020603050405020304" pitchFamily="18" charset="0"/>
                <a:cs typeface="Times New Roman" panose="02020603050405020304" pitchFamily="18" charset="0"/>
              </a:rPr>
              <a:t>public </a:t>
            </a:r>
            <a:r>
              <a:rPr lang="fr-FR" sz="1200" dirty="0">
                <a:latin typeface="Times New Roman" panose="02020603050405020304" pitchFamily="18" charset="0"/>
                <a:cs typeface="Times New Roman" panose="02020603050405020304" pitchFamily="18" charset="0"/>
              </a:rPr>
              <a:t>Point(</a:t>
            </a:r>
            <a:r>
              <a:rPr lang="fr-FR" sz="1200" dirty="0" err="1">
                <a:latin typeface="Times New Roman" panose="02020603050405020304" pitchFamily="18" charset="0"/>
                <a:cs typeface="Times New Roman" panose="02020603050405020304" pitchFamily="18" charset="0"/>
              </a:rPr>
              <a:t>int</a:t>
            </a:r>
            <a:r>
              <a:rPr lang="fr-FR" sz="1200" dirty="0">
                <a:latin typeface="Times New Roman" panose="02020603050405020304" pitchFamily="18" charset="0"/>
                <a:cs typeface="Times New Roman" panose="02020603050405020304" pitchFamily="18" charset="0"/>
              </a:rPr>
              <a:t> x, </a:t>
            </a:r>
            <a:r>
              <a:rPr lang="fr-FR" sz="1200" dirty="0" err="1">
                <a:latin typeface="Times New Roman" panose="02020603050405020304" pitchFamily="18" charset="0"/>
                <a:cs typeface="Times New Roman" panose="02020603050405020304" pitchFamily="18" charset="0"/>
              </a:rPr>
              <a:t>int</a:t>
            </a:r>
            <a:r>
              <a:rPr lang="fr-FR" sz="1200" dirty="0">
                <a:latin typeface="Times New Roman" panose="02020603050405020304" pitchFamily="18" charset="0"/>
                <a:cs typeface="Times New Roman" panose="02020603050405020304" pitchFamily="18" charset="0"/>
              </a:rPr>
              <a:t> y) {</a:t>
            </a:r>
          </a:p>
          <a:p>
            <a:pPr marL="0" indent="0">
              <a:buNone/>
            </a:pPr>
            <a:r>
              <a:rPr lang="en-US" sz="1200" dirty="0" err="1">
                <a:latin typeface="Times New Roman" panose="02020603050405020304" pitchFamily="18" charset="0"/>
                <a:cs typeface="Times New Roman" panose="02020603050405020304" pitchFamily="18" charset="0"/>
              </a:rPr>
              <a:t>this.x</a:t>
            </a:r>
            <a:r>
              <a:rPr lang="en-US" sz="1200" dirty="0">
                <a:latin typeface="Times New Roman" panose="02020603050405020304" pitchFamily="18" charset="0"/>
                <a:cs typeface="Times New Roman" panose="02020603050405020304" pitchFamily="18" charset="0"/>
              </a:rPr>
              <a:t> = (x &gt; 79 ? 79 : (x &lt; 0 ? 0 : x</a:t>
            </a:r>
            <a:r>
              <a:rPr lang="en-US" sz="1200" dirty="0" smtClean="0">
                <a:latin typeface="Times New Roman" panose="02020603050405020304" pitchFamily="18" charset="0"/>
                <a:cs typeface="Times New Roman" panose="02020603050405020304" pitchFamily="18" charset="0"/>
              </a:rPr>
              <a:t>));</a:t>
            </a:r>
            <a:endParaRPr lang="nn-NO" sz="1200" dirty="0">
              <a:latin typeface="Times New Roman" panose="02020603050405020304" pitchFamily="18" charset="0"/>
              <a:cs typeface="Times New Roman" panose="02020603050405020304" pitchFamily="18" charset="0"/>
            </a:endParaRPr>
          </a:p>
          <a:p>
            <a:pPr marL="0" indent="0">
              <a:buNone/>
            </a:pPr>
            <a:r>
              <a:rPr lang="es-ES" sz="1200" dirty="0" err="1">
                <a:latin typeface="Times New Roman" panose="02020603050405020304" pitchFamily="18" charset="0"/>
                <a:cs typeface="Times New Roman" panose="02020603050405020304" pitchFamily="18" charset="0"/>
              </a:rPr>
              <a:t>this.y</a:t>
            </a:r>
            <a:r>
              <a:rPr lang="es-ES" sz="1200" dirty="0">
                <a:latin typeface="Times New Roman" panose="02020603050405020304" pitchFamily="18" charset="0"/>
                <a:cs typeface="Times New Roman" panose="02020603050405020304" pitchFamily="18" charset="0"/>
              </a:rPr>
              <a:t> = (y &gt; 24 ? 24 : (y &lt; 0 ? 0 : y</a:t>
            </a:r>
            <a:r>
              <a:rPr lang="es-ES" sz="1200" dirty="0" smtClean="0">
                <a:latin typeface="Times New Roman" panose="02020603050405020304" pitchFamily="18" charset="0"/>
                <a:cs typeface="Times New Roman" panose="02020603050405020304" pitchFamily="18" charset="0"/>
              </a:rPr>
              <a:t>));                                                      </a:t>
            </a:r>
            <a:r>
              <a:rPr lang="es-ES" sz="1200" b="1" dirty="0" smtClean="0">
                <a:latin typeface="Times New Roman" panose="02020603050405020304" pitchFamily="18" charset="0"/>
                <a:cs typeface="Times New Roman" panose="02020603050405020304" pitchFamily="18" charset="0"/>
              </a:rPr>
              <a:t>OUTPUT:</a:t>
            </a:r>
            <a:endParaRPr lang="es-ES" sz="1200" b="1"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a:t>
            </a:r>
          </a:p>
          <a:p>
            <a:pPr marL="0" indent="0">
              <a:buNone/>
            </a:pPr>
            <a:r>
              <a:rPr lang="en-IN" sz="1200" dirty="0" err="1" smtClean="0">
                <a:latin typeface="Times New Roman" panose="02020603050405020304" pitchFamily="18" charset="0"/>
                <a:cs typeface="Times New Roman" panose="02020603050405020304" pitchFamily="18" charset="0"/>
              </a:rPr>
              <a:t>int</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getx</a:t>
            </a: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return x;</a:t>
            </a:r>
          </a:p>
          <a:p>
            <a:pPr marL="0" indent="0">
              <a:buNone/>
            </a:pPr>
            <a:r>
              <a:rPr lang="en-IN" sz="1200" dirty="0">
                <a:latin typeface="Times New Roman" panose="02020603050405020304" pitchFamily="18" charset="0"/>
                <a:cs typeface="Times New Roman" panose="02020603050405020304" pitchFamily="18" charset="0"/>
              </a:rPr>
              <a:t>}</a:t>
            </a:r>
          </a:p>
          <a:p>
            <a:pPr marL="0" indent="0">
              <a:buNone/>
            </a:pPr>
            <a:r>
              <a:rPr lang="en-IN" sz="1200" dirty="0" err="1" smtClean="0">
                <a:latin typeface="Times New Roman" panose="02020603050405020304" pitchFamily="18" charset="0"/>
                <a:cs typeface="Times New Roman" panose="02020603050405020304" pitchFamily="18" charset="0"/>
              </a:rPr>
              <a:t>int</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gety</a:t>
            </a: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return y;</a:t>
            </a:r>
          </a:p>
          <a:p>
            <a:pPr marL="0" indent="0">
              <a:buNone/>
            </a:pPr>
            <a:r>
              <a:rPr lang="en-IN" sz="1200" dirty="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public </a:t>
            </a:r>
            <a:r>
              <a:rPr lang="en-US" sz="1200" dirty="0">
                <a:latin typeface="Times New Roman" panose="02020603050405020304" pitchFamily="18" charset="0"/>
                <a:cs typeface="Times New Roman" panose="02020603050405020304" pitchFamily="18" charset="0"/>
              </a:rPr>
              <a:t>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Point p1 = new Point();</a:t>
            </a:r>
          </a:p>
          <a:p>
            <a:pPr marL="0" indent="0">
              <a:buNone/>
            </a:pPr>
            <a:r>
              <a:rPr lang="en-IN" sz="1200" dirty="0">
                <a:latin typeface="Times New Roman" panose="02020603050405020304" pitchFamily="18" charset="0"/>
                <a:cs typeface="Times New Roman" panose="02020603050405020304" pitchFamily="18" charset="0"/>
              </a:rPr>
              <a:t>Point p2 = new Point(22,44);</a:t>
            </a:r>
          </a:p>
          <a:p>
            <a:pPr marL="0" indent="0">
              <a:buNone/>
            </a:pPr>
            <a:r>
              <a:rPr lang="en-IN" sz="1200" dirty="0" err="1" smtClean="0">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("p1.getx()  "+ p1.getx());</a:t>
            </a:r>
          </a:p>
          <a:p>
            <a:pPr marL="0" indent="0">
              <a:buNone/>
            </a:pPr>
            <a:r>
              <a:rPr lang="en-IN" sz="1200" dirty="0" err="1">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("p1.gety() "+ p2.gety());</a:t>
            </a:r>
          </a:p>
          <a:p>
            <a:pPr marL="0" indent="0">
              <a:buNone/>
            </a:pPr>
            <a:r>
              <a:rPr lang="en-IN" sz="1200" dirty="0" err="1">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("p2.getx()  "+ p2.getx());</a:t>
            </a:r>
          </a:p>
          <a:p>
            <a:pPr marL="0" indent="0">
              <a:buNone/>
            </a:pPr>
            <a:r>
              <a:rPr lang="en-IN" sz="1200" dirty="0" err="1">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("p2.gety() "+p2.gety());</a:t>
            </a:r>
          </a:p>
          <a:p>
            <a:pPr marL="0" indent="0">
              <a:buNone/>
            </a:pP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89" t="63036" r="33738" b="18214"/>
          <a:stretch/>
        </p:blipFill>
        <p:spPr bwMode="auto">
          <a:xfrm>
            <a:off x="3107953" y="2610563"/>
            <a:ext cx="50814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1567543" y="1136469"/>
            <a:ext cx="8360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682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77240"/>
          </a:xfrm>
        </p:spPr>
        <p:txBody>
          <a:bodyPr/>
          <a:lstStyle/>
          <a:p>
            <a:r>
              <a:rPr lang="en-IN" dirty="0" smtClean="0"/>
              <a:t>FUNCTION SIGNATURE</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function signature consists of?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function </a:t>
            </a:r>
            <a:r>
              <a:rPr lang="en-US" sz="2400" dirty="0">
                <a:latin typeface="Times New Roman" panose="02020603050405020304" pitchFamily="18" charset="0"/>
                <a:cs typeface="Times New Roman" panose="02020603050405020304" pitchFamily="18" charset="0"/>
              </a:rPr>
              <a:t>name , the number, order and the data type of the arguments. function overloading function with same name different signature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Function </a:t>
            </a:r>
            <a:r>
              <a:rPr lang="en-US" sz="2400" dirty="0">
                <a:latin typeface="Times New Roman" panose="02020603050405020304" pitchFamily="18" charset="0"/>
                <a:cs typeface="Times New Roman" panose="02020603050405020304" pitchFamily="18" charset="0"/>
              </a:rPr>
              <a:t>power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power(</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x,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float </a:t>
            </a:r>
            <a:r>
              <a:rPr lang="en-US" sz="2400" dirty="0">
                <a:latin typeface="Times New Roman" panose="02020603050405020304" pitchFamily="18" charset="0"/>
                <a:cs typeface="Times New Roman" panose="02020603050405020304" pitchFamily="18" charset="0"/>
              </a:rPr>
              <a:t>power(float x, float 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5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Content Placeholder 1048647"/>
          <p:cNvSpPr>
            <a:spLocks noGrp="1"/>
          </p:cNvSpPr>
          <p:nvPr>
            <p:ph idx="1"/>
          </p:nvPr>
        </p:nvSpPr>
        <p:spPr>
          <a:xfrm rot="44060">
            <a:off x="638181" y="800536"/>
            <a:ext cx="7880975" cy="5376461"/>
          </a:xfrm>
        </p:spPr>
        <p:txBody>
          <a:bodyPr/>
          <a:lstStyle/>
          <a:p>
            <a:endParaRPr lang="en-GB"/>
          </a:p>
        </p:txBody>
      </p:sp>
      <p:pic>
        <p:nvPicPr>
          <p:cNvPr id="2097153" name="Picture 2097152"/>
          <p:cNvPicPr>
            <a:picLocks/>
          </p:cNvPicPr>
          <p:nvPr/>
        </p:nvPicPr>
        <p:blipFill>
          <a:blip r:embed="rId2"/>
          <a:stretch>
            <a:fillRect/>
          </a:stretch>
        </p:blipFill>
        <p:spPr>
          <a:xfrm>
            <a:off x="220716" y="126124"/>
            <a:ext cx="7882759" cy="652692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39615"/>
          </a:xfrm>
        </p:spPr>
        <p:txBody>
          <a:bodyPr>
            <a:normAutofit fontScale="90000"/>
          </a:bodyPr>
          <a:lstStyle/>
          <a:p>
            <a:r>
              <a:rPr lang="en-IN" dirty="0" smtClean="0"/>
              <a:t>DATA TYPES:</a:t>
            </a:r>
            <a:endParaRPr lang="en-IN" dirty="0"/>
          </a:p>
        </p:txBody>
      </p:sp>
      <p:sp>
        <p:nvSpPr>
          <p:cNvPr id="3" name="Content Placeholder 2"/>
          <p:cNvSpPr>
            <a:spLocks noGrp="1"/>
          </p:cNvSpPr>
          <p:nvPr>
            <p:ph idx="1"/>
          </p:nvPr>
        </p:nvSpPr>
        <p:spPr>
          <a:xfrm>
            <a:off x="253218" y="956602"/>
            <a:ext cx="7442982" cy="5711483"/>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Data types specify the different sizes and values that can be stored in the variable. There are two types of data types in Java:</a:t>
            </a:r>
          </a:p>
          <a:p>
            <a:r>
              <a:rPr lang="en-US" sz="1800" dirty="0">
                <a:latin typeface="Times New Roman" panose="02020603050405020304" pitchFamily="18" charset="0"/>
                <a:cs typeface="Times New Roman" panose="02020603050405020304" pitchFamily="18" charset="0"/>
              </a:rPr>
              <a:t>Primitive data types: The primitive data types include </a:t>
            </a:r>
            <a:r>
              <a:rPr lang="en-US" sz="1800" dirty="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oolean , </a:t>
            </a:r>
            <a:r>
              <a:rPr lang="en-US" sz="1800" dirty="0">
                <a:latin typeface="Times New Roman" panose="02020603050405020304" pitchFamily="18" charset="0"/>
                <a:cs typeface="Times New Roman" panose="02020603050405020304" pitchFamily="18" charset="0"/>
              </a:rPr>
              <a:t>char, byte, short,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long, float and double.</a:t>
            </a:r>
          </a:p>
          <a:p>
            <a:r>
              <a:rPr lang="en-US" sz="1800" dirty="0">
                <a:latin typeface="Times New Roman" panose="02020603050405020304" pitchFamily="18" charset="0"/>
                <a:cs typeface="Times New Roman" panose="02020603050405020304" pitchFamily="18" charset="0"/>
              </a:rPr>
              <a:t>Non-primitive data types: The non-primitive data types include </a:t>
            </a:r>
            <a:r>
              <a:rPr lang="en-US" sz="1800" dirty="0">
                <a:latin typeface="Times New Roman" panose="02020603050405020304" pitchFamily="18" charset="0"/>
                <a:cs typeface="Times New Roman" panose="02020603050405020304" pitchFamily="18" charset="0"/>
                <a:hlinkClick r:id="rId2"/>
              </a:rPr>
              <a:t>Classes</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3"/>
              </a:rPr>
              <a:t>Interfaces</a:t>
            </a:r>
            <a:r>
              <a:rPr lang="en-US" sz="1800" dirty="0">
                <a:latin typeface="Times New Roman" panose="02020603050405020304" pitchFamily="18" charset="0"/>
                <a:cs typeface="Times New Roman" panose="02020603050405020304" pitchFamily="18" charset="0"/>
              </a:rPr>
              <a:t>, and </a:t>
            </a:r>
            <a:r>
              <a:rPr lang="en-US" sz="1800" dirty="0">
                <a:latin typeface="Times New Roman" panose="02020603050405020304" pitchFamily="18" charset="0"/>
                <a:cs typeface="Times New Roman" panose="02020603050405020304" pitchFamily="18" charset="0"/>
                <a:hlinkClick r:id="rId4"/>
              </a:rPr>
              <a:t>Arrays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b="1" dirty="0">
                <a:solidFill>
                  <a:srgbClr val="7030A0"/>
                </a:solidFill>
                <a:latin typeface="Times New Roman" panose="02020603050405020304" pitchFamily="18" charset="0"/>
                <a:cs typeface="Times New Roman" panose="02020603050405020304" pitchFamily="18" charset="0"/>
              </a:rPr>
              <a:t> </a:t>
            </a:r>
            <a:r>
              <a:rPr lang="en-US" sz="1800" b="1" dirty="0" smtClean="0">
                <a:solidFill>
                  <a:srgbClr val="7030A0"/>
                </a:solidFill>
                <a:latin typeface="Times New Roman" panose="02020603050405020304" pitchFamily="18" charset="0"/>
                <a:cs typeface="Times New Roman" panose="02020603050405020304" pitchFamily="18" charset="0"/>
              </a:rPr>
              <a:t>                                   type variable=value;</a:t>
            </a:r>
          </a:p>
          <a:p>
            <a:pPr marL="0" indent="0">
              <a:buNone/>
            </a:pPr>
            <a:endParaRPr lang="en-IN" sz="1800" b="1" dirty="0" smtClean="0">
              <a:latin typeface="Times New Roman" panose="02020603050405020304" pitchFamily="18" charset="0"/>
              <a:cs typeface="Times New Roman" panose="02020603050405020304" pitchFamily="18" charset="0"/>
            </a:endParaRPr>
          </a:p>
          <a:p>
            <a:pPr marL="0" indent="0">
              <a:buNone/>
            </a:pPr>
            <a:r>
              <a:rPr lang="en-IN" sz="1800" b="1" dirty="0" smtClean="0">
                <a:latin typeface="Times New Roman" panose="02020603050405020304" pitchFamily="18" charset="0"/>
                <a:cs typeface="Times New Roman" panose="02020603050405020304" pitchFamily="18" charset="0"/>
              </a:rPr>
              <a:t>There </a:t>
            </a:r>
            <a:r>
              <a:rPr lang="en-IN" sz="1800" b="1" dirty="0">
                <a:latin typeface="Times New Roman" panose="02020603050405020304" pitchFamily="18" charset="0"/>
                <a:cs typeface="Times New Roman" panose="02020603050405020304" pitchFamily="18" charset="0"/>
              </a:rPr>
              <a:t>are 8 types of primitive data types:</a:t>
            </a:r>
          </a:p>
          <a:p>
            <a:r>
              <a:rPr lang="en-IN" sz="1800" dirty="0">
                <a:latin typeface="Times New Roman" panose="02020603050405020304" pitchFamily="18" charset="0"/>
                <a:cs typeface="Times New Roman" panose="02020603050405020304" pitchFamily="18" charset="0"/>
              </a:rPr>
              <a:t>B</a:t>
            </a:r>
            <a:r>
              <a:rPr lang="en-IN" sz="1800" dirty="0" smtClean="0">
                <a:latin typeface="Times New Roman" panose="02020603050405020304" pitchFamily="18" charset="0"/>
                <a:cs typeface="Times New Roman" panose="02020603050405020304" pitchFamily="18" charset="0"/>
              </a:rPr>
              <a:t>oolean </a:t>
            </a:r>
            <a:r>
              <a:rPr lang="en-IN" sz="1800" dirty="0">
                <a:latin typeface="Times New Roman" panose="02020603050405020304" pitchFamily="18" charset="0"/>
                <a:cs typeface="Times New Roman" panose="02020603050405020304" pitchFamily="18" charset="0"/>
              </a:rPr>
              <a:t>data type</a:t>
            </a:r>
          </a:p>
          <a:p>
            <a:r>
              <a:rPr lang="en-IN" sz="1800" dirty="0">
                <a:latin typeface="Times New Roman" panose="02020603050405020304" pitchFamily="18" charset="0"/>
                <a:cs typeface="Times New Roman" panose="02020603050405020304" pitchFamily="18" charset="0"/>
              </a:rPr>
              <a:t>byte data type</a:t>
            </a:r>
          </a:p>
          <a:p>
            <a:r>
              <a:rPr lang="en-IN" sz="1800" dirty="0">
                <a:latin typeface="Times New Roman" panose="02020603050405020304" pitchFamily="18" charset="0"/>
                <a:cs typeface="Times New Roman" panose="02020603050405020304" pitchFamily="18" charset="0"/>
              </a:rPr>
              <a:t>char data type</a:t>
            </a:r>
          </a:p>
          <a:p>
            <a:r>
              <a:rPr lang="en-IN" sz="1800" dirty="0">
                <a:latin typeface="Times New Roman" panose="02020603050405020304" pitchFamily="18" charset="0"/>
                <a:cs typeface="Times New Roman" panose="02020603050405020304" pitchFamily="18" charset="0"/>
              </a:rPr>
              <a:t>short data type</a:t>
            </a:r>
          </a:p>
          <a:p>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data type</a:t>
            </a:r>
          </a:p>
          <a:p>
            <a:r>
              <a:rPr lang="en-IN" sz="1800" dirty="0">
                <a:latin typeface="Times New Roman" panose="02020603050405020304" pitchFamily="18" charset="0"/>
                <a:cs typeface="Times New Roman" panose="02020603050405020304" pitchFamily="18" charset="0"/>
              </a:rPr>
              <a:t>long data type</a:t>
            </a:r>
          </a:p>
          <a:p>
            <a:r>
              <a:rPr lang="en-IN" sz="1800" dirty="0">
                <a:latin typeface="Times New Roman" panose="02020603050405020304" pitchFamily="18" charset="0"/>
                <a:cs typeface="Times New Roman" panose="02020603050405020304" pitchFamily="18" charset="0"/>
              </a:rPr>
              <a:t>float data type</a:t>
            </a:r>
          </a:p>
          <a:p>
            <a:r>
              <a:rPr lang="en-IN" sz="1800" dirty="0">
                <a:latin typeface="Times New Roman" panose="02020603050405020304" pitchFamily="18" charset="0"/>
                <a:cs typeface="Times New Roman" panose="02020603050405020304" pitchFamily="18" charset="0"/>
              </a:rPr>
              <a:t>double data type</a:t>
            </a:r>
          </a:p>
          <a:p>
            <a:pPr marL="0" indent="0">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9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5249"/>
            <a:ext cx="7239000" cy="5950634"/>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Integer:</a:t>
            </a:r>
          </a:p>
          <a:p>
            <a:pPr>
              <a:buFontTx/>
              <a:buChar char="-"/>
            </a:pP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 </a:t>
            </a:r>
            <a:r>
              <a:rPr lang="en-US" sz="2400" dirty="0" smtClean="0">
                <a:latin typeface="Times New Roman" panose="02020603050405020304" pitchFamily="18" charset="0"/>
                <a:cs typeface="Times New Roman" panose="02020603050405020304" pitchFamily="18" charset="0"/>
              </a:rPr>
              <a:t>bits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long 64 </a:t>
            </a:r>
            <a:r>
              <a:rPr lang="en-US" sz="2400" dirty="0" smtClean="0">
                <a:latin typeface="Times New Roman" panose="02020603050405020304" pitchFamily="18" charset="0"/>
                <a:cs typeface="Times New Roman" panose="02020603050405020304" pitchFamily="18" charset="0"/>
              </a:rPr>
              <a:t>bits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short 16 bits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byte 8 </a:t>
            </a:r>
            <a:r>
              <a:rPr lang="en-US" sz="2400" dirty="0" smtClean="0">
                <a:latin typeface="Times New Roman" panose="02020603050405020304" pitchFamily="18" charset="0"/>
                <a:cs typeface="Times New Roman" panose="02020603050405020304" pitchFamily="18" charset="0"/>
              </a:rPr>
              <a:t>bits</a:t>
            </a:r>
          </a:p>
          <a:p>
            <a:pPr marL="0" indent="0">
              <a:buNone/>
            </a:pPr>
            <a:r>
              <a:rPr lang="en-US" sz="2400" b="1" dirty="0" smtClean="0">
                <a:latin typeface="Times New Roman" panose="02020603050405020304" pitchFamily="18" charset="0"/>
                <a:cs typeface="Times New Roman" panose="02020603050405020304" pitchFamily="18" charset="0"/>
              </a:rPr>
              <a:t>Character:</a:t>
            </a:r>
          </a:p>
          <a:p>
            <a:pPr marL="0" indent="0">
              <a:buNone/>
            </a:pPr>
            <a:r>
              <a:rPr lang="en-US" sz="2400" dirty="0">
                <a:latin typeface="Times New Roman" panose="02020603050405020304" pitchFamily="18" charset="0"/>
                <a:cs typeface="Times New Roman" panose="02020603050405020304" pitchFamily="18" charset="0"/>
              </a:rPr>
              <a:t>-char 16 bits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UNICODE </a:t>
            </a:r>
            <a:r>
              <a:rPr lang="en-US" sz="2400" dirty="0" smtClean="0">
                <a:latin typeface="Times New Roman" panose="02020603050405020304" pitchFamily="18" charset="0"/>
                <a:cs typeface="Times New Roman" panose="02020603050405020304" pitchFamily="18" charset="0"/>
              </a:rPr>
              <a:t>Character</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-String(is an object in Java</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Floating point:</a:t>
            </a:r>
          </a:p>
          <a:p>
            <a:pPr>
              <a:buFontTx/>
              <a:buChar char="-"/>
            </a:pPr>
            <a:r>
              <a:rPr lang="en-US" sz="2400" dirty="0" smtClean="0">
                <a:latin typeface="Times New Roman" panose="02020603050405020304" pitchFamily="18" charset="0"/>
                <a:cs typeface="Times New Roman" panose="02020603050405020304" pitchFamily="18" charset="0"/>
              </a:rPr>
              <a:t>float </a:t>
            </a:r>
            <a:r>
              <a:rPr lang="en-US" sz="2400" dirty="0">
                <a:latin typeface="Times New Roman" panose="02020603050405020304" pitchFamily="18" charset="0"/>
                <a:cs typeface="Times New Roman" panose="02020603050405020304" pitchFamily="18" charset="0"/>
              </a:rPr>
              <a:t>32 </a:t>
            </a:r>
            <a:r>
              <a:rPr lang="en-US" sz="2400" dirty="0" smtClean="0">
                <a:latin typeface="Times New Roman" panose="02020603050405020304" pitchFamily="18" charset="0"/>
                <a:cs typeface="Times New Roman" panose="02020603050405020304" pitchFamily="18" charset="0"/>
              </a:rPr>
              <a:t>bits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double 64 </a:t>
            </a:r>
            <a:r>
              <a:rPr lang="en-US" sz="2400" dirty="0" smtClean="0">
                <a:latin typeface="Times New Roman" panose="02020603050405020304" pitchFamily="18" charset="0"/>
                <a:cs typeface="Times New Roman" panose="02020603050405020304" pitchFamily="18" charset="0"/>
              </a:rPr>
              <a:t>bits</a:t>
            </a:r>
          </a:p>
          <a:p>
            <a:pPr marL="0" indent="0">
              <a:buNone/>
            </a:pPr>
            <a:r>
              <a:rPr lang="en-US" sz="2400" b="1" dirty="0" smtClean="0">
                <a:latin typeface="Times New Roman" panose="02020603050405020304" pitchFamily="18" charset="0"/>
                <a:cs typeface="Times New Roman" panose="02020603050405020304" pitchFamily="18" charset="0"/>
              </a:rPr>
              <a:t>Boolean:</a:t>
            </a:r>
          </a:p>
          <a:p>
            <a:pPr marL="0" indent="0">
              <a:buNone/>
            </a:pPr>
            <a:r>
              <a:rPr lang="en-IN" sz="2400" dirty="0">
                <a:latin typeface="Times New Roman" panose="02020603050405020304" pitchFamily="18" charset="0"/>
                <a:cs typeface="Times New Roman" panose="02020603050405020304" pitchFamily="18" charset="0"/>
              </a:rPr>
              <a:t>- true or false</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632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838" t="31001" r="14980" b="13695"/>
          <a:stretch/>
        </p:blipFill>
        <p:spPr bwMode="auto">
          <a:xfrm>
            <a:off x="872196" y="661181"/>
            <a:ext cx="6428936" cy="513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046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3557"/>
            <a:ext cx="7239000" cy="6344529"/>
          </a:xfrm>
        </p:spPr>
        <p:txBody>
          <a:bodyPr>
            <a:normAutofit/>
          </a:bodyPr>
          <a:lstStyle/>
          <a:p>
            <a:pPr marL="0" indent="0">
              <a:buNone/>
            </a:pPr>
            <a:r>
              <a:rPr lang="en-US" sz="1800" b="1" dirty="0" smtClean="0">
                <a:solidFill>
                  <a:srgbClr val="0070C0"/>
                </a:solidFill>
                <a:latin typeface="Times New Roman" panose="02020603050405020304" pitchFamily="18" charset="0"/>
                <a:cs typeface="Times New Roman" panose="02020603050405020304" pitchFamily="18" charset="0"/>
              </a:rPr>
              <a:t>Boolean Data Type:</a:t>
            </a:r>
          </a:p>
          <a:p>
            <a:pPr marL="0" indent="0">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Boolean data type is used to store only two possible values: true and false. This data type is used for simple flags that track true/false conditions.</a:t>
            </a:r>
          </a:p>
          <a:p>
            <a:pPr marL="0" indent="0">
              <a:buNone/>
            </a:pPr>
            <a:r>
              <a:rPr lang="en-US" sz="1800" dirty="0" smtClean="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Boolean one = false</a:t>
            </a:r>
          </a:p>
          <a:p>
            <a:pPr marL="0" indent="0">
              <a:buNone/>
            </a:pPr>
            <a:endParaRPr lang="en-US" sz="1800" b="1"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1800" b="1" dirty="0" smtClean="0">
                <a:solidFill>
                  <a:srgbClr val="0070C0"/>
                </a:solidFill>
                <a:latin typeface="Times New Roman" panose="02020603050405020304" pitchFamily="18" charset="0"/>
                <a:cs typeface="Times New Roman" panose="02020603050405020304" pitchFamily="18" charset="0"/>
              </a:rPr>
              <a:t>Byte </a:t>
            </a:r>
            <a:r>
              <a:rPr lang="en-US" sz="1800" b="1" dirty="0">
                <a:solidFill>
                  <a:srgbClr val="0070C0"/>
                </a:solidFill>
                <a:latin typeface="Times New Roman" panose="02020603050405020304" pitchFamily="18" charset="0"/>
                <a:cs typeface="Times New Roman" panose="02020603050405020304" pitchFamily="18" charset="0"/>
              </a:rPr>
              <a:t>Data </a:t>
            </a:r>
            <a:r>
              <a:rPr lang="en-US" sz="1800" b="1" dirty="0" smtClean="0">
                <a:solidFill>
                  <a:srgbClr val="0070C0"/>
                </a:solidFill>
                <a:latin typeface="Times New Roman" panose="02020603050405020304" pitchFamily="18" charset="0"/>
                <a:cs typeface="Times New Roman" panose="02020603050405020304" pitchFamily="18" charset="0"/>
              </a:rPr>
              <a:t>Type:</a:t>
            </a:r>
            <a:endParaRPr lang="en-US" sz="1800" b="1"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byte data type is an example of primitive data type. It </a:t>
            </a:r>
            <a:r>
              <a:rPr lang="en-US" sz="1800" dirty="0" smtClean="0">
                <a:latin typeface="Times New Roman" panose="02020603050405020304" pitchFamily="18" charset="0"/>
                <a:cs typeface="Times New Roman" panose="02020603050405020304" pitchFamily="18" charset="0"/>
              </a:rPr>
              <a:t>is an </a:t>
            </a:r>
            <a:r>
              <a:rPr lang="en-US" sz="1800" dirty="0">
                <a:latin typeface="Times New Roman" panose="02020603050405020304" pitchFamily="18" charset="0"/>
                <a:cs typeface="Times New Roman" panose="02020603050405020304" pitchFamily="18" charset="0"/>
              </a:rPr>
              <a:t>8-bit signed two's complement integer. Its value-range lies between -128 to 127 (inclusive). Its minimum value is -128 and maximum value is 127. Its default value is 0.</a:t>
            </a:r>
          </a:p>
          <a:p>
            <a:pPr marL="0" indent="0">
              <a:buNone/>
            </a:pPr>
            <a:r>
              <a:rPr lang="en-US" sz="1800" dirty="0" smtClean="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byte a = 10, byte b = -20</a:t>
            </a:r>
          </a:p>
          <a:p>
            <a:pPr marL="0" indent="0">
              <a:buNone/>
            </a:pPr>
            <a:endParaRPr lang="en-US" sz="1800" b="1"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1800" b="1" dirty="0" smtClean="0">
                <a:solidFill>
                  <a:srgbClr val="0070C0"/>
                </a:solidFill>
                <a:latin typeface="Times New Roman" panose="02020603050405020304" pitchFamily="18" charset="0"/>
                <a:cs typeface="Times New Roman" panose="02020603050405020304" pitchFamily="18" charset="0"/>
              </a:rPr>
              <a:t>Short </a:t>
            </a:r>
            <a:r>
              <a:rPr lang="en-US" sz="1800" b="1" dirty="0">
                <a:solidFill>
                  <a:srgbClr val="0070C0"/>
                </a:solidFill>
                <a:latin typeface="Times New Roman" panose="02020603050405020304" pitchFamily="18" charset="0"/>
                <a:cs typeface="Times New Roman" panose="02020603050405020304" pitchFamily="18" charset="0"/>
              </a:rPr>
              <a:t>Data </a:t>
            </a:r>
            <a:r>
              <a:rPr lang="en-US" sz="1800" b="1" dirty="0" smtClean="0">
                <a:solidFill>
                  <a:srgbClr val="0070C0"/>
                </a:solidFill>
                <a:latin typeface="Times New Roman" panose="02020603050405020304" pitchFamily="18" charset="0"/>
                <a:cs typeface="Times New Roman" panose="02020603050405020304" pitchFamily="18" charset="0"/>
              </a:rPr>
              <a:t>Type:</a:t>
            </a:r>
            <a:endParaRPr lang="en-US" sz="1800" b="1"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short data type is a 16-bit signed two's complement integer. Its value-range lies between -32,768 to 32,767 (inclusive). Its minimum value is -32,768 and maximum value is 32,767. Its default value is 0.</a:t>
            </a:r>
          </a:p>
          <a:p>
            <a:pPr marL="0" indent="0">
              <a:buNone/>
            </a:pPr>
            <a:r>
              <a:rPr lang="en-US" sz="1800" dirty="0" smtClean="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short s = 10000, short r = -5000</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993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151" y="253217"/>
            <a:ext cx="7457049" cy="6288259"/>
          </a:xfrm>
        </p:spPr>
        <p:txBody>
          <a:bodyPr>
            <a:normAutofit/>
          </a:bodyPr>
          <a:lstStyle/>
          <a:p>
            <a:pPr marL="0" indent="0">
              <a:buNone/>
            </a:pPr>
            <a:endParaRPr lang="en-US" sz="1800"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err="1" smtClean="0">
                <a:solidFill>
                  <a:srgbClr val="0070C0"/>
                </a:solidFill>
                <a:latin typeface="Times New Roman" panose="02020603050405020304" pitchFamily="18" charset="0"/>
                <a:cs typeface="Times New Roman" panose="02020603050405020304" pitchFamily="18" charset="0"/>
              </a:rPr>
              <a:t>Int</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a:solidFill>
                  <a:srgbClr val="0070C0"/>
                </a:solidFill>
                <a:latin typeface="Times New Roman" panose="02020603050405020304" pitchFamily="18" charset="0"/>
                <a:cs typeface="Times New Roman" panose="02020603050405020304" pitchFamily="18" charset="0"/>
              </a:rPr>
              <a:t>Data Type</a:t>
            </a:r>
          </a:p>
          <a:p>
            <a:pPr marL="0" indent="0">
              <a:buNone/>
            </a:pPr>
            <a:r>
              <a:rPr lang="en-US" sz="1800" dirty="0" smtClean="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data type is generally used as a default data type for integral values unless if there is no problem about memory.</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 100000,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b = -200000</a:t>
            </a:r>
          </a:p>
          <a:p>
            <a:pPr marL="0" indent="0">
              <a:buNone/>
            </a:pPr>
            <a:endParaRPr lang="en-US" sz="1800"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smtClean="0">
                <a:solidFill>
                  <a:srgbClr val="0070C0"/>
                </a:solidFill>
                <a:latin typeface="Times New Roman" panose="02020603050405020304" pitchFamily="18" charset="0"/>
                <a:cs typeface="Times New Roman" panose="02020603050405020304" pitchFamily="18" charset="0"/>
              </a:rPr>
              <a:t>Long </a:t>
            </a:r>
            <a:r>
              <a:rPr lang="en-US" sz="1800" dirty="0">
                <a:solidFill>
                  <a:srgbClr val="0070C0"/>
                </a:solidFill>
                <a:latin typeface="Times New Roman" panose="02020603050405020304" pitchFamily="18" charset="0"/>
                <a:cs typeface="Times New Roman" panose="02020603050405020304" pitchFamily="18" charset="0"/>
              </a:rPr>
              <a:t>Data Type</a:t>
            </a:r>
          </a:p>
          <a:p>
            <a:pPr marL="0" indent="0">
              <a:buNone/>
            </a:pPr>
            <a:r>
              <a:rPr lang="en-US" sz="1800" dirty="0">
                <a:latin typeface="Times New Roman" panose="02020603050405020304" pitchFamily="18" charset="0"/>
                <a:cs typeface="Times New Roman" panose="02020603050405020304" pitchFamily="18" charset="0"/>
              </a:rPr>
              <a:t>The long data type is a 64-bit two's complement integer. Its value-range lies between -9,223,372,036,854,775,808(-2^63) to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long data type is used when you need a range of values more than those provided by int.</a:t>
            </a:r>
          </a:p>
          <a:p>
            <a:pPr marL="0" indent="0">
              <a:buNone/>
            </a:pPr>
            <a:r>
              <a:rPr lang="en-US" sz="1800" dirty="0">
                <a:latin typeface="Times New Roman" panose="02020603050405020304" pitchFamily="18" charset="0"/>
                <a:cs typeface="Times New Roman" panose="02020603050405020304" pitchFamily="18" charset="0"/>
              </a:rPr>
              <a:t>Example: long a = 100000L, long b = -200000L</a:t>
            </a:r>
          </a:p>
          <a:p>
            <a:pPr marL="0" indent="0">
              <a:buNone/>
            </a:pPr>
            <a:endParaRPr lang="en-US" sz="1800"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smtClean="0">
                <a:solidFill>
                  <a:srgbClr val="0070C0"/>
                </a:solidFill>
                <a:latin typeface="Times New Roman" panose="02020603050405020304" pitchFamily="18" charset="0"/>
                <a:cs typeface="Times New Roman" panose="02020603050405020304" pitchFamily="18" charset="0"/>
              </a:rPr>
              <a:t>Float </a:t>
            </a:r>
            <a:r>
              <a:rPr lang="en-US" sz="1800" dirty="0">
                <a:solidFill>
                  <a:srgbClr val="0070C0"/>
                </a:solidFill>
                <a:latin typeface="Times New Roman" panose="02020603050405020304" pitchFamily="18" charset="0"/>
                <a:cs typeface="Times New Roman" panose="02020603050405020304" pitchFamily="18" charset="0"/>
              </a:rPr>
              <a:t>Data Type</a:t>
            </a:r>
          </a:p>
          <a:p>
            <a:pPr marL="0" indent="0">
              <a:buNone/>
            </a:pPr>
            <a:r>
              <a:rPr lang="en-US" sz="1800" dirty="0">
                <a:latin typeface="Times New Roman" panose="02020603050405020304" pitchFamily="18" charset="0"/>
                <a:cs typeface="Times New Roman" panose="02020603050405020304" pitchFamily="18" charset="0"/>
              </a:rPr>
              <a:t>The float data type is a single-precision 32-bit IEEE 754 floating </a:t>
            </a:r>
            <a:r>
              <a:rPr lang="en-US" sz="1800" dirty="0" smtClean="0">
                <a:latin typeface="Times New Roman" panose="02020603050405020304" pitchFamily="18" charset="0"/>
                <a:cs typeface="Times New Roman" panose="02020603050405020304" pitchFamily="18" charset="0"/>
              </a:rPr>
              <a:t>point . Its </a:t>
            </a:r>
            <a:r>
              <a:rPr lang="en-US" sz="1800" dirty="0">
                <a:latin typeface="Times New Roman" panose="02020603050405020304" pitchFamily="18" charset="0"/>
                <a:cs typeface="Times New Roman" panose="02020603050405020304" pitchFamily="18" charset="0"/>
              </a:rPr>
              <a:t>value range is unlimited. It is recommended to use a float (instead of double) if you need to save memory in large arrays of floating point numbers. The float data type should never be used for precise values, such as currency. Its default value is 0.0F.</a:t>
            </a:r>
          </a:p>
          <a:p>
            <a:pPr marL="0" indent="0">
              <a:buNone/>
            </a:pPr>
            <a:r>
              <a:rPr lang="en-US" sz="1800" dirty="0" smtClean="0">
                <a:latin typeface="Times New Roman" panose="02020603050405020304" pitchFamily="18" charset="0"/>
                <a:cs typeface="Times New Roman" panose="02020603050405020304" pitchFamily="18" charset="0"/>
              </a:rPr>
              <a:t>                             Example</a:t>
            </a:r>
            <a:r>
              <a:rPr lang="en-US" sz="1800" dirty="0">
                <a:latin typeface="Times New Roman" panose="02020603050405020304" pitchFamily="18" charset="0"/>
                <a:cs typeface="Times New Roman" panose="02020603050405020304" pitchFamily="18" charset="0"/>
              </a:rPr>
              <a:t>: float f1 = 234.5f</a:t>
            </a:r>
          </a:p>
        </p:txBody>
      </p:sp>
    </p:spTree>
    <p:extLst>
      <p:ext uri="{BB962C8B-B14F-4D97-AF65-F5344CB8AC3E}">
        <p14:creationId xmlns:p14="http://schemas.microsoft.com/office/powerpoint/2010/main" val="2611135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30590" y="745466"/>
            <a:ext cx="7239000" cy="5753100"/>
          </a:xfrm>
        </p:spPr>
        <p:txBody>
          <a:bodyPr>
            <a:normAutofit/>
          </a:bodyPr>
          <a:lstStyle/>
          <a:p>
            <a:pPr marL="0" indent="0">
              <a:buNone/>
            </a:pPr>
            <a:r>
              <a:rPr lang="en-US" sz="2000" dirty="0">
                <a:solidFill>
                  <a:srgbClr val="0070C0"/>
                </a:solidFill>
                <a:latin typeface="Times New Roman" panose="02020603050405020304" pitchFamily="18" charset="0"/>
                <a:cs typeface="Times New Roman" panose="02020603050405020304" pitchFamily="18" charset="0"/>
              </a:rPr>
              <a:t>Double Data </a:t>
            </a:r>
            <a:r>
              <a:rPr lang="en-US" sz="2000" dirty="0" smtClean="0">
                <a:solidFill>
                  <a:srgbClr val="0070C0"/>
                </a:solidFill>
                <a:latin typeface="Times New Roman" panose="02020603050405020304" pitchFamily="18" charset="0"/>
                <a:cs typeface="Times New Roman" panose="02020603050405020304" pitchFamily="18" charset="0"/>
              </a:rPr>
              <a:t>Type:</a:t>
            </a:r>
            <a:endParaRPr lang="en-US" sz="20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pPr marL="0"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double d1 = 12.3</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solidFill>
                  <a:srgbClr val="0070C0"/>
                </a:solidFill>
                <a:latin typeface="Times New Roman" panose="02020603050405020304" pitchFamily="18" charset="0"/>
                <a:cs typeface="Times New Roman" panose="02020603050405020304" pitchFamily="18" charset="0"/>
              </a:rPr>
              <a:t>Char </a:t>
            </a:r>
            <a:r>
              <a:rPr lang="en-US" sz="2000" dirty="0">
                <a:solidFill>
                  <a:srgbClr val="0070C0"/>
                </a:solidFill>
                <a:latin typeface="Times New Roman" panose="02020603050405020304" pitchFamily="18" charset="0"/>
                <a:cs typeface="Times New Roman" panose="02020603050405020304" pitchFamily="18" charset="0"/>
              </a:rPr>
              <a:t>Data </a:t>
            </a:r>
            <a:r>
              <a:rPr lang="en-US" sz="2000" dirty="0" smtClean="0">
                <a:solidFill>
                  <a:srgbClr val="0070C0"/>
                </a:solidFill>
                <a:latin typeface="Times New Roman" panose="02020603050405020304" pitchFamily="18" charset="0"/>
                <a:cs typeface="Times New Roman" panose="02020603050405020304" pitchFamily="18" charset="0"/>
              </a:rPr>
              <a:t>Type:</a:t>
            </a:r>
            <a:endParaRPr lang="en-US" sz="20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char data type is a single 16-bit Unicode character.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char data type is used to store characters.</a:t>
            </a:r>
          </a:p>
          <a:p>
            <a:pPr marL="0"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char </a:t>
            </a:r>
            <a:r>
              <a:rPr lang="en-US" sz="2000" dirty="0" err="1">
                <a:latin typeface="Times New Roman" panose="02020603050405020304" pitchFamily="18" charset="0"/>
                <a:cs typeface="Times New Roman" panose="02020603050405020304" pitchFamily="18" charset="0"/>
              </a:rPr>
              <a:t>letterA</a:t>
            </a:r>
            <a:r>
              <a:rPr lang="en-US" sz="2000" dirty="0">
                <a:latin typeface="Times New Roman" panose="02020603050405020304" pitchFamily="18" charset="0"/>
                <a:cs typeface="Times New Roman" panose="02020603050405020304" pitchFamily="18" charset="0"/>
              </a:rPr>
              <a:t> = 'A'</a:t>
            </a:r>
          </a:p>
        </p:txBody>
      </p:sp>
    </p:spTree>
    <p:extLst>
      <p:ext uri="{BB962C8B-B14F-4D97-AF65-F5344CB8AC3E}">
        <p14:creationId xmlns:p14="http://schemas.microsoft.com/office/powerpoint/2010/main" val="1809017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17" y="179363"/>
            <a:ext cx="7239000" cy="636563"/>
          </a:xfrm>
        </p:spPr>
        <p:txBody>
          <a:bodyPr/>
          <a:lstStyle/>
          <a:p>
            <a:r>
              <a:rPr lang="en-IN" dirty="0" smtClean="0"/>
              <a:t>UNICODE SYSTEM</a:t>
            </a:r>
            <a:endParaRPr lang="en-IN" dirty="0"/>
          </a:p>
        </p:txBody>
      </p:sp>
      <p:sp>
        <p:nvSpPr>
          <p:cNvPr id="3" name="Content Placeholder 2"/>
          <p:cNvSpPr>
            <a:spLocks noGrp="1"/>
          </p:cNvSpPr>
          <p:nvPr>
            <p:ph idx="1"/>
          </p:nvPr>
        </p:nvSpPr>
        <p:spPr>
          <a:xfrm>
            <a:off x="457200" y="1097280"/>
            <a:ext cx="7239000" cy="5358456"/>
          </a:xfrm>
        </p:spPr>
        <p:txBody>
          <a:bodyPr/>
          <a:lstStyle/>
          <a:p>
            <a:r>
              <a:rPr lang="en-US" sz="2000" dirty="0">
                <a:latin typeface="Times New Roman" panose="02020603050405020304" pitchFamily="18" charset="0"/>
                <a:cs typeface="Times New Roman" panose="02020603050405020304" pitchFamily="18" charset="0"/>
              </a:rPr>
              <a:t>Unicode is a universal international standard character encoding that is capable of representing most of the world's written languages</a:t>
            </a:r>
            <a:r>
              <a:rPr lang="en-US" sz="2000" dirty="0" smtClean="0">
                <a:latin typeface="Times New Roman" panose="02020603050405020304" pitchFamily="18" charset="0"/>
                <a:cs typeface="Times New Roman" panose="02020603050405020304" pitchFamily="18" charset="0"/>
              </a:rPr>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98716521"/>
              </p:ext>
            </p:extLst>
          </p:nvPr>
        </p:nvGraphicFramePr>
        <p:xfrm>
          <a:off x="414997" y="2698176"/>
          <a:ext cx="7239000" cy="1544320"/>
        </p:xfrm>
        <a:graphic>
          <a:graphicData uri="http://schemas.openxmlformats.org/drawingml/2006/table">
            <a:tbl>
              <a:tblPr/>
              <a:tblGrid>
                <a:gridCol w="7239000"/>
              </a:tblGrid>
              <a:tr h="308864">
                <a:tc>
                  <a:txBody>
                    <a:bodyPr/>
                    <a:lstStyle/>
                    <a:p>
                      <a:r>
                        <a:rPr lang="en-US" sz="1500" dirty="0">
                          <a:solidFill>
                            <a:srgbClr val="000000"/>
                          </a:solidFill>
                          <a:effectLst/>
                          <a:latin typeface="verdana"/>
                        </a:rPr>
                        <a:t>Before Unicode, there were many language standards:</a:t>
                      </a:r>
                    </a:p>
                  </a:txBody>
                  <a:tcPr marL="77216" marR="77216" marT="38608" marB="38608" anchor="ctr">
                    <a:lnL>
                      <a:noFill/>
                    </a:lnL>
                    <a:lnR>
                      <a:noFill/>
                    </a:lnR>
                    <a:lnT>
                      <a:noFill/>
                    </a:lnT>
                    <a:lnB>
                      <a:noFill/>
                    </a:lnB>
                    <a:solidFill>
                      <a:srgbClr val="FFFFFF"/>
                    </a:solidFill>
                  </a:tcPr>
                </a:tc>
              </a:tr>
              <a:tr h="1235456">
                <a:tc>
                  <a:txBody>
                    <a:bodyPr/>
                    <a:lstStyle/>
                    <a:p>
                      <a:pPr>
                        <a:buFont typeface="Arial"/>
                        <a:buChar char="•"/>
                      </a:pPr>
                      <a:r>
                        <a:rPr lang="en-US" sz="1500" b="1" dirty="0">
                          <a:solidFill>
                            <a:srgbClr val="000000"/>
                          </a:solidFill>
                          <a:effectLst/>
                          <a:latin typeface="verdana"/>
                        </a:rPr>
                        <a:t>ASCII</a:t>
                      </a:r>
                      <a:r>
                        <a:rPr lang="en-US" sz="1500" dirty="0">
                          <a:solidFill>
                            <a:srgbClr val="000000"/>
                          </a:solidFill>
                          <a:effectLst/>
                          <a:latin typeface="verdana"/>
                        </a:rPr>
                        <a:t> (American Standard Code for Information Interchange) for the United States.</a:t>
                      </a:r>
                    </a:p>
                    <a:p>
                      <a:pPr>
                        <a:buFont typeface="Arial"/>
                        <a:buChar char="•"/>
                      </a:pPr>
                      <a:r>
                        <a:rPr lang="en-US" sz="1500" b="1" dirty="0">
                          <a:solidFill>
                            <a:srgbClr val="000000"/>
                          </a:solidFill>
                          <a:effectLst/>
                          <a:latin typeface="verdana"/>
                        </a:rPr>
                        <a:t>ISO 8859-1</a:t>
                      </a:r>
                      <a:r>
                        <a:rPr lang="en-US" sz="1500" dirty="0">
                          <a:solidFill>
                            <a:srgbClr val="000000"/>
                          </a:solidFill>
                          <a:effectLst/>
                          <a:latin typeface="verdana"/>
                        </a:rPr>
                        <a:t> for Western European Language.</a:t>
                      </a:r>
                    </a:p>
                    <a:p>
                      <a:pPr>
                        <a:buFont typeface="Arial"/>
                        <a:buChar char="•"/>
                      </a:pPr>
                      <a:r>
                        <a:rPr lang="en-US" sz="1500" b="1" dirty="0">
                          <a:solidFill>
                            <a:srgbClr val="000000"/>
                          </a:solidFill>
                          <a:effectLst/>
                          <a:latin typeface="verdana"/>
                        </a:rPr>
                        <a:t>KOI-8</a:t>
                      </a:r>
                      <a:r>
                        <a:rPr lang="en-US" sz="1500" dirty="0">
                          <a:solidFill>
                            <a:srgbClr val="000000"/>
                          </a:solidFill>
                          <a:effectLst/>
                          <a:latin typeface="verdana"/>
                        </a:rPr>
                        <a:t> for Russian.</a:t>
                      </a:r>
                    </a:p>
                    <a:p>
                      <a:pPr>
                        <a:buFont typeface="Arial"/>
                        <a:buChar char="•"/>
                      </a:pPr>
                      <a:r>
                        <a:rPr lang="en-US" sz="1500" b="1" dirty="0">
                          <a:solidFill>
                            <a:srgbClr val="000000"/>
                          </a:solidFill>
                          <a:effectLst/>
                          <a:latin typeface="verdana"/>
                        </a:rPr>
                        <a:t>GB18030 and BIG-5</a:t>
                      </a:r>
                      <a:r>
                        <a:rPr lang="en-US" sz="1500" dirty="0">
                          <a:solidFill>
                            <a:srgbClr val="000000"/>
                          </a:solidFill>
                          <a:effectLst/>
                          <a:latin typeface="verdana"/>
                        </a:rPr>
                        <a:t> </a:t>
                      </a:r>
                      <a:r>
                        <a:rPr lang="en-US" sz="1500" dirty="0" smtClean="0">
                          <a:solidFill>
                            <a:srgbClr val="000000"/>
                          </a:solidFill>
                          <a:effectLst/>
                          <a:latin typeface="verdana"/>
                        </a:rPr>
                        <a:t>.</a:t>
                      </a:r>
                      <a:endParaRPr lang="en-US" sz="1500" dirty="0">
                        <a:solidFill>
                          <a:srgbClr val="000000"/>
                        </a:solidFill>
                        <a:effectLst/>
                        <a:latin typeface="verdana"/>
                      </a:endParaRPr>
                    </a:p>
                  </a:txBody>
                  <a:tcPr marL="77216" marR="77216" marT="38608" marB="38608"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2323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8" y="202474"/>
            <a:ext cx="7239000" cy="437606"/>
          </a:xfrm>
        </p:spPr>
        <p:txBody>
          <a:bodyPr>
            <a:normAutofit/>
          </a:bodyPr>
          <a:lstStyle/>
          <a:p>
            <a:r>
              <a:rPr lang="en-IN" sz="2800" dirty="0" smtClean="0"/>
              <a:t>STATIC CLASS MEMBER</a:t>
            </a:r>
            <a:endParaRPr lang="en-IN" sz="2800" dirty="0"/>
          </a:p>
        </p:txBody>
      </p:sp>
      <p:sp>
        <p:nvSpPr>
          <p:cNvPr id="3" name="Content Placeholder 2"/>
          <p:cNvSpPr>
            <a:spLocks noGrp="1"/>
          </p:cNvSpPr>
          <p:nvPr>
            <p:ph idx="1"/>
          </p:nvPr>
        </p:nvSpPr>
        <p:spPr>
          <a:xfrm>
            <a:off x="222068" y="849086"/>
            <a:ext cx="7754314" cy="5904411"/>
          </a:xfrm>
        </p:spPr>
        <p:txBody>
          <a:bodyPr>
            <a:noAutofit/>
          </a:bodyPr>
          <a:lstStyle/>
          <a:p>
            <a:r>
              <a:rPr lang="en-US" sz="1600" dirty="0">
                <a:latin typeface="Times New Roman" panose="02020603050405020304" pitchFamily="18" charset="0"/>
                <a:cs typeface="Times New Roman" panose="02020603050405020304" pitchFamily="18" charset="0"/>
              </a:rPr>
              <a:t>In Java, static members are those which belongs to the class and you can access these members without instantiating the class.</a:t>
            </a:r>
          </a:p>
          <a:p>
            <a:r>
              <a:rPr lang="en-US" sz="1600" dirty="0">
                <a:latin typeface="Times New Roman" panose="02020603050405020304" pitchFamily="18" charset="0"/>
                <a:cs typeface="Times New Roman" panose="02020603050405020304" pitchFamily="18" charset="0"/>
              </a:rPr>
              <a:t>The static keyword can be used with methods, fields, classes (inner/nested), blocks.</a:t>
            </a:r>
          </a:p>
          <a:p>
            <a:r>
              <a:rPr lang="en-US" sz="1600" b="1" dirty="0">
                <a:latin typeface="Times New Roman" panose="02020603050405020304" pitchFamily="18" charset="0"/>
                <a:cs typeface="Times New Roman" panose="02020603050405020304" pitchFamily="18" charset="0"/>
              </a:rPr>
              <a:t>Static Methods</a:t>
            </a:r>
            <a:r>
              <a:rPr lang="en-US" sz="1600" dirty="0">
                <a:latin typeface="Times New Roman" panose="02020603050405020304" pitchFamily="18" charset="0"/>
                <a:cs typeface="Times New Roman" panose="02020603050405020304" pitchFamily="18" charset="0"/>
              </a:rPr>
              <a:t> − You can create a static method by using the keyword </a:t>
            </a:r>
            <a:r>
              <a:rPr lang="en-US" sz="1600" i="1" dirty="0">
                <a:latin typeface="Times New Roman" panose="02020603050405020304" pitchFamily="18" charset="0"/>
                <a:cs typeface="Times New Roman" panose="02020603050405020304" pitchFamily="18" charset="0"/>
              </a:rPr>
              <a:t>static</a:t>
            </a:r>
            <a:r>
              <a:rPr lang="en-US" sz="1600" dirty="0">
                <a:latin typeface="Times New Roman" panose="02020603050405020304" pitchFamily="18" charset="0"/>
                <a:cs typeface="Times New Roman" panose="02020603050405020304" pitchFamily="18" charset="0"/>
              </a:rPr>
              <a:t>. Static methods can access only static fields, methods. To access static methods there is no need to instantiate the class, you can do it just using the class </a:t>
            </a:r>
            <a:r>
              <a:rPr lang="en-US" sz="1600" dirty="0" smtClean="0">
                <a:latin typeface="Times New Roman" panose="02020603050405020304" pitchFamily="18" charset="0"/>
                <a:cs typeface="Times New Roman" panose="02020603050405020304" pitchFamily="18" charset="0"/>
              </a:rPr>
              <a:t>name.</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EG:</a:t>
            </a:r>
            <a:r>
              <a:rPr lang="en-IN" sz="1600" dirty="0" smtClean="0">
                <a:latin typeface="Times New Roman" panose="02020603050405020304" pitchFamily="18" charset="0"/>
                <a:cs typeface="Times New Roman" panose="02020603050405020304" pitchFamily="18" charset="0"/>
              </a:rPr>
              <a:t>                         public </a:t>
            </a:r>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MyClass</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public static void sample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("Hello"); </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 </a:t>
            </a:r>
          </a:p>
          <a:p>
            <a:pPr marL="0" indent="0">
              <a:buNone/>
            </a:pPr>
            <a:r>
              <a:rPr lang="en-IN" sz="1600" dirty="0" smtClean="0">
                <a:latin typeface="Times New Roman" panose="02020603050405020304" pitchFamily="18" charset="0"/>
                <a:cs typeface="Times New Roman" panose="02020603050405020304" pitchFamily="18" charset="0"/>
              </a:rPr>
              <a:t>                                           public </a:t>
            </a:r>
            <a:r>
              <a:rPr lang="en-IN" sz="1600" dirty="0">
                <a:latin typeface="Times New Roman" panose="02020603050405020304" pitchFamily="18" charset="0"/>
                <a:cs typeface="Times New Roman" panose="02020603050405020304" pitchFamily="18" charset="0"/>
              </a:rPr>
              <a:t>static void main(String </a:t>
            </a:r>
            <a:r>
              <a:rPr lang="en-IN" sz="1600" dirty="0" err="1">
                <a:latin typeface="Times New Roman" panose="02020603050405020304" pitchFamily="18" charset="0"/>
                <a:cs typeface="Times New Roman" panose="02020603050405020304" pitchFamily="18" charset="0"/>
              </a:rPr>
              <a:t>args</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 </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MyClass.sample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a:t>
            </a:r>
          </a:p>
          <a:p>
            <a:pPr marL="0" indent="0">
              <a:buNone/>
            </a:pPr>
            <a:r>
              <a:rPr lang="en-IN" sz="1600" b="1" dirty="0" smtClean="0">
                <a:latin typeface="Times New Roman" panose="02020603050405020304" pitchFamily="18" charset="0"/>
                <a:cs typeface="Times New Roman" panose="02020603050405020304" pitchFamily="18" charset="0"/>
              </a:rPr>
              <a:t>Output:</a:t>
            </a:r>
            <a:endParaRPr lang="en-IN" sz="1600" b="1"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Hello</a:t>
            </a:r>
            <a:r>
              <a:rPr lang="en-US"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5801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272311" y="362744"/>
            <a:ext cx="7563394" cy="6217920"/>
          </a:xfrm>
        </p:spPr>
        <p:txBody>
          <a:bodyPr>
            <a:normAutofit/>
          </a:bodyPr>
          <a:lstStyle/>
          <a:p>
            <a:r>
              <a:rPr lang="en-US" sz="1800" b="1" dirty="0">
                <a:latin typeface="Times New Roman" panose="02020603050405020304" pitchFamily="18" charset="0"/>
                <a:cs typeface="Times New Roman" panose="02020603050405020304" pitchFamily="18" charset="0"/>
              </a:rPr>
              <a:t>Static Fields − </a:t>
            </a:r>
            <a:r>
              <a:rPr lang="en-US" sz="1800" dirty="0">
                <a:latin typeface="Times New Roman" panose="02020603050405020304" pitchFamily="18" charset="0"/>
                <a:cs typeface="Times New Roman" panose="02020603050405020304" pitchFamily="18" charset="0"/>
              </a:rPr>
              <a:t>You can create a static field by using the keyword static. The static fields have the same value in all the instances of the class. These are created and initialized when the class is loaded for the first time. Just like static methods you can access static fields using the class name (without instantiation</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EG:</a:t>
            </a:r>
          </a:p>
          <a:p>
            <a:pPr marL="0" indent="0">
              <a:buNone/>
            </a:pPr>
            <a:r>
              <a:rPr lang="en-IN" sz="1800" dirty="0" smtClean="0">
                <a:latin typeface="Times New Roman" panose="02020603050405020304" pitchFamily="18" charset="0"/>
                <a:cs typeface="Times New Roman" panose="02020603050405020304" pitchFamily="18" charset="0"/>
              </a:rPr>
              <a:t> public </a:t>
            </a:r>
            <a:r>
              <a:rPr lang="en-IN" sz="1800" dirty="0">
                <a:latin typeface="Times New Roman" panose="02020603050405020304" pitchFamily="18" charset="0"/>
                <a:cs typeface="Times New Roman" panose="02020603050405020304" pitchFamily="18" charset="0"/>
              </a:rPr>
              <a:t>class </a:t>
            </a:r>
            <a:r>
              <a:rPr lang="en-IN" sz="1800" dirty="0" err="1" smtClean="0">
                <a:latin typeface="Times New Roman" panose="02020603050405020304" pitchFamily="18" charset="0"/>
                <a:cs typeface="Times New Roman" panose="02020603050405020304" pitchFamily="18" charset="0"/>
              </a:rPr>
              <a:t>MyClass</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public </a:t>
            </a:r>
            <a:r>
              <a:rPr lang="en-IN" sz="1800" dirty="0">
                <a:latin typeface="Times New Roman" panose="02020603050405020304" pitchFamily="18" charset="0"/>
                <a:cs typeface="Times New Roman" panose="02020603050405020304" pitchFamily="18" charset="0"/>
              </a:rPr>
              <a:t>static </a:t>
            </a: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data = 20;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public </a:t>
            </a:r>
            <a:r>
              <a:rPr lang="en-IN" sz="1800" dirty="0">
                <a:latin typeface="Times New Roman" panose="02020603050405020304" pitchFamily="18" charset="0"/>
                <a:cs typeface="Times New Roman" panose="02020603050405020304" pitchFamily="18" charset="0"/>
              </a:rPr>
              <a:t>static void main(String </a:t>
            </a:r>
            <a:r>
              <a:rPr lang="en-IN" sz="1800" dirty="0" err="1">
                <a:latin typeface="Times New Roman" panose="02020603050405020304" pitchFamily="18" charset="0"/>
                <a:cs typeface="Times New Roman" panose="02020603050405020304" pitchFamily="18" charset="0"/>
              </a:rPr>
              <a:t>args</a:t>
            </a: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MyClass.data</a:t>
            </a: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 }</a:t>
            </a:r>
          </a:p>
          <a:p>
            <a:pPr marL="0"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Java Arrays with Answers 27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b="1" dirty="0" smtClean="0">
                <a:latin typeface="Times New Roman" panose="02020603050405020304" pitchFamily="18" charset="0"/>
                <a:cs typeface="Times New Roman" panose="02020603050405020304" pitchFamily="18" charset="0"/>
              </a:rPr>
              <a:t>Output:</a:t>
            </a:r>
            <a:endParaRPr lang="en-IN" sz="1800" b="1"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 20</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115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11926"/>
            <a:ext cx="7239000" cy="777240"/>
          </a:xfrm>
        </p:spPr>
        <p:txBody>
          <a:bodyPr>
            <a:normAutofit/>
          </a:bodyPr>
          <a:lstStyle/>
          <a:p>
            <a:r>
              <a:rPr lang="en-IN" sz="3200" dirty="0" smtClean="0">
                <a:latin typeface="Algerian" panose="04020705040A02060702" pitchFamily="82" charset="0"/>
              </a:rPr>
              <a:t>Garbage collection</a:t>
            </a:r>
            <a:endParaRPr lang="en-IN" sz="3200" dirty="0">
              <a:latin typeface="Algerian" panose="04020705040A02060702" pitchFamily="82" charset="0"/>
            </a:endParaRPr>
          </a:p>
        </p:txBody>
      </p:sp>
      <p:sp>
        <p:nvSpPr>
          <p:cNvPr id="3" name="Content Placeholder 2"/>
          <p:cNvSpPr>
            <a:spLocks noGrp="1"/>
          </p:cNvSpPr>
          <p:nvPr>
            <p:ph idx="1"/>
          </p:nvPr>
        </p:nvSpPr>
        <p:spPr>
          <a:xfrm>
            <a:off x="404948" y="1933303"/>
            <a:ext cx="7239000" cy="3814355"/>
          </a:xfrm>
        </p:spPr>
        <p:txBody>
          <a:bodyPr>
            <a:normAutofit/>
          </a:bodyPr>
          <a:lstStyle/>
          <a:p>
            <a:r>
              <a:rPr lang="en-US" sz="2000" dirty="0">
                <a:latin typeface="Times New Roman" panose="02020603050405020304" pitchFamily="18" charset="0"/>
                <a:cs typeface="Times New Roman" panose="02020603050405020304" pitchFamily="18" charset="0"/>
              </a:rPr>
              <a:t>Java applications obtain objects in memory as needed. It is the task of garbage collection (GC) in the Java virtual machine (JVM) to automatically determine what memory is no longer being used by a Java application and to recycle this memory for other uses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Because memory is automatically reclaimed in the </a:t>
            </a:r>
            <a:r>
              <a:rPr lang="en-US" sz="2000" u="sng" dirty="0">
                <a:latin typeface="Times New Roman" panose="02020603050405020304" pitchFamily="18" charset="0"/>
                <a:cs typeface="Times New Roman" panose="02020603050405020304" pitchFamily="18" charset="0"/>
                <a:hlinkClick r:id="rId2"/>
              </a:rPr>
              <a:t>JVM</a:t>
            </a:r>
            <a:r>
              <a:rPr lang="en-US" sz="2000" dirty="0">
                <a:latin typeface="Times New Roman" panose="02020603050405020304" pitchFamily="18" charset="0"/>
                <a:cs typeface="Times New Roman" panose="02020603050405020304" pitchFamily="18" charset="0"/>
              </a:rPr>
              <a:t>, Java application developers are not burdened with having to explicitly free memory objects that are not being used.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146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Content Placeholder 1048649"/>
          <p:cNvSpPr>
            <a:spLocks noGrp="1"/>
          </p:cNvSpPr>
          <p:nvPr>
            <p:ph idx="1"/>
          </p:nvPr>
        </p:nvSpPr>
        <p:spPr>
          <a:xfrm>
            <a:off x="171450" y="582003"/>
            <a:ext cx="8006748" cy="5374243"/>
          </a:xfrm>
        </p:spPr>
        <p:txBody>
          <a:bodyPr>
            <a:normAutofit/>
          </a:bodyPr>
          <a:lstStyle/>
          <a:p>
            <a:pPr marL="0" indent="0">
              <a:buNone/>
            </a:pPr>
            <a:endParaRPr lang="en-GB" sz="2000" dirty="0" smtClean="0">
              <a:latin typeface="Times New Roman" panose="02020603050405020304" pitchFamily="18" charset="0"/>
              <a:cs typeface="Times New Roman" panose="02020603050405020304" pitchFamily="18" charset="0"/>
            </a:endParaRPr>
          </a:p>
          <a:p>
            <a:pPr marL="0" indent="0">
              <a:buNone/>
            </a:pPr>
            <a:r>
              <a:rPr lang="en-GB" sz="2000" dirty="0" smtClean="0">
                <a:latin typeface="Times New Roman" panose="02020603050405020304" pitchFamily="18" charset="0"/>
                <a:cs typeface="Times New Roman" panose="02020603050405020304" pitchFamily="18" charset="0"/>
              </a:rPr>
              <a:t>Oak </a:t>
            </a:r>
            <a:r>
              <a:rPr lang="en-GB" sz="2000" dirty="0">
                <a:latin typeface="Times New Roman" panose="02020603050405020304" pitchFamily="18" charset="0"/>
                <a:cs typeface="Times New Roman" panose="02020603050405020304" pitchFamily="18" charset="0"/>
              </a:rPr>
              <a:t>was renamed Java in 1994 after a trademark search revealed that Oak was used by Oak Technology. Java 1.0 was finally shipped in 1996.</a:t>
            </a:r>
          </a:p>
          <a:p>
            <a:pPr marL="0" indent="0">
              <a:buNone/>
            </a:pPr>
            <a:endParaRPr lang="en-GB" sz="2000" dirty="0">
              <a:latin typeface="Times New Roman" panose="02020603050405020304" pitchFamily="18" charset="0"/>
              <a:cs typeface="Times New Roman" panose="02020603050405020304" pitchFamily="18" charset="0"/>
            </a:endParaRPr>
          </a:p>
          <a:p>
            <a:r>
              <a:rPr lang="zh-CN" altLang="en-US" sz="2000" b="1" dirty="0">
                <a:solidFill>
                  <a:srgbClr val="FF6600"/>
                </a:solidFill>
                <a:latin typeface="Times New Roman" panose="02020603050405020304" pitchFamily="18" charset="0"/>
                <a:cs typeface="Times New Roman" panose="02020603050405020304" pitchFamily="18" charset="0"/>
              </a:rPr>
              <a:t>OOP languages</a:t>
            </a:r>
            <a:r>
              <a:rPr lang="en-US" altLang="en-GB" sz="2000" b="1" dirty="0">
                <a:solidFill>
                  <a:srgbClr val="FF6600"/>
                </a:solidFill>
                <a:latin typeface="Times New Roman" panose="02020603050405020304" pitchFamily="18" charset="0"/>
                <a:cs typeface="Times New Roman" panose="02020603050405020304" pitchFamily="18" charset="0"/>
              </a:rPr>
              <a:t> are:</a:t>
            </a:r>
            <a:endParaRPr lang="zh-CN" altLang="en-US" sz="2000" b="1" dirty="0">
              <a:solidFill>
                <a:srgbClr val="FF6600"/>
              </a:solidFill>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Significant object-oriented languages include: (list order based on TIOBE index) Java, C++, C#, Python, R, PHP, Visual Basic.NET, JavaScript, Ruby, Perl, Object Pascal, Objective-C, Dart, Swift, Scala, Kotlin, Common Lisp, MATLAB, and Smalltalk.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189412"/>
            <a:ext cx="7239000" cy="646611"/>
          </a:xfrm>
        </p:spPr>
        <p:txBody>
          <a:bodyPr>
            <a:normAutofit/>
          </a:bodyPr>
          <a:lstStyle/>
          <a:p>
            <a:r>
              <a:rPr lang="en-IN" sz="2800" dirty="0" smtClean="0"/>
              <a:t>FINAL KEYWORD</a:t>
            </a:r>
            <a:endParaRPr lang="en-IN" sz="2800" dirty="0"/>
          </a:p>
        </p:txBody>
      </p:sp>
      <p:sp>
        <p:nvSpPr>
          <p:cNvPr id="3" name="Content Placeholder 2"/>
          <p:cNvSpPr>
            <a:spLocks noGrp="1"/>
          </p:cNvSpPr>
          <p:nvPr>
            <p:ph idx="1"/>
          </p:nvPr>
        </p:nvSpPr>
        <p:spPr>
          <a:xfrm>
            <a:off x="457200" y="1018903"/>
            <a:ext cx="7239000" cy="543683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final keyword</a:t>
            </a:r>
            <a:r>
              <a:rPr lang="en-US" sz="1800" dirty="0">
                <a:latin typeface="Times New Roman" panose="02020603050405020304" pitchFamily="18" charset="0"/>
                <a:cs typeface="Times New Roman" panose="02020603050405020304" pitchFamily="18" charset="0"/>
              </a:rPr>
              <a:t> in java is used to restrict the user. The java final keyword can be used in many context. Final can be:</a:t>
            </a:r>
          </a:p>
          <a:p>
            <a:r>
              <a:rPr lang="en-US" sz="1800" dirty="0">
                <a:latin typeface="Times New Roman" panose="02020603050405020304" pitchFamily="18" charset="0"/>
                <a:cs typeface="Times New Roman" panose="02020603050405020304" pitchFamily="18" charset="0"/>
              </a:rPr>
              <a:t>variable</a:t>
            </a:r>
          </a:p>
          <a:p>
            <a:r>
              <a:rPr lang="en-US" sz="1800" dirty="0">
                <a:latin typeface="Times New Roman" panose="02020603050405020304" pitchFamily="18" charset="0"/>
                <a:cs typeface="Times New Roman" panose="02020603050405020304" pitchFamily="18" charset="0"/>
              </a:rPr>
              <a:t>method</a:t>
            </a:r>
          </a:p>
          <a:p>
            <a:r>
              <a:rPr lang="en-US" sz="1800" dirty="0">
                <a:latin typeface="Times New Roman" panose="02020603050405020304" pitchFamily="18" charset="0"/>
                <a:cs typeface="Times New Roman" panose="02020603050405020304" pitchFamily="18" charset="0"/>
              </a:rPr>
              <a:t>class</a:t>
            </a:r>
          </a:p>
          <a:p>
            <a:pPr marL="0" indent="0">
              <a:buNone/>
            </a:pPr>
            <a:r>
              <a:rPr lang="en-US" sz="1800" dirty="0">
                <a:latin typeface="Times New Roman" panose="02020603050405020304" pitchFamily="18" charset="0"/>
                <a:cs typeface="Times New Roman" panose="02020603050405020304" pitchFamily="18" charset="0"/>
              </a:rPr>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323" t="42678" r="17072" b="22679"/>
          <a:stretch/>
        </p:blipFill>
        <p:spPr bwMode="auto">
          <a:xfrm>
            <a:off x="2325188" y="3971108"/>
            <a:ext cx="3461657" cy="2534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279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117566"/>
            <a:ext cx="7759337" cy="6648994"/>
          </a:xfrm>
        </p:spPr>
        <p:txBody>
          <a:bodyPr>
            <a:noAutofit/>
          </a:bodyPr>
          <a:lstStyle/>
          <a:p>
            <a:pPr marL="0" indent="0">
              <a:buNone/>
            </a:pPr>
            <a:r>
              <a:rPr lang="en-IN" sz="1400" dirty="0" smtClean="0">
                <a:latin typeface="Times New Roman" panose="02020603050405020304" pitchFamily="18" charset="0"/>
                <a:cs typeface="Times New Roman" panose="02020603050405020304" pitchFamily="18" charset="0"/>
              </a:rPr>
              <a:t>public </a:t>
            </a:r>
            <a:r>
              <a:rPr lang="en-IN" sz="1400" dirty="0">
                <a:latin typeface="Times New Roman" panose="02020603050405020304" pitchFamily="18" charset="0"/>
                <a:cs typeface="Times New Roman" panose="02020603050405020304" pitchFamily="18" charset="0"/>
              </a:rPr>
              <a:t>class Circle2 {</a:t>
            </a:r>
          </a:p>
          <a:p>
            <a:pPr marL="0" indent="0">
              <a:buNone/>
            </a:pPr>
            <a:r>
              <a:rPr lang="en-IN" sz="1400" dirty="0">
                <a:latin typeface="Times New Roman" panose="02020603050405020304" pitchFamily="18" charset="0"/>
                <a:cs typeface="Times New Roman" panose="02020603050405020304" pitchFamily="18" charset="0"/>
              </a:rPr>
              <a:t>static double pi = 3.14;</a:t>
            </a:r>
          </a:p>
          <a:p>
            <a:pPr marL="0" indent="0">
              <a:buNone/>
            </a:pPr>
            <a:r>
              <a:rPr lang="en-IN" sz="1400" dirty="0" smtClean="0">
                <a:latin typeface="Times New Roman" panose="02020603050405020304" pitchFamily="18" charset="0"/>
                <a:cs typeface="Times New Roman" panose="02020603050405020304" pitchFamily="18" charset="0"/>
              </a:rPr>
              <a:t>public </a:t>
            </a:r>
            <a:r>
              <a:rPr lang="en-IN" sz="1400" dirty="0">
                <a:latin typeface="Times New Roman" panose="02020603050405020304" pitchFamily="18" charset="0"/>
                <a:cs typeface="Times New Roman" panose="02020603050405020304" pitchFamily="18" charset="0"/>
              </a:rPr>
              <a:t>double area(</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r) {</a:t>
            </a:r>
          </a:p>
          <a:p>
            <a:pPr marL="0" indent="0">
              <a:buNone/>
            </a:pPr>
            <a:r>
              <a:rPr lang="en-IN" sz="1400" dirty="0">
                <a:latin typeface="Times New Roman" panose="02020603050405020304" pitchFamily="18" charset="0"/>
                <a:cs typeface="Times New Roman" panose="02020603050405020304" pitchFamily="18" charset="0"/>
              </a:rPr>
              <a:t>return pi*r*r;</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public </a:t>
            </a:r>
            <a:r>
              <a:rPr lang="en-US" sz="1400" dirty="0">
                <a:latin typeface="Times New Roman" panose="02020603050405020304" pitchFamily="18" charset="0"/>
                <a:cs typeface="Times New Roman" panose="02020603050405020304" pitchFamily="18" charset="0"/>
              </a:rPr>
              <a:t>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 {</a:t>
            </a:r>
          </a:p>
          <a:p>
            <a:pPr marL="0" indent="0">
              <a:buNone/>
            </a:pPr>
            <a:r>
              <a:rPr lang="en-IN" sz="1400" dirty="0" smtClean="0">
                <a:latin typeface="Times New Roman" panose="02020603050405020304" pitchFamily="18" charset="0"/>
                <a:cs typeface="Times New Roman" panose="02020603050405020304" pitchFamily="18" charset="0"/>
              </a:rPr>
              <a:t>Circle2 </a:t>
            </a:r>
            <a:r>
              <a:rPr lang="en-IN" sz="1400" dirty="0">
                <a:latin typeface="Times New Roman" panose="02020603050405020304" pitchFamily="18" charset="0"/>
                <a:cs typeface="Times New Roman" panose="02020603050405020304" pitchFamily="18" charset="0"/>
              </a:rPr>
              <a:t>c1 = new Circle2();</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 "Area of circle 1  "+c1.area(1)));</a:t>
            </a:r>
          </a:p>
          <a:p>
            <a:pPr marL="0" indent="0">
              <a:buNone/>
            </a:pPr>
            <a:r>
              <a:rPr lang="en-IN" sz="1400" dirty="0">
                <a:latin typeface="Times New Roman" panose="02020603050405020304" pitchFamily="18" charset="0"/>
                <a:cs typeface="Times New Roman" panose="02020603050405020304" pitchFamily="18" charset="0"/>
              </a:rPr>
              <a:t>Circle2 c2 = new Circle2();</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 "Area of circle 2  "+c2.area(2)));</a:t>
            </a:r>
          </a:p>
          <a:p>
            <a:pPr marL="0" indent="0">
              <a:buNone/>
            </a:pPr>
            <a:r>
              <a:rPr lang="en-IN" sz="1400" dirty="0">
                <a:latin typeface="Times New Roman" panose="02020603050405020304" pitchFamily="18" charset="0"/>
                <a:cs typeface="Times New Roman" panose="02020603050405020304" pitchFamily="18" charset="0"/>
              </a:rPr>
              <a:t>Circle2 c3 = new Circle2();</a:t>
            </a: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 "Area of circle 3  "+c3.area(3)));</a:t>
            </a:r>
          </a:p>
          <a:p>
            <a:pPr marL="0" indent="0">
              <a:buNone/>
            </a:pPr>
            <a:r>
              <a:rPr lang="en-IN" sz="1400" dirty="0" err="1">
                <a:latin typeface="Times New Roman" panose="02020603050405020304" pitchFamily="18" charset="0"/>
                <a:cs typeface="Times New Roman" panose="02020603050405020304" pitchFamily="18" charset="0"/>
              </a:rPr>
              <a:t>System.gc</a:t>
            </a:r>
            <a:r>
              <a:rPr lang="en-IN" sz="1400" dirty="0">
                <a:latin typeface="Times New Roman" panose="02020603050405020304" pitchFamily="18" charset="0"/>
                <a:cs typeface="Times New Roman" panose="02020603050405020304" pitchFamily="18" charset="0"/>
              </a:rPr>
              <a:t>();</a:t>
            </a:r>
          </a:p>
          <a:p>
            <a:pPr marL="0" indent="0">
              <a:buNone/>
            </a:pP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("No empty objects");</a:t>
            </a:r>
          </a:p>
          <a:p>
            <a:pPr marL="0" indent="0">
              <a:buNone/>
            </a:pPr>
            <a:r>
              <a:rPr lang="en-IN" sz="1400" dirty="0">
                <a:latin typeface="Times New Roman" panose="02020603050405020304" pitchFamily="18" charset="0"/>
                <a:cs typeface="Times New Roman" panose="02020603050405020304" pitchFamily="18" charset="0"/>
              </a:rPr>
              <a:t>c1= null</a:t>
            </a:r>
            <a:r>
              <a:rPr lang="en-IN" sz="1400" dirty="0" smtClean="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OUTPUT:</a:t>
            </a:r>
            <a:endParaRPr lang="en-IN" sz="1400" b="1" dirty="0">
              <a:latin typeface="Times New Roman" panose="02020603050405020304" pitchFamily="18" charset="0"/>
              <a:cs typeface="Times New Roman" panose="02020603050405020304" pitchFamily="18" charset="0"/>
            </a:endParaRPr>
          </a:p>
          <a:p>
            <a:pPr marL="0" indent="0">
              <a:buNone/>
            </a:pPr>
            <a:r>
              <a:rPr lang="en-IN" sz="1400" dirty="0" err="1" smtClean="0">
                <a:latin typeface="Times New Roman" panose="02020603050405020304" pitchFamily="18" charset="0"/>
                <a:cs typeface="Times New Roman" panose="02020603050405020304" pitchFamily="18" charset="0"/>
              </a:rPr>
              <a:t>System.gc</a:t>
            </a: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("We have empty objects</a:t>
            </a:r>
            <a:r>
              <a:rPr lang="en-US" sz="1400" dirty="0" smtClean="0">
                <a:latin typeface="Times New Roman" panose="02020603050405020304" pitchFamily="18" charset="0"/>
                <a:cs typeface="Times New Roman" panose="02020603050405020304" pitchFamily="18" charset="0"/>
              </a:rPr>
              <a:t>");                           OUTPUT: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smtClean="0">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 "Area of circle 2  "+c2.area(2)));</a:t>
            </a:r>
          </a:p>
          <a:p>
            <a:pPr marL="0" indent="0">
              <a:buNone/>
            </a:pPr>
            <a:r>
              <a:rPr lang="en-US" sz="1400" dirty="0" err="1" smtClean="0">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 "Area of circle 3  "+c3.area(3)));</a:t>
            </a:r>
          </a:p>
          <a:p>
            <a:pPr marL="0" indent="0">
              <a:buNone/>
            </a:pP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smtClean="0">
                <a:latin typeface="Times New Roman" panose="02020603050405020304" pitchFamily="18" charset="0"/>
                <a:cs typeface="Times New Roman" panose="02020603050405020304" pitchFamily="18" charset="0"/>
              </a:rPr>
              <a:t>public </a:t>
            </a:r>
            <a:r>
              <a:rPr lang="en-IN" sz="1400" dirty="0">
                <a:latin typeface="Times New Roman" panose="02020603050405020304" pitchFamily="18" charset="0"/>
                <a:cs typeface="Times New Roman" panose="02020603050405020304" pitchFamily="18" charset="0"/>
              </a:rPr>
              <a:t>void finalize() {</a:t>
            </a:r>
          </a:p>
          <a:p>
            <a:pPr marL="0" indent="0">
              <a:buNone/>
            </a:pP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 finalize method </a:t>
            </a:r>
            <a:r>
              <a:rPr lang="en-IN" sz="1400" dirty="0" err="1">
                <a:latin typeface="Times New Roman" panose="02020603050405020304" pitchFamily="18" charset="0"/>
                <a:cs typeface="Times New Roman" panose="02020603050405020304" pitchFamily="18" charset="0"/>
              </a:rPr>
              <a:t>overriden</a:t>
            </a:r>
            <a:r>
              <a:rPr lang="en-IN" sz="1400" dirty="0">
                <a:latin typeface="Times New Roman" panose="02020603050405020304" pitchFamily="18" charset="0"/>
                <a:cs typeface="Times New Roman" panose="02020603050405020304" pitchFamily="18" charset="0"/>
              </a:rPr>
              <a:t>");</a:t>
            </a:r>
          </a:p>
          <a:p>
            <a:pPr marL="0" indent="0">
              <a:buNone/>
            </a:pP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196" t="63036" r="42472" b="11785"/>
          <a:stretch/>
        </p:blipFill>
        <p:spPr bwMode="auto">
          <a:xfrm>
            <a:off x="4467498" y="4493621"/>
            <a:ext cx="4336869" cy="184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674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50224"/>
            <a:ext cx="7239000" cy="529045"/>
          </a:xfrm>
        </p:spPr>
        <p:txBody>
          <a:bodyPr>
            <a:normAutofit/>
          </a:bodyPr>
          <a:lstStyle/>
          <a:p>
            <a:r>
              <a:rPr lang="en-IN" sz="2400" dirty="0" smtClean="0">
                <a:latin typeface="Times New Roman" panose="02020603050405020304" pitchFamily="18" charset="0"/>
                <a:cs typeface="Times New Roman" panose="02020603050405020304" pitchFamily="18" charset="0"/>
              </a:rPr>
              <a:t>INHERITANCE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2069" y="796834"/>
            <a:ext cx="7733211" cy="5969725"/>
          </a:xfrm>
        </p:spPr>
        <p:txBody>
          <a:bodyPr>
            <a:noAutofit/>
          </a:bodyPr>
          <a:lstStyle/>
          <a:p>
            <a:r>
              <a:rPr lang="en-US" sz="1600" b="1" dirty="0">
                <a:latin typeface="Times New Roman" panose="02020603050405020304" pitchFamily="18" charset="0"/>
                <a:cs typeface="Times New Roman" panose="02020603050405020304" pitchFamily="18" charset="0"/>
              </a:rPr>
              <a:t>Inheritance in Java</a:t>
            </a:r>
            <a:r>
              <a:rPr lang="en-US" sz="1600" dirty="0">
                <a:latin typeface="Times New Roman" panose="02020603050405020304" pitchFamily="18" charset="0"/>
                <a:cs typeface="Times New Roman" panose="02020603050405020304" pitchFamily="18" charset="0"/>
              </a:rPr>
              <a:t> is a mechanism in which one object acquires all the properties and behaviors of a parent object. It is an important part of </a:t>
            </a:r>
            <a:r>
              <a:rPr lang="en-US" sz="1600" dirty="0">
                <a:latin typeface="Times New Roman" panose="02020603050405020304" pitchFamily="18" charset="0"/>
                <a:cs typeface="Times New Roman" panose="02020603050405020304" pitchFamily="18" charset="0"/>
                <a:hlinkClick r:id="rId2"/>
              </a:rPr>
              <a:t>OOPs</a:t>
            </a:r>
            <a:r>
              <a:rPr lang="en-US" sz="1600" dirty="0">
                <a:latin typeface="Times New Roman" panose="02020603050405020304" pitchFamily="18" charset="0"/>
                <a:cs typeface="Times New Roman" panose="02020603050405020304" pitchFamily="18" charset="0"/>
              </a:rPr>
              <a:t> (Object Oriented programming system</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idea behind inheritance in Java is that you can create new </a:t>
            </a:r>
            <a:r>
              <a:rPr lang="en-US" sz="1600" dirty="0">
                <a:latin typeface="Times New Roman" panose="02020603050405020304" pitchFamily="18" charset="0"/>
                <a:cs typeface="Times New Roman" panose="02020603050405020304" pitchFamily="18" charset="0"/>
                <a:hlinkClick r:id="rId3"/>
              </a:rPr>
              <a:t>classes</a:t>
            </a:r>
            <a:r>
              <a:rPr lang="en-US" sz="1600" dirty="0">
                <a:latin typeface="Times New Roman" panose="02020603050405020304" pitchFamily="18" charset="0"/>
                <a:cs typeface="Times New Roman" panose="02020603050405020304" pitchFamily="18" charset="0"/>
              </a:rPr>
              <a:t> that are built upon existing classes. When you inherit from an existing class, you can reuse methods and fields of the parent class.</a:t>
            </a:r>
          </a:p>
          <a:p>
            <a:r>
              <a:rPr lang="en-US" sz="1600" b="1" dirty="0">
                <a:latin typeface="Times New Roman" panose="02020603050405020304" pitchFamily="18" charset="0"/>
                <a:cs typeface="Times New Roman" panose="02020603050405020304" pitchFamily="18" charset="0"/>
              </a:rPr>
              <a:t>Class:</a:t>
            </a:r>
            <a:r>
              <a:rPr lang="en-US" sz="1600" dirty="0">
                <a:latin typeface="Times New Roman" panose="02020603050405020304" pitchFamily="18" charset="0"/>
                <a:cs typeface="Times New Roman" panose="02020603050405020304" pitchFamily="18" charset="0"/>
              </a:rPr>
              <a:t> A class is a group of objects which have common properties. It is a template or blueprint from which objects are created.</a:t>
            </a:r>
          </a:p>
          <a:p>
            <a:r>
              <a:rPr lang="en-US" sz="1600" b="1" dirty="0">
                <a:latin typeface="Times New Roman" panose="02020603050405020304" pitchFamily="18" charset="0"/>
                <a:cs typeface="Times New Roman" panose="02020603050405020304" pitchFamily="18" charset="0"/>
              </a:rPr>
              <a:t>Sub Class/Child Class:</a:t>
            </a:r>
            <a:r>
              <a:rPr lang="en-US" sz="1600" dirty="0">
                <a:latin typeface="Times New Roman" panose="02020603050405020304" pitchFamily="18" charset="0"/>
                <a:cs typeface="Times New Roman" panose="02020603050405020304" pitchFamily="18" charset="0"/>
              </a:rPr>
              <a:t> Subclass is a class which inherits the other class. It is also called a derived class, extended class, or child class.</a:t>
            </a:r>
          </a:p>
          <a:p>
            <a:r>
              <a:rPr lang="en-US" sz="1600" b="1" dirty="0">
                <a:latin typeface="Times New Roman" panose="02020603050405020304" pitchFamily="18" charset="0"/>
                <a:cs typeface="Times New Roman" panose="02020603050405020304" pitchFamily="18" charset="0"/>
              </a:rPr>
              <a:t>Super Class/Parent Class:</a:t>
            </a:r>
            <a:r>
              <a:rPr lang="en-US" sz="1600" dirty="0">
                <a:latin typeface="Times New Roman" panose="02020603050405020304" pitchFamily="18" charset="0"/>
                <a:cs typeface="Times New Roman" panose="02020603050405020304" pitchFamily="18" charset="0"/>
              </a:rPr>
              <a:t> Superclass is the class from where a subclass inherits the features. It is also called a base class or a parent class.</a:t>
            </a:r>
          </a:p>
          <a:p>
            <a:r>
              <a:rPr lang="en-US" sz="1600" b="1" dirty="0">
                <a:latin typeface="Times New Roman" panose="02020603050405020304" pitchFamily="18" charset="0"/>
                <a:cs typeface="Times New Roman" panose="02020603050405020304" pitchFamily="18" charset="0"/>
              </a:rPr>
              <a:t>Reusability:</a:t>
            </a:r>
            <a:r>
              <a:rPr lang="en-US" sz="1600" dirty="0">
                <a:latin typeface="Times New Roman" panose="02020603050405020304" pitchFamily="18" charset="0"/>
                <a:cs typeface="Times New Roman" panose="02020603050405020304" pitchFamily="18" charset="0"/>
              </a:rPr>
              <a:t> As the name specifies, reusability is a mechanism which facilitates you to reuse the fields and methods of the existing class when you create a new class. You can use the same fields and methods already defined in the previous class.</a:t>
            </a: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syntax of Java Inheritance</a:t>
            </a:r>
          </a:p>
          <a:p>
            <a:pPr marL="0" indent="0">
              <a:buNone/>
            </a:pPr>
            <a:r>
              <a:rPr lang="en-US" sz="1600" b="1" dirty="0" smtClean="0">
                <a:latin typeface="Times New Roman" panose="02020603050405020304" pitchFamily="18" charset="0"/>
                <a:cs typeface="Times New Roman" panose="02020603050405020304" pitchFamily="18" charset="0"/>
              </a:rPr>
              <a:t>                    class</a:t>
            </a:r>
            <a:r>
              <a:rPr lang="en-US" sz="1600" dirty="0">
                <a:latin typeface="Times New Roman" panose="02020603050405020304" pitchFamily="18" charset="0"/>
                <a:cs typeface="Times New Roman" panose="02020603050405020304" pitchFamily="18" charset="0"/>
              </a:rPr>
              <a:t> Subclass-name </a:t>
            </a:r>
            <a:r>
              <a:rPr lang="en-US" sz="1600" b="1" dirty="0">
                <a:latin typeface="Times New Roman" panose="02020603050405020304" pitchFamily="18" charset="0"/>
                <a:cs typeface="Times New Roman" panose="02020603050405020304" pitchFamily="18" charset="0"/>
              </a:rPr>
              <a:t>extends</a:t>
            </a:r>
            <a:r>
              <a:rPr lang="en-US" sz="1600" dirty="0">
                <a:latin typeface="Times New Roman" panose="02020603050405020304" pitchFamily="18" charset="0"/>
                <a:cs typeface="Times New Roman" panose="02020603050405020304" pitchFamily="18" charset="0"/>
              </a:rPr>
              <a:t> Superclass-name  </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methods and fields  </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9538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11015" y="317500"/>
            <a:ext cx="7485185" cy="6322451"/>
          </a:xfrm>
        </p:spPr>
        <p:txBody>
          <a:bodyPr>
            <a:noAutofit/>
          </a:bodyPr>
          <a:lstStyle/>
          <a:p>
            <a:pPr marL="0" indent="0">
              <a:buNone/>
            </a:pPr>
            <a:r>
              <a:rPr lang="en-IN" sz="1800" b="1" dirty="0" smtClean="0">
                <a:latin typeface="Times New Roman" panose="02020603050405020304" pitchFamily="18" charset="0"/>
                <a:cs typeface="Times New Roman" panose="02020603050405020304" pitchFamily="18" charset="0"/>
              </a:rPr>
              <a:t>                                          ACCESS SUPER CLASS</a:t>
            </a:r>
          </a:p>
          <a:p>
            <a:pPr marL="0" indent="0">
              <a:buNone/>
            </a:pPr>
            <a:r>
              <a:rPr lang="en-IN" sz="1800" dirty="0" smtClean="0">
                <a:latin typeface="Times New Roman" panose="02020603050405020304" pitchFamily="18" charset="0"/>
                <a:cs typeface="Times New Roman" panose="02020603050405020304" pitchFamily="18" charset="0"/>
              </a:rPr>
              <a:t>class </a:t>
            </a:r>
            <a:r>
              <a:rPr lang="en-IN" sz="1800" dirty="0">
                <a:latin typeface="Times New Roman" panose="02020603050405020304" pitchFamily="18" charset="0"/>
                <a:cs typeface="Times New Roman" panose="02020603050405020304" pitchFamily="18" charset="0"/>
              </a:rPr>
              <a:t>A1{</a:t>
            </a:r>
          </a:p>
          <a:p>
            <a:pPr marL="0" indent="0">
              <a:buNone/>
            </a:pP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money;</a:t>
            </a:r>
          </a:p>
          <a:p>
            <a:pPr marL="0" indent="0">
              <a:buNone/>
            </a:pPr>
            <a:r>
              <a:rPr lang="en-IN" sz="1800" dirty="0" smtClean="0">
                <a:latin typeface="Times New Roman" panose="02020603050405020304" pitchFamily="18" charset="0"/>
                <a:cs typeface="Times New Roman" panose="02020603050405020304" pitchFamily="18" charset="0"/>
              </a:rPr>
              <a:t>private </a:t>
            </a: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pocketmoney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void </a:t>
            </a:r>
            <a:r>
              <a:rPr lang="en-IN" sz="1800" dirty="0">
                <a:latin typeface="Times New Roman" panose="02020603050405020304" pitchFamily="18" charset="0"/>
                <a:cs typeface="Times New Roman" panose="02020603050405020304" pitchFamily="18" charset="0"/>
              </a:rPr>
              <a:t>fill(</a:t>
            </a: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money, </a:t>
            </a: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pocketmoney</a:t>
            </a:r>
            <a:r>
              <a:rPr lang="en-IN" sz="1800" dirty="0">
                <a:latin typeface="Times New Roman" panose="02020603050405020304" pitchFamily="18" charset="0"/>
                <a:cs typeface="Times New Roman" panose="02020603050405020304" pitchFamily="18" charset="0"/>
              </a:rPr>
              <a:t>) {</a:t>
            </a:r>
          </a:p>
          <a:p>
            <a:pPr marL="0" indent="0">
              <a:buNone/>
            </a:pPr>
            <a:r>
              <a:rPr lang="en-IN" sz="1800" dirty="0" err="1" smtClean="0">
                <a:latin typeface="Times New Roman" panose="02020603050405020304" pitchFamily="18" charset="0"/>
                <a:cs typeface="Times New Roman" panose="02020603050405020304" pitchFamily="18" charset="0"/>
              </a:rPr>
              <a:t>this.money</a:t>
            </a:r>
            <a:r>
              <a:rPr lang="en-IN" sz="1800" dirty="0" smtClean="0">
                <a:latin typeface="Times New Roman" panose="02020603050405020304" pitchFamily="18" charset="0"/>
                <a:cs typeface="Times New Roman" panose="02020603050405020304" pitchFamily="18" charset="0"/>
              </a:rPr>
              <a:t>=money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err="1" smtClean="0">
                <a:latin typeface="Times New Roman" panose="02020603050405020304" pitchFamily="18" charset="0"/>
                <a:cs typeface="Times New Roman" panose="02020603050405020304" pitchFamily="18" charset="0"/>
              </a:rPr>
              <a:t>this.pocketmoney</a:t>
            </a:r>
            <a:r>
              <a:rPr lang="en-IN" sz="1800" dirty="0" smtClean="0">
                <a:latin typeface="Times New Roman" panose="02020603050405020304" pitchFamily="18" charset="0"/>
                <a:cs typeface="Times New Roman" panose="02020603050405020304" pitchFamily="18" charset="0"/>
              </a:rPr>
              <a:t>=</a:t>
            </a:r>
            <a:r>
              <a:rPr lang="en-IN" sz="1800" dirty="0" err="1" smtClean="0">
                <a:latin typeface="Times New Roman" panose="02020603050405020304" pitchFamily="18" charset="0"/>
                <a:cs typeface="Times New Roman" panose="02020603050405020304" pitchFamily="18" charset="0"/>
              </a:rPr>
              <a:t>pocketmoney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public </a:t>
            </a: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getPocketmoney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return </a:t>
            </a:r>
            <a:r>
              <a:rPr lang="en-IN" sz="1800" dirty="0" err="1">
                <a:latin typeface="Times New Roman" panose="02020603050405020304" pitchFamily="18" charset="0"/>
                <a:cs typeface="Times New Roman" panose="02020603050405020304" pitchFamily="18" charset="0"/>
              </a:rPr>
              <a:t>pocketmoney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class </a:t>
            </a:r>
            <a:r>
              <a:rPr lang="en-IN" sz="1800" dirty="0">
                <a:latin typeface="Times New Roman" panose="02020603050405020304" pitchFamily="18" charset="0"/>
                <a:cs typeface="Times New Roman" panose="02020603050405020304" pitchFamily="18" charset="0"/>
              </a:rPr>
              <a:t>B1 extends A1{</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total;</a:t>
            </a:r>
          </a:p>
          <a:p>
            <a:pPr marL="0" indent="0">
              <a:buNone/>
            </a:pPr>
            <a:r>
              <a:rPr lang="en-IN" sz="1800" dirty="0">
                <a:latin typeface="Times New Roman" panose="02020603050405020304" pitchFamily="18" charset="0"/>
                <a:cs typeface="Times New Roman" panose="02020603050405020304" pitchFamily="18" charset="0"/>
              </a:rPr>
              <a:t>	void sum()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total </a:t>
            </a:r>
            <a:r>
              <a:rPr lang="en-IN" sz="1800" dirty="0">
                <a:latin typeface="Times New Roman" panose="02020603050405020304" pitchFamily="18" charset="0"/>
                <a:cs typeface="Times New Roman" panose="02020603050405020304" pitchFamily="18" charset="0"/>
              </a:rPr>
              <a:t>= money +</a:t>
            </a:r>
            <a:r>
              <a:rPr lang="en-IN" sz="1800" dirty="0" err="1">
                <a:latin typeface="Times New Roman" panose="02020603050405020304" pitchFamily="18" charset="0"/>
                <a:cs typeface="Times New Roman" panose="02020603050405020304" pitchFamily="18" charset="0"/>
              </a:rPr>
              <a:t>getPocketmoney</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917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7239000" cy="590709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class </a:t>
            </a:r>
            <a:r>
              <a:rPr lang="en-IN" sz="1800" dirty="0" err="1">
                <a:latin typeface="Times New Roman" panose="02020603050405020304" pitchFamily="18" charset="0"/>
                <a:cs typeface="Times New Roman" panose="02020603050405020304" pitchFamily="18" charset="0"/>
              </a:rPr>
              <a:t>AcessDemo</a:t>
            </a:r>
            <a:r>
              <a:rPr lang="en-IN" sz="18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public static void main(String[]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B1 </a:t>
            </a:r>
            <a:r>
              <a:rPr lang="en-IN" sz="1800" dirty="0" err="1">
                <a:latin typeface="Times New Roman" panose="02020603050405020304" pitchFamily="18" charset="0"/>
                <a:cs typeface="Times New Roman" panose="02020603050405020304" pitchFamily="18" charset="0"/>
              </a:rPr>
              <a:t>suboj</a:t>
            </a:r>
            <a:r>
              <a:rPr lang="en-IN" sz="1800" dirty="0">
                <a:latin typeface="Times New Roman" panose="02020603050405020304" pitchFamily="18" charset="0"/>
                <a:cs typeface="Times New Roman" panose="02020603050405020304" pitchFamily="18" charset="0"/>
              </a:rPr>
              <a:t> = new B1();</a:t>
            </a:r>
          </a:p>
          <a:p>
            <a:pPr marL="0" indent="0">
              <a:buNone/>
            </a:pPr>
            <a:r>
              <a:rPr lang="en-IN" sz="1800" dirty="0" err="1">
                <a:latin typeface="Times New Roman" panose="02020603050405020304" pitchFamily="18" charset="0"/>
                <a:cs typeface="Times New Roman" panose="02020603050405020304" pitchFamily="18" charset="0"/>
              </a:rPr>
              <a:t>suboj.fill</a:t>
            </a:r>
            <a:r>
              <a:rPr lang="en-IN" sz="1800" dirty="0">
                <a:latin typeface="Times New Roman" panose="02020603050405020304" pitchFamily="18" charset="0"/>
                <a:cs typeface="Times New Roman" panose="02020603050405020304" pitchFamily="18" charset="0"/>
              </a:rPr>
              <a:t>(122, 200);</a:t>
            </a:r>
          </a:p>
          <a:p>
            <a:pPr marL="0" indent="0">
              <a:buNone/>
            </a:pPr>
            <a:r>
              <a:rPr lang="en-IN" sz="1800" dirty="0" err="1">
                <a:latin typeface="Times New Roman" panose="02020603050405020304" pitchFamily="18" charset="0"/>
                <a:cs typeface="Times New Roman" panose="02020603050405020304" pitchFamily="18" charset="0"/>
              </a:rPr>
              <a:t>suboj.sum</a:t>
            </a: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System.</a:t>
            </a:r>
            <a:r>
              <a:rPr lang="en-IN" sz="1800" i="1" dirty="0" err="1">
                <a:latin typeface="Times New Roman" panose="02020603050405020304" pitchFamily="18" charset="0"/>
                <a:cs typeface="Times New Roman" panose="02020603050405020304" pitchFamily="18" charset="0"/>
              </a:rPr>
              <a:t>out.println</a:t>
            </a:r>
            <a:r>
              <a:rPr lang="en-IN" sz="1800" i="1" dirty="0">
                <a:latin typeface="Times New Roman" panose="02020603050405020304" pitchFamily="18" charset="0"/>
                <a:cs typeface="Times New Roman" panose="02020603050405020304" pitchFamily="18" charset="0"/>
              </a:rPr>
              <a:t>(" Total   :"+ </a:t>
            </a:r>
            <a:r>
              <a:rPr lang="en-IN" sz="1800" i="1" dirty="0" err="1">
                <a:latin typeface="Times New Roman" panose="02020603050405020304" pitchFamily="18" charset="0"/>
                <a:cs typeface="Times New Roman" panose="02020603050405020304" pitchFamily="18" charset="0"/>
              </a:rPr>
              <a:t>suboj.total</a:t>
            </a:r>
            <a:r>
              <a:rPr lang="en-IN" sz="1800" i="1"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b="1" dirty="0" smtClean="0">
                <a:latin typeface="Times New Roman" panose="02020603050405020304" pitchFamily="18" charset="0"/>
                <a:cs typeface="Times New Roman" panose="02020603050405020304" pitchFamily="18" charset="0"/>
              </a:rPr>
              <a:t>OUTPUT:</a:t>
            </a:r>
          </a:p>
          <a:p>
            <a:pPr marL="0" indent="0">
              <a:buNone/>
            </a:pPr>
            <a:r>
              <a:rPr lang="en-IN" sz="1800" dirty="0" smtClean="0">
                <a:latin typeface="Times New Roman" panose="02020603050405020304" pitchFamily="18" charset="0"/>
                <a:cs typeface="Times New Roman" panose="02020603050405020304" pitchFamily="18" charset="0"/>
              </a:rPr>
              <a:t>Total :322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7034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6" y="303130"/>
            <a:ext cx="7415851" cy="6393091"/>
          </a:xfrm>
        </p:spPr>
        <p:txBody>
          <a:bodyPr>
            <a:noAutofit/>
          </a:bodyPr>
          <a:lstStyle/>
          <a:p>
            <a:pPr marL="0" indent="0">
              <a:buNone/>
            </a:pPr>
            <a:r>
              <a:rPr lang="en-IN" sz="1800" b="1" dirty="0" smtClean="0">
                <a:latin typeface="Times New Roman" panose="02020603050405020304" pitchFamily="18" charset="0"/>
                <a:cs typeface="Times New Roman" panose="02020603050405020304" pitchFamily="18" charset="0"/>
              </a:rPr>
              <a:t>    EXAMPLE:</a:t>
            </a: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class </a:t>
            </a:r>
            <a:r>
              <a:rPr lang="en-IN" sz="1800" dirty="0">
                <a:latin typeface="Times New Roman" panose="02020603050405020304" pitchFamily="18" charset="0"/>
                <a:cs typeface="Times New Roman" panose="02020603050405020304" pitchFamily="18" charset="0"/>
              </a:rPr>
              <a:t>A{</a:t>
            </a:r>
          </a:p>
          <a:p>
            <a:pPr marL="0" indent="0">
              <a:buNone/>
            </a:pP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m,n</a:t>
            </a: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void </a:t>
            </a:r>
            <a:r>
              <a:rPr lang="en-IN" sz="1800" dirty="0">
                <a:latin typeface="Times New Roman" panose="02020603050405020304" pitchFamily="18" charset="0"/>
                <a:cs typeface="Times New Roman" panose="02020603050405020304" pitchFamily="18" charset="0"/>
              </a:rPr>
              <a:t>display() {</a:t>
            </a:r>
          </a:p>
          <a:p>
            <a:pPr marL="0" indent="0">
              <a:buNone/>
            </a:pP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("m and n are "+m+"   "+n);</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class </a:t>
            </a:r>
            <a:r>
              <a:rPr lang="en-IN" sz="1800" dirty="0">
                <a:latin typeface="Times New Roman" panose="02020603050405020304" pitchFamily="18" charset="0"/>
                <a:cs typeface="Times New Roman" panose="02020603050405020304" pitchFamily="18" charset="0"/>
              </a:rPr>
              <a:t>B extends A{</a:t>
            </a:r>
          </a:p>
          <a:p>
            <a:pPr marL="0" indent="0">
              <a:buNone/>
            </a:pP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a:t>
            </a:r>
          </a:p>
          <a:p>
            <a:pPr marL="0" indent="0">
              <a:buNone/>
            </a:pPr>
            <a:r>
              <a:rPr lang="en-IN" sz="1800" dirty="0" smtClean="0">
                <a:latin typeface="Times New Roman" panose="02020603050405020304" pitchFamily="18" charset="0"/>
                <a:cs typeface="Times New Roman" panose="02020603050405020304" pitchFamily="18" charset="0"/>
              </a:rPr>
              <a:t>void </a:t>
            </a:r>
            <a:r>
              <a:rPr lang="en-IN" sz="1800" dirty="0">
                <a:latin typeface="Times New Roman" panose="02020603050405020304" pitchFamily="18" charset="0"/>
                <a:cs typeface="Times New Roman" panose="02020603050405020304" pitchFamily="18" charset="0"/>
              </a:rPr>
              <a:t>display2() {</a:t>
            </a:r>
          </a:p>
          <a:p>
            <a:pPr marL="0" indent="0">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("c : "+c);</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void </a:t>
            </a:r>
            <a:r>
              <a:rPr lang="en-IN" sz="1800" dirty="0">
                <a:latin typeface="Times New Roman" panose="02020603050405020304" pitchFamily="18" charset="0"/>
                <a:cs typeface="Times New Roman" panose="02020603050405020304" pitchFamily="18" charset="0"/>
              </a:rPr>
              <a:t>sum()</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m+n</a:t>
            </a:r>
            <a:r>
              <a:rPr lang="en-IN" sz="1800" dirty="0">
                <a:latin typeface="Times New Roman" panose="02020603050405020304" pitchFamily="18" charset="0"/>
                <a:cs typeface="Times New Roman" panose="02020603050405020304" pitchFamily="18" charset="0"/>
              </a:rPr>
              <a:t>+ c "+(</a:t>
            </a:r>
            <a:r>
              <a:rPr lang="en-IN" sz="1800" dirty="0" err="1">
                <a:latin typeface="Times New Roman" panose="02020603050405020304" pitchFamily="18" charset="0"/>
                <a:cs typeface="Times New Roman" panose="02020603050405020304" pitchFamily="18" charset="0"/>
              </a:rPr>
              <a:t>m+n+c</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84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5760"/>
            <a:ext cx="7491046" cy="6352032"/>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class </a:t>
            </a:r>
            <a:r>
              <a:rPr lang="en-IN" sz="1800" dirty="0" err="1">
                <a:latin typeface="Times New Roman" panose="02020603050405020304" pitchFamily="18" charset="0"/>
                <a:cs typeface="Times New Roman" panose="02020603050405020304" pitchFamily="18" charset="0"/>
              </a:rPr>
              <a:t>InheritanceDemo</a:t>
            </a:r>
            <a:r>
              <a:rPr lang="en-IN" sz="1800"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static void main(String[]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 s1 = new A();</a:t>
            </a:r>
          </a:p>
          <a:p>
            <a:pPr marL="0" indent="0">
              <a:buNone/>
            </a:pPr>
            <a:r>
              <a:rPr lang="en-IN" sz="1800" dirty="0">
                <a:latin typeface="Times New Roman" panose="02020603050405020304" pitchFamily="18" charset="0"/>
                <a:cs typeface="Times New Roman" panose="02020603050405020304" pitchFamily="18" charset="0"/>
              </a:rPr>
              <a:t>B s2 = new B();</a:t>
            </a:r>
          </a:p>
          <a:p>
            <a:pPr marL="0" indent="0">
              <a:buNone/>
            </a:pPr>
            <a:r>
              <a:rPr lang="en-IN" sz="1800" dirty="0" smtClean="0">
                <a:latin typeface="Times New Roman" panose="02020603050405020304" pitchFamily="18" charset="0"/>
                <a:cs typeface="Times New Roman" panose="02020603050405020304" pitchFamily="18" charset="0"/>
              </a:rPr>
              <a:t>s1.m=10</a:t>
            </a:r>
            <a:r>
              <a:rPr lang="en-IN" sz="1800" dirty="0">
                <a:latin typeface="Times New Roman" panose="02020603050405020304" pitchFamily="18" charset="0"/>
                <a:cs typeface="Times New Roman" panose="02020603050405020304" pitchFamily="18" charset="0"/>
              </a:rPr>
              <a:t>; s1.n=20;</a:t>
            </a:r>
          </a:p>
          <a:p>
            <a:pPr marL="0" indent="0">
              <a:buNone/>
            </a:pPr>
            <a:r>
              <a:rPr lang="en-US" sz="1800" dirty="0" err="1">
                <a:latin typeface="Times New Roman" panose="02020603050405020304" pitchFamily="18" charset="0"/>
                <a:cs typeface="Times New Roman" panose="02020603050405020304" pitchFamily="18" charset="0"/>
              </a:rPr>
              <a:t>System.</a:t>
            </a:r>
            <a:r>
              <a:rPr lang="en-US" sz="1800" i="1" dirty="0" err="1">
                <a:latin typeface="Times New Roman" panose="02020603050405020304" pitchFamily="18" charset="0"/>
                <a:cs typeface="Times New Roman" panose="02020603050405020304" pitchFamily="18" charset="0"/>
              </a:rPr>
              <a:t>out.println</a:t>
            </a:r>
            <a:r>
              <a:rPr lang="en-US" sz="1800" i="1" dirty="0">
                <a:latin typeface="Times New Roman" panose="02020603050405020304" pitchFamily="18" charset="0"/>
                <a:cs typeface="Times New Roman" panose="02020603050405020304" pitchFamily="18" charset="0"/>
              </a:rPr>
              <a:t>("State of Object A.");</a:t>
            </a:r>
          </a:p>
          <a:p>
            <a:pPr marL="0" indent="0">
              <a:buNone/>
            </a:pPr>
            <a:r>
              <a:rPr lang="en-IN" sz="1800" dirty="0">
                <a:latin typeface="Times New Roman" panose="02020603050405020304" pitchFamily="18" charset="0"/>
                <a:cs typeface="Times New Roman" panose="02020603050405020304" pitchFamily="18" charset="0"/>
              </a:rPr>
              <a:t>s1.display</a:t>
            </a: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s2.m=55;s2.n=40;s2.c=3</a:t>
            </a:r>
            <a:r>
              <a:rPr lang="en-IN"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("State of Object B");</a:t>
            </a:r>
          </a:p>
          <a:p>
            <a:pPr marL="0" indent="0">
              <a:buNone/>
            </a:pPr>
            <a:r>
              <a:rPr lang="en-IN" sz="1800" dirty="0">
                <a:latin typeface="Times New Roman" panose="02020603050405020304" pitchFamily="18" charset="0"/>
                <a:cs typeface="Times New Roman" panose="02020603050405020304" pitchFamily="18" charset="0"/>
              </a:rPr>
              <a:t>s2.display();</a:t>
            </a:r>
          </a:p>
          <a:p>
            <a:pPr marL="0" indent="0">
              <a:buNone/>
            </a:pPr>
            <a:r>
              <a:rPr lang="en-IN" sz="1800" dirty="0">
                <a:latin typeface="Times New Roman" panose="02020603050405020304" pitchFamily="18" charset="0"/>
                <a:cs typeface="Times New Roman" panose="02020603050405020304" pitchFamily="18" charset="0"/>
              </a:rPr>
              <a:t>s2.display2();</a:t>
            </a:r>
          </a:p>
          <a:p>
            <a:pPr marL="0" indent="0">
              <a:buNone/>
            </a:pP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("sum of </a:t>
            </a:r>
            <a:r>
              <a:rPr lang="en-US" sz="1800" dirty="0" err="1">
                <a:latin typeface="Times New Roman" panose="02020603050405020304" pitchFamily="18" charset="0"/>
                <a:cs typeface="Times New Roman" panose="02020603050405020304" pitchFamily="18" charset="0"/>
              </a:rPr>
              <a:t>m,,n</a:t>
            </a:r>
            <a:r>
              <a:rPr lang="en-US" sz="1800" dirty="0">
                <a:latin typeface="Times New Roman" panose="02020603050405020304" pitchFamily="18" charset="0"/>
                <a:cs typeface="Times New Roman" panose="02020603050405020304" pitchFamily="18" charset="0"/>
              </a:rPr>
              <a:t> and c in object B is");</a:t>
            </a:r>
          </a:p>
          <a:p>
            <a:pPr marL="0" indent="0">
              <a:buNone/>
            </a:pPr>
            <a:r>
              <a:rPr lang="en-IN" sz="1800" dirty="0">
                <a:latin typeface="Times New Roman" panose="02020603050405020304" pitchFamily="18" charset="0"/>
                <a:cs typeface="Times New Roman" panose="02020603050405020304" pitchFamily="18" charset="0"/>
              </a:rPr>
              <a:t>s2.sum</a:t>
            </a:r>
            <a:r>
              <a:rPr lang="en-IN" sz="1800" dirty="0" smtClean="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OUTPUT:</a:t>
            </a:r>
            <a:endParaRPr lang="en-IN" sz="1800" b="1"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20" t="64834" r="41905" b="13833"/>
          <a:stretch/>
        </p:blipFill>
        <p:spPr bwMode="auto">
          <a:xfrm>
            <a:off x="3044249" y="5279136"/>
            <a:ext cx="4693920" cy="1438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572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151"/>
            <a:ext cx="7239000" cy="6368913"/>
          </a:xfrm>
        </p:spPr>
        <p:txBody>
          <a:bodyPr>
            <a:noAutofit/>
          </a:bodyPr>
          <a:lstStyle/>
          <a:p>
            <a:pPr marL="0" indent="0">
              <a:buNone/>
            </a:pPr>
            <a:r>
              <a:rPr lang="en-IN" sz="1600" dirty="0" smtClean="0">
                <a:latin typeface="Times New Roman" panose="02020603050405020304" pitchFamily="18" charset="0"/>
                <a:cs typeface="Times New Roman" panose="02020603050405020304" pitchFamily="18" charset="0"/>
              </a:rPr>
              <a:t>                                                        </a:t>
            </a:r>
            <a:r>
              <a:rPr lang="en-IN" sz="1800" b="1" dirty="0" err="1" smtClean="0">
                <a:latin typeface="Times New Roman" panose="02020603050405020304" pitchFamily="18" charset="0"/>
                <a:cs typeface="Times New Roman" panose="02020603050405020304" pitchFamily="18" charset="0"/>
              </a:rPr>
              <a:t>RectangularSolid</a:t>
            </a:r>
            <a:endParaRPr lang="en-IN" sz="1800" b="1"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public </a:t>
            </a:r>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RectangularSolid</a:t>
            </a:r>
            <a:r>
              <a:rPr lang="en-IN" sz="1600" dirty="0">
                <a:latin typeface="Times New Roman" panose="02020603050405020304" pitchFamily="18" charset="0"/>
                <a:cs typeface="Times New Roman" panose="02020603050405020304" pitchFamily="18" charset="0"/>
              </a:rPr>
              <a:t> {</a:t>
            </a:r>
          </a:p>
          <a:p>
            <a:pPr marL="0" indent="0">
              <a:buNone/>
            </a:pPr>
            <a:r>
              <a:rPr lang="en-IN" sz="1600" dirty="0" smtClean="0">
                <a:latin typeface="Times New Roman" panose="02020603050405020304" pitchFamily="18" charset="0"/>
                <a:cs typeface="Times New Roman" panose="02020603050405020304" pitchFamily="18" charset="0"/>
              </a:rPr>
              <a:t>double </a:t>
            </a:r>
            <a:r>
              <a:rPr lang="en-IN" sz="1600" dirty="0">
                <a:latin typeface="Times New Roman" panose="02020603050405020304" pitchFamily="18" charset="0"/>
                <a:cs typeface="Times New Roman" panose="02020603050405020304" pitchFamily="18" charset="0"/>
              </a:rPr>
              <a:t>width;</a:t>
            </a:r>
          </a:p>
          <a:p>
            <a:pPr marL="0" indent="0">
              <a:buNone/>
            </a:pPr>
            <a:r>
              <a:rPr lang="en-IN" sz="1600" dirty="0">
                <a:latin typeface="Times New Roman" panose="02020603050405020304" pitchFamily="18" charset="0"/>
                <a:cs typeface="Times New Roman" panose="02020603050405020304" pitchFamily="18" charset="0"/>
              </a:rPr>
              <a:t>double height;</a:t>
            </a:r>
          </a:p>
          <a:p>
            <a:pPr marL="0" indent="0">
              <a:buNone/>
            </a:pPr>
            <a:r>
              <a:rPr lang="en-IN" sz="1600" dirty="0">
                <a:latin typeface="Times New Roman" panose="02020603050405020304" pitchFamily="18" charset="0"/>
                <a:cs typeface="Times New Roman" panose="02020603050405020304" pitchFamily="18" charset="0"/>
              </a:rPr>
              <a:t>double depth;</a:t>
            </a:r>
          </a:p>
          <a:p>
            <a:pPr marL="0" indent="0">
              <a:buNone/>
            </a:pPr>
            <a:r>
              <a:rPr lang="en-US" sz="1600" dirty="0" err="1" smtClean="0">
                <a:latin typeface="Times New Roman" panose="02020603050405020304" pitchFamily="18" charset="0"/>
                <a:cs typeface="Times New Roman" panose="02020603050405020304" pitchFamily="18" charset="0"/>
              </a:rPr>
              <a:t>RectangularSolid</a:t>
            </a:r>
            <a:r>
              <a:rPr lang="en-US" sz="1600" dirty="0" smtClean="0">
                <a:latin typeface="Times New Roman" panose="02020603050405020304" pitchFamily="18" charset="0"/>
                <a:cs typeface="Times New Roman" panose="02020603050405020304" pitchFamily="18" charset="0"/>
              </a:rPr>
              <a:t>(double </a:t>
            </a:r>
            <a:r>
              <a:rPr lang="en-US" sz="1600" dirty="0">
                <a:latin typeface="Times New Roman" panose="02020603050405020304" pitchFamily="18" charset="0"/>
                <a:cs typeface="Times New Roman" panose="02020603050405020304" pitchFamily="18" charset="0"/>
              </a:rPr>
              <a:t>w, double height, double d){</a:t>
            </a:r>
          </a:p>
          <a:p>
            <a:pPr marL="0" indent="0">
              <a:buNone/>
            </a:pPr>
            <a:r>
              <a:rPr lang="en-IN" sz="1600" dirty="0">
                <a:latin typeface="Times New Roman" panose="02020603050405020304" pitchFamily="18" charset="0"/>
                <a:cs typeface="Times New Roman" panose="02020603050405020304" pitchFamily="18" charset="0"/>
              </a:rPr>
              <a:t>width = w;</a:t>
            </a:r>
          </a:p>
          <a:p>
            <a:pPr marL="0" indent="0">
              <a:buNone/>
            </a:pPr>
            <a:r>
              <a:rPr lang="en-IN" sz="1600" dirty="0" err="1">
                <a:latin typeface="Times New Roman" panose="02020603050405020304" pitchFamily="18" charset="0"/>
                <a:cs typeface="Times New Roman" panose="02020603050405020304" pitchFamily="18" charset="0"/>
              </a:rPr>
              <a:t>this.height</a:t>
            </a:r>
            <a:r>
              <a:rPr lang="en-IN" sz="1600" dirty="0">
                <a:latin typeface="Times New Roman" panose="02020603050405020304" pitchFamily="18" charset="0"/>
                <a:cs typeface="Times New Roman" panose="02020603050405020304" pitchFamily="18" charset="0"/>
              </a:rPr>
              <a:t> = height;</a:t>
            </a:r>
          </a:p>
          <a:p>
            <a:pPr marL="0" indent="0">
              <a:buNone/>
            </a:pPr>
            <a:r>
              <a:rPr lang="en-IN" sz="1600" dirty="0">
                <a:latin typeface="Times New Roman" panose="02020603050405020304" pitchFamily="18" charset="0"/>
                <a:cs typeface="Times New Roman" panose="02020603050405020304" pitchFamily="18" charset="0"/>
              </a:rPr>
              <a:t>depth =d;</a:t>
            </a:r>
          </a:p>
          <a:p>
            <a:pPr marL="0" indent="0">
              <a:buNone/>
            </a:pP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err="1">
                <a:latin typeface="Times New Roman" panose="02020603050405020304" pitchFamily="18" charset="0"/>
                <a:cs typeface="Times New Roman" panose="02020603050405020304" pitchFamily="18" charset="0"/>
              </a:rPr>
              <a:t>RectangularSolid</a:t>
            </a:r>
            <a:r>
              <a:rPr lang="en-IN" sz="1600" dirty="0">
                <a:latin typeface="Times New Roman" panose="02020603050405020304" pitchFamily="18" charset="0"/>
                <a:cs typeface="Times New Roman" panose="02020603050405020304" pitchFamily="18" charset="0"/>
              </a:rPr>
              <a:t>( double length){</a:t>
            </a:r>
          </a:p>
          <a:p>
            <a:pPr marL="0" indent="0">
              <a:buNone/>
            </a:pPr>
            <a:r>
              <a:rPr lang="en-IN" sz="1600" dirty="0">
                <a:latin typeface="Times New Roman" panose="02020603050405020304" pitchFamily="18" charset="0"/>
                <a:cs typeface="Times New Roman" panose="02020603050405020304" pitchFamily="18" charset="0"/>
              </a:rPr>
              <a:t>width=height=depth=length;</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err="1" smtClean="0">
                <a:latin typeface="Times New Roman" panose="02020603050405020304" pitchFamily="18" charset="0"/>
                <a:cs typeface="Times New Roman" panose="02020603050405020304" pitchFamily="18" charset="0"/>
              </a:rPr>
              <a:t>RectangularSolid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width=height=depth=10;</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double </a:t>
            </a:r>
            <a:r>
              <a:rPr lang="en-IN" sz="1600" dirty="0">
                <a:latin typeface="Times New Roman" panose="02020603050405020304" pitchFamily="18" charset="0"/>
                <a:cs typeface="Times New Roman" panose="02020603050405020304" pitchFamily="18" charset="0"/>
              </a:rPr>
              <a:t>volume() {</a:t>
            </a:r>
          </a:p>
          <a:p>
            <a:pPr marL="0" indent="0">
              <a:buNone/>
            </a:pPr>
            <a:r>
              <a:rPr lang="en-IN" sz="1600" dirty="0">
                <a:latin typeface="Times New Roman" panose="02020603050405020304" pitchFamily="18" charset="0"/>
                <a:cs typeface="Times New Roman" panose="02020603050405020304" pitchFamily="18" charset="0"/>
              </a:rPr>
              <a:t>return width*height*depth;</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538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9872"/>
            <a:ext cx="7239000" cy="5955864"/>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RectangularSolidWeight</a:t>
            </a:r>
            <a:r>
              <a:rPr lang="en-IN" sz="1600" dirty="0">
                <a:latin typeface="Times New Roman" panose="02020603050405020304" pitchFamily="18" charset="0"/>
                <a:cs typeface="Times New Roman" panose="02020603050405020304" pitchFamily="18" charset="0"/>
              </a:rPr>
              <a:t> extends </a:t>
            </a:r>
            <a:r>
              <a:rPr lang="en-IN" sz="1600" dirty="0" err="1">
                <a:latin typeface="Times New Roman" panose="02020603050405020304" pitchFamily="18" charset="0"/>
                <a:cs typeface="Times New Roman" panose="02020603050405020304" pitchFamily="18" charset="0"/>
              </a:rPr>
              <a:t>RectangularSolid</a:t>
            </a:r>
            <a:r>
              <a:rPr lang="en-IN" sz="1600" dirty="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double </a:t>
            </a:r>
            <a:r>
              <a:rPr lang="en-IN" sz="1600" dirty="0">
                <a:latin typeface="Times New Roman" panose="02020603050405020304" pitchFamily="18" charset="0"/>
                <a:cs typeface="Times New Roman" panose="02020603050405020304" pitchFamily="18" charset="0"/>
              </a:rPr>
              <a:t>weight;</a:t>
            </a:r>
          </a:p>
          <a:p>
            <a:pPr marL="0" indent="0">
              <a:buNone/>
            </a:pPr>
            <a:r>
              <a:rPr lang="en-US" sz="1600" dirty="0" err="1">
                <a:latin typeface="Times New Roman" panose="02020603050405020304" pitchFamily="18" charset="0"/>
                <a:cs typeface="Times New Roman" panose="02020603050405020304" pitchFamily="18" charset="0"/>
              </a:rPr>
              <a:t>RectangularSolidWeight</a:t>
            </a:r>
            <a:r>
              <a:rPr lang="en-US" sz="1600" dirty="0">
                <a:latin typeface="Times New Roman" panose="02020603050405020304" pitchFamily="18" charset="0"/>
                <a:cs typeface="Times New Roman" panose="02020603050405020304" pitchFamily="18" charset="0"/>
              </a:rPr>
              <a:t>(double w, double h, double d, double </a:t>
            </a:r>
            <a:r>
              <a:rPr lang="en-US" sz="1600" dirty="0" err="1">
                <a:latin typeface="Times New Roman" panose="02020603050405020304" pitchFamily="18" charset="0"/>
                <a:cs typeface="Times New Roman" panose="02020603050405020304" pitchFamily="18" charset="0"/>
              </a:rPr>
              <a:t>wt</a:t>
            </a:r>
            <a:r>
              <a:rPr lang="en-US"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width=w;</a:t>
            </a:r>
          </a:p>
          <a:p>
            <a:pPr marL="0" indent="0">
              <a:buNone/>
            </a:pPr>
            <a:r>
              <a:rPr lang="en-IN" sz="1600" dirty="0">
                <a:latin typeface="Times New Roman" panose="02020603050405020304" pitchFamily="18" charset="0"/>
                <a:cs typeface="Times New Roman" panose="02020603050405020304" pitchFamily="18" charset="0"/>
              </a:rPr>
              <a:t>height=h;</a:t>
            </a:r>
          </a:p>
          <a:p>
            <a:pPr marL="0" indent="0">
              <a:buNone/>
            </a:pPr>
            <a:r>
              <a:rPr lang="en-IN" sz="1600" dirty="0">
                <a:latin typeface="Times New Roman" panose="02020603050405020304" pitchFamily="18" charset="0"/>
                <a:cs typeface="Times New Roman" panose="02020603050405020304" pitchFamily="18" charset="0"/>
              </a:rPr>
              <a:t>depth=d;</a:t>
            </a:r>
          </a:p>
          <a:p>
            <a:pPr marL="0" indent="0">
              <a:buNone/>
            </a:pPr>
            <a:r>
              <a:rPr lang="en-IN" sz="1600" dirty="0">
                <a:latin typeface="Times New Roman" panose="02020603050405020304" pitchFamily="18" charset="0"/>
                <a:cs typeface="Times New Roman" panose="02020603050405020304" pitchFamily="18" charset="0"/>
              </a:rPr>
              <a:t>weight=</a:t>
            </a:r>
            <a:r>
              <a:rPr lang="en-IN" sz="1600" dirty="0" err="1">
                <a:latin typeface="Times New Roman" panose="02020603050405020304" pitchFamily="18" charset="0"/>
                <a:cs typeface="Times New Roman" panose="02020603050405020304" pitchFamily="18" charset="0"/>
              </a:rPr>
              <a:t>wt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RectangularSolidImpl</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public static void main(String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RectangularSolidWeight</a:t>
            </a:r>
            <a:r>
              <a:rPr lang="en-IN" sz="1600" dirty="0">
                <a:latin typeface="Times New Roman" panose="02020603050405020304" pitchFamily="18" charset="0"/>
                <a:cs typeface="Times New Roman" panose="02020603050405020304" pitchFamily="18" charset="0"/>
              </a:rPr>
              <a:t> r1 = new </a:t>
            </a:r>
            <a:r>
              <a:rPr lang="en-IN" sz="1600" dirty="0" err="1">
                <a:latin typeface="Times New Roman" panose="02020603050405020304" pitchFamily="18" charset="0"/>
                <a:cs typeface="Times New Roman" panose="02020603050405020304" pitchFamily="18" charset="0"/>
              </a:rPr>
              <a:t>RectangularSolidWeight</a:t>
            </a:r>
            <a:r>
              <a:rPr lang="en-IN" sz="1600" dirty="0">
                <a:latin typeface="Times New Roman" panose="02020603050405020304" pitchFamily="18" charset="0"/>
                <a:cs typeface="Times New Roman" panose="02020603050405020304" pitchFamily="18" charset="0"/>
              </a:rPr>
              <a:t>(10,20,15,35);</a:t>
            </a:r>
          </a:p>
          <a:p>
            <a:pPr marL="0" indent="0">
              <a:buNone/>
            </a:pPr>
            <a:r>
              <a:rPr lang="en-IN" sz="1600" dirty="0" err="1">
                <a:latin typeface="Times New Roman" panose="02020603050405020304" pitchFamily="18" charset="0"/>
                <a:cs typeface="Times New Roman" panose="02020603050405020304" pitchFamily="18" charset="0"/>
              </a:rPr>
              <a:t>RectangularSolidWeight</a:t>
            </a:r>
            <a:r>
              <a:rPr lang="en-IN" sz="1600" dirty="0">
                <a:latin typeface="Times New Roman" panose="02020603050405020304" pitchFamily="18" charset="0"/>
                <a:cs typeface="Times New Roman" panose="02020603050405020304" pitchFamily="18" charset="0"/>
              </a:rPr>
              <a:t> r2 = new </a:t>
            </a:r>
            <a:r>
              <a:rPr lang="en-IN" sz="1600" dirty="0" err="1">
                <a:latin typeface="Times New Roman" panose="02020603050405020304" pitchFamily="18" charset="0"/>
                <a:cs typeface="Times New Roman" panose="02020603050405020304" pitchFamily="18" charset="0"/>
              </a:rPr>
              <a:t>RectangularSolidWeight</a:t>
            </a:r>
            <a:r>
              <a:rPr lang="en-IN" sz="1600" dirty="0">
                <a:latin typeface="Times New Roman" panose="02020603050405020304" pitchFamily="18" charset="0"/>
                <a:cs typeface="Times New Roman" panose="02020603050405020304" pitchFamily="18" charset="0"/>
              </a:rPr>
              <a:t>(1,2,3,5);</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6922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5488"/>
            <a:ext cx="7239000" cy="5980248"/>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double volume;</a:t>
            </a:r>
          </a:p>
          <a:p>
            <a:pPr marL="0" indent="0">
              <a:buNone/>
            </a:pPr>
            <a:r>
              <a:rPr lang="en-IN" sz="1800" dirty="0">
                <a:latin typeface="Times New Roman" panose="02020603050405020304" pitchFamily="18" charset="0"/>
                <a:cs typeface="Times New Roman" panose="02020603050405020304" pitchFamily="18" charset="0"/>
              </a:rPr>
              <a:t>volume = r1.volume();</a:t>
            </a:r>
          </a:p>
          <a:p>
            <a:pPr marL="0" indent="0">
              <a:buNone/>
            </a:pPr>
            <a:r>
              <a:rPr lang="en-US" sz="1800" dirty="0" err="1">
                <a:latin typeface="Times New Roman" panose="02020603050405020304" pitchFamily="18" charset="0"/>
                <a:cs typeface="Times New Roman" panose="02020603050405020304" pitchFamily="18" charset="0"/>
              </a:rPr>
              <a:t>System.</a:t>
            </a:r>
            <a:r>
              <a:rPr lang="en-US" sz="1800" i="1" dirty="0" err="1">
                <a:latin typeface="Times New Roman" panose="02020603050405020304" pitchFamily="18" charset="0"/>
                <a:cs typeface="Times New Roman" panose="02020603050405020304" pitchFamily="18" charset="0"/>
              </a:rPr>
              <a:t>out.println</a:t>
            </a:r>
            <a:r>
              <a:rPr lang="en-US" sz="1800" i="1" dirty="0">
                <a:latin typeface="Times New Roman" panose="02020603050405020304" pitchFamily="18" charset="0"/>
                <a:cs typeface="Times New Roman" panose="02020603050405020304" pitchFamily="18" charset="0"/>
              </a:rPr>
              <a:t>("The volume of rectangular block r1 is "+ volume);</a:t>
            </a:r>
          </a:p>
          <a:p>
            <a:pPr marL="0" indent="0">
              <a:buNone/>
            </a:pPr>
            <a:r>
              <a:rPr lang="en-IN" sz="1800" dirty="0" smtClean="0">
                <a:latin typeface="Times New Roman" panose="02020603050405020304" pitchFamily="18" charset="0"/>
                <a:cs typeface="Times New Roman" panose="02020603050405020304" pitchFamily="18" charset="0"/>
              </a:rPr>
              <a:t>volume </a:t>
            </a:r>
            <a:r>
              <a:rPr lang="en-IN" sz="1800" dirty="0">
                <a:latin typeface="Times New Roman" panose="02020603050405020304" pitchFamily="18" charset="0"/>
                <a:cs typeface="Times New Roman" panose="02020603050405020304" pitchFamily="18" charset="0"/>
              </a:rPr>
              <a:t>= r2.volume();</a:t>
            </a:r>
          </a:p>
          <a:p>
            <a:pPr marL="0" indent="0">
              <a:buNone/>
            </a:pPr>
            <a:r>
              <a:rPr lang="en-US" sz="1800" dirty="0" err="1" smtClean="0">
                <a:latin typeface="Times New Roman" panose="02020603050405020304" pitchFamily="18" charset="0"/>
                <a:cs typeface="Times New Roman" panose="02020603050405020304" pitchFamily="18" charset="0"/>
              </a:rPr>
              <a:t>System.</a:t>
            </a:r>
            <a:r>
              <a:rPr lang="en-US" sz="1800" i="1" dirty="0" err="1" smtClean="0">
                <a:latin typeface="Times New Roman" panose="02020603050405020304" pitchFamily="18" charset="0"/>
                <a:cs typeface="Times New Roman" panose="02020603050405020304" pitchFamily="18" charset="0"/>
              </a:rPr>
              <a:t>out.println</a:t>
            </a:r>
            <a:r>
              <a:rPr lang="en-US" sz="1800" i="1" dirty="0">
                <a:latin typeface="Times New Roman" panose="02020603050405020304" pitchFamily="18" charset="0"/>
                <a:cs typeface="Times New Roman" panose="02020603050405020304" pitchFamily="18" charset="0"/>
              </a:rPr>
              <a:t>("The volume of rectangular block r2 is "+ volume);</a:t>
            </a:r>
          </a:p>
          <a:p>
            <a:pPr marL="0" inden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smtClean="0">
                <a:latin typeface="Times New Roman" panose="02020603050405020304" pitchFamily="18" charset="0"/>
                <a:cs typeface="Times New Roman" panose="02020603050405020304" pitchFamily="18" charset="0"/>
              </a:rPr>
              <a:t>OUTPUT:</a:t>
            </a:r>
          </a:p>
          <a:p>
            <a:pPr marL="0" indent="0">
              <a:buNone/>
            </a:pPr>
            <a:endParaRPr lang="en-IN" sz="1800" b="1"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33" t="61000" r="35438" b="20666"/>
          <a:stretch/>
        </p:blipFill>
        <p:spPr bwMode="auto">
          <a:xfrm>
            <a:off x="243840" y="3791712"/>
            <a:ext cx="5559552" cy="1341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2500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Content Placeholder 1048651"/>
          <p:cNvSpPr>
            <a:spLocks noGrp="1"/>
          </p:cNvSpPr>
          <p:nvPr>
            <p:ph idx="1"/>
          </p:nvPr>
        </p:nvSpPr>
        <p:spPr>
          <a:xfrm>
            <a:off x="628650" y="616501"/>
            <a:ext cx="7900039" cy="5560462"/>
          </a:xfrm>
        </p:spPr>
        <p:txBody>
          <a:bodyPr/>
          <a:lstStyle/>
          <a:p>
            <a:endParaRPr lang="en-GB"/>
          </a:p>
        </p:txBody>
      </p:sp>
      <p:pic>
        <p:nvPicPr>
          <p:cNvPr id="2097155" name="Picture 2097154"/>
          <p:cNvPicPr>
            <a:picLocks/>
          </p:cNvPicPr>
          <p:nvPr/>
        </p:nvPicPr>
        <p:blipFill>
          <a:blip r:embed="rId2"/>
          <a:stretch>
            <a:fillRect/>
          </a:stretch>
        </p:blipFill>
        <p:spPr>
          <a:xfrm>
            <a:off x="189186" y="616501"/>
            <a:ext cx="7835462" cy="6068078"/>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80292"/>
          </a:xfrm>
        </p:spPr>
        <p:txBody>
          <a:bodyPr/>
          <a:lstStyle/>
          <a:p>
            <a:r>
              <a:rPr lang="en-IN" dirty="0" smtClean="0"/>
              <a:t>INTERVIEW QUESTIONS</a:t>
            </a:r>
            <a:endParaRPr lang="en-IN" dirty="0"/>
          </a:p>
        </p:txBody>
      </p:sp>
      <p:sp>
        <p:nvSpPr>
          <p:cNvPr id="3" name="Content Placeholder 2"/>
          <p:cNvSpPr>
            <a:spLocks noGrp="1"/>
          </p:cNvSpPr>
          <p:nvPr>
            <p:ph idx="1"/>
          </p:nvPr>
        </p:nvSpPr>
        <p:spPr>
          <a:xfrm>
            <a:off x="457200" y="1181686"/>
            <a:ext cx="7239000" cy="5274050"/>
          </a:xfrm>
        </p:spPr>
        <p:txBody>
          <a:bodyPr>
            <a:normAutofit/>
          </a:bodyPr>
          <a:lstStyle/>
          <a:p>
            <a:r>
              <a:rPr lang="en-US" sz="2000" dirty="0">
                <a:latin typeface="Times New Roman" panose="02020603050405020304" pitchFamily="18" charset="0"/>
                <a:cs typeface="Times New Roman" panose="02020603050405020304" pitchFamily="18" charset="0"/>
              </a:rPr>
              <a:t>what is variable - A variable is an item of data named by an identifier. You must explicitly provide a name and a type for each variable you want to use in your program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is scope - The section of code where the variable's simple name can be used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will you declare a variable you explicitly set the variable's name and data type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java how many categories of data type are available? </a:t>
            </a:r>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categories of data - primitive and reference or </a:t>
            </a:r>
            <a:r>
              <a:rPr lang="en-US" sz="2000" dirty="0" smtClean="0">
                <a:latin typeface="Times New Roman" panose="02020603050405020304" pitchFamily="18" charset="0"/>
                <a:cs typeface="Times New Roman" panose="02020603050405020304" pitchFamily="18" charset="0"/>
              </a:rPr>
              <a:t>Non primitive.</a:t>
            </a:r>
          </a:p>
          <a:p>
            <a:r>
              <a:rPr lang="en-US" sz="2000" dirty="0" smtClean="0">
                <a:latin typeface="Times New Roman" panose="02020603050405020304" pitchFamily="18" charset="0"/>
                <a:cs typeface="Times New Roman" panose="02020603050405020304" pitchFamily="18" charset="0"/>
              </a:rPr>
              <a:t>What defines the scope of a variable?</a:t>
            </a:r>
          </a:p>
          <a:p>
            <a:pPr marL="0" indent="0">
              <a:buNone/>
            </a:pPr>
            <a:r>
              <a:rPr lang="en-US" sz="2000" dirty="0" smtClean="0">
                <a:latin typeface="Times New Roman" panose="02020603050405020304" pitchFamily="18" charset="0"/>
                <a:cs typeface="Times New Roman" panose="02020603050405020304" pitchFamily="18" charset="0"/>
              </a:rPr>
              <a:t>      Location of a variable set the variable scope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0332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997" y="922770"/>
            <a:ext cx="7239000" cy="5449896"/>
          </a:xfrm>
        </p:spPr>
        <p:txBody>
          <a:bodyPr>
            <a:normAutofit/>
          </a:bodyPr>
          <a:lstStyle/>
          <a:p>
            <a:pP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How many types of categories of scope and what are they?</a:t>
            </a:r>
          </a:p>
          <a:p>
            <a:pPr marL="0" indent="0">
              <a:buNone/>
            </a:pPr>
            <a:r>
              <a:rPr lang="en-IN" sz="2000" dirty="0" smtClean="0">
                <a:latin typeface="Times New Roman" panose="02020603050405020304" pitchFamily="18" charset="0"/>
                <a:cs typeface="Times New Roman" panose="02020603050405020304" pitchFamily="18" charset="0"/>
              </a:rPr>
              <a:t>   Four categories of scope: member variable scope, local variable scope, parameter scope, and exception handler parameter scope.</a:t>
            </a:r>
          </a:p>
          <a:p>
            <a:pPr marL="0" indent="0">
              <a:buNone/>
            </a:pPr>
            <a:endParaRPr lang="en-I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How many integrals are in java programming languages?</a:t>
            </a:r>
          </a:p>
          <a:p>
            <a:pPr marL="0" indent="0">
              <a:buNone/>
            </a:pPr>
            <a:r>
              <a:rPr lang="en-IN" sz="2000" dirty="0" smtClean="0">
                <a:latin typeface="Times New Roman" panose="02020603050405020304" pitchFamily="18" charset="0"/>
                <a:cs typeface="Times New Roman" panose="02020603050405020304" pitchFamily="18" charset="0"/>
              </a:rPr>
              <a:t>      Four- </a:t>
            </a:r>
            <a:r>
              <a:rPr lang="en-IN" sz="2000" dirty="0" err="1" smtClean="0">
                <a:latin typeface="Times New Roman" panose="02020603050405020304" pitchFamily="18" charset="0"/>
                <a:cs typeface="Times New Roman" panose="02020603050405020304" pitchFamily="18" charset="0"/>
              </a:rPr>
              <a:t>byte,short,int</a:t>
            </a:r>
            <a:r>
              <a:rPr lang="en-IN" sz="2000" dirty="0" smtClean="0">
                <a:latin typeface="Times New Roman" panose="02020603050405020304" pitchFamily="18" charset="0"/>
                <a:cs typeface="Times New Roman" panose="02020603050405020304" pitchFamily="18" charset="0"/>
              </a:rPr>
              <a:t> and long</a:t>
            </a:r>
          </a:p>
          <a:p>
            <a:pPr marL="0" indent="0">
              <a:buNone/>
            </a:pPr>
            <a:endParaRPr lang="en-I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How you represent literals of integral types?</a:t>
            </a:r>
          </a:p>
          <a:p>
            <a:pPr marL="0" indent="0">
              <a:buNone/>
            </a:pPr>
            <a:r>
              <a:rPr lang="en-IN" sz="2000" dirty="0" smtClean="0">
                <a:latin typeface="Times New Roman" panose="02020603050405020304" pitchFamily="18" charset="0"/>
                <a:cs typeface="Times New Roman" panose="02020603050405020304" pitchFamily="18" charset="0"/>
              </a:rPr>
              <a:t>          Decimal, octal, </a:t>
            </a:r>
            <a:r>
              <a:rPr lang="en-IN" sz="2000" dirty="0" err="1" smtClean="0">
                <a:latin typeface="Times New Roman" panose="02020603050405020304" pitchFamily="18" charset="0"/>
                <a:cs typeface="Times New Roman" panose="02020603050405020304" pitchFamily="18" charset="0"/>
              </a:rPr>
              <a:t>hexa</a:t>
            </a:r>
            <a:r>
              <a:rPr lang="en-IN" sz="2000" dirty="0" smtClean="0">
                <a:latin typeface="Times New Roman" panose="02020603050405020304" pitchFamily="18" charset="0"/>
                <a:cs typeface="Times New Roman" panose="02020603050405020304" pitchFamily="18" charset="0"/>
              </a:rPr>
              <a:t> decimal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701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Content Placeholder 1048653"/>
          <p:cNvSpPr>
            <a:spLocks noGrp="1"/>
          </p:cNvSpPr>
          <p:nvPr>
            <p:ph idx="1"/>
          </p:nvPr>
        </p:nvSpPr>
        <p:spPr>
          <a:xfrm>
            <a:off x="628650" y="762659"/>
            <a:ext cx="7806668" cy="5414304"/>
          </a:xfrm>
        </p:spPr>
        <p:txBody>
          <a:bodyPr/>
          <a:lstStyle/>
          <a:p>
            <a:endParaRPr lang="en-GB"/>
          </a:p>
        </p:txBody>
      </p:sp>
      <p:pic>
        <p:nvPicPr>
          <p:cNvPr id="2097157" name="Picture 2097156"/>
          <p:cNvPicPr>
            <a:picLocks/>
          </p:cNvPicPr>
          <p:nvPr/>
        </p:nvPicPr>
        <p:blipFill>
          <a:blip r:embed="rId2"/>
          <a:stretch>
            <a:fillRect/>
          </a:stretch>
        </p:blipFill>
        <p:spPr>
          <a:xfrm>
            <a:off x="273381" y="739146"/>
            <a:ext cx="7877391" cy="543184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048672"/>
          <p:cNvSpPr>
            <a:spLocks noGrp="1"/>
          </p:cNvSpPr>
          <p:nvPr>
            <p:ph type="title"/>
          </p:nvPr>
        </p:nvSpPr>
        <p:spPr/>
        <p:txBody>
          <a:bodyPr/>
          <a:lstStyle/>
          <a:p>
            <a:r>
              <a:rPr lang="en-US" b="1">
                <a:solidFill>
                  <a:srgbClr val="FF6600"/>
                </a:solidFill>
              </a:rPr>
              <a:t>Evaluation of JAVA</a:t>
            </a:r>
            <a:endParaRPr lang="en-GB" b="1">
              <a:solidFill>
                <a:srgbClr val="FF6600"/>
              </a:solidFill>
            </a:endParaRPr>
          </a:p>
        </p:txBody>
      </p:sp>
      <p:sp>
        <p:nvSpPr>
          <p:cNvPr id="1048674" name="Content Placeholder 1048673"/>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The development of each programming language is based on a fact: there is a need to solve a problem that was not resolved by previous programming languages. Early programmers had to choose different programming languages, usually for various tasks, such as a specific language for a type of field.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1048675"/>
          <p:cNvSpPr>
            <a:spLocks noGrp="1"/>
          </p:cNvSpPr>
          <p:nvPr>
            <p:ph idx="1"/>
          </p:nvPr>
        </p:nvSpPr>
        <p:spPr>
          <a:xfrm>
            <a:off x="393518" y="779770"/>
            <a:ext cx="7457550" cy="5567010"/>
          </a:xfrm>
        </p:spPr>
        <p:txBody>
          <a:bodyPr>
            <a:normAutofit/>
          </a:bodyPr>
          <a:lstStyle/>
          <a:p>
            <a:r>
              <a:rPr lang="en-GB" sz="2000" dirty="0">
                <a:latin typeface="Times New Roman" panose="02020603050405020304" pitchFamily="18" charset="0"/>
                <a:cs typeface="Times New Roman" panose="02020603050405020304" pitchFamily="18" charset="0"/>
              </a:rPr>
              <a:t>C is a processor-oriented programming language; it is easy to execute and understand. C became quite famous at that time because it was reliable, simple and easy to use.</a:t>
            </a:r>
          </a:p>
          <a:p>
            <a:r>
              <a:rPr lang="en-GB" sz="2000" dirty="0">
                <a:latin typeface="Times New Roman" panose="02020603050405020304" pitchFamily="18" charset="0"/>
                <a:cs typeface="Times New Roman" panose="02020603050405020304" pitchFamily="18" charset="0"/>
              </a:rPr>
              <a:t>Though C was a quite efficient and successful programming language, the complexity of the program was seeking more efficient language to solve problems</a:t>
            </a:r>
            <a:r>
              <a:rPr lang="en-US"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C++ came with object-oriented programming features. C++ is the extension of C language which has been used extensively. It is a powerful modern language that includes the power and simplicity of C and the characteristics of OOP. C++ provides more functional software benefits than C.</a:t>
            </a:r>
          </a:p>
          <a:p>
            <a:endParaRPr lang="en-GB"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1048667"/>
          <p:cNvSpPr>
            <a:spLocks noGrp="1"/>
          </p:cNvSpPr>
          <p:nvPr>
            <p:ph idx="1"/>
          </p:nvPr>
        </p:nvSpPr>
        <p:spPr>
          <a:xfrm>
            <a:off x="628650" y="656710"/>
            <a:ext cx="7658714" cy="5520253"/>
          </a:xfrm>
        </p:spPr>
        <p:txBody>
          <a:bodyPr/>
          <a:lstStyle/>
          <a:p>
            <a:endParaRPr lang="en-GB"/>
          </a:p>
        </p:txBody>
      </p:sp>
      <p:pic>
        <p:nvPicPr>
          <p:cNvPr id="2097164" name="Picture 2097163"/>
          <p:cNvPicPr>
            <a:picLocks/>
          </p:cNvPicPr>
          <p:nvPr/>
        </p:nvPicPr>
        <p:blipFill>
          <a:blip r:embed="rId2"/>
          <a:stretch>
            <a:fillRect/>
          </a:stretch>
        </p:blipFill>
        <p:spPr>
          <a:xfrm rot="21573070">
            <a:off x="501451" y="344576"/>
            <a:ext cx="7569488" cy="592606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199</TotalTime>
  <Words>2235</Words>
  <Application>Microsoft Office PowerPoint</Application>
  <PresentationFormat>On-screen Show (4:3)</PresentationFormat>
  <Paragraphs>439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Opulent</vt:lpstr>
      <vt:lpstr>PowerPoint Presentation</vt:lpstr>
      <vt:lpstr>PowerPoint Presentation</vt:lpstr>
      <vt:lpstr>PowerPoint Presentation</vt:lpstr>
      <vt:lpstr>PowerPoint Presentation</vt:lpstr>
      <vt:lpstr>PowerPoint Presentation</vt:lpstr>
      <vt:lpstr>PowerPoint Presentation</vt:lpstr>
      <vt:lpstr>Evaluation of JAVA</vt:lpstr>
      <vt:lpstr>PowerPoint Presentation</vt:lpstr>
      <vt:lpstr>PowerPoint Presentation</vt:lpstr>
      <vt:lpstr>PowerPoint Presentation</vt:lpstr>
      <vt:lpstr>Programming Language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Virtual Machine </vt:lpstr>
      <vt:lpstr>PowerPoint Presentation</vt:lpstr>
      <vt:lpstr>PowerPoint Presentation</vt:lpstr>
      <vt:lpstr>PowerPoint Presentation</vt:lpstr>
      <vt:lpstr>PowerPoint Presentation</vt:lpstr>
      <vt:lpstr>PowerPoint Presentation</vt:lpstr>
      <vt:lpstr>PowerPoint Presentation</vt:lpstr>
      <vt:lpstr>CONSTRUCTOR </vt:lpstr>
      <vt:lpstr>PowerPoint Presentation</vt:lpstr>
      <vt:lpstr>PowerPoint Presentation</vt:lpstr>
      <vt:lpstr>FUNCTION SIGNATURE</vt:lpstr>
      <vt:lpstr>DATA TYPES:</vt:lpstr>
      <vt:lpstr>PowerPoint Presentation</vt:lpstr>
      <vt:lpstr>PowerPoint Presentation</vt:lpstr>
      <vt:lpstr>PowerPoint Presentation</vt:lpstr>
      <vt:lpstr>PowerPoint Presentation</vt:lpstr>
      <vt:lpstr>PowerPoint Presentation</vt:lpstr>
      <vt:lpstr>UNICODE SYSTEM</vt:lpstr>
      <vt:lpstr>STATIC CLASS MEMBER</vt:lpstr>
      <vt:lpstr>PowerPoint Presentation</vt:lpstr>
      <vt:lpstr>Garbage collection</vt:lpstr>
      <vt:lpstr>FINAL KEYWORD</vt:lpstr>
      <vt:lpstr>PowerPoint Presentation</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INTERVIEW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SM-M105F</dc:creator>
  <cp:lastModifiedBy>Windows User</cp:lastModifiedBy>
  <cp:revision>19</cp:revision>
  <dcterms:created xsi:type="dcterms:W3CDTF">2015-05-11T22:30:45Z</dcterms:created>
  <dcterms:modified xsi:type="dcterms:W3CDTF">2021-03-24T14:09:20Z</dcterms:modified>
</cp:coreProperties>
</file>