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6"/>
  </p:notesMasterIdLst>
  <p:sldIdLst>
    <p:sldId id="256" r:id="rId2"/>
    <p:sldId id="267" r:id="rId3"/>
    <p:sldId id="274" r:id="rId4"/>
    <p:sldId id="268" r:id="rId5"/>
    <p:sldId id="277" r:id="rId6"/>
    <p:sldId id="278" r:id="rId7"/>
    <p:sldId id="264" r:id="rId8"/>
    <p:sldId id="271" r:id="rId9"/>
    <p:sldId id="279" r:id="rId10"/>
    <p:sldId id="280" r:id="rId11"/>
    <p:sldId id="262" r:id="rId12"/>
    <p:sldId id="263" r:id="rId13"/>
    <p:sldId id="275" r:id="rId14"/>
    <p:sldId id="276" r:id="rId15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A28"/>
    <a:srgbClr val="00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7" autoAdjust="0"/>
    <p:restoredTop sz="90334" autoAdjust="0"/>
  </p:normalViewPr>
  <p:slideViewPr>
    <p:cSldViewPr snapToGrid="0">
      <p:cViewPr varScale="1">
        <p:scale>
          <a:sx n="101" d="100"/>
          <a:sy n="101" d="100"/>
        </p:scale>
        <p:origin x="2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5563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38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Kity.</a:t>
            </a:r>
            <a:r>
              <a:rPr lang="en-US" altLang="zh-CN" dirty="0" err="1" smtClean="0">
                <a:solidFill>
                  <a:srgbClr val="FFFF00"/>
                </a:solidFill>
              </a:rPr>
              <a:t>registerAction</a:t>
            </a:r>
            <a:r>
              <a:rPr lang="en-US" altLang="zh-CN" dirty="0" smtClean="0">
                <a:solidFill>
                  <a:schemeClr val="tx1"/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</a:rPr>
              <a:t>name</a:t>
            </a:r>
            <a:r>
              <a:rPr lang="en-US" altLang="zh-CN" dirty="0" smtClean="0">
                <a:solidFill>
                  <a:schemeClr val="tx1"/>
                </a:solidFill>
              </a:rPr>
              <a:t>: ‘move’,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</a:rPr>
              <a:t>bind</a:t>
            </a:r>
            <a:r>
              <a:rPr lang="en-US" altLang="zh-CN" dirty="0" smtClean="0">
                <a:solidFill>
                  <a:schemeClr val="tx1"/>
                </a:solidFill>
              </a:rPr>
              <a:t>: function( paper 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// this refers to current action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this.on</a:t>
            </a:r>
            <a:r>
              <a:rPr lang="en-US" altLang="zh-CN" dirty="0" smtClean="0">
                <a:solidFill>
                  <a:schemeClr val="tx1"/>
                </a:solidFill>
              </a:rPr>
              <a:t>(‘</a:t>
            </a:r>
            <a:r>
              <a:rPr lang="en-US" altLang="zh-CN" dirty="0" err="1" smtClean="0">
                <a:solidFill>
                  <a:schemeClr val="tx1"/>
                </a:solidFill>
              </a:rPr>
              <a:t>mousedown</a:t>
            </a:r>
            <a:r>
              <a:rPr lang="en-US" altLang="zh-CN" dirty="0" smtClean="0">
                <a:solidFill>
                  <a:schemeClr val="tx1"/>
                </a:solidFill>
              </a:rPr>
              <a:t>’, function(e) { … });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this.on</a:t>
            </a:r>
            <a:r>
              <a:rPr lang="en-US" altLang="zh-CN" dirty="0" smtClean="0">
                <a:solidFill>
                  <a:schemeClr val="tx1"/>
                </a:solidFill>
              </a:rPr>
              <a:t>(‘</a:t>
            </a:r>
            <a:r>
              <a:rPr lang="en-US" altLang="zh-CN" dirty="0" err="1" smtClean="0">
                <a:solidFill>
                  <a:schemeClr val="tx1"/>
                </a:solidFill>
              </a:rPr>
              <a:t>mouseup</a:t>
            </a:r>
            <a:r>
              <a:rPr lang="en-US" altLang="zh-CN" dirty="0" smtClean="0">
                <a:solidFill>
                  <a:schemeClr val="tx1"/>
                </a:solidFill>
              </a:rPr>
              <a:t>’, function(e) { … });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});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87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80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4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4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5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0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9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6E9DEC-419B-4CC5-A080-3B06BD5A8291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96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Kity Graph Editor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209800" y="3786738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Design Specification </a:t>
            </a:r>
            <a:r>
              <a:rPr lang="zh-CN" dirty="0" smtClean="0"/>
              <a:t>v</a:t>
            </a:r>
            <a:r>
              <a:rPr lang="zh-CN" dirty="0"/>
              <a:t>1.0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 </a:t>
            </a:r>
            <a:r>
              <a:rPr lang="en-US" altLang="zh-CN" dirty="0" smtClean="0"/>
              <a:t>SVG.js 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 smtClean="0"/>
              <a:t>所有图形的基类</a:t>
            </a:r>
            <a:endParaRPr lang="en-US" altLang="zh-CN" dirty="0" smtClean="0"/>
          </a:p>
          <a:p>
            <a:r>
              <a:rPr lang="zh-CN" altLang="en-US" dirty="0" smtClean="0"/>
              <a:t>具体的图形在其基础上继承</a:t>
            </a:r>
            <a:endParaRPr lang="en-US" altLang="zh-CN" dirty="0" smtClean="0"/>
          </a:p>
          <a:p>
            <a:r>
              <a:rPr lang="zh-CN" altLang="en-US" dirty="0" smtClean="0"/>
              <a:t>图形公用的功能点在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上拓展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6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Create Shape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Command </a:t>
            </a:r>
            <a:r>
              <a:rPr lang="zh-CN" altLang="en-US" dirty="0" smtClean="0"/>
              <a:t>使用示例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3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"/>
          <p:cNvSpPr/>
          <p:nvPr/>
        </p:nvSpPr>
        <p:spPr>
          <a:xfrm>
            <a:off x="0" y="0"/>
            <a:ext cx="1631574" cy="6858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cxnSp>
        <p:nvCxnSpPr>
          <p:cNvPr id="17" name="直接连接符 16"/>
          <p:cNvCxnSpPr>
            <a:stCxn id="7" idx="2"/>
          </p:cNvCxnSpPr>
          <p:nvPr/>
        </p:nvCxnSpPr>
        <p:spPr>
          <a:xfrm flipH="1">
            <a:off x="487219" y="434566"/>
            <a:ext cx="56073" cy="6423434"/>
          </a:xfrm>
          <a:prstGeom prst="line">
            <a:avLst/>
          </a:prstGeom>
          <a:ln>
            <a:solidFill>
              <a:srgbClr val="286A2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33"/>
          <p:cNvSpPr/>
          <p:nvPr/>
        </p:nvSpPr>
        <p:spPr>
          <a:xfrm>
            <a:off x="1631574" y="0"/>
            <a:ext cx="7114074" cy="685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6" name="Shape 35"/>
          <p:cNvSpPr/>
          <p:nvPr/>
        </p:nvSpPr>
        <p:spPr>
          <a:xfrm>
            <a:off x="8745648" y="0"/>
            <a:ext cx="3446352" cy="6858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31"/>
          <p:cNvSpPr/>
          <p:nvPr/>
        </p:nvSpPr>
        <p:spPr>
          <a:xfrm>
            <a:off x="161742" y="104741"/>
            <a:ext cx="763100" cy="329825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Bridge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Shape 34"/>
          <p:cNvSpPr/>
          <p:nvPr/>
        </p:nvSpPr>
        <p:spPr>
          <a:xfrm>
            <a:off x="2034429" y="104741"/>
            <a:ext cx="763100" cy="329825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FFFF"/>
                </a:solidFill>
              </a:rPr>
              <a:t>Paper</a:t>
            </a:r>
          </a:p>
        </p:txBody>
      </p:sp>
      <p:sp>
        <p:nvSpPr>
          <p:cNvPr id="9" name="Shape 36"/>
          <p:cNvSpPr/>
          <p:nvPr/>
        </p:nvSpPr>
        <p:spPr>
          <a:xfrm>
            <a:off x="8978431" y="104741"/>
            <a:ext cx="763100" cy="329825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altLang="zh-CN">
                <a:solidFill>
                  <a:srgbClr val="FFFFFF"/>
                </a:solidFill>
              </a:rPr>
              <a:t>Shape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425117" y="434566"/>
            <a:ext cx="0" cy="64234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369119" y="434566"/>
            <a:ext cx="0" cy="64234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58625" y="530255"/>
            <a:ext cx="119578" cy="13459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7219" y="539307"/>
            <a:ext cx="112145" cy="75533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99364" y="764391"/>
            <a:ext cx="176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5678" y="4669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exec(‘curve’)</a:t>
            </a:r>
            <a:endParaRPr lang="zh-CN" altLang="en-US" dirty="0"/>
          </a:p>
        </p:txBody>
      </p:sp>
      <p:sp>
        <p:nvSpPr>
          <p:cNvPr id="20" name="Shape 34"/>
          <p:cNvSpPr/>
          <p:nvPr/>
        </p:nvSpPr>
        <p:spPr>
          <a:xfrm>
            <a:off x="4509300" y="100845"/>
            <a:ext cx="2084598" cy="329825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CurveCommand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21" name="直接连接符 20"/>
          <p:cNvCxnSpPr>
            <a:stCxn id="20" idx="2"/>
          </p:cNvCxnSpPr>
          <p:nvPr/>
        </p:nvCxnSpPr>
        <p:spPr>
          <a:xfrm>
            <a:off x="5551599" y="430670"/>
            <a:ext cx="15830" cy="642733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733556" y="2529738"/>
            <a:ext cx="148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push(p)</a:t>
            </a:r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633060" y="2488326"/>
            <a:ext cx="119900" cy="411346"/>
            <a:chOff x="6510278" y="2136618"/>
            <a:chExt cx="119900" cy="411346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6510278" y="2136618"/>
              <a:ext cx="119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5400000">
              <a:off x="6364555" y="2282341"/>
              <a:ext cx="411346" cy="119900"/>
            </a:xfrm>
            <a:prstGeom prst="bentConnector3">
              <a:avLst>
                <a:gd name="adj1" fmla="val 999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矩形 86"/>
          <p:cNvSpPr/>
          <p:nvPr/>
        </p:nvSpPr>
        <p:spPr>
          <a:xfrm>
            <a:off x="9311993" y="2900950"/>
            <a:ext cx="115024" cy="6971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26398" y="3014831"/>
            <a:ext cx="367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633060" y="2715648"/>
            <a:ext cx="350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 = new Circle(p, R)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5626398" y="3387186"/>
            <a:ext cx="367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5665874" y="3072953"/>
            <a:ext cx="35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c.paint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0124" y="3739884"/>
            <a:ext cx="23586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363007" y="3415781"/>
            <a:ext cx="148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evt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mousemove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-9887" y="4843618"/>
            <a:ext cx="236851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49608" y="453584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dblclick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366603" y="2010848"/>
            <a:ext cx="112145" cy="75533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517775" y="4831105"/>
            <a:ext cx="108623" cy="10432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2490054" y="4984781"/>
            <a:ext cx="301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657266" y="4664028"/>
            <a:ext cx="266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evt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dblclick</a:t>
            </a:r>
            <a:endParaRPr lang="zh-CN" altLang="en-US" dirty="0"/>
          </a:p>
        </p:txBody>
      </p:sp>
      <p:cxnSp>
        <p:nvCxnSpPr>
          <p:cNvPr id="119" name="直接箭头连接符 118"/>
          <p:cNvCxnSpPr/>
          <p:nvPr/>
        </p:nvCxnSpPr>
        <p:spPr>
          <a:xfrm flipH="1">
            <a:off x="2495419" y="5345319"/>
            <a:ext cx="3012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 flipH="1">
            <a:off x="2673872" y="5042612"/>
            <a:ext cx="274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addShape</a:t>
            </a:r>
            <a:r>
              <a:rPr lang="en-US" altLang="zh-CN" dirty="0" smtClean="0"/>
              <a:t>(curve)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5705396" y="4000096"/>
            <a:ext cx="434743" cy="2435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410754" y="1893371"/>
            <a:ext cx="148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evt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mousedown</a:t>
            </a:r>
            <a:endParaRPr lang="zh-CN" altLang="en-US" dirty="0"/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-1908" y="2208421"/>
            <a:ext cx="236851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508252" y="2243237"/>
            <a:ext cx="100496" cy="12055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/>
          <p:nvPr/>
        </p:nvCxnSpPr>
        <p:spPr>
          <a:xfrm flipV="1">
            <a:off x="2491111" y="2421599"/>
            <a:ext cx="3025961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2673871" y="2113822"/>
            <a:ext cx="268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evt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mousedown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2374973" y="3635135"/>
            <a:ext cx="99231" cy="8727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5517072" y="3742816"/>
            <a:ext cx="112668" cy="60135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/>
          <p:nvPr/>
        </p:nvCxnSpPr>
        <p:spPr>
          <a:xfrm flipV="1">
            <a:off x="2490407" y="3832169"/>
            <a:ext cx="3017845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2673871" y="3524392"/>
            <a:ext cx="268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evt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mousemove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374357" y="4775693"/>
            <a:ext cx="112145" cy="10125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箭头连接符 174"/>
          <p:cNvCxnSpPr/>
          <p:nvPr/>
        </p:nvCxnSpPr>
        <p:spPr>
          <a:xfrm flipH="1">
            <a:off x="2480451" y="5704895"/>
            <a:ext cx="302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2673874" y="5386718"/>
            <a:ext cx="27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unlock (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478203" y="878969"/>
            <a:ext cx="1587217" cy="366963"/>
            <a:chOff x="2478203" y="1203218"/>
            <a:chExt cx="1587217" cy="366963"/>
          </a:xfrm>
        </p:grpSpPr>
        <p:cxnSp>
          <p:nvCxnSpPr>
            <p:cNvPr id="24" name="直接连接符 23"/>
            <p:cNvCxnSpPr>
              <a:stCxn id="15" idx="3"/>
            </p:cNvCxnSpPr>
            <p:nvPr/>
          </p:nvCxnSpPr>
          <p:spPr>
            <a:xfrm>
              <a:off x="2478203" y="1203219"/>
              <a:ext cx="5097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rot="10800000" flipV="1">
              <a:off x="2478204" y="1203218"/>
              <a:ext cx="509715" cy="366963"/>
            </a:xfrm>
            <a:prstGeom prst="bentConnector3">
              <a:avLst>
                <a:gd name="adj1" fmla="val -188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3104901" y="1232609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lock(</a:t>
              </a:r>
              <a:r>
                <a:rPr lang="en-US" altLang="zh-CN" dirty="0" err="1" smtClean="0"/>
                <a:t>cmd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5618873" y="3685862"/>
            <a:ext cx="148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updatecurve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36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Move Shape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Action </a:t>
            </a:r>
            <a:r>
              <a:rPr lang="zh-CN" altLang="en-US" dirty="0" smtClean="0"/>
              <a:t>使用示例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65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575" y="400050"/>
            <a:ext cx="10058400" cy="62103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56" y="639258"/>
            <a:ext cx="9357395" cy="58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8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8712" y="1855831"/>
            <a:ext cx="6090250" cy="479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66158" y="2889848"/>
            <a:ext cx="288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Google Doc</a:t>
            </a:r>
          </a:p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绘图模块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4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架构说明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1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0364103" y="332509"/>
            <a:ext cx="1436961" cy="6315941"/>
          </a:xfrm>
          <a:prstGeom prst="roundRect">
            <a:avLst>
              <a:gd name="adj" fmla="val 7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U</a:t>
            </a:r>
            <a:r>
              <a:rPr lang="en-US" altLang="zh-CN" sz="1800" dirty="0" smtClean="0"/>
              <a:t>nderscore</a:t>
            </a:r>
            <a:endParaRPr lang="zh-CN" altLang="en-US" sz="1800" dirty="0"/>
          </a:p>
        </p:txBody>
      </p:sp>
      <p:sp>
        <p:nvSpPr>
          <p:cNvPr id="26" name="下箭头 25"/>
          <p:cNvSpPr/>
          <p:nvPr/>
        </p:nvSpPr>
        <p:spPr>
          <a:xfrm rot="5400000">
            <a:off x="9969610" y="3317940"/>
            <a:ext cx="272209" cy="345078"/>
          </a:xfrm>
          <a:prstGeom prst="downArrow">
            <a:avLst>
              <a:gd name="adj1" fmla="val 50000"/>
              <a:gd name="adj2" fmla="val 686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0024" y="332509"/>
            <a:ext cx="9654197" cy="6315941"/>
            <a:chOff x="552449" y="332509"/>
            <a:chExt cx="9654197" cy="6315941"/>
          </a:xfrm>
        </p:grpSpPr>
        <p:sp>
          <p:nvSpPr>
            <p:cNvPr id="23" name="圆角矩形 22"/>
            <p:cNvSpPr/>
            <p:nvPr/>
          </p:nvSpPr>
          <p:spPr>
            <a:xfrm>
              <a:off x="552449" y="332509"/>
              <a:ext cx="9654197" cy="6315941"/>
            </a:xfrm>
            <a:prstGeom prst="roundRect">
              <a:avLst>
                <a:gd name="adj" fmla="val 3136"/>
              </a:avLst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03932" y="504013"/>
              <a:ext cx="9288714" cy="5760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Bridge</a:t>
              </a:r>
              <a:endParaRPr lang="zh-CN" altLang="en-US" sz="20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3931" y="1458580"/>
              <a:ext cx="7750283" cy="2076356"/>
              <a:chOff x="703931" y="2539264"/>
              <a:chExt cx="6626257" cy="2875612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703931" y="2539264"/>
                <a:ext cx="6626257" cy="2875612"/>
              </a:xfrm>
              <a:prstGeom prst="roundRect">
                <a:avLst>
                  <a:gd name="adj" fmla="val 36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913795" y="2746627"/>
                <a:ext cx="6161562" cy="52465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Paper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79292" y="3770955"/>
                <a:ext cx="1328266" cy="12530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bIns="72000" rtlCol="0" anchor="b" anchorCtr="0"/>
              <a:lstStyle/>
              <a:p>
                <a:pPr algn="ctr"/>
                <a:r>
                  <a:rPr lang="en-US" altLang="zh-CN" dirty="0" smtClean="0"/>
                  <a:t>Select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Move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Resize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Rotate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Skew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Typing…</a:t>
                </a:r>
                <a:endParaRPr lang="zh-CN" altLang="en-US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913795" y="3478646"/>
                <a:ext cx="1166689" cy="52465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Actions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244126" y="3740974"/>
                <a:ext cx="1816847" cy="10175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180000" bIns="72000" rtlCol="0" anchor="b" anchorCtr="0"/>
              <a:lstStyle/>
              <a:p>
                <a:pPr algn="ctr"/>
                <a:r>
                  <a:rPr lang="en-US" altLang="zh-CN" dirty="0" err="1" smtClean="0"/>
                  <a:t>SelectionMgr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 (</a:t>
                </a:r>
                <a:r>
                  <a:rPr lang="en-US" altLang="zh-CN" dirty="0" err="1" smtClean="0"/>
                  <a:t>HistoryMgr</a:t>
                </a:r>
                <a:r>
                  <a:rPr lang="en-US" altLang="zh-CN" dirty="0" smtClean="0"/>
                  <a:t>…)</a:t>
                </a: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5051642" y="3478646"/>
                <a:ext cx="1349458" cy="52465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Managers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94157" y="3746993"/>
                <a:ext cx="2236509" cy="101152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180000" bIns="72000" rtlCol="0" anchor="b" anchorCtr="0"/>
              <a:lstStyle/>
              <a:p>
                <a:pPr algn="ctr"/>
                <a:r>
                  <a:rPr lang="en-US" altLang="zh-CN" dirty="0" smtClean="0"/>
                  <a:t>Line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Curve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Circle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Path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Narrow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Text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Stroke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Fill…</a:t>
                </a:r>
                <a:endParaRPr lang="zh-CN" altLang="en-US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513364" y="3484666"/>
                <a:ext cx="2279110" cy="52465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Commands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8757345" y="1458580"/>
              <a:ext cx="1225125" cy="2076356"/>
            </a:xfrm>
            <a:prstGeom prst="roundRect">
              <a:avLst>
                <a:gd name="adj" fmla="val 70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UI</a:t>
              </a:r>
              <a:endParaRPr lang="zh-CN" altLang="en-US" sz="2400" dirty="0"/>
            </a:p>
          </p:txBody>
        </p:sp>
        <p:sp>
          <p:nvSpPr>
            <p:cNvPr id="16" name="下箭头 15"/>
            <p:cNvSpPr/>
            <p:nvPr/>
          </p:nvSpPr>
          <p:spPr>
            <a:xfrm rot="10800000">
              <a:off x="4416670" y="1124750"/>
              <a:ext cx="272209" cy="297555"/>
            </a:xfrm>
            <a:prstGeom prst="downArrow">
              <a:avLst>
                <a:gd name="adj1" fmla="val 50000"/>
                <a:gd name="adj2" fmla="val 6866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 rot="10800000">
              <a:off x="9243978" y="1138550"/>
              <a:ext cx="272209" cy="294982"/>
            </a:xfrm>
            <a:prstGeom prst="downArrow">
              <a:avLst>
                <a:gd name="adj1" fmla="val 50000"/>
                <a:gd name="adj2" fmla="val 6866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3932" y="3877209"/>
              <a:ext cx="9288714" cy="1910275"/>
            </a:xfrm>
            <a:prstGeom prst="roundRect">
              <a:avLst>
                <a:gd name="adj" fmla="val 397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21" name="下箭头 20"/>
            <p:cNvSpPr/>
            <p:nvPr/>
          </p:nvSpPr>
          <p:spPr>
            <a:xfrm rot="10800000">
              <a:off x="4339709" y="3576211"/>
              <a:ext cx="272209" cy="273610"/>
            </a:xfrm>
            <a:prstGeom prst="downArrow">
              <a:avLst>
                <a:gd name="adj1" fmla="val 50000"/>
                <a:gd name="adj2" fmla="val 6866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18762" y="4527196"/>
              <a:ext cx="5470526" cy="1023402"/>
            </a:xfrm>
            <a:prstGeom prst="roundRect">
              <a:avLst>
                <a:gd name="adj" fmla="val 49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Shape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18763" y="4047344"/>
              <a:ext cx="891091" cy="3161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Rect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816818" y="4047343"/>
              <a:ext cx="891091" cy="3161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Circle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814873" y="4047342"/>
              <a:ext cx="891091" cy="3161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Path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812928" y="4047341"/>
              <a:ext cx="891091" cy="3161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Line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810983" y="4047340"/>
              <a:ext cx="891091" cy="3161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Curve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43627" y="394006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…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84627" y="4069642"/>
              <a:ext cx="3124498" cy="15032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826025" y="4181708"/>
              <a:ext cx="1402515" cy="3566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826024" y="4635491"/>
              <a:ext cx="1402515" cy="3566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Grouping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826023" y="5083657"/>
              <a:ext cx="1402515" cy="3566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Layer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767521" y="503656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…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 rot="5400000">
              <a:off x="6354193" y="4855576"/>
              <a:ext cx="272209" cy="345078"/>
            </a:xfrm>
            <a:prstGeom prst="downArrow">
              <a:avLst>
                <a:gd name="adj1" fmla="val 50000"/>
                <a:gd name="adj2" fmla="val 6866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03931" y="6116738"/>
              <a:ext cx="4506624" cy="429458"/>
            </a:xfrm>
            <a:prstGeom prst="roundRect">
              <a:avLst>
                <a:gd name="adj" fmla="val 10492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Native SVG</a:t>
              </a:r>
              <a:endParaRPr lang="zh-CN" altLang="en-US" sz="20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8315656" y="4642952"/>
              <a:ext cx="1402515" cy="3566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(Animate)</a:t>
              </a:r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8315656" y="4175662"/>
              <a:ext cx="1402515" cy="3566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Gradient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486022" y="6122296"/>
              <a:ext cx="4506624" cy="429458"/>
            </a:xfrm>
            <a:prstGeom prst="roundRect">
              <a:avLst>
                <a:gd name="adj" fmla="val 10492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SVG Utility</a:t>
              </a:r>
              <a:endParaRPr lang="zh-CN" altLang="en-US" sz="2000" dirty="0"/>
            </a:p>
          </p:txBody>
        </p:sp>
        <p:sp>
          <p:nvSpPr>
            <p:cNvPr id="45" name="下箭头 44"/>
            <p:cNvSpPr/>
            <p:nvPr/>
          </p:nvSpPr>
          <p:spPr>
            <a:xfrm rot="10800000">
              <a:off x="2814873" y="5825529"/>
              <a:ext cx="272209" cy="273610"/>
            </a:xfrm>
            <a:prstGeom prst="downArrow">
              <a:avLst>
                <a:gd name="adj1" fmla="val 50000"/>
                <a:gd name="adj2" fmla="val 6866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7514323" y="5821721"/>
              <a:ext cx="272209" cy="273610"/>
            </a:xfrm>
            <a:prstGeom prst="downArrow">
              <a:avLst>
                <a:gd name="adj1" fmla="val 50000"/>
                <a:gd name="adj2" fmla="val 6866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2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UI </a:t>
            </a:r>
            <a:r>
              <a:rPr lang="zh-CN" altLang="en-US" dirty="0" smtClean="0"/>
              <a:t>给用户提供操作的元素，以及可操作状态表示等</a:t>
            </a:r>
            <a:endParaRPr lang="en-US" altLang="zh-CN" dirty="0" smtClean="0"/>
          </a:p>
          <a:p>
            <a:r>
              <a:rPr lang="en-US" altLang="zh-CN" dirty="0" smtClean="0"/>
              <a:t>Bridge </a:t>
            </a:r>
            <a:r>
              <a:rPr lang="zh-CN" altLang="en-US" dirty="0" smtClean="0"/>
              <a:t>负责处理用户对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的操作，转换为给 </a:t>
            </a:r>
            <a:r>
              <a:rPr lang="en-US" altLang="zh-CN" dirty="0" smtClean="0"/>
              <a:t>Paper </a:t>
            </a:r>
            <a:r>
              <a:rPr lang="zh-CN" altLang="en-US" dirty="0" smtClean="0"/>
              <a:t>的命令。</a:t>
            </a:r>
            <a:endParaRPr lang="en-US" altLang="zh-CN" dirty="0" smtClean="0"/>
          </a:p>
          <a:p>
            <a:r>
              <a:rPr lang="en-US" altLang="zh-CN" dirty="0" smtClean="0"/>
              <a:t>Bridge </a:t>
            </a:r>
            <a:r>
              <a:rPr lang="zh-CN" altLang="en-US" dirty="0" smtClean="0"/>
              <a:t>向 </a:t>
            </a:r>
            <a:r>
              <a:rPr lang="en-US" altLang="zh-CN" dirty="0" smtClean="0"/>
              <a:t>Paper </a:t>
            </a:r>
            <a:r>
              <a:rPr lang="zh-CN" altLang="en-US" dirty="0" smtClean="0"/>
              <a:t>查询命令是否可用，转为为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的状态表示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63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图形管理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保存对已经创建的图形的引用，提供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事件管理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包装原生事件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控制事件的分发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提供触发事件的接口</a:t>
            </a:r>
            <a:endParaRPr lang="en-US" altLang="zh-CN" dirty="0" smtClean="0"/>
          </a:p>
          <a:p>
            <a:r>
              <a:rPr lang="zh-CN" altLang="en-US" dirty="0" smtClean="0"/>
              <a:t>动作和命令管理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提供注册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提供注册 </a:t>
            </a:r>
            <a:r>
              <a:rPr lang="en-US" altLang="zh-CN" dirty="0" smtClean="0"/>
              <a:t>Command 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zh-CN" altLang="en-US" dirty="0" smtClean="0"/>
              <a:t>向上提供命令调用接口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14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213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Action </a:t>
            </a:r>
            <a:r>
              <a:rPr lang="zh-CN" altLang="en-US" sz="2800" dirty="0" smtClean="0"/>
              <a:t>向 </a:t>
            </a:r>
            <a:r>
              <a:rPr lang="en-US" altLang="zh-CN" sz="2800" dirty="0" smtClean="0"/>
              <a:t>Paper </a:t>
            </a:r>
            <a:r>
              <a:rPr lang="zh-CN" altLang="en-US" sz="2800" dirty="0" smtClean="0"/>
              <a:t>注册</a:t>
            </a:r>
            <a:endParaRPr lang="en-US" altLang="zh-CN" sz="2800" dirty="0" smtClean="0"/>
          </a:p>
          <a:p>
            <a:r>
              <a:rPr lang="en-US" altLang="zh-CN" sz="2800" dirty="0" smtClean="0"/>
              <a:t>Action </a:t>
            </a:r>
            <a:r>
              <a:rPr lang="zh-CN" altLang="en-US" sz="2800" dirty="0" smtClean="0"/>
              <a:t>要在 </a:t>
            </a:r>
            <a:r>
              <a:rPr lang="en-US" altLang="zh-CN" sz="2800" dirty="0" smtClean="0"/>
              <a:t>bind </a:t>
            </a:r>
            <a:r>
              <a:rPr lang="zh-CN" altLang="en-US" sz="2800" dirty="0" smtClean="0"/>
              <a:t>方法中声明要监听 </a:t>
            </a:r>
            <a:r>
              <a:rPr lang="en-US" altLang="zh-CN" sz="2800" dirty="0" smtClean="0"/>
              <a:t>Paper </a:t>
            </a:r>
            <a:r>
              <a:rPr lang="zh-CN" altLang="en-US" sz="2800" dirty="0" smtClean="0"/>
              <a:t>的哪些事件</a:t>
            </a:r>
            <a:endParaRPr lang="en-US" altLang="zh-CN" sz="2800" dirty="0" smtClean="0"/>
          </a:p>
          <a:p>
            <a:r>
              <a:rPr lang="en-US" altLang="zh-CN" sz="2800" dirty="0" smtClean="0"/>
              <a:t>Paper </a:t>
            </a:r>
            <a:r>
              <a:rPr lang="zh-CN" altLang="en-US" sz="2800" dirty="0" smtClean="0"/>
              <a:t>把事件分发给每一个 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（不会分发给</a:t>
            </a:r>
            <a:r>
              <a:rPr lang="en-US" altLang="zh-CN" sz="2800" dirty="0"/>
              <a:t>C</a:t>
            </a:r>
            <a:r>
              <a:rPr lang="en-US" altLang="zh-CN" sz="2800" dirty="0" smtClean="0"/>
              <a:t>ommand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Paper </a:t>
            </a:r>
            <a:r>
              <a:rPr lang="zh-CN" altLang="en-US" sz="2800" dirty="0" smtClean="0"/>
              <a:t>允许 </a:t>
            </a:r>
            <a:r>
              <a:rPr lang="en-US" altLang="zh-CN" sz="2800" dirty="0" smtClean="0"/>
              <a:t>Action </a:t>
            </a:r>
            <a:r>
              <a:rPr lang="zh-CN" altLang="en-US" sz="2800" dirty="0" smtClean="0"/>
              <a:t>独占，独占模式下 </a:t>
            </a:r>
            <a:r>
              <a:rPr lang="en-US" altLang="zh-CN" sz="2800" dirty="0" smtClean="0"/>
              <a:t>Paper </a:t>
            </a:r>
            <a:r>
              <a:rPr lang="zh-CN" altLang="en-US" sz="2800" dirty="0" smtClean="0"/>
              <a:t>的事件只会分发给独占的 </a:t>
            </a:r>
            <a:r>
              <a:rPr lang="en-US" altLang="zh-CN" sz="2800" dirty="0" smtClean="0"/>
              <a:t>Action</a:t>
            </a:r>
          </a:p>
          <a:p>
            <a:r>
              <a:rPr lang="zh-CN" altLang="en-US" sz="2800" dirty="0" smtClean="0"/>
              <a:t>优势：保持了每个 </a:t>
            </a:r>
            <a:r>
              <a:rPr lang="en-US" altLang="zh-CN" sz="2800" dirty="0" smtClean="0"/>
              <a:t>Action </a:t>
            </a:r>
            <a:r>
              <a:rPr lang="zh-CN" altLang="en-US" sz="2800" dirty="0" smtClean="0"/>
              <a:t>的独立性以及 </a:t>
            </a:r>
            <a:r>
              <a:rPr lang="en-US" altLang="zh-CN" sz="2800" dirty="0" smtClean="0"/>
              <a:t>Paper </a:t>
            </a:r>
            <a:r>
              <a:rPr lang="zh-CN" altLang="en-US" sz="2800" dirty="0" smtClean="0"/>
              <a:t>的独立性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080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213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Command </a:t>
            </a:r>
            <a:r>
              <a:rPr lang="zh-CN" altLang="en-US" sz="2800" dirty="0" smtClean="0"/>
              <a:t>向 </a:t>
            </a:r>
            <a:r>
              <a:rPr lang="en-US" altLang="zh-CN" sz="2800" dirty="0" smtClean="0"/>
              <a:t>Paper </a:t>
            </a:r>
            <a:r>
              <a:rPr lang="zh-CN" altLang="en-US" sz="2800" dirty="0" smtClean="0"/>
              <a:t>注册</a:t>
            </a:r>
            <a:endParaRPr lang="en-US" altLang="zh-CN" sz="2800" dirty="0" smtClean="0"/>
          </a:p>
          <a:p>
            <a:r>
              <a:rPr lang="en-US" altLang="zh-CN" sz="2800" dirty="0" smtClean="0"/>
              <a:t>Paper </a:t>
            </a:r>
            <a:r>
              <a:rPr lang="zh-CN" altLang="en-US" sz="2800" dirty="0" smtClean="0"/>
              <a:t>在执行 </a:t>
            </a:r>
            <a:r>
              <a:rPr lang="en-US" altLang="zh-CN" sz="2800" dirty="0" smtClean="0"/>
              <a:t>Command </a:t>
            </a:r>
            <a:r>
              <a:rPr lang="zh-CN" altLang="en-US" sz="2800" dirty="0" smtClean="0"/>
              <a:t>之前让 </a:t>
            </a:r>
            <a:r>
              <a:rPr lang="en-US" altLang="zh-CN" sz="2800" dirty="0" smtClean="0"/>
              <a:t>Command </a:t>
            </a:r>
            <a:r>
              <a:rPr lang="zh-CN" altLang="en-US" sz="2800" dirty="0" smtClean="0"/>
              <a:t>独占，且提供结束 </a:t>
            </a:r>
            <a:r>
              <a:rPr lang="en-US" altLang="zh-CN" sz="2800" dirty="0" smtClean="0"/>
              <a:t>Command </a:t>
            </a:r>
            <a:r>
              <a:rPr lang="zh-CN" altLang="en-US" sz="2800" dirty="0" smtClean="0"/>
              <a:t>的接口</a:t>
            </a:r>
            <a:endParaRPr lang="en-US" altLang="zh-CN" sz="2800" dirty="0" smtClean="0"/>
          </a:p>
          <a:p>
            <a:r>
              <a:rPr lang="en-US" altLang="zh-CN" sz="2800" dirty="0" smtClean="0"/>
              <a:t>Command </a:t>
            </a:r>
            <a:r>
              <a:rPr lang="zh-CN" altLang="en-US" sz="2800" dirty="0" smtClean="0"/>
              <a:t>独占 </a:t>
            </a:r>
            <a:r>
              <a:rPr lang="en-US" altLang="zh-CN" sz="2800" dirty="0" smtClean="0"/>
              <a:t>Paper </a:t>
            </a:r>
            <a:r>
              <a:rPr lang="zh-CN" altLang="en-US" sz="2800" dirty="0" smtClean="0"/>
              <a:t>后，事件只会传递给当前执行的</a:t>
            </a:r>
            <a:r>
              <a:rPr lang="en-US" altLang="zh-CN" sz="2800" dirty="0" smtClean="0"/>
              <a:t>Command</a:t>
            </a:r>
          </a:p>
          <a:p>
            <a:r>
              <a:rPr lang="zh-CN" altLang="en-US" sz="2800" dirty="0" smtClean="0"/>
              <a:t>和 </a:t>
            </a:r>
            <a:r>
              <a:rPr lang="en-US" altLang="zh-CN" sz="2800" dirty="0" smtClean="0"/>
              <a:t>Action </a:t>
            </a:r>
            <a:r>
              <a:rPr lang="zh-CN" altLang="en-US" sz="2800" dirty="0" smtClean="0"/>
              <a:t>的区别</a:t>
            </a:r>
            <a:endParaRPr lang="en-US" altLang="zh-CN" sz="2800" dirty="0"/>
          </a:p>
          <a:p>
            <a:pPr lvl="1"/>
            <a:r>
              <a:rPr lang="en-US" altLang="zh-CN" sz="2600" dirty="0"/>
              <a:t>Action </a:t>
            </a:r>
            <a:r>
              <a:rPr lang="zh-CN" altLang="en-US" sz="2600" dirty="0"/>
              <a:t>会针对 </a:t>
            </a:r>
            <a:r>
              <a:rPr lang="en-US" altLang="zh-CN" sz="2600" dirty="0" smtClean="0"/>
              <a:t>Paper </a:t>
            </a:r>
            <a:r>
              <a:rPr lang="zh-CN" altLang="en-US" sz="2600" dirty="0" smtClean="0"/>
              <a:t>的事件</a:t>
            </a:r>
            <a:r>
              <a:rPr lang="zh-CN" altLang="en-US" sz="2600" dirty="0">
                <a:solidFill>
                  <a:srgbClr val="FFFF00"/>
                </a:solidFill>
              </a:rPr>
              <a:t>主动</a:t>
            </a:r>
            <a:r>
              <a:rPr lang="zh-CN" altLang="en-US" sz="2600" dirty="0"/>
              <a:t>进行操作</a:t>
            </a:r>
            <a:endParaRPr lang="en-US" altLang="zh-CN" sz="2600" dirty="0"/>
          </a:p>
          <a:p>
            <a:pPr lvl="1"/>
            <a:r>
              <a:rPr lang="en-US" altLang="zh-CN" sz="2600" dirty="0"/>
              <a:t>Command </a:t>
            </a:r>
            <a:r>
              <a:rPr lang="zh-CN" altLang="en-US" sz="2600" dirty="0"/>
              <a:t>是等待</a:t>
            </a:r>
            <a:r>
              <a:rPr lang="zh-CN" altLang="en-US" sz="2600" dirty="0">
                <a:solidFill>
                  <a:srgbClr val="FFFF00"/>
                </a:solidFill>
              </a:rPr>
              <a:t>被动</a:t>
            </a:r>
            <a:r>
              <a:rPr lang="zh-CN" altLang="en-US" sz="2600" dirty="0"/>
              <a:t>调用的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955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选区查询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选中的图形列表</a:t>
            </a:r>
            <a:endParaRPr lang="en-US" altLang="zh-CN" dirty="0" smtClean="0"/>
          </a:p>
          <a:p>
            <a:r>
              <a:rPr lang="zh-CN" altLang="en-US" dirty="0" smtClean="0"/>
              <a:t>选区设置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渲染选择焦点和控制点</a:t>
            </a:r>
            <a:endParaRPr lang="en-US" altLang="zh-CN" dirty="0"/>
          </a:p>
          <a:p>
            <a:r>
              <a:rPr lang="zh-CN" altLang="en-US" dirty="0" smtClean="0"/>
              <a:t>控制点类型查询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8868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1054</TotalTime>
  <Words>436</Words>
  <Application>Microsoft Office PowerPoint</Application>
  <PresentationFormat>宽屏</PresentationFormat>
  <Paragraphs>103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Trebuchet MS</vt:lpstr>
      <vt:lpstr>Wingdings 2</vt:lpstr>
      <vt:lpstr>石板</vt:lpstr>
      <vt:lpstr>Kity Graph Editor</vt:lpstr>
      <vt:lpstr>预期</vt:lpstr>
      <vt:lpstr>Architecture</vt:lpstr>
      <vt:lpstr>PowerPoint 演示文稿</vt:lpstr>
      <vt:lpstr>Bridge 和 UI</vt:lpstr>
      <vt:lpstr>Paper</vt:lpstr>
      <vt:lpstr>Action</vt:lpstr>
      <vt:lpstr>Command</vt:lpstr>
      <vt:lpstr>SelectionManager</vt:lpstr>
      <vt:lpstr>Shape</vt:lpstr>
      <vt:lpstr>Create Shape</vt:lpstr>
      <vt:lpstr>PowerPoint 演示文稿</vt:lpstr>
      <vt:lpstr>Move Shape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Kity Graph Editor</dc:title>
  <dc:creator>Techird</dc:creator>
  <cp:lastModifiedBy>刘家鸣</cp:lastModifiedBy>
  <cp:revision>63</cp:revision>
  <dcterms:modified xsi:type="dcterms:W3CDTF">2013-09-24T07:05:44Z</dcterms:modified>
</cp:coreProperties>
</file>