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2" r:id="rId8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12" d="100"/>
          <a:sy n="212" d="100"/>
        </p:scale>
        <p:origin x="-104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99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51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641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6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66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80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06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5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09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78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508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252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PyQt5</a:t>
            </a:r>
            <a:r>
              <a:rPr kumimoji="1" lang="zh-CN" altLang="en-US" dirty="0" smtClean="0"/>
              <a:t>开发与实战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1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6034" y="243991"/>
            <a:ext cx="7772400" cy="1102519"/>
          </a:xfrm>
        </p:spPr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err="1" smtClean="0"/>
              <a:t>Qt</a:t>
            </a:r>
            <a:endParaRPr kumimoji="1"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88434" y="1552536"/>
            <a:ext cx="7772400" cy="2011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dirty="0" smtClean="0"/>
              <a:t>    使用</a:t>
            </a:r>
            <a:r>
              <a:rPr kumimoji="1" lang="en-US" altLang="zh-CN" sz="2400" dirty="0" smtClean="0"/>
              <a:t>C++</a:t>
            </a:r>
            <a:r>
              <a:rPr kumimoji="1" lang="zh-CN" altLang="en-US" sz="2400" dirty="0" smtClean="0"/>
              <a:t>语言编写的跨平台</a:t>
            </a:r>
            <a:r>
              <a:rPr kumimoji="1" lang="en-US" altLang="zh-CN" sz="2400" dirty="0" smtClean="0"/>
              <a:t>GUI</a:t>
            </a:r>
            <a:r>
              <a:rPr kumimoji="1" lang="zh-CN" altLang="en-US" sz="2400" dirty="0" smtClean="0"/>
              <a:t>库，支持</a:t>
            </a:r>
            <a:r>
              <a:rPr kumimoji="1" lang="en-US" altLang="zh-CN" sz="2400" dirty="0" smtClean="0"/>
              <a:t>Windows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/>
              <a:t>Mac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X</a:t>
            </a:r>
            <a:r>
              <a:rPr kumimoji="1" lang="zh-CN" altLang="en-US" sz="2400" dirty="0" smtClean="0"/>
              <a:t>和</a:t>
            </a:r>
            <a:r>
              <a:rPr kumimoji="1" lang="en-US" altLang="zh-CN" sz="2400" dirty="0" smtClean="0"/>
              <a:t>Linux</a:t>
            </a:r>
            <a:r>
              <a:rPr kumimoji="1" lang="zh-CN" altLang="en-US" sz="2400" dirty="0" smtClean="0"/>
              <a:t>。由于</a:t>
            </a:r>
            <a:r>
              <a:rPr kumimoji="1" lang="en-US" altLang="zh-CN" sz="2400" dirty="0" err="1" smtClean="0"/>
              <a:t>Qt</a:t>
            </a:r>
            <a:r>
              <a:rPr kumimoji="1" lang="zh-CN" altLang="en-US" sz="2400" dirty="0" smtClean="0"/>
              <a:t>使用</a:t>
            </a:r>
            <a:r>
              <a:rPr kumimoji="1" lang="en-US" altLang="zh-CN" sz="2400" dirty="0" smtClean="0"/>
              <a:t>C++</a:t>
            </a:r>
            <a:r>
              <a:rPr kumimoji="1" lang="zh-CN" altLang="en-US" sz="2400" dirty="0" smtClean="0"/>
              <a:t>语言编写，所以使用</a:t>
            </a:r>
            <a:r>
              <a:rPr kumimoji="1" lang="en-US" altLang="zh-CN" sz="2400" dirty="0" err="1" smtClean="0"/>
              <a:t>Qt</a:t>
            </a:r>
            <a:r>
              <a:rPr kumimoji="1" lang="zh-CN" altLang="en-US" sz="2400" dirty="0" smtClean="0"/>
              <a:t>开发的</a:t>
            </a:r>
            <a:r>
              <a:rPr kumimoji="1" lang="en-US" altLang="zh-CN" sz="2400" dirty="0" smtClean="0"/>
              <a:t>GUI</a:t>
            </a:r>
            <a:r>
              <a:rPr kumimoji="1" lang="zh-CN" altLang="en-US" sz="2400" dirty="0" smtClean="0"/>
              <a:t>程序的界面风格与当前操作系统完全相同，而且运行效率很高。</a:t>
            </a:r>
            <a:endParaRPr kumimoji="1" lang="en-US" altLang="zh-CN" sz="2400" dirty="0" smtClean="0"/>
          </a:p>
          <a:p>
            <a:pPr algn="l"/>
            <a:endParaRPr kumimoji="1" lang="en-US" altLang="zh-CN" sz="2400" dirty="0"/>
          </a:p>
          <a:p>
            <a:pPr algn="l"/>
            <a:r>
              <a:rPr kumimoji="1" lang="en-US" altLang="zh-CN" sz="2400" dirty="0" smtClean="0"/>
              <a:t>GUI</a:t>
            </a:r>
            <a:r>
              <a:rPr kumimoji="1" lang="zh-CN" altLang="en-US" sz="2400" dirty="0" smtClean="0"/>
              <a:t>：带图形用户接口的程序，也就是我们经常说的桌面应用。</a:t>
            </a:r>
            <a:endParaRPr kumimoji="1" lang="en-US" altLang="zh-CN" sz="2400" dirty="0" smtClean="0"/>
          </a:p>
          <a:p>
            <a:pPr algn="l"/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98878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6034" y="243991"/>
            <a:ext cx="7772400" cy="1102519"/>
          </a:xfrm>
        </p:spPr>
        <p:txBody>
          <a:bodyPr/>
          <a:lstStyle/>
          <a:p>
            <a:r>
              <a:rPr kumimoji="1" lang="en-US" altLang="zh-CN" dirty="0" err="1" smtClean="0"/>
              <a:t>Qt</a:t>
            </a:r>
            <a:r>
              <a:rPr kumimoji="1" lang="zh-CN" altLang="en-US" dirty="0" smtClean="0"/>
              <a:t>的历史</a:t>
            </a:r>
            <a:endParaRPr kumimoji="1"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88434" y="1552536"/>
            <a:ext cx="7772400" cy="2622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1800" dirty="0" smtClean="0"/>
              <a:t>          </a:t>
            </a:r>
            <a:r>
              <a:rPr kumimoji="1" lang="en-US" altLang="zh-CN" sz="1800" dirty="0" err="1" smtClean="0"/>
              <a:t>Qt</a:t>
            </a:r>
            <a:r>
              <a:rPr kumimoji="1" lang="zh-CN" altLang="en-US" sz="1800" dirty="0" smtClean="0"/>
              <a:t>是挪威的一家名为</a:t>
            </a:r>
            <a:r>
              <a:rPr kumimoji="1" lang="en-US" altLang="zh-CN" sz="1800" dirty="0" err="1" smtClean="0"/>
              <a:t>Trolltech</a:t>
            </a:r>
            <a:r>
              <a:rPr kumimoji="1" lang="zh-CN" altLang="en-US" sz="1800" dirty="0" smtClean="0"/>
              <a:t>（奇趣科技）的公司开发的一个</a:t>
            </a:r>
            <a:r>
              <a:rPr kumimoji="1" lang="en-US" altLang="zh-CN" sz="1800" dirty="0" smtClean="0"/>
              <a:t>C++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GUI</a:t>
            </a:r>
            <a:r>
              <a:rPr kumimoji="1" lang="zh-CN" altLang="en-US" sz="1800" dirty="0" smtClean="0"/>
              <a:t>工具集，其中包括跨平台类库、集成开发工具和跨平台</a:t>
            </a:r>
            <a:r>
              <a:rPr kumimoji="1" lang="en-US" altLang="zh-CN" sz="1800" dirty="0" smtClean="0"/>
              <a:t>IDE</a:t>
            </a:r>
            <a:r>
              <a:rPr kumimoji="1" lang="zh-CN" altLang="en-US" sz="1800" dirty="0" smtClean="0"/>
              <a:t>，既可以用于开发</a:t>
            </a:r>
            <a:r>
              <a:rPr kumimoji="1" lang="en-US" altLang="zh-CN" sz="1800" dirty="0" smtClean="0"/>
              <a:t>GUI</a:t>
            </a:r>
            <a:r>
              <a:rPr kumimoji="1" lang="zh-CN" altLang="en-US" sz="1800" dirty="0" smtClean="0"/>
              <a:t>程序，也可以用于开发非</a:t>
            </a:r>
            <a:r>
              <a:rPr kumimoji="1" lang="en-US" altLang="zh-CN" sz="1800" dirty="0" smtClean="0"/>
              <a:t>GUI</a:t>
            </a:r>
            <a:r>
              <a:rPr kumimoji="1" lang="zh-CN" altLang="en-US" sz="1800" dirty="0" smtClean="0"/>
              <a:t>程序。使用</a:t>
            </a:r>
            <a:r>
              <a:rPr kumimoji="1" lang="en-US" altLang="zh-CN" sz="1800" dirty="0" err="1" smtClean="0"/>
              <a:t>Qt</a:t>
            </a:r>
            <a:r>
              <a:rPr kumimoji="1" lang="zh-CN" altLang="en-US" sz="1800" dirty="0" smtClean="0"/>
              <a:t>开发的代码只需要在不同的操作系统平台上重新编译，就可以在该平台上运行。也就是说，用</a:t>
            </a:r>
            <a:r>
              <a:rPr kumimoji="1" lang="en-US" altLang="zh-CN" sz="1800" dirty="0" err="1" smtClean="0"/>
              <a:t>Qt</a:t>
            </a:r>
            <a:r>
              <a:rPr kumimoji="1" lang="zh-CN" altLang="en-US" sz="1800" dirty="0" smtClean="0"/>
              <a:t>开发的程序的跨平台模式是源代码级的。</a:t>
            </a:r>
            <a:endParaRPr kumimoji="1" lang="en-US" altLang="zh-CN" sz="1800" dirty="0" smtClean="0"/>
          </a:p>
          <a:p>
            <a:pPr algn="l"/>
            <a:endParaRPr kumimoji="1" lang="en-US" altLang="zh-CN" sz="1800" dirty="0"/>
          </a:p>
          <a:p>
            <a:pPr algn="l"/>
            <a:r>
              <a:rPr kumimoji="1" lang="zh-CN" altLang="zh-CN" sz="1800" dirty="0" smtClean="0"/>
              <a:t> </a:t>
            </a:r>
            <a:r>
              <a:rPr kumimoji="1" lang="zh-CN" altLang="en-US" sz="1800" dirty="0" smtClean="0"/>
              <a:t>    </a:t>
            </a:r>
            <a:r>
              <a:rPr kumimoji="1" lang="en-US" altLang="zh-CN" sz="1800" dirty="0" smtClean="0"/>
              <a:t>2008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6</a:t>
            </a:r>
            <a:r>
              <a:rPr kumimoji="1" lang="zh-CN" altLang="en-US" sz="1800" dirty="0" smtClean="0"/>
              <a:t>月，</a:t>
            </a:r>
            <a:r>
              <a:rPr kumimoji="1" lang="en-US" altLang="zh-CN" sz="1800" dirty="0" err="1" smtClean="0"/>
              <a:t>Trolltech</a:t>
            </a:r>
            <a:r>
              <a:rPr kumimoji="1" lang="zh-CN" altLang="en-US" sz="1800" dirty="0" smtClean="0"/>
              <a:t>公司被</a:t>
            </a:r>
            <a:r>
              <a:rPr kumimoji="1" lang="en-US" altLang="zh-CN" sz="1800" dirty="0" smtClean="0"/>
              <a:t>Nokia</a:t>
            </a:r>
            <a:r>
              <a:rPr kumimoji="1" lang="zh-CN" altLang="en-US" sz="1800" dirty="0" smtClean="0"/>
              <a:t>（诺基亚）收购，</a:t>
            </a:r>
            <a:r>
              <a:rPr kumimoji="1" lang="en-US" altLang="zh-CN" sz="1800" dirty="0" smtClean="0"/>
              <a:t>2012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8</a:t>
            </a:r>
            <a:r>
              <a:rPr kumimoji="1" lang="zh-CN" altLang="en-US" sz="1800" dirty="0" smtClean="0"/>
              <a:t>月，芬兰的</a:t>
            </a:r>
            <a:r>
              <a:rPr kumimoji="1" lang="en-US" altLang="zh-CN" sz="1800" dirty="0" err="1" smtClean="0"/>
              <a:t>Digia</a:t>
            </a:r>
            <a:r>
              <a:rPr kumimoji="1" lang="zh-CN" altLang="en-US" sz="1800" dirty="0" smtClean="0"/>
              <a:t>公司从</a:t>
            </a:r>
            <a:r>
              <a:rPr kumimoji="1" lang="en-US" altLang="zh-CN" sz="1800" dirty="0" smtClean="0"/>
              <a:t>Nokia</a:t>
            </a:r>
            <a:r>
              <a:rPr kumimoji="1" lang="zh-CN" altLang="en-US" sz="1800" dirty="0" smtClean="0"/>
              <a:t>收购了</a:t>
            </a:r>
            <a:r>
              <a:rPr kumimoji="1" lang="en-US" altLang="zh-CN" sz="1800" dirty="0" err="1" smtClean="0"/>
              <a:t>Qt</a:t>
            </a:r>
            <a:r>
              <a:rPr kumimoji="1" lang="zh-CN" altLang="en-US" sz="1800" dirty="0" smtClean="0"/>
              <a:t>业务</a:t>
            </a:r>
            <a:r>
              <a:rPr kumimoji="1" lang="zh-CN" altLang="en-US" sz="1800" dirty="0" smtClean="0"/>
              <a:t>。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15468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6034" y="243991"/>
            <a:ext cx="7772400" cy="1102519"/>
          </a:xfrm>
        </p:spPr>
        <p:txBody>
          <a:bodyPr/>
          <a:lstStyle/>
          <a:p>
            <a:r>
              <a:rPr kumimoji="1" lang="en-US" altLang="zh-CN" dirty="0" err="1" smtClean="0"/>
              <a:t>Qt</a:t>
            </a:r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54" y="1735052"/>
            <a:ext cx="4219895" cy="25877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853" y="1735053"/>
            <a:ext cx="4237154" cy="258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59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6034" y="243991"/>
            <a:ext cx="7772400" cy="1102519"/>
          </a:xfrm>
        </p:spPr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err="1" smtClean="0"/>
              <a:t>PyQt</a:t>
            </a:r>
            <a:endParaRPr kumimoji="1"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88434" y="1552536"/>
            <a:ext cx="7772400" cy="3590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 smtClean="0"/>
              <a:t>     </a:t>
            </a:r>
            <a:r>
              <a:rPr kumimoji="1" lang="en-US" altLang="zh-CN" sz="2000" dirty="0" err="1" smtClean="0"/>
              <a:t>PyQt</a:t>
            </a:r>
            <a:r>
              <a:rPr kumimoji="1" lang="zh-CN" altLang="en-US" sz="2000" dirty="0" smtClean="0"/>
              <a:t>是一个用于创建</a:t>
            </a:r>
            <a:r>
              <a:rPr kumimoji="1" lang="en-US" altLang="zh-CN" sz="2000" dirty="0" smtClean="0"/>
              <a:t>GUI</a:t>
            </a:r>
            <a:r>
              <a:rPr kumimoji="1" lang="zh-CN" altLang="en-US" sz="2000" dirty="0" smtClean="0"/>
              <a:t>应用程序的跨平台工具包，它将</a:t>
            </a:r>
            <a:r>
              <a:rPr kumimoji="1" lang="en-US" altLang="zh-CN" sz="2000" dirty="0" smtClean="0"/>
              <a:t>Python</a:t>
            </a:r>
            <a:r>
              <a:rPr kumimoji="1" lang="zh-CN" altLang="en-US" sz="2000" dirty="0" smtClean="0"/>
              <a:t>与</a:t>
            </a:r>
            <a:r>
              <a:rPr kumimoji="1" lang="en-US" altLang="zh-CN" sz="2000" dirty="0" err="1" smtClean="0"/>
              <a:t>Qt</a:t>
            </a:r>
            <a:r>
              <a:rPr kumimoji="1" lang="zh-CN" altLang="en-US" sz="2000" dirty="0" smtClean="0"/>
              <a:t>库融为一体。也就是说，</a:t>
            </a:r>
            <a:r>
              <a:rPr kumimoji="1" lang="en-US" altLang="zh-CN" sz="2000" dirty="0" err="1" smtClean="0"/>
              <a:t>PyQt</a:t>
            </a:r>
            <a:r>
              <a:rPr kumimoji="1" lang="zh-CN" altLang="en-US" sz="2000" dirty="0" smtClean="0"/>
              <a:t>允许使用</a:t>
            </a:r>
            <a:r>
              <a:rPr kumimoji="1" lang="en-US" altLang="zh-CN" sz="2000" dirty="0" smtClean="0"/>
              <a:t>Python</a:t>
            </a:r>
            <a:r>
              <a:rPr kumimoji="1" lang="zh-CN" altLang="en-US" sz="2000" dirty="0" smtClean="0"/>
              <a:t>语言调用</a:t>
            </a:r>
            <a:r>
              <a:rPr kumimoji="1" lang="en-US" altLang="zh-CN" sz="2000" dirty="0" err="1" smtClean="0"/>
              <a:t>Qt</a:t>
            </a:r>
            <a:r>
              <a:rPr kumimoji="1" lang="zh-CN" altLang="en-US" sz="2000" dirty="0" smtClean="0"/>
              <a:t>库中的</a:t>
            </a:r>
            <a:r>
              <a:rPr kumimoji="1" lang="en-US" altLang="zh-CN" sz="2000" dirty="0" smtClean="0"/>
              <a:t>API</a:t>
            </a:r>
            <a:r>
              <a:rPr kumimoji="1" lang="zh-CN" altLang="en-US" sz="2000" dirty="0" smtClean="0"/>
              <a:t>。这样做的最大好处就是在保留了</a:t>
            </a:r>
            <a:r>
              <a:rPr kumimoji="1" lang="en-US" altLang="zh-CN" sz="2000" dirty="0" err="1" smtClean="0"/>
              <a:t>Qt</a:t>
            </a:r>
            <a:r>
              <a:rPr kumimoji="1" lang="zh-CN" altLang="en-US" sz="2000" dirty="0" smtClean="0"/>
              <a:t>高运行效率的同时，大大提高了开发效率。因为，使用</a:t>
            </a:r>
            <a:r>
              <a:rPr kumimoji="1" lang="en-US" altLang="zh-CN" sz="2000" dirty="0" smtClean="0"/>
              <a:t>Python</a:t>
            </a:r>
            <a:r>
              <a:rPr kumimoji="1" lang="zh-CN" altLang="en-US" sz="2000" dirty="0" smtClean="0"/>
              <a:t>语言开发程序要比使用</a:t>
            </a:r>
            <a:r>
              <a:rPr kumimoji="1" lang="en-US" altLang="zh-CN" sz="2000" dirty="0" smtClean="0"/>
              <a:t>C++</a:t>
            </a:r>
            <a:r>
              <a:rPr kumimoji="1" lang="zh-CN" altLang="en-US" sz="2000" dirty="0" smtClean="0"/>
              <a:t>语言开发程序快得多。</a:t>
            </a:r>
            <a:r>
              <a:rPr kumimoji="1" lang="en-US" altLang="zh-CN" sz="2000" dirty="0" err="1" smtClean="0"/>
              <a:t>PyQt</a:t>
            </a:r>
            <a:r>
              <a:rPr kumimoji="1" lang="zh-CN" altLang="en-US" sz="2000" dirty="0" smtClean="0"/>
              <a:t>对</a:t>
            </a:r>
            <a:r>
              <a:rPr kumimoji="1" lang="en-US" altLang="zh-CN" sz="2000" dirty="0" err="1" smtClean="0"/>
              <a:t>Qt</a:t>
            </a:r>
            <a:r>
              <a:rPr kumimoji="1" lang="zh-CN" altLang="en-US" sz="2000" dirty="0" smtClean="0"/>
              <a:t>做了完整的封装，几乎可以用</a:t>
            </a:r>
            <a:r>
              <a:rPr kumimoji="1" lang="en-US" altLang="zh-CN" sz="2000" dirty="0" err="1" smtClean="0"/>
              <a:t>PyQt</a:t>
            </a:r>
            <a:r>
              <a:rPr kumimoji="1" lang="zh-CN" altLang="en-US" sz="2000" dirty="0" smtClean="0"/>
              <a:t>做</a:t>
            </a:r>
            <a:r>
              <a:rPr kumimoji="1" lang="en-US" altLang="zh-CN" sz="2000" dirty="0" err="1" smtClean="0"/>
              <a:t>Qt</a:t>
            </a:r>
            <a:r>
              <a:rPr kumimoji="1" lang="zh-CN" altLang="en-US" sz="2000" dirty="0" smtClean="0"/>
              <a:t>能做的任何事情。</a:t>
            </a:r>
            <a:endParaRPr kumimoji="1" lang="en-US" altLang="zh-CN" sz="2000" dirty="0" smtClean="0"/>
          </a:p>
          <a:p>
            <a:pPr algn="l"/>
            <a:endParaRPr kumimoji="1" lang="en-US" altLang="zh-CN" sz="2000" dirty="0" smtClean="0"/>
          </a:p>
          <a:p>
            <a:pPr algn="l"/>
            <a:r>
              <a:rPr kumimoji="1" lang="zh-CN" altLang="zh-CN" sz="2000" dirty="0"/>
              <a:t> </a:t>
            </a:r>
            <a:r>
              <a:rPr kumimoji="1" lang="zh-CN" altLang="en-US" sz="2000" dirty="0" smtClean="0"/>
              <a:t>    由于目前最新的</a:t>
            </a:r>
            <a:r>
              <a:rPr kumimoji="1" lang="en-US" altLang="zh-CN" sz="2000" dirty="0" err="1" smtClean="0"/>
              <a:t>PyQt</a:t>
            </a:r>
            <a:r>
              <a:rPr kumimoji="1" lang="zh-CN" altLang="en-US" sz="2000" dirty="0" smtClean="0"/>
              <a:t>版本是</a:t>
            </a:r>
            <a:r>
              <a:rPr kumimoji="1" lang="en-US" altLang="zh-CN" sz="2000" dirty="0" smtClean="0"/>
              <a:t>5.11</a:t>
            </a:r>
            <a:r>
              <a:rPr kumimoji="1" lang="zh-CN" altLang="en-US" sz="2000" dirty="0" smtClean="0"/>
              <a:t>，所以习惯上成为</a:t>
            </a:r>
            <a:r>
              <a:rPr kumimoji="1" lang="en-US" altLang="zh-CN" sz="2000" dirty="0" err="1" smtClean="0"/>
              <a:t>PyQt</a:t>
            </a:r>
            <a:r>
              <a:rPr kumimoji="1" lang="zh-CN" altLang="en-US" sz="2000" dirty="0" smtClean="0"/>
              <a:t>为</a:t>
            </a:r>
            <a:r>
              <a:rPr kumimoji="1" lang="en-US" altLang="zh-CN" sz="2000" dirty="0" smtClean="0"/>
              <a:t>PyQt5</a:t>
            </a:r>
            <a:r>
              <a:rPr kumimoji="1" lang="zh-CN" altLang="en-US" sz="2000" dirty="0" smtClean="0"/>
              <a:t>。</a:t>
            </a:r>
            <a:endParaRPr kumimoji="1" lang="en-US" altLang="zh-CN" sz="2000" dirty="0" smtClean="0"/>
          </a:p>
          <a:p>
            <a:pPr algn="l"/>
            <a:endParaRPr kumimoji="1" lang="en-US" altLang="zh-CN" sz="2000" dirty="0" smtClean="0"/>
          </a:p>
          <a:p>
            <a:pPr algn="l"/>
            <a:endParaRPr kumimoji="1" lang="en-US" altLang="zh-CN" sz="2000" dirty="0"/>
          </a:p>
          <a:p>
            <a:pPr algn="l"/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550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6034" y="243991"/>
            <a:ext cx="7772400" cy="1102519"/>
          </a:xfrm>
        </p:spPr>
        <p:txBody>
          <a:bodyPr/>
          <a:lstStyle/>
          <a:p>
            <a:r>
              <a:rPr kumimoji="1" lang="zh-CN" altLang="en-US" dirty="0" smtClean="0"/>
              <a:t>为什么要开发桌面应用</a:t>
            </a:r>
            <a:endParaRPr kumimoji="1"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88434" y="1509580"/>
            <a:ext cx="7772400" cy="2833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800" dirty="0" smtClean="0"/>
              <a:t>    桌面应用，也可以称为</a:t>
            </a:r>
            <a:r>
              <a:rPr kumimoji="1" lang="en-US" altLang="zh-CN" sz="1800" dirty="0" smtClean="0"/>
              <a:t>GUI</a:t>
            </a:r>
            <a:r>
              <a:rPr kumimoji="1" lang="zh-CN" altLang="en-US" sz="1800" dirty="0" smtClean="0"/>
              <a:t>应用，在</a:t>
            </a:r>
            <a:r>
              <a:rPr kumimoji="1" lang="en-US" altLang="zh-CN" sz="1800" dirty="0" smtClean="0"/>
              <a:t>Windows</a:t>
            </a:r>
            <a:r>
              <a:rPr kumimoji="1" lang="zh-CN" altLang="en-US" sz="1800" dirty="0" smtClean="0"/>
              <a:t>处于非常火爆的</a:t>
            </a:r>
            <a:r>
              <a:rPr kumimoji="1" lang="en-US" altLang="zh-CN" sz="1800" dirty="0" smtClean="0"/>
              <a:t>15</a:t>
            </a:r>
            <a:r>
              <a:rPr kumimoji="1" lang="zh-CN" altLang="en-US" sz="1800" dirty="0" smtClean="0"/>
              <a:t>年时间（</a:t>
            </a:r>
            <a:r>
              <a:rPr kumimoji="1" lang="en-US" altLang="zh-CN" sz="1800" dirty="0" smtClean="0"/>
              <a:t>1995</a:t>
            </a:r>
            <a:r>
              <a:rPr kumimoji="1" lang="zh-CN" altLang="en-US" sz="1800" dirty="0" smtClean="0"/>
              <a:t>到</a:t>
            </a:r>
            <a:r>
              <a:rPr kumimoji="1" lang="en-US" altLang="zh-CN" sz="1800" dirty="0" smtClean="0"/>
              <a:t>2010</a:t>
            </a:r>
            <a:r>
              <a:rPr kumimoji="1" lang="zh-CN" altLang="en-US" sz="1800" dirty="0" smtClean="0"/>
              <a:t>）里是非常火的，不过最近几年被</a:t>
            </a:r>
            <a:r>
              <a:rPr kumimoji="1" lang="en-US" altLang="zh-CN" sz="1800" dirty="0" smtClean="0"/>
              <a:t>Web</a:t>
            </a:r>
            <a:r>
              <a:rPr kumimoji="1" lang="zh-CN" altLang="en-US" sz="1800" dirty="0" smtClean="0"/>
              <a:t>应用和移动应用强了风头。尽管</a:t>
            </a:r>
            <a:r>
              <a:rPr kumimoji="1" lang="en-US" altLang="zh-CN" sz="1800" dirty="0" smtClean="0"/>
              <a:t>Web</a:t>
            </a:r>
            <a:r>
              <a:rPr kumimoji="1" lang="zh-CN" altLang="en-US" sz="1800" dirty="0" smtClean="0"/>
              <a:t>和移动应用看似成为了现在的主流。但桌面应用目前仍然为很多类型应用的首选。移动应用由于屏幕太小，机器性能远低于同时代的</a:t>
            </a:r>
            <a:r>
              <a:rPr kumimoji="1" lang="en-US" altLang="zh-CN" sz="1800" dirty="0" smtClean="0"/>
              <a:t>PC</a:t>
            </a:r>
            <a:r>
              <a:rPr kumimoji="1" lang="zh-CN" altLang="en-US" sz="1800" dirty="0" smtClean="0"/>
              <a:t>机，所以至少目前来看，在短时间内移动应用是无法取代</a:t>
            </a:r>
            <a:r>
              <a:rPr kumimoji="1" lang="en-US" altLang="zh-CN" sz="1800" dirty="0" smtClean="0"/>
              <a:t>PC</a:t>
            </a:r>
            <a:r>
              <a:rPr kumimoji="1" lang="zh-CN" altLang="en-US" sz="1800" dirty="0" smtClean="0"/>
              <a:t>应用的，而在</a:t>
            </a:r>
            <a:r>
              <a:rPr kumimoji="1" lang="en-US" altLang="zh-CN" sz="1800" dirty="0" smtClean="0"/>
              <a:t>PC</a:t>
            </a:r>
            <a:r>
              <a:rPr kumimoji="1" lang="zh-CN" altLang="en-US" sz="1800" dirty="0" smtClean="0"/>
              <a:t>浏览器上运行的</a:t>
            </a:r>
            <a:r>
              <a:rPr kumimoji="1" lang="en-US" altLang="zh-CN" sz="1800" dirty="0" smtClean="0"/>
              <a:t>Web</a:t>
            </a:r>
            <a:r>
              <a:rPr kumimoji="1" lang="zh-CN" altLang="en-US" sz="1800" dirty="0" smtClean="0"/>
              <a:t>应用的主要优势是不需要安装，只要有浏览器就可以运行。</a:t>
            </a:r>
            <a:endParaRPr kumimoji="1" lang="en-US" altLang="zh-CN" sz="1800" dirty="0" smtClean="0"/>
          </a:p>
          <a:p>
            <a:pPr algn="l"/>
            <a:r>
              <a:rPr kumimoji="1" lang="en-US" altLang="zh-CN" sz="1800" dirty="0" smtClean="0"/>
              <a:t>       </a:t>
            </a:r>
            <a:r>
              <a:rPr kumimoji="1" lang="zh-CN" altLang="en-US" sz="1800" dirty="0" smtClean="0"/>
              <a:t>但缺点也显而易见，</a:t>
            </a:r>
            <a:r>
              <a:rPr kumimoji="1" lang="en-US" altLang="zh-CN" sz="1800" dirty="0" smtClean="0"/>
              <a:t>Web</a:t>
            </a:r>
            <a:r>
              <a:rPr kumimoji="1" lang="zh-CN" altLang="en-US" sz="1800" dirty="0" smtClean="0"/>
              <a:t>应用在浏览器部分的逻辑代码通常都是由</a:t>
            </a:r>
            <a:r>
              <a:rPr kumimoji="1" lang="en-US" altLang="zh-CN" sz="1800" dirty="0" smtClean="0"/>
              <a:t>JavaScript</a:t>
            </a:r>
            <a:r>
              <a:rPr kumimoji="1" lang="zh-CN" altLang="en-US" sz="1800" dirty="0" smtClean="0"/>
              <a:t>语言编写的，运行效率比较低，而且</a:t>
            </a:r>
            <a:r>
              <a:rPr kumimoji="1" lang="en-US" altLang="zh-CN" sz="1800" dirty="0" smtClean="0"/>
              <a:t>Web</a:t>
            </a:r>
            <a:r>
              <a:rPr kumimoji="1" lang="zh-CN" altLang="en-US" sz="1800" dirty="0" smtClean="0"/>
              <a:t>应用是无法完全控制本机的硬件的，如摄像头，蓝牙设备，打印机、串口等，</a:t>
            </a:r>
            <a:r>
              <a:rPr kumimoji="1" lang="en-US" altLang="zh-CN" sz="1800" dirty="0" smtClean="0"/>
              <a:t>Web</a:t>
            </a:r>
            <a:r>
              <a:rPr kumimoji="1" lang="zh-CN" altLang="en-US" sz="1800" dirty="0" smtClean="0"/>
              <a:t>应用在用户体验上也不如同时代的桌面应用，而</a:t>
            </a:r>
            <a:r>
              <a:rPr kumimoji="1" lang="en-US" altLang="zh-CN" sz="1800" dirty="0" smtClean="0"/>
              <a:t>Web</a:t>
            </a:r>
            <a:r>
              <a:rPr kumimoji="1" lang="zh-CN" altLang="en-US" sz="1800" dirty="0" smtClean="0"/>
              <a:t>应用不擅长的事正好是桌面应用的强项，因此，在未来的几十年，桌面应用仍然会占有非常重要的地位。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60818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6034" y="243991"/>
            <a:ext cx="7772400" cy="1102519"/>
          </a:xfrm>
        </p:spPr>
        <p:txBody>
          <a:bodyPr/>
          <a:lstStyle/>
          <a:p>
            <a:r>
              <a:rPr kumimoji="1" lang="zh-CN" altLang="en-US" dirty="0" smtClean="0"/>
              <a:t>要讲些什么</a:t>
            </a:r>
            <a:endParaRPr kumimoji="1"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88434" y="1509580"/>
            <a:ext cx="7772400" cy="337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Wingdings" charset="2"/>
              <a:buChar char="Ø"/>
            </a:pPr>
            <a:r>
              <a:rPr kumimoji="1" lang="en-US" altLang="zh-CN" sz="1800" dirty="0" err="1" smtClean="0"/>
              <a:t>Qt</a:t>
            </a:r>
            <a:r>
              <a:rPr kumimoji="1" lang="zh-CN" altLang="en-US" sz="1800" dirty="0"/>
              <a:t> </a:t>
            </a:r>
            <a:r>
              <a:rPr kumimoji="1" lang="en-US" altLang="zh-CN" sz="1800" dirty="0" smtClean="0"/>
              <a:t>Designer</a:t>
            </a:r>
          </a:p>
          <a:p>
            <a:pPr marL="285750" indent="-285750" algn="l">
              <a:buFont typeface="Wingdings" charset="2"/>
              <a:buChar char="Ø"/>
            </a:pP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r>
              <a:rPr kumimoji="1" lang="en-US" altLang="zh-CN" sz="1800" dirty="0" smtClean="0"/>
              <a:t>PyQt5</a:t>
            </a:r>
            <a:r>
              <a:rPr kumimoji="1" lang="zh-CN" altLang="en-US" sz="1800" dirty="0" smtClean="0"/>
              <a:t>基本窗口控件（</a:t>
            </a:r>
            <a:r>
              <a:rPr kumimoji="1" lang="en-US" altLang="zh-CN" sz="1800" dirty="0" err="1" smtClean="0"/>
              <a:t>QMainWindow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err="1" smtClean="0"/>
              <a:t>Qwidget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err="1" smtClean="0"/>
              <a:t>Qlabel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err="1" smtClean="0"/>
              <a:t>QLineEdit</a:t>
            </a:r>
            <a:r>
              <a:rPr kumimoji="1" lang="zh-CN" altLang="zh-CN" sz="1800" dirty="0" smtClean="0"/>
              <a:t>、</a:t>
            </a:r>
            <a:r>
              <a:rPr kumimoji="1" lang="zh-CN" altLang="en-US" sz="1800" dirty="0" smtClean="0"/>
              <a:t>菜单、工具栏等）</a:t>
            </a: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r>
              <a:rPr kumimoji="1" lang="en-US" altLang="zh-CN" sz="1800" dirty="0" smtClean="0"/>
              <a:t>PyQt5</a:t>
            </a:r>
            <a:r>
              <a:rPr kumimoji="1" lang="zh-CN" altLang="en-US" sz="1800" dirty="0" smtClean="0"/>
              <a:t>高级组件（</a:t>
            </a:r>
            <a:r>
              <a:rPr kumimoji="1" lang="en-US" altLang="zh-CN" sz="1800" dirty="0" err="1" smtClean="0"/>
              <a:t>QTableView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err="1" smtClean="0"/>
              <a:t>QListView</a:t>
            </a:r>
            <a:r>
              <a:rPr kumimoji="1" lang="zh-CN" altLang="en-US" sz="1800" dirty="0" smtClean="0"/>
              <a:t>、容器、多线程等）</a:t>
            </a: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r>
              <a:rPr kumimoji="1" lang="en-US" altLang="zh-CN" sz="1800" dirty="0" smtClean="0"/>
              <a:t>PyQt5</a:t>
            </a:r>
            <a:r>
              <a:rPr kumimoji="1" lang="zh-CN" altLang="en-US" sz="1800" dirty="0" smtClean="0"/>
              <a:t>布局管理（</a:t>
            </a:r>
            <a:r>
              <a:rPr kumimoji="1" lang="en-US" altLang="zh-CN" sz="1800" dirty="0" err="1" smtClean="0"/>
              <a:t>QBoxLayout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err="1" smtClean="0"/>
              <a:t>QGridLayout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err="1" smtClean="0"/>
              <a:t>QFormLayout</a:t>
            </a:r>
            <a:r>
              <a:rPr kumimoji="1" lang="zh-CN" altLang="en-US" sz="1800" dirty="0" smtClean="0"/>
              <a:t>、嵌套布局等）</a:t>
            </a: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r>
              <a:rPr kumimoji="1" lang="en-US" altLang="zh-CN" sz="1800" dirty="0" smtClean="0"/>
              <a:t>PyQt5</a:t>
            </a:r>
            <a:r>
              <a:rPr kumimoji="1" lang="zh-CN" altLang="en-US" sz="1800" dirty="0" smtClean="0"/>
              <a:t>信号与槽（事件处理、数据传递等）</a:t>
            </a: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r>
              <a:rPr kumimoji="1" lang="en-US" altLang="zh-CN" sz="1800" dirty="0" smtClean="0"/>
              <a:t>PyQt5</a:t>
            </a:r>
            <a:r>
              <a:rPr kumimoji="1" lang="zh-CN" altLang="en-US" sz="1800" dirty="0" smtClean="0"/>
              <a:t>图形与特效（定制窗口风格、绘图、</a:t>
            </a:r>
            <a:r>
              <a:rPr kumimoji="1" lang="en-US" altLang="zh-CN" sz="1800" dirty="0" smtClean="0"/>
              <a:t>QSS</a:t>
            </a:r>
            <a:r>
              <a:rPr kumimoji="1" lang="zh-CN" altLang="en-US" sz="1800" dirty="0" smtClean="0"/>
              <a:t>与</a:t>
            </a:r>
            <a:r>
              <a:rPr kumimoji="1" lang="en-US" altLang="zh-CN" sz="1800" dirty="0" smtClean="0"/>
              <a:t>UI</a:t>
            </a:r>
            <a:r>
              <a:rPr kumimoji="1" lang="zh-CN" altLang="en-US" sz="1800" dirty="0" smtClean="0"/>
              <a:t>美化、不规则窗口、设置样式等）</a:t>
            </a: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r>
              <a:rPr kumimoji="1" lang="en-US" altLang="zh-CN" sz="1800" dirty="0" smtClean="0"/>
              <a:t>PyQt5</a:t>
            </a:r>
            <a:r>
              <a:rPr kumimoji="1" lang="zh-CN" altLang="en-US" sz="1800" dirty="0" smtClean="0"/>
              <a:t>扩展应用（制作</a:t>
            </a:r>
            <a:r>
              <a:rPr kumimoji="1" lang="en-US" altLang="zh-CN" sz="1800" dirty="0" smtClean="0"/>
              <a:t>PyQt5</a:t>
            </a:r>
            <a:r>
              <a:rPr kumimoji="1" lang="zh-CN" altLang="en-US" sz="1800" dirty="0" smtClean="0"/>
              <a:t>安装程序、数据处理、第三方绘图库在</a:t>
            </a:r>
            <a:r>
              <a:rPr kumimoji="1" lang="en-US" altLang="zh-CN" sz="1800" dirty="0" smtClean="0"/>
              <a:t>PyQt5</a:t>
            </a:r>
            <a:r>
              <a:rPr kumimoji="1" lang="zh-CN" altLang="en-US" sz="1800" dirty="0" smtClean="0"/>
              <a:t>中的应用、</a:t>
            </a:r>
            <a:r>
              <a:rPr kumimoji="1" lang="en-US" altLang="zh-CN" sz="1800" dirty="0" smtClean="0"/>
              <a:t>UI</a:t>
            </a:r>
            <a:r>
              <a:rPr kumimoji="1" lang="zh-CN" altLang="en-US" sz="1800" dirty="0" smtClean="0"/>
              <a:t>自动化测试等）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83078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488</Words>
  <Application>Microsoft Macintosh PowerPoint</Application>
  <PresentationFormat>全屏显示(16:9)</PresentationFormat>
  <Paragraphs>33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PyQt5开发与实战</vt:lpstr>
      <vt:lpstr>什么是Qt</vt:lpstr>
      <vt:lpstr>Qt的历史</vt:lpstr>
      <vt:lpstr>Qt案例</vt:lpstr>
      <vt:lpstr>什么是PyQt</vt:lpstr>
      <vt:lpstr>为什么要开发桌面应用</vt:lpstr>
      <vt:lpstr>要讲些什么</vt:lpstr>
    </vt:vector>
  </TitlesOfParts>
  <Company>UNIVERSE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PyQt5开发与实战</dc:title>
  <dc:creator>NING LI</dc:creator>
  <cp:lastModifiedBy>NING LI</cp:lastModifiedBy>
  <cp:revision>38</cp:revision>
  <dcterms:created xsi:type="dcterms:W3CDTF">2018-10-20T14:16:35Z</dcterms:created>
  <dcterms:modified xsi:type="dcterms:W3CDTF">2018-10-21T12:43:18Z</dcterms:modified>
</cp:coreProperties>
</file>