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0" r:id="rId21"/>
    <p:sldId id="281" r:id="rId22"/>
    <p:sldId id="279" r:id="rId23"/>
    <p:sldId id="278" r:id="rId24"/>
    <p:sldId id="282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3" d="100"/>
          <a:sy n="123" d="100"/>
        </p:scale>
        <p:origin x="2376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E851-637D-45CA-AEEF-2532C5701559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AA8A-BFC4-41A9-8924-38AE6D927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338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E851-637D-45CA-AEEF-2532C5701559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AA8A-BFC4-41A9-8924-38AE6D927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78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E851-637D-45CA-AEEF-2532C5701559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AA8A-BFC4-41A9-8924-38AE6D927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59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E851-637D-45CA-AEEF-2532C5701559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AA8A-BFC4-41A9-8924-38AE6D927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87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E851-637D-45CA-AEEF-2532C5701559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AA8A-BFC4-41A9-8924-38AE6D927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512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E851-637D-45CA-AEEF-2532C5701559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AA8A-BFC4-41A9-8924-38AE6D927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009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E851-637D-45CA-AEEF-2532C5701559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AA8A-BFC4-41A9-8924-38AE6D927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510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E851-637D-45CA-AEEF-2532C5701559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AA8A-BFC4-41A9-8924-38AE6D927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97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E851-637D-45CA-AEEF-2532C5701559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AA8A-BFC4-41A9-8924-38AE6D927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341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E851-637D-45CA-AEEF-2532C5701559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AA8A-BFC4-41A9-8924-38AE6D927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278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E851-637D-45CA-AEEF-2532C5701559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DAA8A-BFC4-41A9-8924-38AE6D927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36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5E851-637D-45CA-AEEF-2532C5701559}" type="datetimeFigureOut">
              <a:rPr lang="zh-CN" altLang="en-US" smtClean="0"/>
              <a:t>2019/1/2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DAA8A-BFC4-41A9-8924-38AE6D9273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96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W10-</a:t>
            </a:r>
            <a:r>
              <a:rPr lang="zh-CN" altLang="en-US" dirty="0" smtClean="0"/>
              <a:t>堆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437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4E1F8BE9-110D-481F-9DA8-0F5D6AA2EA86}" type="slidenum">
              <a:rPr lang="en-US" altLang="zh-CN" smtClean="0">
                <a:solidFill>
                  <a:srgbClr val="898989"/>
                </a:solidFill>
              </a:rPr>
              <a:pPr>
                <a:buFontTx/>
                <a:buNone/>
              </a:pPr>
              <a:t>10</a:t>
            </a:fld>
            <a:endParaRPr lang="en-US" altLang="zh-CN" smtClean="0">
              <a:solidFill>
                <a:srgbClr val="898989"/>
              </a:solidFill>
            </a:endParaRPr>
          </a:p>
        </p:txBody>
      </p:sp>
      <p:sp>
        <p:nvSpPr>
          <p:cNvPr id="176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Heaps: Heapify Example</a:t>
            </a:r>
          </a:p>
        </p:txBody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altLang="zh-CN" smtClean="0"/>
              <a:t>Call Heapify(</a:t>
            </a:r>
            <a:r>
              <a:rPr lang="en-US" altLang="zh-CN" i="1" smtClean="0">
                <a:solidFill>
                  <a:schemeClr val="accent2"/>
                </a:solidFill>
              </a:rPr>
              <a:t>A</a:t>
            </a:r>
            <a:r>
              <a:rPr lang="en-US" altLang="zh-CN" smtClean="0">
                <a:solidFill>
                  <a:schemeClr val="accent2"/>
                </a:solidFill>
              </a:rPr>
              <a:t>, 2</a:t>
            </a:r>
            <a:r>
              <a:rPr lang="en-US" altLang="zh-CN" smtClean="0"/>
              <a:t>)</a:t>
            </a:r>
          </a:p>
          <a:p>
            <a:pPr marL="609600" indent="-609600">
              <a:buFont typeface="Arial" panose="020B0604020202020204" pitchFamily="34" charset="0"/>
              <a:buNone/>
            </a:pPr>
            <a:endParaRPr lang="en-US" altLang="zh-CN" smtClean="0"/>
          </a:p>
          <a:p>
            <a:pPr marL="609600" indent="-609600">
              <a:buFont typeface="Arial" panose="020B0604020202020204" pitchFamily="34" charset="0"/>
              <a:buNone/>
            </a:pPr>
            <a:endParaRPr lang="en-US" altLang="zh-CN" smtClean="0"/>
          </a:p>
          <a:p>
            <a:pPr marL="609600" indent="-609600">
              <a:buFont typeface="Arial" panose="020B0604020202020204" pitchFamily="34" charset="0"/>
              <a:buNone/>
            </a:pPr>
            <a:endParaRPr lang="en-US" altLang="zh-CN" smtClean="0"/>
          </a:p>
          <a:p>
            <a:pPr marL="609600" indent="-609600">
              <a:buFont typeface="Arial" panose="020B0604020202020204" pitchFamily="34" charset="0"/>
              <a:buNone/>
            </a:pPr>
            <a:endParaRPr lang="en-US" altLang="zh-CN" smtClean="0"/>
          </a:p>
        </p:txBody>
      </p:sp>
      <p:grpSp>
        <p:nvGrpSpPr>
          <p:cNvPr id="176133" name="Group 34"/>
          <p:cNvGrpSpPr>
            <a:grpSpLocks/>
          </p:cNvGrpSpPr>
          <p:nvPr/>
        </p:nvGrpSpPr>
        <p:grpSpPr bwMode="auto">
          <a:xfrm>
            <a:off x="3168650" y="2057400"/>
            <a:ext cx="6035675" cy="2590800"/>
            <a:chOff x="1036" y="1296"/>
            <a:chExt cx="3802" cy="1632"/>
          </a:xfrm>
        </p:grpSpPr>
        <p:sp>
          <p:nvSpPr>
            <p:cNvPr id="176134" name="Oval 4"/>
            <p:cNvSpPr>
              <a:spLocks noChangeArrowheads="1"/>
            </p:cNvSpPr>
            <p:nvPr/>
          </p:nvSpPr>
          <p:spPr bwMode="auto">
            <a:xfrm>
              <a:off x="3158" y="1536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16</a:t>
              </a:r>
            </a:p>
          </p:txBody>
        </p:sp>
        <p:sp>
          <p:nvSpPr>
            <p:cNvPr id="176135" name="Oval 5"/>
            <p:cNvSpPr>
              <a:spLocks noChangeArrowheads="1"/>
            </p:cNvSpPr>
            <p:nvPr/>
          </p:nvSpPr>
          <p:spPr bwMode="auto">
            <a:xfrm>
              <a:off x="2150" y="1920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76136" name="Oval 6"/>
            <p:cNvSpPr>
              <a:spLocks noChangeArrowheads="1"/>
            </p:cNvSpPr>
            <p:nvPr/>
          </p:nvSpPr>
          <p:spPr bwMode="auto">
            <a:xfrm>
              <a:off x="4070" y="1920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176137" name="Oval 7"/>
            <p:cNvSpPr>
              <a:spLocks noChangeArrowheads="1"/>
            </p:cNvSpPr>
            <p:nvPr/>
          </p:nvSpPr>
          <p:spPr bwMode="auto">
            <a:xfrm>
              <a:off x="1334" y="2256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14</a:t>
              </a:r>
            </a:p>
          </p:txBody>
        </p:sp>
        <p:sp>
          <p:nvSpPr>
            <p:cNvPr id="176138" name="Oval 8"/>
            <p:cNvSpPr>
              <a:spLocks noChangeArrowheads="1"/>
            </p:cNvSpPr>
            <p:nvPr/>
          </p:nvSpPr>
          <p:spPr bwMode="auto">
            <a:xfrm>
              <a:off x="2870" y="2304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176139" name="Oval 9"/>
            <p:cNvSpPr>
              <a:spLocks noChangeArrowheads="1"/>
            </p:cNvSpPr>
            <p:nvPr/>
          </p:nvSpPr>
          <p:spPr bwMode="auto">
            <a:xfrm>
              <a:off x="1046" y="2688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76140" name="Oval 10"/>
            <p:cNvSpPr>
              <a:spLocks noChangeArrowheads="1"/>
            </p:cNvSpPr>
            <p:nvPr/>
          </p:nvSpPr>
          <p:spPr bwMode="auto">
            <a:xfrm>
              <a:off x="1718" y="2688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176141" name="Oval 11"/>
            <p:cNvSpPr>
              <a:spLocks noChangeArrowheads="1"/>
            </p:cNvSpPr>
            <p:nvPr/>
          </p:nvSpPr>
          <p:spPr bwMode="auto">
            <a:xfrm>
              <a:off x="2486" y="2688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76142" name="Oval 12"/>
            <p:cNvSpPr>
              <a:spLocks noChangeArrowheads="1"/>
            </p:cNvSpPr>
            <p:nvPr/>
          </p:nvSpPr>
          <p:spPr bwMode="auto">
            <a:xfrm>
              <a:off x="3542" y="2304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176143" name="Oval 13"/>
            <p:cNvSpPr>
              <a:spLocks noChangeArrowheads="1"/>
            </p:cNvSpPr>
            <p:nvPr/>
          </p:nvSpPr>
          <p:spPr bwMode="auto">
            <a:xfrm>
              <a:off x="4598" y="2304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76144" name="Line 14"/>
            <p:cNvSpPr>
              <a:spLocks noChangeShapeType="1"/>
            </p:cNvSpPr>
            <p:nvPr/>
          </p:nvSpPr>
          <p:spPr bwMode="auto">
            <a:xfrm flipH="1">
              <a:off x="2390" y="1728"/>
              <a:ext cx="76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45" name="Line 15"/>
            <p:cNvSpPr>
              <a:spLocks noChangeShapeType="1"/>
            </p:cNvSpPr>
            <p:nvPr/>
          </p:nvSpPr>
          <p:spPr bwMode="auto">
            <a:xfrm>
              <a:off x="3398" y="1728"/>
              <a:ext cx="72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46" name="Line 16"/>
            <p:cNvSpPr>
              <a:spLocks noChangeShapeType="1"/>
            </p:cNvSpPr>
            <p:nvPr/>
          </p:nvSpPr>
          <p:spPr bwMode="auto">
            <a:xfrm flipH="1">
              <a:off x="1574" y="2112"/>
              <a:ext cx="57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47" name="Line 17"/>
            <p:cNvSpPr>
              <a:spLocks noChangeShapeType="1"/>
            </p:cNvSpPr>
            <p:nvPr/>
          </p:nvSpPr>
          <p:spPr bwMode="auto">
            <a:xfrm flipH="1">
              <a:off x="1190" y="249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48" name="Line 18"/>
            <p:cNvSpPr>
              <a:spLocks noChangeShapeType="1"/>
            </p:cNvSpPr>
            <p:nvPr/>
          </p:nvSpPr>
          <p:spPr bwMode="auto">
            <a:xfrm>
              <a:off x="1526" y="249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49" name="Line 19"/>
            <p:cNvSpPr>
              <a:spLocks noChangeShapeType="1"/>
            </p:cNvSpPr>
            <p:nvPr/>
          </p:nvSpPr>
          <p:spPr bwMode="auto">
            <a:xfrm>
              <a:off x="2390" y="2112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50" name="Line 20"/>
            <p:cNvSpPr>
              <a:spLocks noChangeShapeType="1"/>
            </p:cNvSpPr>
            <p:nvPr/>
          </p:nvSpPr>
          <p:spPr bwMode="auto">
            <a:xfrm flipH="1">
              <a:off x="2678" y="2544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51" name="Line 21"/>
            <p:cNvSpPr>
              <a:spLocks noChangeShapeType="1"/>
            </p:cNvSpPr>
            <p:nvPr/>
          </p:nvSpPr>
          <p:spPr bwMode="auto">
            <a:xfrm flipH="1">
              <a:off x="3734" y="2112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52" name="Line 22"/>
            <p:cNvSpPr>
              <a:spLocks noChangeShapeType="1"/>
            </p:cNvSpPr>
            <p:nvPr/>
          </p:nvSpPr>
          <p:spPr bwMode="auto">
            <a:xfrm>
              <a:off x="4262" y="2112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53" name="Text Box 23"/>
            <p:cNvSpPr txBox="1">
              <a:spLocks noChangeArrowheads="1"/>
            </p:cNvSpPr>
            <p:nvPr/>
          </p:nvSpPr>
          <p:spPr bwMode="auto">
            <a:xfrm>
              <a:off x="3148" y="129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76154" name="Text Box 24"/>
            <p:cNvSpPr txBox="1">
              <a:spLocks noChangeArrowheads="1"/>
            </p:cNvSpPr>
            <p:nvPr/>
          </p:nvSpPr>
          <p:spPr bwMode="auto">
            <a:xfrm>
              <a:off x="2188" y="1658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76155" name="Text Box 25"/>
            <p:cNvSpPr txBox="1">
              <a:spLocks noChangeArrowheads="1"/>
            </p:cNvSpPr>
            <p:nvPr/>
          </p:nvSpPr>
          <p:spPr bwMode="auto">
            <a:xfrm>
              <a:off x="4070" y="1658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76156" name="Text Box 26"/>
            <p:cNvSpPr txBox="1">
              <a:spLocks noChangeArrowheads="1"/>
            </p:cNvSpPr>
            <p:nvPr/>
          </p:nvSpPr>
          <p:spPr bwMode="auto">
            <a:xfrm>
              <a:off x="1372" y="199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76157" name="Text Box 27"/>
            <p:cNvSpPr txBox="1">
              <a:spLocks noChangeArrowheads="1"/>
            </p:cNvSpPr>
            <p:nvPr/>
          </p:nvSpPr>
          <p:spPr bwMode="auto">
            <a:xfrm>
              <a:off x="2898" y="201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176158" name="Text Box 28"/>
            <p:cNvSpPr txBox="1">
              <a:spLocks noChangeArrowheads="1"/>
            </p:cNvSpPr>
            <p:nvPr/>
          </p:nvSpPr>
          <p:spPr bwMode="auto">
            <a:xfrm>
              <a:off x="3580" y="2042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176159" name="Text Box 29"/>
            <p:cNvSpPr txBox="1">
              <a:spLocks noChangeArrowheads="1"/>
            </p:cNvSpPr>
            <p:nvPr/>
          </p:nvSpPr>
          <p:spPr bwMode="auto">
            <a:xfrm>
              <a:off x="4636" y="199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176160" name="Text Box 30"/>
            <p:cNvSpPr txBox="1">
              <a:spLocks noChangeArrowheads="1"/>
            </p:cNvSpPr>
            <p:nvPr/>
          </p:nvSpPr>
          <p:spPr bwMode="auto">
            <a:xfrm>
              <a:off x="1036" y="242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176161" name="Text Box 31"/>
            <p:cNvSpPr txBox="1">
              <a:spLocks noChangeArrowheads="1"/>
            </p:cNvSpPr>
            <p:nvPr/>
          </p:nvSpPr>
          <p:spPr bwMode="auto">
            <a:xfrm>
              <a:off x="1756" y="2448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176162" name="Text Box 32"/>
            <p:cNvSpPr txBox="1">
              <a:spLocks noChangeArrowheads="1"/>
            </p:cNvSpPr>
            <p:nvPr/>
          </p:nvSpPr>
          <p:spPr bwMode="auto">
            <a:xfrm>
              <a:off x="2438" y="2448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176163" name="Text Box 33"/>
            <p:cNvSpPr txBox="1">
              <a:spLocks noChangeArrowheads="1"/>
            </p:cNvSpPr>
            <p:nvPr/>
          </p:nvSpPr>
          <p:spPr bwMode="auto">
            <a:xfrm>
              <a:off x="1958" y="1754"/>
              <a:ext cx="15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CD0000"/>
                  </a:solidFill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506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F31B8AD9-4D3A-4426-82EE-C4164AF5D897}" type="slidenum">
              <a:rPr lang="en-US" altLang="zh-CN" smtClean="0">
                <a:solidFill>
                  <a:srgbClr val="898989"/>
                </a:solidFill>
              </a:rPr>
              <a:pPr>
                <a:buFontTx/>
                <a:buNone/>
              </a:pPr>
              <a:t>11</a:t>
            </a:fld>
            <a:endParaRPr lang="en-US" altLang="zh-CN" smtClean="0">
              <a:solidFill>
                <a:srgbClr val="898989"/>
              </a:solidFill>
            </a:endParaRPr>
          </a:p>
        </p:txBody>
      </p:sp>
      <p:sp>
        <p:nvSpPr>
          <p:cNvPr id="177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Heaps: Heapify Example (cont.)</a:t>
            </a:r>
          </a:p>
        </p:txBody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AutoNum type="arabicPeriod" startAt="2"/>
            </a:pPr>
            <a:r>
              <a:rPr lang="en-US" altLang="zh-CN" smtClean="0"/>
              <a:t>Exchange </a:t>
            </a:r>
            <a:r>
              <a:rPr lang="en-US" altLang="zh-CN" i="1" smtClean="0">
                <a:solidFill>
                  <a:schemeClr val="accent2"/>
                </a:solidFill>
              </a:rPr>
              <a:t>A</a:t>
            </a:r>
            <a:r>
              <a:rPr lang="en-US" altLang="zh-CN" smtClean="0">
                <a:solidFill>
                  <a:schemeClr val="accent2"/>
                </a:solidFill>
              </a:rPr>
              <a:t>[2]</a:t>
            </a:r>
            <a:r>
              <a:rPr lang="en-US" altLang="zh-CN" smtClean="0"/>
              <a:t> with </a:t>
            </a:r>
            <a:r>
              <a:rPr lang="en-US" altLang="zh-CN" i="1" smtClean="0">
                <a:solidFill>
                  <a:schemeClr val="accent2"/>
                </a:solidFill>
              </a:rPr>
              <a:t>A</a:t>
            </a:r>
            <a:r>
              <a:rPr lang="en-US" altLang="zh-CN" smtClean="0">
                <a:solidFill>
                  <a:schemeClr val="accent2"/>
                </a:solidFill>
              </a:rPr>
              <a:t>[4]</a:t>
            </a:r>
            <a:r>
              <a:rPr lang="en-US" altLang="zh-CN" smtClean="0"/>
              <a:t> and recursively call Heapify(</a:t>
            </a:r>
            <a:r>
              <a:rPr lang="en-US" altLang="zh-CN" i="1" smtClean="0">
                <a:solidFill>
                  <a:schemeClr val="accent2"/>
                </a:solidFill>
              </a:rPr>
              <a:t>A</a:t>
            </a:r>
            <a:r>
              <a:rPr lang="en-US" altLang="zh-CN" smtClean="0">
                <a:solidFill>
                  <a:schemeClr val="accent2"/>
                </a:solidFill>
              </a:rPr>
              <a:t>, 4</a:t>
            </a:r>
            <a:r>
              <a:rPr lang="en-US" altLang="zh-CN" smtClean="0"/>
              <a:t>)</a:t>
            </a:r>
          </a:p>
        </p:txBody>
      </p:sp>
      <p:grpSp>
        <p:nvGrpSpPr>
          <p:cNvPr id="177157" name="Group 34"/>
          <p:cNvGrpSpPr>
            <a:grpSpLocks/>
          </p:cNvGrpSpPr>
          <p:nvPr/>
        </p:nvGrpSpPr>
        <p:grpSpPr bwMode="auto">
          <a:xfrm>
            <a:off x="3321050" y="2743200"/>
            <a:ext cx="6035675" cy="2590800"/>
            <a:chOff x="1132" y="1728"/>
            <a:chExt cx="3802" cy="1632"/>
          </a:xfrm>
        </p:grpSpPr>
        <p:sp>
          <p:nvSpPr>
            <p:cNvPr id="177158" name="Oval 4"/>
            <p:cNvSpPr>
              <a:spLocks noChangeArrowheads="1"/>
            </p:cNvSpPr>
            <p:nvPr/>
          </p:nvSpPr>
          <p:spPr bwMode="auto">
            <a:xfrm>
              <a:off x="3254" y="1968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16</a:t>
              </a:r>
            </a:p>
          </p:txBody>
        </p:sp>
        <p:sp>
          <p:nvSpPr>
            <p:cNvPr id="177159" name="Oval 5"/>
            <p:cNvSpPr>
              <a:spLocks noChangeArrowheads="1"/>
            </p:cNvSpPr>
            <p:nvPr/>
          </p:nvSpPr>
          <p:spPr bwMode="auto">
            <a:xfrm>
              <a:off x="2246" y="2352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14</a:t>
              </a:r>
            </a:p>
          </p:txBody>
        </p:sp>
        <p:sp>
          <p:nvSpPr>
            <p:cNvPr id="177160" name="Oval 6"/>
            <p:cNvSpPr>
              <a:spLocks noChangeArrowheads="1"/>
            </p:cNvSpPr>
            <p:nvPr/>
          </p:nvSpPr>
          <p:spPr bwMode="auto">
            <a:xfrm>
              <a:off x="4166" y="2352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177161" name="Oval 7"/>
            <p:cNvSpPr>
              <a:spLocks noChangeArrowheads="1"/>
            </p:cNvSpPr>
            <p:nvPr/>
          </p:nvSpPr>
          <p:spPr bwMode="auto">
            <a:xfrm>
              <a:off x="1430" y="2688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77162" name="Oval 8"/>
            <p:cNvSpPr>
              <a:spLocks noChangeArrowheads="1"/>
            </p:cNvSpPr>
            <p:nvPr/>
          </p:nvSpPr>
          <p:spPr bwMode="auto">
            <a:xfrm>
              <a:off x="2966" y="2736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177163" name="Oval 9"/>
            <p:cNvSpPr>
              <a:spLocks noChangeArrowheads="1"/>
            </p:cNvSpPr>
            <p:nvPr/>
          </p:nvSpPr>
          <p:spPr bwMode="auto">
            <a:xfrm>
              <a:off x="1142" y="3120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77164" name="Oval 10"/>
            <p:cNvSpPr>
              <a:spLocks noChangeArrowheads="1"/>
            </p:cNvSpPr>
            <p:nvPr/>
          </p:nvSpPr>
          <p:spPr bwMode="auto">
            <a:xfrm>
              <a:off x="1814" y="3120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177165" name="Oval 11"/>
            <p:cNvSpPr>
              <a:spLocks noChangeArrowheads="1"/>
            </p:cNvSpPr>
            <p:nvPr/>
          </p:nvSpPr>
          <p:spPr bwMode="auto">
            <a:xfrm>
              <a:off x="2582" y="3120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77166" name="Oval 12"/>
            <p:cNvSpPr>
              <a:spLocks noChangeArrowheads="1"/>
            </p:cNvSpPr>
            <p:nvPr/>
          </p:nvSpPr>
          <p:spPr bwMode="auto">
            <a:xfrm>
              <a:off x="3638" y="2736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177167" name="Oval 13"/>
            <p:cNvSpPr>
              <a:spLocks noChangeArrowheads="1"/>
            </p:cNvSpPr>
            <p:nvPr/>
          </p:nvSpPr>
          <p:spPr bwMode="auto">
            <a:xfrm>
              <a:off x="4694" y="2736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77168" name="Line 14"/>
            <p:cNvSpPr>
              <a:spLocks noChangeShapeType="1"/>
            </p:cNvSpPr>
            <p:nvPr/>
          </p:nvSpPr>
          <p:spPr bwMode="auto">
            <a:xfrm flipH="1">
              <a:off x="2486" y="2160"/>
              <a:ext cx="76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69" name="Line 15"/>
            <p:cNvSpPr>
              <a:spLocks noChangeShapeType="1"/>
            </p:cNvSpPr>
            <p:nvPr/>
          </p:nvSpPr>
          <p:spPr bwMode="auto">
            <a:xfrm>
              <a:off x="3494" y="2160"/>
              <a:ext cx="72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70" name="Line 16"/>
            <p:cNvSpPr>
              <a:spLocks noChangeShapeType="1"/>
            </p:cNvSpPr>
            <p:nvPr/>
          </p:nvSpPr>
          <p:spPr bwMode="auto">
            <a:xfrm flipH="1">
              <a:off x="1670" y="2544"/>
              <a:ext cx="57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71" name="Line 17"/>
            <p:cNvSpPr>
              <a:spLocks noChangeShapeType="1"/>
            </p:cNvSpPr>
            <p:nvPr/>
          </p:nvSpPr>
          <p:spPr bwMode="auto">
            <a:xfrm flipH="1">
              <a:off x="1286" y="292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72" name="Line 18"/>
            <p:cNvSpPr>
              <a:spLocks noChangeShapeType="1"/>
            </p:cNvSpPr>
            <p:nvPr/>
          </p:nvSpPr>
          <p:spPr bwMode="auto">
            <a:xfrm>
              <a:off x="1622" y="2928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73" name="Line 19"/>
            <p:cNvSpPr>
              <a:spLocks noChangeShapeType="1"/>
            </p:cNvSpPr>
            <p:nvPr/>
          </p:nvSpPr>
          <p:spPr bwMode="auto">
            <a:xfrm>
              <a:off x="2486" y="2544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74" name="Line 20"/>
            <p:cNvSpPr>
              <a:spLocks noChangeShapeType="1"/>
            </p:cNvSpPr>
            <p:nvPr/>
          </p:nvSpPr>
          <p:spPr bwMode="auto">
            <a:xfrm flipH="1">
              <a:off x="2774" y="2976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75" name="Line 21"/>
            <p:cNvSpPr>
              <a:spLocks noChangeShapeType="1"/>
            </p:cNvSpPr>
            <p:nvPr/>
          </p:nvSpPr>
          <p:spPr bwMode="auto">
            <a:xfrm flipH="1">
              <a:off x="3830" y="254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76" name="Line 22"/>
            <p:cNvSpPr>
              <a:spLocks noChangeShapeType="1"/>
            </p:cNvSpPr>
            <p:nvPr/>
          </p:nvSpPr>
          <p:spPr bwMode="auto">
            <a:xfrm>
              <a:off x="4358" y="2544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177" name="Text Box 23"/>
            <p:cNvSpPr txBox="1">
              <a:spLocks noChangeArrowheads="1"/>
            </p:cNvSpPr>
            <p:nvPr/>
          </p:nvSpPr>
          <p:spPr bwMode="auto">
            <a:xfrm>
              <a:off x="3292" y="1728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77178" name="Text Box 24"/>
            <p:cNvSpPr txBox="1">
              <a:spLocks noChangeArrowheads="1"/>
            </p:cNvSpPr>
            <p:nvPr/>
          </p:nvSpPr>
          <p:spPr bwMode="auto">
            <a:xfrm>
              <a:off x="2284" y="2090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77179" name="Text Box 25"/>
            <p:cNvSpPr txBox="1">
              <a:spLocks noChangeArrowheads="1"/>
            </p:cNvSpPr>
            <p:nvPr/>
          </p:nvSpPr>
          <p:spPr bwMode="auto">
            <a:xfrm>
              <a:off x="4166" y="2090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77180" name="Text Box 26"/>
            <p:cNvSpPr txBox="1">
              <a:spLocks noChangeArrowheads="1"/>
            </p:cNvSpPr>
            <p:nvPr/>
          </p:nvSpPr>
          <p:spPr bwMode="auto">
            <a:xfrm>
              <a:off x="1468" y="242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77181" name="Text Box 27"/>
            <p:cNvSpPr txBox="1">
              <a:spLocks noChangeArrowheads="1"/>
            </p:cNvSpPr>
            <p:nvPr/>
          </p:nvSpPr>
          <p:spPr bwMode="auto">
            <a:xfrm>
              <a:off x="2994" y="2448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177182" name="Text Box 28"/>
            <p:cNvSpPr txBox="1">
              <a:spLocks noChangeArrowheads="1"/>
            </p:cNvSpPr>
            <p:nvPr/>
          </p:nvSpPr>
          <p:spPr bwMode="auto">
            <a:xfrm>
              <a:off x="3676" y="247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177183" name="Text Box 29"/>
            <p:cNvSpPr txBox="1">
              <a:spLocks noChangeArrowheads="1"/>
            </p:cNvSpPr>
            <p:nvPr/>
          </p:nvSpPr>
          <p:spPr bwMode="auto">
            <a:xfrm>
              <a:off x="4732" y="242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177184" name="Text Box 30"/>
            <p:cNvSpPr txBox="1">
              <a:spLocks noChangeArrowheads="1"/>
            </p:cNvSpPr>
            <p:nvPr/>
          </p:nvSpPr>
          <p:spPr bwMode="auto">
            <a:xfrm>
              <a:off x="1132" y="2858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177185" name="Text Box 31"/>
            <p:cNvSpPr txBox="1">
              <a:spLocks noChangeArrowheads="1"/>
            </p:cNvSpPr>
            <p:nvPr/>
          </p:nvSpPr>
          <p:spPr bwMode="auto">
            <a:xfrm>
              <a:off x="1852" y="2880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177186" name="Text Box 32"/>
            <p:cNvSpPr txBox="1">
              <a:spLocks noChangeArrowheads="1"/>
            </p:cNvSpPr>
            <p:nvPr/>
          </p:nvSpPr>
          <p:spPr bwMode="auto">
            <a:xfrm>
              <a:off x="2534" y="2880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177187" name="Text Box 33"/>
            <p:cNvSpPr txBox="1">
              <a:spLocks noChangeArrowheads="1"/>
            </p:cNvSpPr>
            <p:nvPr/>
          </p:nvSpPr>
          <p:spPr bwMode="auto">
            <a:xfrm>
              <a:off x="1286" y="2570"/>
              <a:ext cx="15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CD0000"/>
                  </a:solidFill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977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533EAA9D-B8AC-49A6-B90D-F25DBF1C20D2}" type="slidenum">
              <a:rPr lang="en-US" altLang="zh-CN" smtClean="0">
                <a:solidFill>
                  <a:srgbClr val="898989"/>
                </a:solidFill>
              </a:rPr>
              <a:pPr>
                <a:buFontTx/>
                <a:buNone/>
              </a:pPr>
              <a:t>12</a:t>
            </a:fld>
            <a:endParaRPr lang="en-US" altLang="zh-CN" smtClean="0">
              <a:solidFill>
                <a:srgbClr val="898989"/>
              </a:solidFill>
            </a:endParaRPr>
          </a:p>
        </p:txBody>
      </p:sp>
      <p:sp>
        <p:nvSpPr>
          <p:cNvPr id="178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Heaps: Heapify Example (cont.)</a:t>
            </a:r>
          </a:p>
        </p:txBody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AutoNum type="arabicPeriod" startAt="3"/>
            </a:pPr>
            <a:r>
              <a:rPr lang="en-US" altLang="zh-CN" smtClean="0"/>
              <a:t>Exchange </a:t>
            </a:r>
            <a:r>
              <a:rPr lang="en-US" altLang="zh-CN" i="1" smtClean="0">
                <a:solidFill>
                  <a:schemeClr val="accent2"/>
                </a:solidFill>
              </a:rPr>
              <a:t>A</a:t>
            </a:r>
            <a:r>
              <a:rPr lang="en-US" altLang="zh-CN" smtClean="0">
                <a:solidFill>
                  <a:schemeClr val="accent2"/>
                </a:solidFill>
              </a:rPr>
              <a:t>[4]</a:t>
            </a:r>
            <a:r>
              <a:rPr lang="en-US" altLang="zh-CN" smtClean="0"/>
              <a:t> with </a:t>
            </a:r>
            <a:r>
              <a:rPr lang="en-US" altLang="zh-CN" i="1" smtClean="0">
                <a:solidFill>
                  <a:schemeClr val="accent2"/>
                </a:solidFill>
              </a:rPr>
              <a:t>A</a:t>
            </a:r>
            <a:r>
              <a:rPr lang="en-US" altLang="zh-CN" smtClean="0">
                <a:solidFill>
                  <a:schemeClr val="accent2"/>
                </a:solidFill>
              </a:rPr>
              <a:t>[9]</a:t>
            </a:r>
            <a:r>
              <a:rPr lang="en-US" altLang="zh-CN" smtClean="0"/>
              <a:t> and recursively call Heapify(</a:t>
            </a:r>
            <a:r>
              <a:rPr lang="en-US" altLang="zh-CN" i="1" smtClean="0">
                <a:solidFill>
                  <a:schemeClr val="accent2"/>
                </a:solidFill>
              </a:rPr>
              <a:t>A</a:t>
            </a:r>
            <a:r>
              <a:rPr lang="en-US" altLang="zh-CN" smtClean="0">
                <a:solidFill>
                  <a:schemeClr val="accent2"/>
                </a:solidFill>
              </a:rPr>
              <a:t>, 9</a:t>
            </a:r>
            <a:r>
              <a:rPr lang="en-US" altLang="zh-CN" smtClean="0"/>
              <a:t>)</a:t>
            </a:r>
          </a:p>
        </p:txBody>
      </p:sp>
      <p:grpSp>
        <p:nvGrpSpPr>
          <p:cNvPr id="178181" name="Group 34"/>
          <p:cNvGrpSpPr>
            <a:grpSpLocks/>
          </p:cNvGrpSpPr>
          <p:nvPr/>
        </p:nvGrpSpPr>
        <p:grpSpPr bwMode="auto">
          <a:xfrm>
            <a:off x="3276600" y="2743200"/>
            <a:ext cx="6035675" cy="2590800"/>
            <a:chOff x="1104" y="1728"/>
            <a:chExt cx="3802" cy="1632"/>
          </a:xfrm>
        </p:grpSpPr>
        <p:sp>
          <p:nvSpPr>
            <p:cNvPr id="178182" name="Oval 4"/>
            <p:cNvSpPr>
              <a:spLocks noChangeArrowheads="1"/>
            </p:cNvSpPr>
            <p:nvPr/>
          </p:nvSpPr>
          <p:spPr bwMode="auto">
            <a:xfrm>
              <a:off x="3226" y="1968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16</a:t>
              </a:r>
            </a:p>
          </p:txBody>
        </p:sp>
        <p:sp>
          <p:nvSpPr>
            <p:cNvPr id="178183" name="Oval 5"/>
            <p:cNvSpPr>
              <a:spLocks noChangeArrowheads="1"/>
            </p:cNvSpPr>
            <p:nvPr/>
          </p:nvSpPr>
          <p:spPr bwMode="auto">
            <a:xfrm>
              <a:off x="2218" y="2352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14</a:t>
              </a:r>
            </a:p>
          </p:txBody>
        </p:sp>
        <p:sp>
          <p:nvSpPr>
            <p:cNvPr id="178184" name="Oval 6"/>
            <p:cNvSpPr>
              <a:spLocks noChangeArrowheads="1"/>
            </p:cNvSpPr>
            <p:nvPr/>
          </p:nvSpPr>
          <p:spPr bwMode="auto">
            <a:xfrm>
              <a:off x="4138" y="2352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178185" name="Oval 7"/>
            <p:cNvSpPr>
              <a:spLocks noChangeArrowheads="1"/>
            </p:cNvSpPr>
            <p:nvPr/>
          </p:nvSpPr>
          <p:spPr bwMode="auto">
            <a:xfrm>
              <a:off x="1402" y="2688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178186" name="Oval 8"/>
            <p:cNvSpPr>
              <a:spLocks noChangeArrowheads="1"/>
            </p:cNvSpPr>
            <p:nvPr/>
          </p:nvSpPr>
          <p:spPr bwMode="auto">
            <a:xfrm>
              <a:off x="2938" y="2736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178187" name="Oval 9"/>
            <p:cNvSpPr>
              <a:spLocks noChangeArrowheads="1"/>
            </p:cNvSpPr>
            <p:nvPr/>
          </p:nvSpPr>
          <p:spPr bwMode="auto">
            <a:xfrm>
              <a:off x="1114" y="3120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78188" name="Oval 10"/>
            <p:cNvSpPr>
              <a:spLocks noChangeArrowheads="1"/>
            </p:cNvSpPr>
            <p:nvPr/>
          </p:nvSpPr>
          <p:spPr bwMode="auto">
            <a:xfrm>
              <a:off x="1786" y="3120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78189" name="Oval 11"/>
            <p:cNvSpPr>
              <a:spLocks noChangeArrowheads="1"/>
            </p:cNvSpPr>
            <p:nvPr/>
          </p:nvSpPr>
          <p:spPr bwMode="auto">
            <a:xfrm>
              <a:off x="2554" y="3120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78190" name="Oval 12"/>
            <p:cNvSpPr>
              <a:spLocks noChangeArrowheads="1"/>
            </p:cNvSpPr>
            <p:nvPr/>
          </p:nvSpPr>
          <p:spPr bwMode="auto">
            <a:xfrm>
              <a:off x="3610" y="2736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178191" name="Oval 13"/>
            <p:cNvSpPr>
              <a:spLocks noChangeArrowheads="1"/>
            </p:cNvSpPr>
            <p:nvPr/>
          </p:nvSpPr>
          <p:spPr bwMode="auto">
            <a:xfrm>
              <a:off x="4666" y="2736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78192" name="Line 14"/>
            <p:cNvSpPr>
              <a:spLocks noChangeShapeType="1"/>
            </p:cNvSpPr>
            <p:nvPr/>
          </p:nvSpPr>
          <p:spPr bwMode="auto">
            <a:xfrm flipH="1">
              <a:off x="2458" y="2160"/>
              <a:ext cx="76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193" name="Line 15"/>
            <p:cNvSpPr>
              <a:spLocks noChangeShapeType="1"/>
            </p:cNvSpPr>
            <p:nvPr/>
          </p:nvSpPr>
          <p:spPr bwMode="auto">
            <a:xfrm>
              <a:off x="3466" y="2160"/>
              <a:ext cx="72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194" name="Line 16"/>
            <p:cNvSpPr>
              <a:spLocks noChangeShapeType="1"/>
            </p:cNvSpPr>
            <p:nvPr/>
          </p:nvSpPr>
          <p:spPr bwMode="auto">
            <a:xfrm flipH="1">
              <a:off x="1642" y="2544"/>
              <a:ext cx="57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195" name="Line 17"/>
            <p:cNvSpPr>
              <a:spLocks noChangeShapeType="1"/>
            </p:cNvSpPr>
            <p:nvPr/>
          </p:nvSpPr>
          <p:spPr bwMode="auto">
            <a:xfrm flipH="1">
              <a:off x="1258" y="292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196" name="Line 18"/>
            <p:cNvSpPr>
              <a:spLocks noChangeShapeType="1"/>
            </p:cNvSpPr>
            <p:nvPr/>
          </p:nvSpPr>
          <p:spPr bwMode="auto">
            <a:xfrm>
              <a:off x="1594" y="2928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197" name="Line 19"/>
            <p:cNvSpPr>
              <a:spLocks noChangeShapeType="1"/>
            </p:cNvSpPr>
            <p:nvPr/>
          </p:nvSpPr>
          <p:spPr bwMode="auto">
            <a:xfrm>
              <a:off x="2458" y="2544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198" name="Line 20"/>
            <p:cNvSpPr>
              <a:spLocks noChangeShapeType="1"/>
            </p:cNvSpPr>
            <p:nvPr/>
          </p:nvSpPr>
          <p:spPr bwMode="auto">
            <a:xfrm flipH="1">
              <a:off x="2746" y="2976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199" name="Line 21"/>
            <p:cNvSpPr>
              <a:spLocks noChangeShapeType="1"/>
            </p:cNvSpPr>
            <p:nvPr/>
          </p:nvSpPr>
          <p:spPr bwMode="auto">
            <a:xfrm flipH="1">
              <a:off x="3802" y="254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200" name="Line 22"/>
            <p:cNvSpPr>
              <a:spLocks noChangeShapeType="1"/>
            </p:cNvSpPr>
            <p:nvPr/>
          </p:nvSpPr>
          <p:spPr bwMode="auto">
            <a:xfrm>
              <a:off x="4330" y="2544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201" name="Text Box 23"/>
            <p:cNvSpPr txBox="1">
              <a:spLocks noChangeArrowheads="1"/>
            </p:cNvSpPr>
            <p:nvPr/>
          </p:nvSpPr>
          <p:spPr bwMode="auto">
            <a:xfrm>
              <a:off x="3264" y="1728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78202" name="Text Box 24"/>
            <p:cNvSpPr txBox="1">
              <a:spLocks noChangeArrowheads="1"/>
            </p:cNvSpPr>
            <p:nvPr/>
          </p:nvSpPr>
          <p:spPr bwMode="auto">
            <a:xfrm>
              <a:off x="2256" y="2090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78203" name="Text Box 25"/>
            <p:cNvSpPr txBox="1">
              <a:spLocks noChangeArrowheads="1"/>
            </p:cNvSpPr>
            <p:nvPr/>
          </p:nvSpPr>
          <p:spPr bwMode="auto">
            <a:xfrm>
              <a:off x="4138" y="2090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78204" name="Text Box 26"/>
            <p:cNvSpPr txBox="1">
              <a:spLocks noChangeArrowheads="1"/>
            </p:cNvSpPr>
            <p:nvPr/>
          </p:nvSpPr>
          <p:spPr bwMode="auto">
            <a:xfrm>
              <a:off x="1440" y="242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78205" name="Text Box 27"/>
            <p:cNvSpPr txBox="1">
              <a:spLocks noChangeArrowheads="1"/>
            </p:cNvSpPr>
            <p:nvPr/>
          </p:nvSpPr>
          <p:spPr bwMode="auto">
            <a:xfrm>
              <a:off x="2966" y="2448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178206" name="Text Box 28"/>
            <p:cNvSpPr txBox="1">
              <a:spLocks noChangeArrowheads="1"/>
            </p:cNvSpPr>
            <p:nvPr/>
          </p:nvSpPr>
          <p:spPr bwMode="auto">
            <a:xfrm>
              <a:off x="3648" y="247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178207" name="Text Box 29"/>
            <p:cNvSpPr txBox="1">
              <a:spLocks noChangeArrowheads="1"/>
            </p:cNvSpPr>
            <p:nvPr/>
          </p:nvSpPr>
          <p:spPr bwMode="auto">
            <a:xfrm>
              <a:off x="4704" y="242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178208" name="Text Box 30"/>
            <p:cNvSpPr txBox="1">
              <a:spLocks noChangeArrowheads="1"/>
            </p:cNvSpPr>
            <p:nvPr/>
          </p:nvSpPr>
          <p:spPr bwMode="auto">
            <a:xfrm>
              <a:off x="1104" y="2858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178209" name="Text Box 31"/>
            <p:cNvSpPr txBox="1">
              <a:spLocks noChangeArrowheads="1"/>
            </p:cNvSpPr>
            <p:nvPr/>
          </p:nvSpPr>
          <p:spPr bwMode="auto">
            <a:xfrm>
              <a:off x="1824" y="2880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178210" name="Text Box 32"/>
            <p:cNvSpPr txBox="1">
              <a:spLocks noChangeArrowheads="1"/>
            </p:cNvSpPr>
            <p:nvPr/>
          </p:nvSpPr>
          <p:spPr bwMode="auto">
            <a:xfrm>
              <a:off x="2506" y="2880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178211" name="Text Box 33"/>
            <p:cNvSpPr txBox="1">
              <a:spLocks noChangeArrowheads="1"/>
            </p:cNvSpPr>
            <p:nvPr/>
          </p:nvSpPr>
          <p:spPr bwMode="auto">
            <a:xfrm>
              <a:off x="2054" y="2954"/>
              <a:ext cx="15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CD0000"/>
                  </a:solidFill>
                </a:rPr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671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318D64C0-FE5B-43EB-A951-D47A496F222E}" type="slidenum">
              <a:rPr lang="en-US" altLang="zh-CN" smtClean="0">
                <a:solidFill>
                  <a:srgbClr val="898989"/>
                </a:solidFill>
              </a:rPr>
              <a:pPr>
                <a:buFontTx/>
                <a:buNone/>
              </a:pPr>
              <a:t>13</a:t>
            </a:fld>
            <a:endParaRPr lang="en-US" altLang="zh-CN" smtClean="0">
              <a:solidFill>
                <a:srgbClr val="898989"/>
              </a:solidFill>
            </a:endParaRPr>
          </a:p>
        </p:txBody>
      </p:sp>
      <p:sp>
        <p:nvSpPr>
          <p:cNvPr id="179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Heaps: Heapify Example (cont.)</a:t>
            </a:r>
          </a:p>
        </p:txBody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AutoNum type="arabicPeriod" startAt="4"/>
            </a:pPr>
            <a:r>
              <a:rPr lang="en-US" altLang="zh-CN" smtClean="0"/>
              <a:t>Node </a:t>
            </a:r>
            <a:r>
              <a:rPr lang="en-US" altLang="zh-CN" smtClean="0">
                <a:solidFill>
                  <a:schemeClr val="accent2"/>
                </a:solidFill>
              </a:rPr>
              <a:t>9</a:t>
            </a:r>
            <a:r>
              <a:rPr lang="en-US" altLang="zh-CN" smtClean="0"/>
              <a:t> has no children, so we are done.</a:t>
            </a:r>
          </a:p>
        </p:txBody>
      </p:sp>
      <p:grpSp>
        <p:nvGrpSpPr>
          <p:cNvPr id="179205" name="Group 34"/>
          <p:cNvGrpSpPr>
            <a:grpSpLocks/>
          </p:cNvGrpSpPr>
          <p:nvPr/>
        </p:nvGrpSpPr>
        <p:grpSpPr bwMode="auto">
          <a:xfrm>
            <a:off x="3276600" y="2667000"/>
            <a:ext cx="6035675" cy="2590800"/>
            <a:chOff x="1104" y="1680"/>
            <a:chExt cx="3802" cy="1632"/>
          </a:xfrm>
        </p:grpSpPr>
        <p:sp>
          <p:nvSpPr>
            <p:cNvPr id="179206" name="Oval 4"/>
            <p:cNvSpPr>
              <a:spLocks noChangeArrowheads="1"/>
            </p:cNvSpPr>
            <p:nvPr/>
          </p:nvSpPr>
          <p:spPr bwMode="auto">
            <a:xfrm>
              <a:off x="3226" y="1920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16</a:t>
              </a:r>
            </a:p>
          </p:txBody>
        </p:sp>
        <p:sp>
          <p:nvSpPr>
            <p:cNvPr id="179207" name="Oval 5"/>
            <p:cNvSpPr>
              <a:spLocks noChangeArrowheads="1"/>
            </p:cNvSpPr>
            <p:nvPr/>
          </p:nvSpPr>
          <p:spPr bwMode="auto">
            <a:xfrm>
              <a:off x="2218" y="2304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14</a:t>
              </a:r>
            </a:p>
          </p:txBody>
        </p:sp>
        <p:sp>
          <p:nvSpPr>
            <p:cNvPr id="179208" name="Oval 6"/>
            <p:cNvSpPr>
              <a:spLocks noChangeArrowheads="1"/>
            </p:cNvSpPr>
            <p:nvPr/>
          </p:nvSpPr>
          <p:spPr bwMode="auto">
            <a:xfrm>
              <a:off x="4138" y="2304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179209" name="Oval 7"/>
            <p:cNvSpPr>
              <a:spLocks noChangeArrowheads="1"/>
            </p:cNvSpPr>
            <p:nvPr/>
          </p:nvSpPr>
          <p:spPr bwMode="auto">
            <a:xfrm>
              <a:off x="1402" y="2640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179210" name="Oval 8"/>
            <p:cNvSpPr>
              <a:spLocks noChangeArrowheads="1"/>
            </p:cNvSpPr>
            <p:nvPr/>
          </p:nvSpPr>
          <p:spPr bwMode="auto">
            <a:xfrm>
              <a:off x="2938" y="2688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179211" name="Oval 9"/>
            <p:cNvSpPr>
              <a:spLocks noChangeArrowheads="1"/>
            </p:cNvSpPr>
            <p:nvPr/>
          </p:nvSpPr>
          <p:spPr bwMode="auto">
            <a:xfrm>
              <a:off x="1114" y="3072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79212" name="Oval 10"/>
            <p:cNvSpPr>
              <a:spLocks noChangeArrowheads="1"/>
            </p:cNvSpPr>
            <p:nvPr/>
          </p:nvSpPr>
          <p:spPr bwMode="auto">
            <a:xfrm>
              <a:off x="1786" y="3072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79213" name="Oval 11"/>
            <p:cNvSpPr>
              <a:spLocks noChangeArrowheads="1"/>
            </p:cNvSpPr>
            <p:nvPr/>
          </p:nvSpPr>
          <p:spPr bwMode="auto">
            <a:xfrm>
              <a:off x="2554" y="3072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79214" name="Oval 12"/>
            <p:cNvSpPr>
              <a:spLocks noChangeArrowheads="1"/>
            </p:cNvSpPr>
            <p:nvPr/>
          </p:nvSpPr>
          <p:spPr bwMode="auto">
            <a:xfrm>
              <a:off x="3610" y="2688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179215" name="Oval 13"/>
            <p:cNvSpPr>
              <a:spLocks noChangeArrowheads="1"/>
            </p:cNvSpPr>
            <p:nvPr/>
          </p:nvSpPr>
          <p:spPr bwMode="auto">
            <a:xfrm>
              <a:off x="4666" y="2688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79216" name="Line 14"/>
            <p:cNvSpPr>
              <a:spLocks noChangeShapeType="1"/>
            </p:cNvSpPr>
            <p:nvPr/>
          </p:nvSpPr>
          <p:spPr bwMode="auto">
            <a:xfrm flipH="1">
              <a:off x="2458" y="2112"/>
              <a:ext cx="76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17" name="Line 15"/>
            <p:cNvSpPr>
              <a:spLocks noChangeShapeType="1"/>
            </p:cNvSpPr>
            <p:nvPr/>
          </p:nvSpPr>
          <p:spPr bwMode="auto">
            <a:xfrm>
              <a:off x="3466" y="2112"/>
              <a:ext cx="72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18" name="Line 16"/>
            <p:cNvSpPr>
              <a:spLocks noChangeShapeType="1"/>
            </p:cNvSpPr>
            <p:nvPr/>
          </p:nvSpPr>
          <p:spPr bwMode="auto">
            <a:xfrm flipH="1">
              <a:off x="1642" y="2496"/>
              <a:ext cx="57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19" name="Line 17"/>
            <p:cNvSpPr>
              <a:spLocks noChangeShapeType="1"/>
            </p:cNvSpPr>
            <p:nvPr/>
          </p:nvSpPr>
          <p:spPr bwMode="auto">
            <a:xfrm flipH="1">
              <a:off x="1258" y="2880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20" name="Line 18"/>
            <p:cNvSpPr>
              <a:spLocks noChangeShapeType="1"/>
            </p:cNvSpPr>
            <p:nvPr/>
          </p:nvSpPr>
          <p:spPr bwMode="auto">
            <a:xfrm>
              <a:off x="1594" y="288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21" name="Line 19"/>
            <p:cNvSpPr>
              <a:spLocks noChangeShapeType="1"/>
            </p:cNvSpPr>
            <p:nvPr/>
          </p:nvSpPr>
          <p:spPr bwMode="auto">
            <a:xfrm>
              <a:off x="2458" y="2496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22" name="Line 20"/>
            <p:cNvSpPr>
              <a:spLocks noChangeShapeType="1"/>
            </p:cNvSpPr>
            <p:nvPr/>
          </p:nvSpPr>
          <p:spPr bwMode="auto">
            <a:xfrm flipH="1">
              <a:off x="2746" y="2928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23" name="Line 21"/>
            <p:cNvSpPr>
              <a:spLocks noChangeShapeType="1"/>
            </p:cNvSpPr>
            <p:nvPr/>
          </p:nvSpPr>
          <p:spPr bwMode="auto">
            <a:xfrm flipH="1">
              <a:off x="3802" y="2496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24" name="Line 22"/>
            <p:cNvSpPr>
              <a:spLocks noChangeShapeType="1"/>
            </p:cNvSpPr>
            <p:nvPr/>
          </p:nvSpPr>
          <p:spPr bwMode="auto">
            <a:xfrm>
              <a:off x="4330" y="249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225" name="Text Box 23"/>
            <p:cNvSpPr txBox="1">
              <a:spLocks noChangeArrowheads="1"/>
            </p:cNvSpPr>
            <p:nvPr/>
          </p:nvSpPr>
          <p:spPr bwMode="auto">
            <a:xfrm>
              <a:off x="3264" y="1680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79226" name="Text Box 24"/>
            <p:cNvSpPr txBox="1">
              <a:spLocks noChangeArrowheads="1"/>
            </p:cNvSpPr>
            <p:nvPr/>
          </p:nvSpPr>
          <p:spPr bwMode="auto">
            <a:xfrm>
              <a:off x="2256" y="2042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79227" name="Text Box 25"/>
            <p:cNvSpPr txBox="1">
              <a:spLocks noChangeArrowheads="1"/>
            </p:cNvSpPr>
            <p:nvPr/>
          </p:nvSpPr>
          <p:spPr bwMode="auto">
            <a:xfrm>
              <a:off x="4138" y="2042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79228" name="Text Box 26"/>
            <p:cNvSpPr txBox="1">
              <a:spLocks noChangeArrowheads="1"/>
            </p:cNvSpPr>
            <p:nvPr/>
          </p:nvSpPr>
          <p:spPr bwMode="auto">
            <a:xfrm>
              <a:off x="1440" y="2378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79229" name="Text Box 27"/>
            <p:cNvSpPr txBox="1">
              <a:spLocks noChangeArrowheads="1"/>
            </p:cNvSpPr>
            <p:nvPr/>
          </p:nvSpPr>
          <p:spPr bwMode="auto">
            <a:xfrm>
              <a:off x="2966" y="2400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179230" name="Text Box 28"/>
            <p:cNvSpPr txBox="1">
              <a:spLocks noChangeArrowheads="1"/>
            </p:cNvSpPr>
            <p:nvPr/>
          </p:nvSpPr>
          <p:spPr bwMode="auto">
            <a:xfrm>
              <a:off x="3648" y="242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179231" name="Text Box 29"/>
            <p:cNvSpPr txBox="1">
              <a:spLocks noChangeArrowheads="1"/>
            </p:cNvSpPr>
            <p:nvPr/>
          </p:nvSpPr>
          <p:spPr bwMode="auto">
            <a:xfrm>
              <a:off x="4704" y="2378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179232" name="Text Box 30"/>
            <p:cNvSpPr txBox="1">
              <a:spLocks noChangeArrowheads="1"/>
            </p:cNvSpPr>
            <p:nvPr/>
          </p:nvSpPr>
          <p:spPr bwMode="auto">
            <a:xfrm>
              <a:off x="1104" y="2810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179233" name="Text Box 31"/>
            <p:cNvSpPr txBox="1">
              <a:spLocks noChangeArrowheads="1"/>
            </p:cNvSpPr>
            <p:nvPr/>
          </p:nvSpPr>
          <p:spPr bwMode="auto">
            <a:xfrm>
              <a:off x="1824" y="2832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CD0000"/>
                  </a:solidFill>
                </a:rPr>
                <a:t>9</a:t>
              </a:r>
            </a:p>
          </p:txBody>
        </p:sp>
        <p:sp>
          <p:nvSpPr>
            <p:cNvPr id="179234" name="Text Box 32"/>
            <p:cNvSpPr txBox="1">
              <a:spLocks noChangeArrowheads="1"/>
            </p:cNvSpPr>
            <p:nvPr/>
          </p:nvSpPr>
          <p:spPr bwMode="auto">
            <a:xfrm>
              <a:off x="2506" y="2832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384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8A6D4C79-CABD-4683-847C-02FDB7072F2F}" type="slidenum">
              <a:rPr lang="en-US" altLang="zh-CN" smtClean="0">
                <a:solidFill>
                  <a:srgbClr val="898989"/>
                </a:solidFill>
              </a:rPr>
              <a:pPr>
                <a:buFontTx/>
                <a:buNone/>
              </a:pPr>
              <a:t>14</a:t>
            </a:fld>
            <a:endParaRPr lang="en-US" altLang="zh-CN" smtClean="0">
              <a:solidFill>
                <a:srgbClr val="898989"/>
              </a:solidFill>
            </a:endParaRPr>
          </a:p>
        </p:txBody>
      </p:sp>
      <p:sp>
        <p:nvSpPr>
          <p:cNvPr id="180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Heaps: Heapsort</a:t>
            </a:r>
          </a:p>
        </p:txBody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Arial" panose="020B0604020202020204" pitchFamily="34" charset="0"/>
              <a:buNone/>
            </a:pPr>
            <a:r>
              <a:rPr lang="en-US" altLang="zh-CN" smtClean="0"/>
              <a:t>Heapsort(</a:t>
            </a:r>
            <a:r>
              <a:rPr lang="en-US" altLang="zh-CN" i="1" smtClean="0">
                <a:solidFill>
                  <a:schemeClr val="accent2"/>
                </a:solidFill>
              </a:rPr>
              <a:t>A</a:t>
            </a:r>
            <a:r>
              <a:rPr lang="en-US" altLang="zh-CN" smtClean="0"/>
              <a:t>)                                       </a:t>
            </a:r>
            <a:r>
              <a:rPr lang="en-US" altLang="zh-CN" smtClean="0">
                <a:solidFill>
                  <a:srgbClr val="CD0000"/>
                </a:solidFill>
              </a:rPr>
              <a:t>Analysis</a:t>
            </a:r>
          </a:p>
          <a:p>
            <a:pPr marL="990600" lvl="1" indent="-533400">
              <a:buFontTx/>
              <a:buAutoNum type="arabicPeriod"/>
            </a:pPr>
            <a:r>
              <a:rPr lang="en-US" altLang="zh-CN" smtClean="0"/>
              <a:t>Build-Heap(</a:t>
            </a:r>
            <a:r>
              <a:rPr lang="en-US" altLang="zh-CN" i="1" smtClean="0">
                <a:solidFill>
                  <a:schemeClr val="accent2"/>
                </a:solidFill>
              </a:rPr>
              <a:t>A</a:t>
            </a:r>
            <a:r>
              <a:rPr lang="en-US" altLang="zh-CN" smtClean="0"/>
              <a:t>)                                      ??</a:t>
            </a:r>
          </a:p>
          <a:p>
            <a:pPr marL="990600" lvl="1" indent="-533400">
              <a:buFontTx/>
              <a:buAutoNum type="arabicPeriod"/>
            </a:pPr>
            <a:r>
              <a:rPr lang="en-US" altLang="zh-CN" smtClean="0"/>
              <a:t>for </a:t>
            </a:r>
            <a:r>
              <a:rPr lang="en-US" altLang="zh-CN" i="1" smtClean="0">
                <a:solidFill>
                  <a:schemeClr val="accent2"/>
                </a:solidFill>
              </a:rPr>
              <a:t>i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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ym typeface="Symbol" panose="05050102010706020507" pitchFamily="18" charset="2"/>
              </a:rPr>
              <a:t> downto 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2                             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ym typeface="Symbol" panose="05050102010706020507" pitchFamily="18" charset="2"/>
              </a:rPr>
              <a:t> times</a:t>
            </a:r>
          </a:p>
          <a:p>
            <a:pPr marL="990600" lvl="1" indent="-533400">
              <a:buFontTx/>
              <a:buAutoNum type="arabicPeriod"/>
            </a:pPr>
            <a:r>
              <a:rPr lang="en-US" altLang="zh-CN" smtClean="0">
                <a:sym typeface="Symbol" panose="05050102010706020507" pitchFamily="18" charset="2"/>
              </a:rPr>
              <a:t>       do exchange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[1]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]              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O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(1)</a:t>
            </a:r>
          </a:p>
          <a:p>
            <a:pPr marL="990600" lvl="1" indent="-533400">
              <a:buFontTx/>
              <a:buAutoNum type="arabicPeriod"/>
            </a:pPr>
            <a:r>
              <a:rPr lang="en-US" altLang="zh-CN" smtClean="0">
                <a:sym typeface="Symbol" panose="05050102010706020507" pitchFamily="18" charset="2"/>
              </a:rPr>
              <a:t>           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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–1                                    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O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(1)</a:t>
            </a:r>
          </a:p>
          <a:p>
            <a:pPr marL="990600" lvl="1" indent="-533400">
              <a:buFontTx/>
              <a:buAutoNum type="arabicPeriod"/>
            </a:pPr>
            <a:r>
              <a:rPr lang="en-US" altLang="zh-CN" smtClean="0">
                <a:sym typeface="Symbol" panose="05050102010706020507" pitchFamily="18" charset="2"/>
              </a:rPr>
              <a:t>            Heapify(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,1</a:t>
            </a:r>
            <a:r>
              <a:rPr lang="en-US" altLang="zh-CN" smtClean="0">
                <a:sym typeface="Symbol" panose="05050102010706020507" pitchFamily="18" charset="2"/>
              </a:rPr>
              <a:t>)                           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O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(lg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</a:p>
          <a:p>
            <a:pPr marL="990600" lvl="1" indent="-533400">
              <a:buFontTx/>
              <a:buAutoNum type="arabicPeriod"/>
            </a:pPr>
            <a:endParaRPr lang="en-US" altLang="zh-CN" sz="1800" smtClean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marL="609600" indent="-609600">
              <a:buFont typeface="Arial" panose="020B0604020202020204" pitchFamily="34" charset="0"/>
              <a:buNone/>
            </a:pPr>
            <a:r>
              <a:rPr lang="en-US" altLang="zh-CN" smtClean="0">
                <a:solidFill>
                  <a:srgbClr val="CD0000"/>
                </a:solidFill>
              </a:rPr>
              <a:t>Total Running time</a:t>
            </a:r>
            <a:r>
              <a:rPr lang="en-US" altLang="zh-CN" smtClean="0"/>
              <a:t>:</a:t>
            </a:r>
          </a:p>
          <a:p>
            <a:pPr marL="609600" indent="-609600">
              <a:buFont typeface="Arial" panose="020B0604020202020204" pitchFamily="34" charset="0"/>
              <a:buNone/>
            </a:pPr>
            <a:r>
              <a:rPr lang="en-US" altLang="zh-CN" i="1" smtClean="0">
                <a:solidFill>
                  <a:schemeClr val="accent2"/>
                </a:solidFill>
              </a:rPr>
              <a:t>O</a:t>
            </a:r>
            <a:r>
              <a:rPr lang="en-US" altLang="zh-CN" smtClean="0">
                <a:solidFill>
                  <a:schemeClr val="accent2"/>
                </a:solidFill>
              </a:rPr>
              <a:t>(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lg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)</a:t>
            </a:r>
            <a:r>
              <a:rPr lang="en-US" altLang="zh-CN" smtClean="0"/>
              <a:t> + Build-Heap(</a:t>
            </a:r>
            <a:r>
              <a:rPr lang="en-US" altLang="zh-CN" i="1" smtClean="0">
                <a:solidFill>
                  <a:schemeClr val="accent2"/>
                </a:solidFill>
              </a:rPr>
              <a:t>A</a:t>
            </a:r>
            <a:r>
              <a:rPr lang="en-US" altLang="zh-CN" smtClean="0"/>
              <a:t>) time</a:t>
            </a:r>
          </a:p>
        </p:txBody>
      </p:sp>
    </p:spTree>
    <p:extLst>
      <p:ext uri="{BB962C8B-B14F-4D97-AF65-F5344CB8AC3E}">
        <p14:creationId xmlns:p14="http://schemas.microsoft.com/office/powerpoint/2010/main" val="163960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55070591-4250-4716-AF4E-73EC4D41A5BB}" type="slidenum">
              <a:rPr lang="en-US" altLang="zh-CN" smtClean="0">
                <a:solidFill>
                  <a:srgbClr val="898989"/>
                </a:solidFill>
              </a:rPr>
              <a:pPr>
                <a:buFontTx/>
                <a:buNone/>
              </a:pPr>
              <a:t>15</a:t>
            </a:fld>
            <a:endParaRPr lang="en-US" altLang="zh-CN" smtClean="0">
              <a:solidFill>
                <a:srgbClr val="898989"/>
              </a:solidFill>
            </a:endParaRPr>
          </a:p>
        </p:txBody>
      </p:sp>
      <p:sp>
        <p:nvSpPr>
          <p:cNvPr id="181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Heaps: Building a heap</a:t>
            </a:r>
          </a:p>
        </p:txBody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zh-CN" smtClean="0"/>
              <a:t>Convert an array </a:t>
            </a:r>
            <a:r>
              <a:rPr lang="en-US" altLang="zh-CN" i="1" smtClean="0">
                <a:solidFill>
                  <a:schemeClr val="accent2"/>
                </a:solidFill>
              </a:rPr>
              <a:t>A</a:t>
            </a:r>
            <a:r>
              <a:rPr lang="en-US" altLang="zh-CN" smtClean="0">
                <a:solidFill>
                  <a:schemeClr val="accent2"/>
                </a:solidFill>
              </a:rPr>
              <a:t>[1..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]</a:t>
            </a:r>
            <a:r>
              <a:rPr lang="en-US" altLang="zh-CN" smtClean="0"/>
              <a:t>, where 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 = length[</a:t>
            </a:r>
            <a:r>
              <a:rPr lang="en-US" altLang="zh-CN" i="1" smtClean="0">
                <a:solidFill>
                  <a:schemeClr val="accent2"/>
                </a:solidFill>
              </a:rPr>
              <a:t>A</a:t>
            </a:r>
            <a:r>
              <a:rPr lang="en-US" altLang="zh-CN" smtClean="0">
                <a:solidFill>
                  <a:schemeClr val="accent2"/>
                </a:solidFill>
              </a:rPr>
              <a:t>]</a:t>
            </a:r>
            <a:r>
              <a:rPr lang="en-US" altLang="zh-CN" smtClean="0"/>
              <a:t>,  into a heap.</a:t>
            </a:r>
          </a:p>
          <a:p>
            <a:pPr marL="609600" indent="-609600"/>
            <a:r>
              <a:rPr lang="en-US" altLang="zh-CN" smtClean="0"/>
              <a:t>Notice that the elements in the subarray </a:t>
            </a:r>
            <a:r>
              <a:rPr lang="en-US" altLang="zh-CN" i="1" smtClean="0">
                <a:solidFill>
                  <a:schemeClr val="accent2"/>
                </a:solidFill>
              </a:rPr>
              <a:t>A</a:t>
            </a:r>
            <a:r>
              <a:rPr lang="en-US" altLang="zh-CN" smtClean="0">
                <a:solidFill>
                  <a:schemeClr val="accent2"/>
                </a:solidFill>
              </a:rPr>
              <a:t>[(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/2+1)..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]</a:t>
            </a:r>
            <a:r>
              <a:rPr lang="en-US" altLang="zh-CN" smtClean="0"/>
              <a:t> are already </a:t>
            </a:r>
            <a:r>
              <a:rPr lang="en-US" altLang="zh-CN" smtClean="0">
                <a:solidFill>
                  <a:schemeClr val="accent2"/>
                </a:solidFill>
              </a:rPr>
              <a:t>1</a:t>
            </a:r>
            <a:r>
              <a:rPr lang="en-US" altLang="zh-CN" smtClean="0"/>
              <a:t>-element heaps to begin with.</a:t>
            </a:r>
          </a:p>
          <a:p>
            <a:pPr marL="609600" indent="-609600"/>
            <a:endParaRPr lang="en-US" altLang="zh-CN" sz="2000" smtClean="0"/>
          </a:p>
          <a:p>
            <a:pPr marL="609600" indent="-609600">
              <a:buFont typeface="Arial" panose="020B0604020202020204" pitchFamily="34" charset="0"/>
              <a:buNone/>
            </a:pPr>
            <a:r>
              <a:rPr lang="en-US" altLang="zh-CN" smtClean="0"/>
              <a:t>Build-Heap(</a:t>
            </a:r>
            <a:r>
              <a:rPr lang="en-US" altLang="zh-CN" i="1" smtClean="0">
                <a:solidFill>
                  <a:schemeClr val="accent2"/>
                </a:solidFill>
              </a:rPr>
              <a:t>A</a:t>
            </a:r>
            <a:r>
              <a:rPr lang="en-US" altLang="zh-CN" smtClean="0"/>
              <a:t>)</a:t>
            </a:r>
          </a:p>
          <a:p>
            <a:pPr marL="990600" lvl="1" indent="-533400">
              <a:buFontTx/>
              <a:buAutoNum type="arabicPeriod"/>
            </a:pPr>
            <a:r>
              <a:rPr lang="en-US" altLang="zh-CN" smtClean="0"/>
              <a:t>for </a:t>
            </a:r>
            <a:r>
              <a:rPr lang="en-US" altLang="zh-CN" i="1" smtClean="0">
                <a:solidFill>
                  <a:schemeClr val="accent2"/>
                </a:solidFill>
              </a:rPr>
              <a:t>i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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/2</a:t>
            </a:r>
            <a:r>
              <a:rPr lang="en-US" altLang="zh-CN" smtClean="0">
                <a:sym typeface="Symbol" panose="05050102010706020507" pitchFamily="18" charset="2"/>
              </a:rPr>
              <a:t> downto 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</a:p>
          <a:p>
            <a:pPr marL="990600" lvl="1" indent="-533400">
              <a:buFontTx/>
              <a:buAutoNum type="arabicPeriod"/>
            </a:pPr>
            <a:r>
              <a:rPr lang="en-US" altLang="zh-CN" smtClean="0">
                <a:sym typeface="Symbol" panose="05050102010706020507" pitchFamily="18" charset="2"/>
              </a:rPr>
              <a:t>       do Heapify(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mtClean="0">
                <a:sym typeface="Symbol" panose="05050102010706020507" pitchFamily="18" charset="2"/>
              </a:rPr>
              <a:t>)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52079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F1C7F556-B3C0-48E7-BAC6-CB14B5AC5F73}" type="slidenum">
              <a:rPr lang="en-US" altLang="zh-CN" smtClean="0">
                <a:solidFill>
                  <a:srgbClr val="898989"/>
                </a:solidFill>
              </a:rPr>
              <a:pPr>
                <a:buFontTx/>
                <a:buNone/>
              </a:pPr>
              <a:t>16</a:t>
            </a:fld>
            <a:endParaRPr lang="en-US" altLang="zh-CN" smtClean="0">
              <a:solidFill>
                <a:srgbClr val="898989"/>
              </a:solidFill>
            </a:endParaRPr>
          </a:p>
        </p:txBody>
      </p:sp>
      <p:sp>
        <p:nvSpPr>
          <p:cNvPr id="182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Build-Heap: Example</a:t>
            </a:r>
          </a:p>
        </p:txBody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i="1" smtClean="0">
                <a:solidFill>
                  <a:schemeClr val="accent2"/>
                </a:solidFill>
              </a:rPr>
              <a:t>A</a:t>
            </a:r>
            <a:r>
              <a:rPr lang="en-US" altLang="zh-CN" smtClean="0"/>
              <a:t>  </a:t>
            </a:r>
          </a:p>
        </p:txBody>
      </p:sp>
      <p:grpSp>
        <p:nvGrpSpPr>
          <p:cNvPr id="182277" name="Group 14"/>
          <p:cNvGrpSpPr>
            <a:grpSpLocks/>
          </p:cNvGrpSpPr>
          <p:nvPr/>
        </p:nvGrpSpPr>
        <p:grpSpPr bwMode="auto">
          <a:xfrm>
            <a:off x="2971800" y="1600200"/>
            <a:ext cx="4495800" cy="457200"/>
            <a:chOff x="912" y="1008"/>
            <a:chExt cx="2832" cy="288"/>
          </a:xfrm>
        </p:grpSpPr>
        <p:sp>
          <p:nvSpPr>
            <p:cNvPr id="182339" name="Rectangle 4"/>
            <p:cNvSpPr>
              <a:spLocks noChangeArrowheads="1"/>
            </p:cNvSpPr>
            <p:nvPr/>
          </p:nvSpPr>
          <p:spPr bwMode="auto">
            <a:xfrm>
              <a:off x="912" y="1008"/>
              <a:ext cx="2832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4    1    3    2    16   9   10   14   8   7</a:t>
              </a:r>
            </a:p>
          </p:txBody>
        </p:sp>
        <p:sp>
          <p:nvSpPr>
            <p:cNvPr id="182340" name="Line 5"/>
            <p:cNvSpPr>
              <a:spLocks noChangeShapeType="1"/>
            </p:cNvSpPr>
            <p:nvPr/>
          </p:nvSpPr>
          <p:spPr bwMode="auto">
            <a:xfrm flipH="1">
              <a:off x="1152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41" name="Line 6"/>
            <p:cNvSpPr>
              <a:spLocks noChangeShapeType="1"/>
            </p:cNvSpPr>
            <p:nvPr/>
          </p:nvSpPr>
          <p:spPr bwMode="auto">
            <a:xfrm flipH="1">
              <a:off x="1440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42" name="Line 7"/>
            <p:cNvSpPr>
              <a:spLocks noChangeShapeType="1"/>
            </p:cNvSpPr>
            <p:nvPr/>
          </p:nvSpPr>
          <p:spPr bwMode="auto">
            <a:xfrm flipH="1">
              <a:off x="1728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43" name="Line 8"/>
            <p:cNvSpPr>
              <a:spLocks noChangeShapeType="1"/>
            </p:cNvSpPr>
            <p:nvPr/>
          </p:nvSpPr>
          <p:spPr bwMode="auto">
            <a:xfrm flipH="1">
              <a:off x="2016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44" name="Line 9"/>
            <p:cNvSpPr>
              <a:spLocks noChangeShapeType="1"/>
            </p:cNvSpPr>
            <p:nvPr/>
          </p:nvSpPr>
          <p:spPr bwMode="auto">
            <a:xfrm flipH="1">
              <a:off x="2400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45" name="Line 10"/>
            <p:cNvSpPr>
              <a:spLocks noChangeShapeType="1"/>
            </p:cNvSpPr>
            <p:nvPr/>
          </p:nvSpPr>
          <p:spPr bwMode="auto">
            <a:xfrm flipH="1">
              <a:off x="2640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46" name="Line 11"/>
            <p:cNvSpPr>
              <a:spLocks noChangeShapeType="1"/>
            </p:cNvSpPr>
            <p:nvPr/>
          </p:nvSpPr>
          <p:spPr bwMode="auto">
            <a:xfrm flipH="1">
              <a:off x="2976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47" name="Line 12"/>
            <p:cNvSpPr>
              <a:spLocks noChangeShapeType="1"/>
            </p:cNvSpPr>
            <p:nvPr/>
          </p:nvSpPr>
          <p:spPr bwMode="auto">
            <a:xfrm flipH="1">
              <a:off x="3312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48" name="Line 13"/>
            <p:cNvSpPr>
              <a:spLocks noChangeShapeType="1"/>
            </p:cNvSpPr>
            <p:nvPr/>
          </p:nvSpPr>
          <p:spPr bwMode="auto">
            <a:xfrm flipH="1">
              <a:off x="3552" y="100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700" name="Group 76"/>
          <p:cNvGrpSpPr>
            <a:grpSpLocks/>
          </p:cNvGrpSpPr>
          <p:nvPr/>
        </p:nvGrpSpPr>
        <p:grpSpPr bwMode="auto">
          <a:xfrm>
            <a:off x="1924050" y="2500313"/>
            <a:ext cx="3638550" cy="3367087"/>
            <a:chOff x="252" y="1575"/>
            <a:chExt cx="2292" cy="2121"/>
          </a:xfrm>
        </p:grpSpPr>
        <p:sp>
          <p:nvSpPr>
            <p:cNvPr id="182310" name="Oval 15"/>
            <p:cNvSpPr>
              <a:spLocks noChangeArrowheads="1"/>
            </p:cNvSpPr>
            <p:nvPr/>
          </p:nvSpPr>
          <p:spPr bwMode="auto">
            <a:xfrm>
              <a:off x="1344" y="1776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82311" name="Oval 16"/>
            <p:cNvSpPr>
              <a:spLocks noChangeArrowheads="1"/>
            </p:cNvSpPr>
            <p:nvPr/>
          </p:nvSpPr>
          <p:spPr bwMode="auto">
            <a:xfrm>
              <a:off x="864" y="2208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82312" name="Oval 17"/>
            <p:cNvSpPr>
              <a:spLocks noChangeArrowheads="1"/>
            </p:cNvSpPr>
            <p:nvPr/>
          </p:nvSpPr>
          <p:spPr bwMode="auto">
            <a:xfrm>
              <a:off x="1872" y="2208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82313" name="Oval 18"/>
            <p:cNvSpPr>
              <a:spLocks noChangeArrowheads="1"/>
            </p:cNvSpPr>
            <p:nvPr/>
          </p:nvSpPr>
          <p:spPr bwMode="auto">
            <a:xfrm>
              <a:off x="480" y="2736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82314" name="Oval 19"/>
            <p:cNvSpPr>
              <a:spLocks noChangeArrowheads="1"/>
            </p:cNvSpPr>
            <p:nvPr/>
          </p:nvSpPr>
          <p:spPr bwMode="auto">
            <a:xfrm>
              <a:off x="1248" y="2736"/>
              <a:ext cx="288" cy="288"/>
            </a:xfrm>
            <a:prstGeom prst="ellipse">
              <a:avLst/>
            </a:prstGeom>
            <a:solidFill>
              <a:srgbClr val="CD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16</a:t>
              </a:r>
            </a:p>
          </p:txBody>
        </p:sp>
        <p:sp>
          <p:nvSpPr>
            <p:cNvPr id="182315" name="Oval 20"/>
            <p:cNvSpPr>
              <a:spLocks noChangeArrowheads="1"/>
            </p:cNvSpPr>
            <p:nvPr/>
          </p:nvSpPr>
          <p:spPr bwMode="auto">
            <a:xfrm>
              <a:off x="1632" y="2736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182316" name="Oval 21"/>
            <p:cNvSpPr>
              <a:spLocks noChangeArrowheads="1"/>
            </p:cNvSpPr>
            <p:nvPr/>
          </p:nvSpPr>
          <p:spPr bwMode="auto">
            <a:xfrm>
              <a:off x="288" y="3408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14</a:t>
              </a:r>
            </a:p>
          </p:txBody>
        </p:sp>
        <p:sp>
          <p:nvSpPr>
            <p:cNvPr id="182317" name="Oval 22"/>
            <p:cNvSpPr>
              <a:spLocks noChangeArrowheads="1"/>
            </p:cNvSpPr>
            <p:nvPr/>
          </p:nvSpPr>
          <p:spPr bwMode="auto">
            <a:xfrm>
              <a:off x="768" y="3408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182318" name="Oval 23"/>
            <p:cNvSpPr>
              <a:spLocks noChangeArrowheads="1"/>
            </p:cNvSpPr>
            <p:nvPr/>
          </p:nvSpPr>
          <p:spPr bwMode="auto">
            <a:xfrm>
              <a:off x="1104" y="3408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182319" name="Line 24"/>
            <p:cNvSpPr>
              <a:spLocks noChangeShapeType="1"/>
            </p:cNvSpPr>
            <p:nvPr/>
          </p:nvSpPr>
          <p:spPr bwMode="auto">
            <a:xfrm flipH="1">
              <a:off x="1104" y="201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20" name="Line 25"/>
            <p:cNvSpPr>
              <a:spLocks noChangeShapeType="1"/>
            </p:cNvSpPr>
            <p:nvPr/>
          </p:nvSpPr>
          <p:spPr bwMode="auto">
            <a:xfrm>
              <a:off x="1584" y="201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21" name="Line 26"/>
            <p:cNvSpPr>
              <a:spLocks noChangeShapeType="1"/>
            </p:cNvSpPr>
            <p:nvPr/>
          </p:nvSpPr>
          <p:spPr bwMode="auto">
            <a:xfrm flipH="1">
              <a:off x="672" y="2448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22" name="Line 27"/>
            <p:cNvSpPr>
              <a:spLocks noChangeShapeType="1"/>
            </p:cNvSpPr>
            <p:nvPr/>
          </p:nvSpPr>
          <p:spPr bwMode="auto">
            <a:xfrm>
              <a:off x="1104" y="2448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23" name="Line 28"/>
            <p:cNvSpPr>
              <a:spLocks noChangeShapeType="1"/>
            </p:cNvSpPr>
            <p:nvPr/>
          </p:nvSpPr>
          <p:spPr bwMode="auto">
            <a:xfrm flipH="1">
              <a:off x="432" y="3024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24" name="Line 29"/>
            <p:cNvSpPr>
              <a:spLocks noChangeShapeType="1"/>
            </p:cNvSpPr>
            <p:nvPr/>
          </p:nvSpPr>
          <p:spPr bwMode="auto">
            <a:xfrm>
              <a:off x="624" y="3024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25" name="Line 30"/>
            <p:cNvSpPr>
              <a:spLocks noChangeShapeType="1"/>
            </p:cNvSpPr>
            <p:nvPr/>
          </p:nvSpPr>
          <p:spPr bwMode="auto">
            <a:xfrm flipH="1">
              <a:off x="1248" y="3024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26" name="Line 31"/>
            <p:cNvSpPr>
              <a:spLocks noChangeShapeType="1"/>
            </p:cNvSpPr>
            <p:nvPr/>
          </p:nvSpPr>
          <p:spPr bwMode="auto">
            <a:xfrm flipH="1">
              <a:off x="1824" y="249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27" name="Oval 32"/>
            <p:cNvSpPr>
              <a:spLocks noChangeArrowheads="1"/>
            </p:cNvSpPr>
            <p:nvPr/>
          </p:nvSpPr>
          <p:spPr bwMode="auto">
            <a:xfrm>
              <a:off x="2256" y="2736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182328" name="Line 33"/>
            <p:cNvSpPr>
              <a:spLocks noChangeShapeType="1"/>
            </p:cNvSpPr>
            <p:nvPr/>
          </p:nvSpPr>
          <p:spPr bwMode="auto">
            <a:xfrm>
              <a:off x="2112" y="2448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29" name="Text Box 34"/>
            <p:cNvSpPr txBox="1">
              <a:spLocks noChangeArrowheads="1"/>
            </p:cNvSpPr>
            <p:nvPr/>
          </p:nvSpPr>
          <p:spPr bwMode="auto">
            <a:xfrm>
              <a:off x="1382" y="1575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82330" name="Text Box 35"/>
            <p:cNvSpPr txBox="1">
              <a:spLocks noChangeArrowheads="1"/>
            </p:cNvSpPr>
            <p:nvPr/>
          </p:nvSpPr>
          <p:spPr bwMode="auto">
            <a:xfrm>
              <a:off x="924" y="2016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82331" name="Text Box 36"/>
            <p:cNvSpPr txBox="1">
              <a:spLocks noChangeArrowheads="1"/>
            </p:cNvSpPr>
            <p:nvPr/>
          </p:nvSpPr>
          <p:spPr bwMode="auto">
            <a:xfrm>
              <a:off x="1910" y="2007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82332" name="Text Box 37"/>
            <p:cNvSpPr txBox="1">
              <a:spLocks noChangeArrowheads="1"/>
            </p:cNvSpPr>
            <p:nvPr/>
          </p:nvSpPr>
          <p:spPr bwMode="auto">
            <a:xfrm>
              <a:off x="518" y="2583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82333" name="Text Box 38"/>
            <p:cNvSpPr txBox="1">
              <a:spLocks noChangeArrowheads="1"/>
            </p:cNvSpPr>
            <p:nvPr/>
          </p:nvSpPr>
          <p:spPr bwMode="auto">
            <a:xfrm>
              <a:off x="1308" y="2572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182334" name="Text Box 39"/>
            <p:cNvSpPr txBox="1">
              <a:spLocks noChangeArrowheads="1"/>
            </p:cNvSpPr>
            <p:nvPr/>
          </p:nvSpPr>
          <p:spPr bwMode="auto">
            <a:xfrm>
              <a:off x="1670" y="2572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182335" name="Text Box 40"/>
            <p:cNvSpPr txBox="1">
              <a:spLocks noChangeArrowheads="1"/>
            </p:cNvSpPr>
            <p:nvPr/>
          </p:nvSpPr>
          <p:spPr bwMode="auto">
            <a:xfrm>
              <a:off x="2316" y="2572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182336" name="Text Box 41"/>
            <p:cNvSpPr txBox="1">
              <a:spLocks noChangeArrowheads="1"/>
            </p:cNvSpPr>
            <p:nvPr/>
          </p:nvSpPr>
          <p:spPr bwMode="auto">
            <a:xfrm>
              <a:off x="252" y="3255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182337" name="Text Box 42"/>
            <p:cNvSpPr txBox="1">
              <a:spLocks noChangeArrowheads="1"/>
            </p:cNvSpPr>
            <p:nvPr/>
          </p:nvSpPr>
          <p:spPr bwMode="auto">
            <a:xfrm>
              <a:off x="828" y="3244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182338" name="Text Box 43"/>
            <p:cNvSpPr txBox="1">
              <a:spLocks noChangeArrowheads="1"/>
            </p:cNvSpPr>
            <p:nvPr/>
          </p:nvSpPr>
          <p:spPr bwMode="auto">
            <a:xfrm>
              <a:off x="1056" y="3255"/>
              <a:ext cx="24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10</a:t>
              </a:r>
            </a:p>
          </p:txBody>
        </p:sp>
      </p:grpSp>
      <p:grpSp>
        <p:nvGrpSpPr>
          <p:cNvPr id="26701" name="Group 77"/>
          <p:cNvGrpSpPr>
            <a:grpSpLocks/>
          </p:cNvGrpSpPr>
          <p:nvPr/>
        </p:nvGrpSpPr>
        <p:grpSpPr bwMode="auto">
          <a:xfrm>
            <a:off x="6191250" y="2438400"/>
            <a:ext cx="3638550" cy="3367088"/>
            <a:chOff x="2940" y="1536"/>
            <a:chExt cx="2292" cy="2121"/>
          </a:xfrm>
        </p:grpSpPr>
        <p:sp>
          <p:nvSpPr>
            <p:cNvPr id="182281" name="Oval 44"/>
            <p:cNvSpPr>
              <a:spLocks noChangeArrowheads="1"/>
            </p:cNvSpPr>
            <p:nvPr/>
          </p:nvSpPr>
          <p:spPr bwMode="auto">
            <a:xfrm>
              <a:off x="4032" y="1737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82282" name="Oval 45"/>
            <p:cNvSpPr>
              <a:spLocks noChangeArrowheads="1"/>
            </p:cNvSpPr>
            <p:nvPr/>
          </p:nvSpPr>
          <p:spPr bwMode="auto">
            <a:xfrm>
              <a:off x="3552" y="2169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82283" name="Oval 46"/>
            <p:cNvSpPr>
              <a:spLocks noChangeArrowheads="1"/>
            </p:cNvSpPr>
            <p:nvPr/>
          </p:nvSpPr>
          <p:spPr bwMode="auto">
            <a:xfrm>
              <a:off x="4560" y="2169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82284" name="Oval 47"/>
            <p:cNvSpPr>
              <a:spLocks noChangeArrowheads="1"/>
            </p:cNvSpPr>
            <p:nvPr/>
          </p:nvSpPr>
          <p:spPr bwMode="auto">
            <a:xfrm>
              <a:off x="3168" y="2697"/>
              <a:ext cx="288" cy="288"/>
            </a:xfrm>
            <a:prstGeom prst="ellipse">
              <a:avLst/>
            </a:prstGeom>
            <a:solidFill>
              <a:srgbClr val="CD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82285" name="Oval 48"/>
            <p:cNvSpPr>
              <a:spLocks noChangeArrowheads="1"/>
            </p:cNvSpPr>
            <p:nvPr/>
          </p:nvSpPr>
          <p:spPr bwMode="auto">
            <a:xfrm>
              <a:off x="3936" y="2697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16</a:t>
              </a:r>
            </a:p>
          </p:txBody>
        </p:sp>
        <p:sp>
          <p:nvSpPr>
            <p:cNvPr id="182286" name="Oval 49"/>
            <p:cNvSpPr>
              <a:spLocks noChangeArrowheads="1"/>
            </p:cNvSpPr>
            <p:nvPr/>
          </p:nvSpPr>
          <p:spPr bwMode="auto">
            <a:xfrm>
              <a:off x="4320" y="2697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182287" name="Oval 50"/>
            <p:cNvSpPr>
              <a:spLocks noChangeArrowheads="1"/>
            </p:cNvSpPr>
            <p:nvPr/>
          </p:nvSpPr>
          <p:spPr bwMode="auto">
            <a:xfrm>
              <a:off x="2976" y="3369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14</a:t>
              </a:r>
            </a:p>
          </p:txBody>
        </p:sp>
        <p:sp>
          <p:nvSpPr>
            <p:cNvPr id="182288" name="Oval 51"/>
            <p:cNvSpPr>
              <a:spLocks noChangeArrowheads="1"/>
            </p:cNvSpPr>
            <p:nvPr/>
          </p:nvSpPr>
          <p:spPr bwMode="auto">
            <a:xfrm>
              <a:off x="3456" y="3369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182289" name="Oval 52"/>
            <p:cNvSpPr>
              <a:spLocks noChangeArrowheads="1"/>
            </p:cNvSpPr>
            <p:nvPr/>
          </p:nvSpPr>
          <p:spPr bwMode="auto">
            <a:xfrm>
              <a:off x="3792" y="3369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182290" name="Line 53"/>
            <p:cNvSpPr>
              <a:spLocks noChangeShapeType="1"/>
            </p:cNvSpPr>
            <p:nvPr/>
          </p:nvSpPr>
          <p:spPr bwMode="auto">
            <a:xfrm flipH="1">
              <a:off x="3792" y="1977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291" name="Line 54"/>
            <p:cNvSpPr>
              <a:spLocks noChangeShapeType="1"/>
            </p:cNvSpPr>
            <p:nvPr/>
          </p:nvSpPr>
          <p:spPr bwMode="auto">
            <a:xfrm>
              <a:off x="4272" y="1977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292" name="Line 55"/>
            <p:cNvSpPr>
              <a:spLocks noChangeShapeType="1"/>
            </p:cNvSpPr>
            <p:nvPr/>
          </p:nvSpPr>
          <p:spPr bwMode="auto">
            <a:xfrm flipH="1">
              <a:off x="3360" y="2409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293" name="Line 56"/>
            <p:cNvSpPr>
              <a:spLocks noChangeShapeType="1"/>
            </p:cNvSpPr>
            <p:nvPr/>
          </p:nvSpPr>
          <p:spPr bwMode="auto">
            <a:xfrm>
              <a:off x="3792" y="2409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294" name="Line 57"/>
            <p:cNvSpPr>
              <a:spLocks noChangeShapeType="1"/>
            </p:cNvSpPr>
            <p:nvPr/>
          </p:nvSpPr>
          <p:spPr bwMode="auto">
            <a:xfrm flipH="1">
              <a:off x="3120" y="2985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295" name="Line 58"/>
            <p:cNvSpPr>
              <a:spLocks noChangeShapeType="1"/>
            </p:cNvSpPr>
            <p:nvPr/>
          </p:nvSpPr>
          <p:spPr bwMode="auto">
            <a:xfrm>
              <a:off x="3312" y="2985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296" name="Line 59"/>
            <p:cNvSpPr>
              <a:spLocks noChangeShapeType="1"/>
            </p:cNvSpPr>
            <p:nvPr/>
          </p:nvSpPr>
          <p:spPr bwMode="auto">
            <a:xfrm flipH="1">
              <a:off x="3936" y="2985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297" name="Line 60"/>
            <p:cNvSpPr>
              <a:spLocks noChangeShapeType="1"/>
            </p:cNvSpPr>
            <p:nvPr/>
          </p:nvSpPr>
          <p:spPr bwMode="auto">
            <a:xfrm flipH="1">
              <a:off x="4512" y="2457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298" name="Oval 61"/>
            <p:cNvSpPr>
              <a:spLocks noChangeArrowheads="1"/>
            </p:cNvSpPr>
            <p:nvPr/>
          </p:nvSpPr>
          <p:spPr bwMode="auto">
            <a:xfrm>
              <a:off x="4944" y="2697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182299" name="Line 62"/>
            <p:cNvSpPr>
              <a:spLocks noChangeShapeType="1"/>
            </p:cNvSpPr>
            <p:nvPr/>
          </p:nvSpPr>
          <p:spPr bwMode="auto">
            <a:xfrm>
              <a:off x="4800" y="2409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300" name="Text Box 63"/>
            <p:cNvSpPr txBox="1">
              <a:spLocks noChangeArrowheads="1"/>
            </p:cNvSpPr>
            <p:nvPr/>
          </p:nvSpPr>
          <p:spPr bwMode="auto">
            <a:xfrm>
              <a:off x="4070" y="1536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82301" name="Text Box 64"/>
            <p:cNvSpPr txBox="1">
              <a:spLocks noChangeArrowheads="1"/>
            </p:cNvSpPr>
            <p:nvPr/>
          </p:nvSpPr>
          <p:spPr bwMode="auto">
            <a:xfrm>
              <a:off x="3612" y="1977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82302" name="Text Box 65"/>
            <p:cNvSpPr txBox="1">
              <a:spLocks noChangeArrowheads="1"/>
            </p:cNvSpPr>
            <p:nvPr/>
          </p:nvSpPr>
          <p:spPr bwMode="auto">
            <a:xfrm>
              <a:off x="4598" y="1968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82303" name="Text Box 66"/>
            <p:cNvSpPr txBox="1">
              <a:spLocks noChangeArrowheads="1"/>
            </p:cNvSpPr>
            <p:nvPr/>
          </p:nvSpPr>
          <p:spPr bwMode="auto">
            <a:xfrm>
              <a:off x="3206" y="2544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82304" name="Text Box 67"/>
            <p:cNvSpPr txBox="1">
              <a:spLocks noChangeArrowheads="1"/>
            </p:cNvSpPr>
            <p:nvPr/>
          </p:nvSpPr>
          <p:spPr bwMode="auto">
            <a:xfrm>
              <a:off x="3996" y="2533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182305" name="Text Box 68"/>
            <p:cNvSpPr txBox="1">
              <a:spLocks noChangeArrowheads="1"/>
            </p:cNvSpPr>
            <p:nvPr/>
          </p:nvSpPr>
          <p:spPr bwMode="auto">
            <a:xfrm>
              <a:off x="4358" y="2533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182306" name="Text Box 69"/>
            <p:cNvSpPr txBox="1">
              <a:spLocks noChangeArrowheads="1"/>
            </p:cNvSpPr>
            <p:nvPr/>
          </p:nvSpPr>
          <p:spPr bwMode="auto">
            <a:xfrm>
              <a:off x="5004" y="2533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182307" name="Text Box 70"/>
            <p:cNvSpPr txBox="1">
              <a:spLocks noChangeArrowheads="1"/>
            </p:cNvSpPr>
            <p:nvPr/>
          </p:nvSpPr>
          <p:spPr bwMode="auto">
            <a:xfrm>
              <a:off x="2940" y="3216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182308" name="Text Box 71"/>
            <p:cNvSpPr txBox="1">
              <a:spLocks noChangeArrowheads="1"/>
            </p:cNvSpPr>
            <p:nvPr/>
          </p:nvSpPr>
          <p:spPr bwMode="auto">
            <a:xfrm>
              <a:off x="3516" y="3205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182309" name="Text Box 72"/>
            <p:cNvSpPr txBox="1">
              <a:spLocks noChangeArrowheads="1"/>
            </p:cNvSpPr>
            <p:nvPr/>
          </p:nvSpPr>
          <p:spPr bwMode="auto">
            <a:xfrm>
              <a:off x="3744" y="3216"/>
              <a:ext cx="24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10</a:t>
              </a:r>
            </a:p>
          </p:txBody>
        </p:sp>
      </p:grpSp>
      <p:sp>
        <p:nvSpPr>
          <p:cNvPr id="26697" name="Text Box 73"/>
          <p:cNvSpPr txBox="1">
            <a:spLocks noChangeArrowheads="1"/>
          </p:cNvSpPr>
          <p:nvPr/>
        </p:nvSpPr>
        <p:spPr bwMode="auto">
          <a:xfrm>
            <a:off x="5715000" y="3844925"/>
            <a:ext cx="4127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CD0000"/>
                </a:solidFill>
                <a:sym typeface="Symbol" panose="05050102010706020507" pitchFamily="18" charset="2"/>
              </a:rPr>
              <a:t></a:t>
            </a:r>
            <a:endParaRPr lang="en-US" altLang="zh-CN">
              <a:solidFill>
                <a:srgbClr val="CD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510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9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39E70708-40C1-4841-A7D4-1F84BDA417D5}" type="slidenum">
              <a:rPr lang="en-US" altLang="zh-CN" smtClean="0">
                <a:solidFill>
                  <a:srgbClr val="898989"/>
                </a:solidFill>
              </a:rPr>
              <a:pPr>
                <a:buFontTx/>
                <a:buNone/>
              </a:pPr>
              <a:t>17</a:t>
            </a:fld>
            <a:endParaRPr lang="en-US" altLang="zh-CN" smtClean="0">
              <a:solidFill>
                <a:srgbClr val="898989"/>
              </a:solidFill>
            </a:endParaRPr>
          </a:p>
        </p:txBody>
      </p:sp>
      <p:sp>
        <p:nvSpPr>
          <p:cNvPr id="183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Build-Heap: Example (cont.)</a:t>
            </a:r>
          </a:p>
        </p:txBody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mtClean="0"/>
          </a:p>
        </p:txBody>
      </p:sp>
      <p:grpSp>
        <p:nvGrpSpPr>
          <p:cNvPr id="27714" name="Group 66"/>
          <p:cNvGrpSpPr>
            <a:grpSpLocks/>
          </p:cNvGrpSpPr>
          <p:nvPr/>
        </p:nvGrpSpPr>
        <p:grpSpPr bwMode="auto">
          <a:xfrm>
            <a:off x="2152650" y="1890713"/>
            <a:ext cx="3638550" cy="3367087"/>
            <a:chOff x="396" y="1191"/>
            <a:chExt cx="2292" cy="2121"/>
          </a:xfrm>
        </p:grpSpPr>
        <p:sp>
          <p:nvSpPr>
            <p:cNvPr id="183333" name="Oval 4"/>
            <p:cNvSpPr>
              <a:spLocks noChangeArrowheads="1"/>
            </p:cNvSpPr>
            <p:nvPr/>
          </p:nvSpPr>
          <p:spPr bwMode="auto">
            <a:xfrm>
              <a:off x="1488" y="1392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83334" name="Oval 5"/>
            <p:cNvSpPr>
              <a:spLocks noChangeArrowheads="1"/>
            </p:cNvSpPr>
            <p:nvPr/>
          </p:nvSpPr>
          <p:spPr bwMode="auto">
            <a:xfrm>
              <a:off x="1008" y="1824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83335" name="Oval 6"/>
            <p:cNvSpPr>
              <a:spLocks noChangeArrowheads="1"/>
            </p:cNvSpPr>
            <p:nvPr/>
          </p:nvSpPr>
          <p:spPr bwMode="auto">
            <a:xfrm>
              <a:off x="2016" y="1824"/>
              <a:ext cx="288" cy="288"/>
            </a:xfrm>
            <a:prstGeom prst="ellipse">
              <a:avLst/>
            </a:prstGeom>
            <a:solidFill>
              <a:srgbClr val="CD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83336" name="Oval 7"/>
            <p:cNvSpPr>
              <a:spLocks noChangeArrowheads="1"/>
            </p:cNvSpPr>
            <p:nvPr/>
          </p:nvSpPr>
          <p:spPr bwMode="auto">
            <a:xfrm>
              <a:off x="624" y="2352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14</a:t>
              </a:r>
            </a:p>
          </p:txBody>
        </p:sp>
        <p:sp>
          <p:nvSpPr>
            <p:cNvPr id="183337" name="Oval 8"/>
            <p:cNvSpPr>
              <a:spLocks noChangeArrowheads="1"/>
            </p:cNvSpPr>
            <p:nvPr/>
          </p:nvSpPr>
          <p:spPr bwMode="auto">
            <a:xfrm>
              <a:off x="1392" y="2352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16</a:t>
              </a:r>
            </a:p>
          </p:txBody>
        </p:sp>
        <p:sp>
          <p:nvSpPr>
            <p:cNvPr id="183338" name="Oval 9"/>
            <p:cNvSpPr>
              <a:spLocks noChangeArrowheads="1"/>
            </p:cNvSpPr>
            <p:nvPr/>
          </p:nvSpPr>
          <p:spPr bwMode="auto">
            <a:xfrm>
              <a:off x="1776" y="2352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183339" name="Oval 10"/>
            <p:cNvSpPr>
              <a:spLocks noChangeArrowheads="1"/>
            </p:cNvSpPr>
            <p:nvPr/>
          </p:nvSpPr>
          <p:spPr bwMode="auto">
            <a:xfrm>
              <a:off x="432" y="3024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83340" name="Oval 11"/>
            <p:cNvSpPr>
              <a:spLocks noChangeArrowheads="1"/>
            </p:cNvSpPr>
            <p:nvPr/>
          </p:nvSpPr>
          <p:spPr bwMode="auto">
            <a:xfrm>
              <a:off x="912" y="3024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183341" name="Oval 12"/>
            <p:cNvSpPr>
              <a:spLocks noChangeArrowheads="1"/>
            </p:cNvSpPr>
            <p:nvPr/>
          </p:nvSpPr>
          <p:spPr bwMode="auto">
            <a:xfrm>
              <a:off x="1248" y="3024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183342" name="Line 13"/>
            <p:cNvSpPr>
              <a:spLocks noChangeShapeType="1"/>
            </p:cNvSpPr>
            <p:nvPr/>
          </p:nvSpPr>
          <p:spPr bwMode="auto">
            <a:xfrm flipH="1">
              <a:off x="1248" y="1632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343" name="Line 14"/>
            <p:cNvSpPr>
              <a:spLocks noChangeShapeType="1"/>
            </p:cNvSpPr>
            <p:nvPr/>
          </p:nvSpPr>
          <p:spPr bwMode="auto">
            <a:xfrm>
              <a:off x="1728" y="1632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344" name="Line 15"/>
            <p:cNvSpPr>
              <a:spLocks noChangeShapeType="1"/>
            </p:cNvSpPr>
            <p:nvPr/>
          </p:nvSpPr>
          <p:spPr bwMode="auto">
            <a:xfrm flipH="1">
              <a:off x="816" y="2064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345" name="Line 16"/>
            <p:cNvSpPr>
              <a:spLocks noChangeShapeType="1"/>
            </p:cNvSpPr>
            <p:nvPr/>
          </p:nvSpPr>
          <p:spPr bwMode="auto">
            <a:xfrm>
              <a:off x="1248" y="2064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346" name="Line 17"/>
            <p:cNvSpPr>
              <a:spLocks noChangeShapeType="1"/>
            </p:cNvSpPr>
            <p:nvPr/>
          </p:nvSpPr>
          <p:spPr bwMode="auto">
            <a:xfrm flipH="1">
              <a:off x="576" y="2640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347" name="Line 18"/>
            <p:cNvSpPr>
              <a:spLocks noChangeShapeType="1"/>
            </p:cNvSpPr>
            <p:nvPr/>
          </p:nvSpPr>
          <p:spPr bwMode="auto">
            <a:xfrm>
              <a:off x="768" y="2640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348" name="Line 19"/>
            <p:cNvSpPr>
              <a:spLocks noChangeShapeType="1"/>
            </p:cNvSpPr>
            <p:nvPr/>
          </p:nvSpPr>
          <p:spPr bwMode="auto">
            <a:xfrm flipH="1">
              <a:off x="1392" y="2640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349" name="Line 20"/>
            <p:cNvSpPr>
              <a:spLocks noChangeShapeType="1"/>
            </p:cNvSpPr>
            <p:nvPr/>
          </p:nvSpPr>
          <p:spPr bwMode="auto">
            <a:xfrm flipH="1">
              <a:off x="1968" y="2112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350" name="Oval 21"/>
            <p:cNvSpPr>
              <a:spLocks noChangeArrowheads="1"/>
            </p:cNvSpPr>
            <p:nvPr/>
          </p:nvSpPr>
          <p:spPr bwMode="auto">
            <a:xfrm>
              <a:off x="2400" y="2352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183351" name="Line 22"/>
            <p:cNvSpPr>
              <a:spLocks noChangeShapeType="1"/>
            </p:cNvSpPr>
            <p:nvPr/>
          </p:nvSpPr>
          <p:spPr bwMode="auto">
            <a:xfrm>
              <a:off x="2256" y="2064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352" name="Text Box 23"/>
            <p:cNvSpPr txBox="1">
              <a:spLocks noChangeArrowheads="1"/>
            </p:cNvSpPr>
            <p:nvPr/>
          </p:nvSpPr>
          <p:spPr bwMode="auto">
            <a:xfrm>
              <a:off x="1526" y="1191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83353" name="Text Box 24"/>
            <p:cNvSpPr txBox="1">
              <a:spLocks noChangeArrowheads="1"/>
            </p:cNvSpPr>
            <p:nvPr/>
          </p:nvSpPr>
          <p:spPr bwMode="auto">
            <a:xfrm>
              <a:off x="1068" y="1632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83354" name="Text Box 25"/>
            <p:cNvSpPr txBox="1">
              <a:spLocks noChangeArrowheads="1"/>
            </p:cNvSpPr>
            <p:nvPr/>
          </p:nvSpPr>
          <p:spPr bwMode="auto">
            <a:xfrm>
              <a:off x="2054" y="1623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83355" name="Text Box 26"/>
            <p:cNvSpPr txBox="1">
              <a:spLocks noChangeArrowheads="1"/>
            </p:cNvSpPr>
            <p:nvPr/>
          </p:nvSpPr>
          <p:spPr bwMode="auto">
            <a:xfrm>
              <a:off x="662" y="2199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83356" name="Text Box 27"/>
            <p:cNvSpPr txBox="1">
              <a:spLocks noChangeArrowheads="1"/>
            </p:cNvSpPr>
            <p:nvPr/>
          </p:nvSpPr>
          <p:spPr bwMode="auto">
            <a:xfrm>
              <a:off x="1452" y="2188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183357" name="Text Box 28"/>
            <p:cNvSpPr txBox="1">
              <a:spLocks noChangeArrowheads="1"/>
            </p:cNvSpPr>
            <p:nvPr/>
          </p:nvSpPr>
          <p:spPr bwMode="auto">
            <a:xfrm>
              <a:off x="1814" y="2188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183358" name="Text Box 29"/>
            <p:cNvSpPr txBox="1">
              <a:spLocks noChangeArrowheads="1"/>
            </p:cNvSpPr>
            <p:nvPr/>
          </p:nvSpPr>
          <p:spPr bwMode="auto">
            <a:xfrm>
              <a:off x="2460" y="2188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183359" name="Text Box 30"/>
            <p:cNvSpPr txBox="1">
              <a:spLocks noChangeArrowheads="1"/>
            </p:cNvSpPr>
            <p:nvPr/>
          </p:nvSpPr>
          <p:spPr bwMode="auto">
            <a:xfrm>
              <a:off x="396" y="2871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183360" name="Text Box 31"/>
            <p:cNvSpPr txBox="1">
              <a:spLocks noChangeArrowheads="1"/>
            </p:cNvSpPr>
            <p:nvPr/>
          </p:nvSpPr>
          <p:spPr bwMode="auto">
            <a:xfrm>
              <a:off x="972" y="2860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183361" name="Text Box 32"/>
            <p:cNvSpPr txBox="1">
              <a:spLocks noChangeArrowheads="1"/>
            </p:cNvSpPr>
            <p:nvPr/>
          </p:nvSpPr>
          <p:spPr bwMode="auto">
            <a:xfrm>
              <a:off x="1200" y="2871"/>
              <a:ext cx="24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10</a:t>
              </a:r>
            </a:p>
          </p:txBody>
        </p:sp>
      </p:grpSp>
      <p:grpSp>
        <p:nvGrpSpPr>
          <p:cNvPr id="27715" name="Group 67"/>
          <p:cNvGrpSpPr>
            <a:grpSpLocks/>
          </p:cNvGrpSpPr>
          <p:nvPr/>
        </p:nvGrpSpPr>
        <p:grpSpPr bwMode="auto">
          <a:xfrm>
            <a:off x="6324600" y="1905000"/>
            <a:ext cx="3638550" cy="3367088"/>
            <a:chOff x="3024" y="1200"/>
            <a:chExt cx="2292" cy="2121"/>
          </a:xfrm>
        </p:grpSpPr>
        <p:sp>
          <p:nvSpPr>
            <p:cNvPr id="183304" name="Oval 33"/>
            <p:cNvSpPr>
              <a:spLocks noChangeArrowheads="1"/>
            </p:cNvSpPr>
            <p:nvPr/>
          </p:nvSpPr>
          <p:spPr bwMode="auto">
            <a:xfrm>
              <a:off x="4116" y="1401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83305" name="Oval 34"/>
            <p:cNvSpPr>
              <a:spLocks noChangeArrowheads="1"/>
            </p:cNvSpPr>
            <p:nvPr/>
          </p:nvSpPr>
          <p:spPr bwMode="auto">
            <a:xfrm>
              <a:off x="3636" y="1833"/>
              <a:ext cx="288" cy="288"/>
            </a:xfrm>
            <a:prstGeom prst="ellipse">
              <a:avLst/>
            </a:prstGeom>
            <a:solidFill>
              <a:srgbClr val="CD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83306" name="Oval 35"/>
            <p:cNvSpPr>
              <a:spLocks noChangeArrowheads="1"/>
            </p:cNvSpPr>
            <p:nvPr/>
          </p:nvSpPr>
          <p:spPr bwMode="auto">
            <a:xfrm>
              <a:off x="4644" y="1833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183307" name="Oval 36"/>
            <p:cNvSpPr>
              <a:spLocks noChangeArrowheads="1"/>
            </p:cNvSpPr>
            <p:nvPr/>
          </p:nvSpPr>
          <p:spPr bwMode="auto">
            <a:xfrm>
              <a:off x="3252" y="2361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14</a:t>
              </a:r>
            </a:p>
          </p:txBody>
        </p:sp>
        <p:sp>
          <p:nvSpPr>
            <p:cNvPr id="183308" name="Oval 37"/>
            <p:cNvSpPr>
              <a:spLocks noChangeArrowheads="1"/>
            </p:cNvSpPr>
            <p:nvPr/>
          </p:nvSpPr>
          <p:spPr bwMode="auto">
            <a:xfrm>
              <a:off x="4020" y="2361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16</a:t>
              </a:r>
            </a:p>
          </p:txBody>
        </p:sp>
        <p:sp>
          <p:nvSpPr>
            <p:cNvPr id="183309" name="Oval 38"/>
            <p:cNvSpPr>
              <a:spLocks noChangeArrowheads="1"/>
            </p:cNvSpPr>
            <p:nvPr/>
          </p:nvSpPr>
          <p:spPr bwMode="auto">
            <a:xfrm>
              <a:off x="4404" y="2361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183310" name="Oval 39"/>
            <p:cNvSpPr>
              <a:spLocks noChangeArrowheads="1"/>
            </p:cNvSpPr>
            <p:nvPr/>
          </p:nvSpPr>
          <p:spPr bwMode="auto">
            <a:xfrm>
              <a:off x="3060" y="3033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83311" name="Oval 40"/>
            <p:cNvSpPr>
              <a:spLocks noChangeArrowheads="1"/>
            </p:cNvSpPr>
            <p:nvPr/>
          </p:nvSpPr>
          <p:spPr bwMode="auto">
            <a:xfrm>
              <a:off x="3540" y="3033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183312" name="Oval 41"/>
            <p:cNvSpPr>
              <a:spLocks noChangeArrowheads="1"/>
            </p:cNvSpPr>
            <p:nvPr/>
          </p:nvSpPr>
          <p:spPr bwMode="auto">
            <a:xfrm>
              <a:off x="3876" y="3033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183313" name="Line 42"/>
            <p:cNvSpPr>
              <a:spLocks noChangeShapeType="1"/>
            </p:cNvSpPr>
            <p:nvPr/>
          </p:nvSpPr>
          <p:spPr bwMode="auto">
            <a:xfrm flipH="1">
              <a:off x="3876" y="1641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314" name="Line 43"/>
            <p:cNvSpPr>
              <a:spLocks noChangeShapeType="1"/>
            </p:cNvSpPr>
            <p:nvPr/>
          </p:nvSpPr>
          <p:spPr bwMode="auto">
            <a:xfrm>
              <a:off x="4356" y="1641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315" name="Line 44"/>
            <p:cNvSpPr>
              <a:spLocks noChangeShapeType="1"/>
            </p:cNvSpPr>
            <p:nvPr/>
          </p:nvSpPr>
          <p:spPr bwMode="auto">
            <a:xfrm flipH="1">
              <a:off x="3444" y="2073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316" name="Line 45"/>
            <p:cNvSpPr>
              <a:spLocks noChangeShapeType="1"/>
            </p:cNvSpPr>
            <p:nvPr/>
          </p:nvSpPr>
          <p:spPr bwMode="auto">
            <a:xfrm>
              <a:off x="3876" y="2073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317" name="Line 46"/>
            <p:cNvSpPr>
              <a:spLocks noChangeShapeType="1"/>
            </p:cNvSpPr>
            <p:nvPr/>
          </p:nvSpPr>
          <p:spPr bwMode="auto">
            <a:xfrm flipH="1">
              <a:off x="3204" y="2649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318" name="Line 47"/>
            <p:cNvSpPr>
              <a:spLocks noChangeShapeType="1"/>
            </p:cNvSpPr>
            <p:nvPr/>
          </p:nvSpPr>
          <p:spPr bwMode="auto">
            <a:xfrm>
              <a:off x="3396" y="2649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319" name="Line 48"/>
            <p:cNvSpPr>
              <a:spLocks noChangeShapeType="1"/>
            </p:cNvSpPr>
            <p:nvPr/>
          </p:nvSpPr>
          <p:spPr bwMode="auto">
            <a:xfrm flipH="1">
              <a:off x="4020" y="2649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320" name="Line 49"/>
            <p:cNvSpPr>
              <a:spLocks noChangeShapeType="1"/>
            </p:cNvSpPr>
            <p:nvPr/>
          </p:nvSpPr>
          <p:spPr bwMode="auto">
            <a:xfrm flipH="1">
              <a:off x="4596" y="2121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321" name="Oval 50"/>
            <p:cNvSpPr>
              <a:spLocks noChangeArrowheads="1"/>
            </p:cNvSpPr>
            <p:nvPr/>
          </p:nvSpPr>
          <p:spPr bwMode="auto">
            <a:xfrm>
              <a:off x="5028" y="2361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83322" name="Line 51"/>
            <p:cNvSpPr>
              <a:spLocks noChangeShapeType="1"/>
            </p:cNvSpPr>
            <p:nvPr/>
          </p:nvSpPr>
          <p:spPr bwMode="auto">
            <a:xfrm>
              <a:off x="4884" y="2073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323" name="Text Box 52"/>
            <p:cNvSpPr txBox="1">
              <a:spLocks noChangeArrowheads="1"/>
            </p:cNvSpPr>
            <p:nvPr/>
          </p:nvSpPr>
          <p:spPr bwMode="auto">
            <a:xfrm>
              <a:off x="4154" y="1200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83324" name="Text Box 53"/>
            <p:cNvSpPr txBox="1">
              <a:spLocks noChangeArrowheads="1"/>
            </p:cNvSpPr>
            <p:nvPr/>
          </p:nvSpPr>
          <p:spPr bwMode="auto">
            <a:xfrm>
              <a:off x="3696" y="1641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83325" name="Text Box 54"/>
            <p:cNvSpPr txBox="1">
              <a:spLocks noChangeArrowheads="1"/>
            </p:cNvSpPr>
            <p:nvPr/>
          </p:nvSpPr>
          <p:spPr bwMode="auto">
            <a:xfrm>
              <a:off x="4682" y="1632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83326" name="Text Box 55"/>
            <p:cNvSpPr txBox="1">
              <a:spLocks noChangeArrowheads="1"/>
            </p:cNvSpPr>
            <p:nvPr/>
          </p:nvSpPr>
          <p:spPr bwMode="auto">
            <a:xfrm>
              <a:off x="3290" y="2208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83327" name="Text Box 56"/>
            <p:cNvSpPr txBox="1">
              <a:spLocks noChangeArrowheads="1"/>
            </p:cNvSpPr>
            <p:nvPr/>
          </p:nvSpPr>
          <p:spPr bwMode="auto">
            <a:xfrm>
              <a:off x="4080" y="2197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183328" name="Text Box 57"/>
            <p:cNvSpPr txBox="1">
              <a:spLocks noChangeArrowheads="1"/>
            </p:cNvSpPr>
            <p:nvPr/>
          </p:nvSpPr>
          <p:spPr bwMode="auto">
            <a:xfrm>
              <a:off x="4442" y="2197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183329" name="Text Box 58"/>
            <p:cNvSpPr txBox="1">
              <a:spLocks noChangeArrowheads="1"/>
            </p:cNvSpPr>
            <p:nvPr/>
          </p:nvSpPr>
          <p:spPr bwMode="auto">
            <a:xfrm>
              <a:off x="5088" y="2197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183330" name="Text Box 59"/>
            <p:cNvSpPr txBox="1">
              <a:spLocks noChangeArrowheads="1"/>
            </p:cNvSpPr>
            <p:nvPr/>
          </p:nvSpPr>
          <p:spPr bwMode="auto">
            <a:xfrm>
              <a:off x="3024" y="2880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183331" name="Text Box 60"/>
            <p:cNvSpPr txBox="1">
              <a:spLocks noChangeArrowheads="1"/>
            </p:cNvSpPr>
            <p:nvPr/>
          </p:nvSpPr>
          <p:spPr bwMode="auto">
            <a:xfrm>
              <a:off x="3600" y="2869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183332" name="Text Box 61"/>
            <p:cNvSpPr txBox="1">
              <a:spLocks noChangeArrowheads="1"/>
            </p:cNvSpPr>
            <p:nvPr/>
          </p:nvSpPr>
          <p:spPr bwMode="auto">
            <a:xfrm>
              <a:off x="3828" y="2880"/>
              <a:ext cx="24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10</a:t>
              </a:r>
            </a:p>
          </p:txBody>
        </p:sp>
      </p:grpSp>
      <p:sp>
        <p:nvSpPr>
          <p:cNvPr id="27712" name="Text Box 64"/>
          <p:cNvSpPr txBox="1">
            <a:spLocks noChangeArrowheads="1"/>
          </p:cNvSpPr>
          <p:nvPr/>
        </p:nvSpPr>
        <p:spPr bwMode="auto">
          <a:xfrm>
            <a:off x="5927725" y="3276600"/>
            <a:ext cx="4127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CD0000"/>
                </a:solidFill>
                <a:sym typeface="Symbol" panose="05050102010706020507" pitchFamily="18" charset="2"/>
              </a:rPr>
              <a:t></a:t>
            </a:r>
            <a:endParaRPr lang="en-US" altLang="zh-CN">
              <a:solidFill>
                <a:srgbClr val="CD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58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1EB93672-EFBE-4B4A-A46F-2282B79ED4E8}" type="slidenum">
              <a:rPr lang="en-US" altLang="zh-CN" smtClean="0">
                <a:solidFill>
                  <a:srgbClr val="898989"/>
                </a:solidFill>
              </a:rPr>
              <a:pPr>
                <a:buFontTx/>
                <a:buNone/>
              </a:pPr>
              <a:t>18</a:t>
            </a:fld>
            <a:endParaRPr lang="en-US" altLang="zh-CN" smtClean="0">
              <a:solidFill>
                <a:srgbClr val="898989"/>
              </a:solidFill>
            </a:endParaRPr>
          </a:p>
        </p:txBody>
      </p:sp>
      <p:sp>
        <p:nvSpPr>
          <p:cNvPr id="184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Build-Heap: Example (cont.)</a:t>
            </a:r>
          </a:p>
        </p:txBody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mtClean="0">
              <a:solidFill>
                <a:schemeClr val="accent2"/>
              </a:solidFill>
            </a:endParaRPr>
          </a:p>
        </p:txBody>
      </p:sp>
      <p:grpSp>
        <p:nvGrpSpPr>
          <p:cNvPr id="28737" name="Group 65"/>
          <p:cNvGrpSpPr>
            <a:grpSpLocks/>
          </p:cNvGrpSpPr>
          <p:nvPr/>
        </p:nvGrpSpPr>
        <p:grpSpPr bwMode="auto">
          <a:xfrm>
            <a:off x="2209800" y="1905000"/>
            <a:ext cx="3638550" cy="3367088"/>
            <a:chOff x="432" y="1200"/>
            <a:chExt cx="2292" cy="2121"/>
          </a:xfrm>
        </p:grpSpPr>
        <p:sp>
          <p:nvSpPr>
            <p:cNvPr id="184357" name="Oval 4"/>
            <p:cNvSpPr>
              <a:spLocks noChangeArrowheads="1"/>
            </p:cNvSpPr>
            <p:nvPr/>
          </p:nvSpPr>
          <p:spPr bwMode="auto">
            <a:xfrm>
              <a:off x="1524" y="1401"/>
              <a:ext cx="288" cy="288"/>
            </a:xfrm>
            <a:prstGeom prst="ellipse">
              <a:avLst/>
            </a:prstGeom>
            <a:solidFill>
              <a:srgbClr val="CD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84358" name="Oval 5"/>
            <p:cNvSpPr>
              <a:spLocks noChangeArrowheads="1"/>
            </p:cNvSpPr>
            <p:nvPr/>
          </p:nvSpPr>
          <p:spPr bwMode="auto">
            <a:xfrm>
              <a:off x="1044" y="1833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16</a:t>
              </a:r>
            </a:p>
          </p:txBody>
        </p:sp>
        <p:sp>
          <p:nvSpPr>
            <p:cNvPr id="184359" name="Oval 6"/>
            <p:cNvSpPr>
              <a:spLocks noChangeArrowheads="1"/>
            </p:cNvSpPr>
            <p:nvPr/>
          </p:nvSpPr>
          <p:spPr bwMode="auto">
            <a:xfrm>
              <a:off x="2052" y="1833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184360" name="Oval 7"/>
            <p:cNvSpPr>
              <a:spLocks noChangeArrowheads="1"/>
            </p:cNvSpPr>
            <p:nvPr/>
          </p:nvSpPr>
          <p:spPr bwMode="auto">
            <a:xfrm>
              <a:off x="660" y="2361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14</a:t>
              </a:r>
            </a:p>
          </p:txBody>
        </p:sp>
        <p:sp>
          <p:nvSpPr>
            <p:cNvPr id="184361" name="Oval 8"/>
            <p:cNvSpPr>
              <a:spLocks noChangeArrowheads="1"/>
            </p:cNvSpPr>
            <p:nvPr/>
          </p:nvSpPr>
          <p:spPr bwMode="auto">
            <a:xfrm>
              <a:off x="1428" y="2361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184362" name="Oval 9"/>
            <p:cNvSpPr>
              <a:spLocks noChangeArrowheads="1"/>
            </p:cNvSpPr>
            <p:nvPr/>
          </p:nvSpPr>
          <p:spPr bwMode="auto">
            <a:xfrm>
              <a:off x="1812" y="2361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184363" name="Oval 10"/>
            <p:cNvSpPr>
              <a:spLocks noChangeArrowheads="1"/>
            </p:cNvSpPr>
            <p:nvPr/>
          </p:nvSpPr>
          <p:spPr bwMode="auto">
            <a:xfrm>
              <a:off x="468" y="3033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84364" name="Oval 11"/>
            <p:cNvSpPr>
              <a:spLocks noChangeArrowheads="1"/>
            </p:cNvSpPr>
            <p:nvPr/>
          </p:nvSpPr>
          <p:spPr bwMode="auto">
            <a:xfrm>
              <a:off x="948" y="3033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184365" name="Oval 12"/>
            <p:cNvSpPr>
              <a:spLocks noChangeArrowheads="1"/>
            </p:cNvSpPr>
            <p:nvPr/>
          </p:nvSpPr>
          <p:spPr bwMode="auto">
            <a:xfrm>
              <a:off x="1284" y="3033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84366" name="Line 13"/>
            <p:cNvSpPr>
              <a:spLocks noChangeShapeType="1"/>
            </p:cNvSpPr>
            <p:nvPr/>
          </p:nvSpPr>
          <p:spPr bwMode="auto">
            <a:xfrm flipH="1">
              <a:off x="1284" y="1641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67" name="Line 14"/>
            <p:cNvSpPr>
              <a:spLocks noChangeShapeType="1"/>
            </p:cNvSpPr>
            <p:nvPr/>
          </p:nvSpPr>
          <p:spPr bwMode="auto">
            <a:xfrm>
              <a:off x="1764" y="1641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68" name="Line 15"/>
            <p:cNvSpPr>
              <a:spLocks noChangeShapeType="1"/>
            </p:cNvSpPr>
            <p:nvPr/>
          </p:nvSpPr>
          <p:spPr bwMode="auto">
            <a:xfrm flipH="1">
              <a:off x="852" y="2073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69" name="Line 16"/>
            <p:cNvSpPr>
              <a:spLocks noChangeShapeType="1"/>
            </p:cNvSpPr>
            <p:nvPr/>
          </p:nvSpPr>
          <p:spPr bwMode="auto">
            <a:xfrm>
              <a:off x="1284" y="2073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70" name="Line 17"/>
            <p:cNvSpPr>
              <a:spLocks noChangeShapeType="1"/>
            </p:cNvSpPr>
            <p:nvPr/>
          </p:nvSpPr>
          <p:spPr bwMode="auto">
            <a:xfrm flipH="1">
              <a:off x="612" y="2649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71" name="Line 18"/>
            <p:cNvSpPr>
              <a:spLocks noChangeShapeType="1"/>
            </p:cNvSpPr>
            <p:nvPr/>
          </p:nvSpPr>
          <p:spPr bwMode="auto">
            <a:xfrm>
              <a:off x="804" y="2649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72" name="Line 19"/>
            <p:cNvSpPr>
              <a:spLocks noChangeShapeType="1"/>
            </p:cNvSpPr>
            <p:nvPr/>
          </p:nvSpPr>
          <p:spPr bwMode="auto">
            <a:xfrm flipH="1">
              <a:off x="1428" y="2649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73" name="Line 20"/>
            <p:cNvSpPr>
              <a:spLocks noChangeShapeType="1"/>
            </p:cNvSpPr>
            <p:nvPr/>
          </p:nvSpPr>
          <p:spPr bwMode="auto">
            <a:xfrm flipH="1">
              <a:off x="2004" y="2121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74" name="Oval 21"/>
            <p:cNvSpPr>
              <a:spLocks noChangeArrowheads="1"/>
            </p:cNvSpPr>
            <p:nvPr/>
          </p:nvSpPr>
          <p:spPr bwMode="auto">
            <a:xfrm>
              <a:off x="2436" y="2361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84375" name="Line 22"/>
            <p:cNvSpPr>
              <a:spLocks noChangeShapeType="1"/>
            </p:cNvSpPr>
            <p:nvPr/>
          </p:nvSpPr>
          <p:spPr bwMode="auto">
            <a:xfrm>
              <a:off x="2292" y="2073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76" name="Text Box 23"/>
            <p:cNvSpPr txBox="1">
              <a:spLocks noChangeArrowheads="1"/>
            </p:cNvSpPr>
            <p:nvPr/>
          </p:nvSpPr>
          <p:spPr bwMode="auto">
            <a:xfrm>
              <a:off x="1562" y="1200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84377" name="Text Box 24"/>
            <p:cNvSpPr txBox="1">
              <a:spLocks noChangeArrowheads="1"/>
            </p:cNvSpPr>
            <p:nvPr/>
          </p:nvSpPr>
          <p:spPr bwMode="auto">
            <a:xfrm>
              <a:off x="1104" y="1641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84378" name="Text Box 25"/>
            <p:cNvSpPr txBox="1">
              <a:spLocks noChangeArrowheads="1"/>
            </p:cNvSpPr>
            <p:nvPr/>
          </p:nvSpPr>
          <p:spPr bwMode="auto">
            <a:xfrm>
              <a:off x="2090" y="1632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84379" name="Text Box 26"/>
            <p:cNvSpPr txBox="1">
              <a:spLocks noChangeArrowheads="1"/>
            </p:cNvSpPr>
            <p:nvPr/>
          </p:nvSpPr>
          <p:spPr bwMode="auto">
            <a:xfrm>
              <a:off x="698" y="2208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84380" name="Text Box 27"/>
            <p:cNvSpPr txBox="1">
              <a:spLocks noChangeArrowheads="1"/>
            </p:cNvSpPr>
            <p:nvPr/>
          </p:nvSpPr>
          <p:spPr bwMode="auto">
            <a:xfrm>
              <a:off x="1488" y="2197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184381" name="Text Box 28"/>
            <p:cNvSpPr txBox="1">
              <a:spLocks noChangeArrowheads="1"/>
            </p:cNvSpPr>
            <p:nvPr/>
          </p:nvSpPr>
          <p:spPr bwMode="auto">
            <a:xfrm>
              <a:off x="1850" y="2197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184382" name="Text Box 29"/>
            <p:cNvSpPr txBox="1">
              <a:spLocks noChangeArrowheads="1"/>
            </p:cNvSpPr>
            <p:nvPr/>
          </p:nvSpPr>
          <p:spPr bwMode="auto">
            <a:xfrm>
              <a:off x="2496" y="2197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184383" name="Text Box 30"/>
            <p:cNvSpPr txBox="1">
              <a:spLocks noChangeArrowheads="1"/>
            </p:cNvSpPr>
            <p:nvPr/>
          </p:nvSpPr>
          <p:spPr bwMode="auto">
            <a:xfrm>
              <a:off x="432" y="2880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184384" name="Text Box 31"/>
            <p:cNvSpPr txBox="1">
              <a:spLocks noChangeArrowheads="1"/>
            </p:cNvSpPr>
            <p:nvPr/>
          </p:nvSpPr>
          <p:spPr bwMode="auto">
            <a:xfrm>
              <a:off x="1008" y="2869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184385" name="Text Box 32"/>
            <p:cNvSpPr txBox="1">
              <a:spLocks noChangeArrowheads="1"/>
            </p:cNvSpPr>
            <p:nvPr/>
          </p:nvSpPr>
          <p:spPr bwMode="auto">
            <a:xfrm>
              <a:off x="1236" y="2880"/>
              <a:ext cx="24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10</a:t>
              </a:r>
            </a:p>
          </p:txBody>
        </p:sp>
      </p:grpSp>
      <p:grpSp>
        <p:nvGrpSpPr>
          <p:cNvPr id="28736" name="Group 64"/>
          <p:cNvGrpSpPr>
            <a:grpSpLocks/>
          </p:cNvGrpSpPr>
          <p:nvPr/>
        </p:nvGrpSpPr>
        <p:grpSpPr bwMode="auto">
          <a:xfrm>
            <a:off x="6324600" y="1905000"/>
            <a:ext cx="3638550" cy="3367088"/>
            <a:chOff x="3024" y="1200"/>
            <a:chExt cx="2292" cy="2121"/>
          </a:xfrm>
        </p:grpSpPr>
        <p:sp>
          <p:nvSpPr>
            <p:cNvPr id="184328" name="Oval 33"/>
            <p:cNvSpPr>
              <a:spLocks noChangeArrowheads="1"/>
            </p:cNvSpPr>
            <p:nvPr/>
          </p:nvSpPr>
          <p:spPr bwMode="auto">
            <a:xfrm>
              <a:off x="4116" y="1401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16</a:t>
              </a:r>
            </a:p>
          </p:txBody>
        </p:sp>
        <p:sp>
          <p:nvSpPr>
            <p:cNvPr id="184329" name="Oval 34"/>
            <p:cNvSpPr>
              <a:spLocks noChangeArrowheads="1"/>
            </p:cNvSpPr>
            <p:nvPr/>
          </p:nvSpPr>
          <p:spPr bwMode="auto">
            <a:xfrm>
              <a:off x="3636" y="1833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14</a:t>
              </a:r>
            </a:p>
          </p:txBody>
        </p:sp>
        <p:sp>
          <p:nvSpPr>
            <p:cNvPr id="184330" name="Oval 35"/>
            <p:cNvSpPr>
              <a:spLocks noChangeArrowheads="1"/>
            </p:cNvSpPr>
            <p:nvPr/>
          </p:nvSpPr>
          <p:spPr bwMode="auto">
            <a:xfrm>
              <a:off x="4644" y="1833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184331" name="Oval 36"/>
            <p:cNvSpPr>
              <a:spLocks noChangeArrowheads="1"/>
            </p:cNvSpPr>
            <p:nvPr/>
          </p:nvSpPr>
          <p:spPr bwMode="auto">
            <a:xfrm>
              <a:off x="3252" y="2361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184332" name="Oval 37"/>
            <p:cNvSpPr>
              <a:spLocks noChangeArrowheads="1"/>
            </p:cNvSpPr>
            <p:nvPr/>
          </p:nvSpPr>
          <p:spPr bwMode="auto">
            <a:xfrm>
              <a:off x="4020" y="2361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184333" name="Oval 38"/>
            <p:cNvSpPr>
              <a:spLocks noChangeArrowheads="1"/>
            </p:cNvSpPr>
            <p:nvPr/>
          </p:nvSpPr>
          <p:spPr bwMode="auto">
            <a:xfrm>
              <a:off x="4404" y="2361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184334" name="Oval 39"/>
            <p:cNvSpPr>
              <a:spLocks noChangeArrowheads="1"/>
            </p:cNvSpPr>
            <p:nvPr/>
          </p:nvSpPr>
          <p:spPr bwMode="auto">
            <a:xfrm>
              <a:off x="3060" y="3033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84335" name="Oval 40"/>
            <p:cNvSpPr>
              <a:spLocks noChangeArrowheads="1"/>
            </p:cNvSpPr>
            <p:nvPr/>
          </p:nvSpPr>
          <p:spPr bwMode="auto">
            <a:xfrm>
              <a:off x="3540" y="3033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84336" name="Oval 41"/>
            <p:cNvSpPr>
              <a:spLocks noChangeArrowheads="1"/>
            </p:cNvSpPr>
            <p:nvPr/>
          </p:nvSpPr>
          <p:spPr bwMode="auto">
            <a:xfrm>
              <a:off x="3876" y="3033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84337" name="Line 42"/>
            <p:cNvSpPr>
              <a:spLocks noChangeShapeType="1"/>
            </p:cNvSpPr>
            <p:nvPr/>
          </p:nvSpPr>
          <p:spPr bwMode="auto">
            <a:xfrm flipH="1">
              <a:off x="3876" y="1641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38" name="Line 43"/>
            <p:cNvSpPr>
              <a:spLocks noChangeShapeType="1"/>
            </p:cNvSpPr>
            <p:nvPr/>
          </p:nvSpPr>
          <p:spPr bwMode="auto">
            <a:xfrm>
              <a:off x="4356" y="1641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39" name="Line 44"/>
            <p:cNvSpPr>
              <a:spLocks noChangeShapeType="1"/>
            </p:cNvSpPr>
            <p:nvPr/>
          </p:nvSpPr>
          <p:spPr bwMode="auto">
            <a:xfrm flipH="1">
              <a:off x="3444" y="2073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40" name="Line 45"/>
            <p:cNvSpPr>
              <a:spLocks noChangeShapeType="1"/>
            </p:cNvSpPr>
            <p:nvPr/>
          </p:nvSpPr>
          <p:spPr bwMode="auto">
            <a:xfrm>
              <a:off x="3876" y="2073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41" name="Line 46"/>
            <p:cNvSpPr>
              <a:spLocks noChangeShapeType="1"/>
            </p:cNvSpPr>
            <p:nvPr/>
          </p:nvSpPr>
          <p:spPr bwMode="auto">
            <a:xfrm flipH="1">
              <a:off x="3204" y="2649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42" name="Line 47"/>
            <p:cNvSpPr>
              <a:spLocks noChangeShapeType="1"/>
            </p:cNvSpPr>
            <p:nvPr/>
          </p:nvSpPr>
          <p:spPr bwMode="auto">
            <a:xfrm>
              <a:off x="3396" y="2649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43" name="Line 48"/>
            <p:cNvSpPr>
              <a:spLocks noChangeShapeType="1"/>
            </p:cNvSpPr>
            <p:nvPr/>
          </p:nvSpPr>
          <p:spPr bwMode="auto">
            <a:xfrm flipH="1">
              <a:off x="4020" y="2649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44" name="Line 49"/>
            <p:cNvSpPr>
              <a:spLocks noChangeShapeType="1"/>
            </p:cNvSpPr>
            <p:nvPr/>
          </p:nvSpPr>
          <p:spPr bwMode="auto">
            <a:xfrm flipH="1">
              <a:off x="4596" y="2121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45" name="Oval 50"/>
            <p:cNvSpPr>
              <a:spLocks noChangeArrowheads="1"/>
            </p:cNvSpPr>
            <p:nvPr/>
          </p:nvSpPr>
          <p:spPr bwMode="auto">
            <a:xfrm>
              <a:off x="5028" y="2361"/>
              <a:ext cx="288" cy="28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84346" name="Line 51"/>
            <p:cNvSpPr>
              <a:spLocks noChangeShapeType="1"/>
            </p:cNvSpPr>
            <p:nvPr/>
          </p:nvSpPr>
          <p:spPr bwMode="auto">
            <a:xfrm>
              <a:off x="4884" y="2073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47" name="Text Box 52"/>
            <p:cNvSpPr txBox="1">
              <a:spLocks noChangeArrowheads="1"/>
            </p:cNvSpPr>
            <p:nvPr/>
          </p:nvSpPr>
          <p:spPr bwMode="auto">
            <a:xfrm>
              <a:off x="4154" y="1200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84348" name="Text Box 53"/>
            <p:cNvSpPr txBox="1">
              <a:spLocks noChangeArrowheads="1"/>
            </p:cNvSpPr>
            <p:nvPr/>
          </p:nvSpPr>
          <p:spPr bwMode="auto">
            <a:xfrm>
              <a:off x="3696" y="1641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84349" name="Text Box 54"/>
            <p:cNvSpPr txBox="1">
              <a:spLocks noChangeArrowheads="1"/>
            </p:cNvSpPr>
            <p:nvPr/>
          </p:nvSpPr>
          <p:spPr bwMode="auto">
            <a:xfrm>
              <a:off x="4682" y="1632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84350" name="Text Box 55"/>
            <p:cNvSpPr txBox="1">
              <a:spLocks noChangeArrowheads="1"/>
            </p:cNvSpPr>
            <p:nvPr/>
          </p:nvSpPr>
          <p:spPr bwMode="auto">
            <a:xfrm>
              <a:off x="3290" y="2208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84351" name="Text Box 56"/>
            <p:cNvSpPr txBox="1">
              <a:spLocks noChangeArrowheads="1"/>
            </p:cNvSpPr>
            <p:nvPr/>
          </p:nvSpPr>
          <p:spPr bwMode="auto">
            <a:xfrm>
              <a:off x="4080" y="2197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184352" name="Text Box 57"/>
            <p:cNvSpPr txBox="1">
              <a:spLocks noChangeArrowheads="1"/>
            </p:cNvSpPr>
            <p:nvPr/>
          </p:nvSpPr>
          <p:spPr bwMode="auto">
            <a:xfrm>
              <a:off x="4442" y="2197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184353" name="Text Box 58"/>
            <p:cNvSpPr txBox="1">
              <a:spLocks noChangeArrowheads="1"/>
            </p:cNvSpPr>
            <p:nvPr/>
          </p:nvSpPr>
          <p:spPr bwMode="auto">
            <a:xfrm>
              <a:off x="5088" y="2197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184354" name="Text Box 59"/>
            <p:cNvSpPr txBox="1">
              <a:spLocks noChangeArrowheads="1"/>
            </p:cNvSpPr>
            <p:nvPr/>
          </p:nvSpPr>
          <p:spPr bwMode="auto">
            <a:xfrm>
              <a:off x="3024" y="2880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184355" name="Text Box 60"/>
            <p:cNvSpPr txBox="1">
              <a:spLocks noChangeArrowheads="1"/>
            </p:cNvSpPr>
            <p:nvPr/>
          </p:nvSpPr>
          <p:spPr bwMode="auto">
            <a:xfrm>
              <a:off x="3600" y="2869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184356" name="Text Box 61"/>
            <p:cNvSpPr txBox="1">
              <a:spLocks noChangeArrowheads="1"/>
            </p:cNvSpPr>
            <p:nvPr/>
          </p:nvSpPr>
          <p:spPr bwMode="auto">
            <a:xfrm>
              <a:off x="3828" y="2880"/>
              <a:ext cx="24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10</a:t>
              </a:r>
            </a:p>
          </p:txBody>
        </p:sp>
      </p:grpSp>
      <p:sp>
        <p:nvSpPr>
          <p:cNvPr id="28734" name="Text Box 62"/>
          <p:cNvSpPr txBox="1">
            <a:spLocks noChangeArrowheads="1"/>
          </p:cNvSpPr>
          <p:nvPr/>
        </p:nvSpPr>
        <p:spPr bwMode="auto">
          <a:xfrm>
            <a:off x="5943600" y="3276600"/>
            <a:ext cx="4127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CD0000"/>
                </a:solidFill>
                <a:sym typeface="Symbol" panose="05050102010706020507" pitchFamily="18" charset="2"/>
              </a:rPr>
              <a:t></a:t>
            </a:r>
            <a:endParaRPr lang="en-US" altLang="zh-CN">
              <a:solidFill>
                <a:srgbClr val="CD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24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C3B1C838-6204-447D-888B-CAEDB0CA6F7A}" type="slidenum">
              <a:rPr lang="en-US" altLang="zh-CN" smtClean="0">
                <a:solidFill>
                  <a:srgbClr val="898989"/>
                </a:solidFill>
              </a:rPr>
              <a:pPr>
                <a:buFontTx/>
                <a:buNone/>
              </a:pPr>
              <a:t>19</a:t>
            </a:fld>
            <a:endParaRPr lang="en-US" altLang="zh-CN" smtClean="0">
              <a:solidFill>
                <a:srgbClr val="898989"/>
              </a:solidFill>
            </a:endParaRPr>
          </a:p>
        </p:txBody>
      </p:sp>
      <p:sp>
        <p:nvSpPr>
          <p:cNvPr id="185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smtClean="0"/>
              <a:t>Heaps: Build-Heap: Rough Analysis</a:t>
            </a:r>
          </a:p>
        </p:txBody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CD0000"/>
                </a:solidFill>
              </a:rPr>
              <a:t>Correctness</a:t>
            </a:r>
            <a:r>
              <a:rPr lang="en-US" altLang="zh-CN" smtClean="0"/>
              <a:t>: induction on </a:t>
            </a:r>
            <a:r>
              <a:rPr lang="en-US" altLang="zh-CN" i="1" smtClean="0">
                <a:solidFill>
                  <a:schemeClr val="accent2"/>
                </a:solidFill>
              </a:rPr>
              <a:t>i</a:t>
            </a:r>
            <a:r>
              <a:rPr lang="en-US" altLang="zh-CN" smtClean="0"/>
              <a:t>. All trees rooted at </a:t>
            </a:r>
            <a:r>
              <a:rPr lang="en-US" altLang="zh-CN" i="1" smtClean="0">
                <a:solidFill>
                  <a:schemeClr val="accent2"/>
                </a:solidFill>
              </a:rPr>
              <a:t>m</a:t>
            </a:r>
            <a:r>
              <a:rPr lang="en-US" altLang="zh-CN" smtClean="0">
                <a:solidFill>
                  <a:schemeClr val="accent2"/>
                </a:solidFill>
              </a:rPr>
              <a:t> &gt; </a:t>
            </a:r>
            <a:r>
              <a:rPr lang="en-US" altLang="zh-CN" i="1" smtClean="0">
                <a:solidFill>
                  <a:schemeClr val="accent2"/>
                </a:solidFill>
              </a:rPr>
              <a:t>i</a:t>
            </a:r>
            <a:r>
              <a:rPr lang="en-US" altLang="zh-CN" smtClean="0"/>
              <a:t> are heaps.</a:t>
            </a:r>
          </a:p>
          <a:p>
            <a:r>
              <a:rPr lang="en-US" altLang="zh-CN" smtClean="0">
                <a:solidFill>
                  <a:srgbClr val="CD0000"/>
                </a:solidFill>
              </a:rPr>
              <a:t>Running time</a:t>
            </a:r>
            <a:r>
              <a:rPr lang="en-US" altLang="zh-CN" smtClean="0"/>
              <a:t>: 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/>
              <a:t> calls to Heapify = 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O(lg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) = O(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lg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)</a:t>
            </a:r>
          </a:p>
          <a:p>
            <a:r>
              <a:rPr lang="en-US" altLang="zh-CN" smtClean="0"/>
              <a:t>This is good enough for an </a:t>
            </a:r>
            <a:r>
              <a:rPr lang="en-US" altLang="zh-CN" smtClean="0">
                <a:solidFill>
                  <a:schemeClr val="accent2"/>
                </a:solidFill>
              </a:rPr>
              <a:t>O(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lg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)</a:t>
            </a:r>
            <a:r>
              <a:rPr lang="en-US" altLang="zh-CN" smtClean="0"/>
              <a:t> bound on Heapsort, but sometimes we build heaps for other reasons, so…</a:t>
            </a:r>
          </a:p>
        </p:txBody>
      </p:sp>
    </p:spTree>
    <p:extLst>
      <p:ext uri="{BB962C8B-B14F-4D97-AF65-F5344CB8AC3E}">
        <p14:creationId xmlns:p14="http://schemas.microsoft.com/office/powerpoint/2010/main" val="25959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826EF31E-CB52-487C-A69F-7FC4B3AE21CA}" type="slidenum">
              <a:rPr lang="en-US" altLang="zh-CN" smtClean="0">
                <a:solidFill>
                  <a:srgbClr val="898989"/>
                </a:solidFill>
              </a:rPr>
              <a:pPr>
                <a:buFontTx/>
                <a:buNone/>
              </a:pPr>
              <a:t>2</a:t>
            </a:fld>
            <a:endParaRPr lang="en-US" altLang="zh-CN" smtClean="0">
              <a:solidFill>
                <a:srgbClr val="898989"/>
              </a:solidFill>
            </a:endParaRPr>
          </a:p>
        </p:txBody>
      </p:sp>
      <p:sp>
        <p:nvSpPr>
          <p:cNvPr id="167939" name="Rectangle 2"/>
          <p:cNvSpPr>
            <a:spLocks noGrp="1" noChangeArrowheads="1"/>
          </p:cNvSpPr>
          <p:nvPr>
            <p:ph type="title"/>
          </p:nvPr>
        </p:nvSpPr>
        <p:spPr>
          <a:xfrm>
            <a:off x="779463" y="409575"/>
            <a:ext cx="10515600" cy="1325563"/>
          </a:xfrm>
        </p:spPr>
        <p:txBody>
          <a:bodyPr/>
          <a:lstStyle/>
          <a:p>
            <a:r>
              <a:rPr lang="zh-CN" altLang="en-US" smtClean="0"/>
              <a:t>堆排序</a:t>
            </a:r>
            <a:endParaRPr lang="en-US" altLang="zh-CN" smtClean="0"/>
          </a:p>
        </p:txBody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CD0000"/>
                </a:solidFill>
              </a:rPr>
              <a:t>Properties:</a:t>
            </a:r>
          </a:p>
          <a:p>
            <a:pPr lvl="1"/>
            <a:r>
              <a:rPr lang="en-US" altLang="zh-CN" smtClean="0">
                <a:solidFill>
                  <a:schemeClr val="accent2"/>
                </a:solidFill>
              </a:rPr>
              <a:t>O(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lg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)</a:t>
            </a:r>
            <a:r>
              <a:rPr lang="en-US" altLang="zh-CN" smtClean="0"/>
              <a:t> – like merge sort, but unlike insertion</a:t>
            </a:r>
          </a:p>
          <a:p>
            <a:pPr lvl="1"/>
            <a:r>
              <a:rPr lang="en-US" altLang="zh-CN" smtClean="0"/>
              <a:t>Sorts in place – like insertion, but unlike merge(</a:t>
            </a:r>
            <a:r>
              <a:rPr lang="zh-CN" altLang="en-US" smtClean="0"/>
              <a:t>空间复杂度低</a:t>
            </a:r>
            <a:r>
              <a:rPr lang="en-US" altLang="zh-CN" smtClean="0"/>
              <a:t>)</a:t>
            </a:r>
          </a:p>
          <a:p>
            <a:pPr lvl="1"/>
            <a:r>
              <a:rPr lang="zh-CN" altLang="en-US" smtClean="0"/>
              <a:t>依赖于堆数据结构</a:t>
            </a:r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74496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716E7AC4-6D0F-4090-A3B5-C10C2176343E}" type="slidenum">
              <a:rPr lang="en-US" altLang="zh-CN" smtClean="0">
                <a:solidFill>
                  <a:srgbClr val="898989"/>
                </a:solidFill>
              </a:rPr>
              <a:pPr>
                <a:buFontTx/>
                <a:buNone/>
              </a:pPr>
              <a:t>20</a:t>
            </a:fld>
            <a:endParaRPr lang="en-US" altLang="zh-CN" smtClean="0">
              <a:solidFill>
                <a:srgbClr val="898989"/>
              </a:solidFill>
            </a:endParaRPr>
          </a:p>
        </p:txBody>
      </p:sp>
      <p:sp>
        <p:nvSpPr>
          <p:cNvPr id="191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Heap-Insert: Example</a:t>
            </a:r>
          </a:p>
        </p:txBody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mtClean="0"/>
          </a:p>
        </p:txBody>
      </p:sp>
      <p:grpSp>
        <p:nvGrpSpPr>
          <p:cNvPr id="24642" name="Group 66"/>
          <p:cNvGrpSpPr>
            <a:grpSpLocks/>
          </p:cNvGrpSpPr>
          <p:nvPr/>
        </p:nvGrpSpPr>
        <p:grpSpPr bwMode="auto">
          <a:xfrm>
            <a:off x="2743200" y="1339850"/>
            <a:ext cx="6035675" cy="2470150"/>
            <a:chOff x="768" y="844"/>
            <a:chExt cx="3802" cy="1556"/>
          </a:xfrm>
        </p:grpSpPr>
        <p:sp>
          <p:nvSpPr>
            <p:cNvPr id="191528" name="Oval 4"/>
            <p:cNvSpPr>
              <a:spLocks noChangeArrowheads="1"/>
            </p:cNvSpPr>
            <p:nvPr/>
          </p:nvSpPr>
          <p:spPr bwMode="auto">
            <a:xfrm>
              <a:off x="2890" y="1008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16</a:t>
              </a:r>
            </a:p>
          </p:txBody>
        </p:sp>
        <p:sp>
          <p:nvSpPr>
            <p:cNvPr id="191529" name="Oval 5"/>
            <p:cNvSpPr>
              <a:spLocks noChangeArrowheads="1"/>
            </p:cNvSpPr>
            <p:nvPr/>
          </p:nvSpPr>
          <p:spPr bwMode="auto">
            <a:xfrm>
              <a:off x="1882" y="1392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14</a:t>
              </a:r>
            </a:p>
          </p:txBody>
        </p:sp>
        <p:sp>
          <p:nvSpPr>
            <p:cNvPr id="191530" name="Oval 6"/>
            <p:cNvSpPr>
              <a:spLocks noChangeArrowheads="1"/>
            </p:cNvSpPr>
            <p:nvPr/>
          </p:nvSpPr>
          <p:spPr bwMode="auto">
            <a:xfrm>
              <a:off x="3802" y="1392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191531" name="Oval 7"/>
            <p:cNvSpPr>
              <a:spLocks noChangeArrowheads="1"/>
            </p:cNvSpPr>
            <p:nvPr/>
          </p:nvSpPr>
          <p:spPr bwMode="auto">
            <a:xfrm>
              <a:off x="1066" y="1728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191532" name="Oval 8"/>
            <p:cNvSpPr>
              <a:spLocks noChangeArrowheads="1"/>
            </p:cNvSpPr>
            <p:nvPr/>
          </p:nvSpPr>
          <p:spPr bwMode="auto">
            <a:xfrm>
              <a:off x="2602" y="1776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191533" name="Oval 9"/>
            <p:cNvSpPr>
              <a:spLocks noChangeArrowheads="1"/>
            </p:cNvSpPr>
            <p:nvPr/>
          </p:nvSpPr>
          <p:spPr bwMode="auto">
            <a:xfrm>
              <a:off x="778" y="2160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91534" name="Oval 10"/>
            <p:cNvSpPr>
              <a:spLocks noChangeArrowheads="1"/>
            </p:cNvSpPr>
            <p:nvPr/>
          </p:nvSpPr>
          <p:spPr bwMode="auto">
            <a:xfrm>
              <a:off x="1450" y="2160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91535" name="Oval 11"/>
            <p:cNvSpPr>
              <a:spLocks noChangeArrowheads="1"/>
            </p:cNvSpPr>
            <p:nvPr/>
          </p:nvSpPr>
          <p:spPr bwMode="auto">
            <a:xfrm>
              <a:off x="2218" y="2160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91536" name="Oval 12"/>
            <p:cNvSpPr>
              <a:spLocks noChangeArrowheads="1"/>
            </p:cNvSpPr>
            <p:nvPr/>
          </p:nvSpPr>
          <p:spPr bwMode="auto">
            <a:xfrm>
              <a:off x="3274" y="1776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191537" name="Oval 13"/>
            <p:cNvSpPr>
              <a:spLocks noChangeArrowheads="1"/>
            </p:cNvSpPr>
            <p:nvPr/>
          </p:nvSpPr>
          <p:spPr bwMode="auto">
            <a:xfrm>
              <a:off x="4330" y="1776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91538" name="Line 14"/>
            <p:cNvSpPr>
              <a:spLocks noChangeShapeType="1"/>
            </p:cNvSpPr>
            <p:nvPr/>
          </p:nvSpPr>
          <p:spPr bwMode="auto">
            <a:xfrm flipH="1">
              <a:off x="2122" y="1200"/>
              <a:ext cx="76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39" name="Line 15"/>
            <p:cNvSpPr>
              <a:spLocks noChangeShapeType="1"/>
            </p:cNvSpPr>
            <p:nvPr/>
          </p:nvSpPr>
          <p:spPr bwMode="auto">
            <a:xfrm>
              <a:off x="3130" y="1200"/>
              <a:ext cx="72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40" name="Line 16"/>
            <p:cNvSpPr>
              <a:spLocks noChangeShapeType="1"/>
            </p:cNvSpPr>
            <p:nvPr/>
          </p:nvSpPr>
          <p:spPr bwMode="auto">
            <a:xfrm flipH="1">
              <a:off x="1306" y="1584"/>
              <a:ext cx="57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41" name="Line 17"/>
            <p:cNvSpPr>
              <a:spLocks noChangeShapeType="1"/>
            </p:cNvSpPr>
            <p:nvPr/>
          </p:nvSpPr>
          <p:spPr bwMode="auto">
            <a:xfrm flipH="1">
              <a:off x="922" y="196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42" name="Line 18"/>
            <p:cNvSpPr>
              <a:spLocks noChangeShapeType="1"/>
            </p:cNvSpPr>
            <p:nvPr/>
          </p:nvSpPr>
          <p:spPr bwMode="auto">
            <a:xfrm>
              <a:off x="1258" y="1968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43" name="Line 19"/>
            <p:cNvSpPr>
              <a:spLocks noChangeShapeType="1"/>
            </p:cNvSpPr>
            <p:nvPr/>
          </p:nvSpPr>
          <p:spPr bwMode="auto">
            <a:xfrm>
              <a:off x="2122" y="1584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44" name="Line 20"/>
            <p:cNvSpPr>
              <a:spLocks noChangeShapeType="1"/>
            </p:cNvSpPr>
            <p:nvPr/>
          </p:nvSpPr>
          <p:spPr bwMode="auto">
            <a:xfrm flipH="1">
              <a:off x="2410" y="2016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45" name="Line 21"/>
            <p:cNvSpPr>
              <a:spLocks noChangeShapeType="1"/>
            </p:cNvSpPr>
            <p:nvPr/>
          </p:nvSpPr>
          <p:spPr bwMode="auto">
            <a:xfrm flipH="1">
              <a:off x="3466" y="158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46" name="Line 22"/>
            <p:cNvSpPr>
              <a:spLocks noChangeShapeType="1"/>
            </p:cNvSpPr>
            <p:nvPr/>
          </p:nvSpPr>
          <p:spPr bwMode="auto">
            <a:xfrm>
              <a:off x="3994" y="1584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47" name="Text Box 23"/>
            <p:cNvSpPr txBox="1">
              <a:spLocks noChangeArrowheads="1"/>
            </p:cNvSpPr>
            <p:nvPr/>
          </p:nvSpPr>
          <p:spPr bwMode="auto">
            <a:xfrm>
              <a:off x="2928" y="844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91548" name="Text Box 24"/>
            <p:cNvSpPr txBox="1">
              <a:spLocks noChangeArrowheads="1"/>
            </p:cNvSpPr>
            <p:nvPr/>
          </p:nvSpPr>
          <p:spPr bwMode="auto">
            <a:xfrm>
              <a:off x="1920" y="1206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91549" name="Text Box 25"/>
            <p:cNvSpPr txBox="1">
              <a:spLocks noChangeArrowheads="1"/>
            </p:cNvSpPr>
            <p:nvPr/>
          </p:nvSpPr>
          <p:spPr bwMode="auto">
            <a:xfrm>
              <a:off x="3802" y="1206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91550" name="Text Box 26"/>
            <p:cNvSpPr txBox="1">
              <a:spLocks noChangeArrowheads="1"/>
            </p:cNvSpPr>
            <p:nvPr/>
          </p:nvSpPr>
          <p:spPr bwMode="auto">
            <a:xfrm>
              <a:off x="1104" y="1542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91551" name="Text Box 27"/>
            <p:cNvSpPr txBox="1">
              <a:spLocks noChangeArrowheads="1"/>
            </p:cNvSpPr>
            <p:nvPr/>
          </p:nvSpPr>
          <p:spPr bwMode="auto">
            <a:xfrm>
              <a:off x="2630" y="1564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191552" name="Text Box 28"/>
            <p:cNvSpPr txBox="1">
              <a:spLocks noChangeArrowheads="1"/>
            </p:cNvSpPr>
            <p:nvPr/>
          </p:nvSpPr>
          <p:spPr bwMode="auto">
            <a:xfrm>
              <a:off x="3312" y="1590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191553" name="Text Box 29"/>
            <p:cNvSpPr txBox="1">
              <a:spLocks noChangeArrowheads="1"/>
            </p:cNvSpPr>
            <p:nvPr/>
          </p:nvSpPr>
          <p:spPr bwMode="auto">
            <a:xfrm>
              <a:off x="4368" y="1542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191554" name="Text Box 30"/>
            <p:cNvSpPr txBox="1">
              <a:spLocks noChangeArrowheads="1"/>
            </p:cNvSpPr>
            <p:nvPr/>
          </p:nvSpPr>
          <p:spPr bwMode="auto">
            <a:xfrm>
              <a:off x="768" y="1974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191555" name="Text Box 31"/>
            <p:cNvSpPr txBox="1">
              <a:spLocks noChangeArrowheads="1"/>
            </p:cNvSpPr>
            <p:nvPr/>
          </p:nvSpPr>
          <p:spPr bwMode="auto">
            <a:xfrm>
              <a:off x="1488" y="1996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191556" name="Text Box 32"/>
            <p:cNvSpPr txBox="1">
              <a:spLocks noChangeArrowheads="1"/>
            </p:cNvSpPr>
            <p:nvPr/>
          </p:nvSpPr>
          <p:spPr bwMode="auto">
            <a:xfrm>
              <a:off x="2170" y="1996"/>
              <a:ext cx="24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10</a:t>
              </a:r>
            </a:p>
          </p:txBody>
        </p:sp>
      </p:grpSp>
      <p:sp>
        <p:nvSpPr>
          <p:cNvPr id="191494" name="Line 62"/>
          <p:cNvSpPr>
            <a:spLocks noChangeShapeType="1"/>
          </p:cNvSpPr>
          <p:nvPr/>
        </p:nvSpPr>
        <p:spPr bwMode="auto">
          <a:xfrm>
            <a:off x="2286000" y="3886200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4643" name="Group 67"/>
          <p:cNvGrpSpPr>
            <a:grpSpLocks/>
          </p:cNvGrpSpPr>
          <p:nvPr/>
        </p:nvGrpSpPr>
        <p:grpSpPr bwMode="auto">
          <a:xfrm>
            <a:off x="2863850" y="3930650"/>
            <a:ext cx="6035675" cy="2470150"/>
            <a:chOff x="844" y="2476"/>
            <a:chExt cx="3802" cy="1556"/>
          </a:xfrm>
        </p:grpSpPr>
        <p:sp>
          <p:nvSpPr>
            <p:cNvPr id="191496" name="Oval 33"/>
            <p:cNvSpPr>
              <a:spLocks noChangeArrowheads="1"/>
            </p:cNvSpPr>
            <p:nvPr/>
          </p:nvSpPr>
          <p:spPr bwMode="auto">
            <a:xfrm>
              <a:off x="2966" y="2640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16</a:t>
              </a:r>
            </a:p>
          </p:txBody>
        </p:sp>
        <p:sp>
          <p:nvSpPr>
            <p:cNvPr id="191497" name="Oval 34"/>
            <p:cNvSpPr>
              <a:spLocks noChangeArrowheads="1"/>
            </p:cNvSpPr>
            <p:nvPr/>
          </p:nvSpPr>
          <p:spPr bwMode="auto">
            <a:xfrm>
              <a:off x="1958" y="3024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14</a:t>
              </a:r>
            </a:p>
          </p:txBody>
        </p:sp>
        <p:sp>
          <p:nvSpPr>
            <p:cNvPr id="191498" name="Oval 35"/>
            <p:cNvSpPr>
              <a:spLocks noChangeArrowheads="1"/>
            </p:cNvSpPr>
            <p:nvPr/>
          </p:nvSpPr>
          <p:spPr bwMode="auto">
            <a:xfrm>
              <a:off x="3878" y="3024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191499" name="Oval 36"/>
            <p:cNvSpPr>
              <a:spLocks noChangeArrowheads="1"/>
            </p:cNvSpPr>
            <p:nvPr/>
          </p:nvSpPr>
          <p:spPr bwMode="auto">
            <a:xfrm>
              <a:off x="1142" y="3360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191500" name="Oval 37"/>
            <p:cNvSpPr>
              <a:spLocks noChangeArrowheads="1"/>
            </p:cNvSpPr>
            <p:nvPr/>
          </p:nvSpPr>
          <p:spPr bwMode="auto">
            <a:xfrm>
              <a:off x="2678" y="3408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191501" name="Oval 38"/>
            <p:cNvSpPr>
              <a:spLocks noChangeArrowheads="1"/>
            </p:cNvSpPr>
            <p:nvPr/>
          </p:nvSpPr>
          <p:spPr bwMode="auto">
            <a:xfrm>
              <a:off x="854" y="3792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91502" name="Oval 39"/>
            <p:cNvSpPr>
              <a:spLocks noChangeArrowheads="1"/>
            </p:cNvSpPr>
            <p:nvPr/>
          </p:nvSpPr>
          <p:spPr bwMode="auto">
            <a:xfrm>
              <a:off x="1526" y="3792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91503" name="Oval 40"/>
            <p:cNvSpPr>
              <a:spLocks noChangeArrowheads="1"/>
            </p:cNvSpPr>
            <p:nvPr/>
          </p:nvSpPr>
          <p:spPr bwMode="auto">
            <a:xfrm>
              <a:off x="2294" y="3792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91504" name="Oval 41"/>
            <p:cNvSpPr>
              <a:spLocks noChangeArrowheads="1"/>
            </p:cNvSpPr>
            <p:nvPr/>
          </p:nvSpPr>
          <p:spPr bwMode="auto">
            <a:xfrm>
              <a:off x="3350" y="3408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191505" name="Oval 42"/>
            <p:cNvSpPr>
              <a:spLocks noChangeArrowheads="1"/>
            </p:cNvSpPr>
            <p:nvPr/>
          </p:nvSpPr>
          <p:spPr bwMode="auto">
            <a:xfrm>
              <a:off x="4406" y="3408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91506" name="Line 43"/>
            <p:cNvSpPr>
              <a:spLocks noChangeShapeType="1"/>
            </p:cNvSpPr>
            <p:nvPr/>
          </p:nvSpPr>
          <p:spPr bwMode="auto">
            <a:xfrm flipH="1">
              <a:off x="2198" y="2832"/>
              <a:ext cx="76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07" name="Line 44"/>
            <p:cNvSpPr>
              <a:spLocks noChangeShapeType="1"/>
            </p:cNvSpPr>
            <p:nvPr/>
          </p:nvSpPr>
          <p:spPr bwMode="auto">
            <a:xfrm>
              <a:off x="3206" y="2832"/>
              <a:ext cx="72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08" name="Line 45"/>
            <p:cNvSpPr>
              <a:spLocks noChangeShapeType="1"/>
            </p:cNvSpPr>
            <p:nvPr/>
          </p:nvSpPr>
          <p:spPr bwMode="auto">
            <a:xfrm flipH="1">
              <a:off x="1382" y="3216"/>
              <a:ext cx="57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09" name="Line 46"/>
            <p:cNvSpPr>
              <a:spLocks noChangeShapeType="1"/>
            </p:cNvSpPr>
            <p:nvPr/>
          </p:nvSpPr>
          <p:spPr bwMode="auto">
            <a:xfrm flipH="1">
              <a:off x="998" y="3600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10" name="Line 47"/>
            <p:cNvSpPr>
              <a:spLocks noChangeShapeType="1"/>
            </p:cNvSpPr>
            <p:nvPr/>
          </p:nvSpPr>
          <p:spPr bwMode="auto">
            <a:xfrm>
              <a:off x="1334" y="3600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11" name="Line 48"/>
            <p:cNvSpPr>
              <a:spLocks noChangeShapeType="1"/>
            </p:cNvSpPr>
            <p:nvPr/>
          </p:nvSpPr>
          <p:spPr bwMode="auto">
            <a:xfrm>
              <a:off x="2198" y="3216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12" name="Line 49"/>
            <p:cNvSpPr>
              <a:spLocks noChangeShapeType="1"/>
            </p:cNvSpPr>
            <p:nvPr/>
          </p:nvSpPr>
          <p:spPr bwMode="auto">
            <a:xfrm flipH="1">
              <a:off x="2496" y="3648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13" name="Line 50"/>
            <p:cNvSpPr>
              <a:spLocks noChangeShapeType="1"/>
            </p:cNvSpPr>
            <p:nvPr/>
          </p:nvSpPr>
          <p:spPr bwMode="auto">
            <a:xfrm flipH="1">
              <a:off x="3542" y="3216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14" name="Line 51"/>
            <p:cNvSpPr>
              <a:spLocks noChangeShapeType="1"/>
            </p:cNvSpPr>
            <p:nvPr/>
          </p:nvSpPr>
          <p:spPr bwMode="auto">
            <a:xfrm>
              <a:off x="4070" y="321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15" name="Text Box 52"/>
            <p:cNvSpPr txBox="1">
              <a:spLocks noChangeArrowheads="1"/>
            </p:cNvSpPr>
            <p:nvPr/>
          </p:nvSpPr>
          <p:spPr bwMode="auto">
            <a:xfrm>
              <a:off x="3004" y="2476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91516" name="Text Box 53"/>
            <p:cNvSpPr txBox="1">
              <a:spLocks noChangeArrowheads="1"/>
            </p:cNvSpPr>
            <p:nvPr/>
          </p:nvSpPr>
          <p:spPr bwMode="auto">
            <a:xfrm>
              <a:off x="1996" y="2838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91517" name="Text Box 54"/>
            <p:cNvSpPr txBox="1">
              <a:spLocks noChangeArrowheads="1"/>
            </p:cNvSpPr>
            <p:nvPr/>
          </p:nvSpPr>
          <p:spPr bwMode="auto">
            <a:xfrm>
              <a:off x="3878" y="2838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91518" name="Text Box 55"/>
            <p:cNvSpPr txBox="1">
              <a:spLocks noChangeArrowheads="1"/>
            </p:cNvSpPr>
            <p:nvPr/>
          </p:nvSpPr>
          <p:spPr bwMode="auto">
            <a:xfrm>
              <a:off x="1180" y="3174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91519" name="Text Box 56"/>
            <p:cNvSpPr txBox="1">
              <a:spLocks noChangeArrowheads="1"/>
            </p:cNvSpPr>
            <p:nvPr/>
          </p:nvSpPr>
          <p:spPr bwMode="auto">
            <a:xfrm>
              <a:off x="2706" y="3196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191520" name="Text Box 57"/>
            <p:cNvSpPr txBox="1">
              <a:spLocks noChangeArrowheads="1"/>
            </p:cNvSpPr>
            <p:nvPr/>
          </p:nvSpPr>
          <p:spPr bwMode="auto">
            <a:xfrm>
              <a:off x="3388" y="3222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191521" name="Text Box 58"/>
            <p:cNvSpPr txBox="1">
              <a:spLocks noChangeArrowheads="1"/>
            </p:cNvSpPr>
            <p:nvPr/>
          </p:nvSpPr>
          <p:spPr bwMode="auto">
            <a:xfrm>
              <a:off x="4444" y="3174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191522" name="Text Box 59"/>
            <p:cNvSpPr txBox="1">
              <a:spLocks noChangeArrowheads="1"/>
            </p:cNvSpPr>
            <p:nvPr/>
          </p:nvSpPr>
          <p:spPr bwMode="auto">
            <a:xfrm>
              <a:off x="844" y="3606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191523" name="Text Box 60"/>
            <p:cNvSpPr txBox="1">
              <a:spLocks noChangeArrowheads="1"/>
            </p:cNvSpPr>
            <p:nvPr/>
          </p:nvSpPr>
          <p:spPr bwMode="auto">
            <a:xfrm>
              <a:off x="1564" y="3628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191524" name="Text Box 61"/>
            <p:cNvSpPr txBox="1">
              <a:spLocks noChangeArrowheads="1"/>
            </p:cNvSpPr>
            <p:nvPr/>
          </p:nvSpPr>
          <p:spPr bwMode="auto">
            <a:xfrm>
              <a:off x="2246" y="3628"/>
              <a:ext cx="24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191525" name="Oval 63"/>
            <p:cNvSpPr>
              <a:spLocks noChangeArrowheads="1"/>
            </p:cNvSpPr>
            <p:nvPr/>
          </p:nvSpPr>
          <p:spPr bwMode="auto">
            <a:xfrm>
              <a:off x="3072" y="3792"/>
              <a:ext cx="240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15</a:t>
              </a:r>
            </a:p>
          </p:txBody>
        </p:sp>
        <p:sp>
          <p:nvSpPr>
            <p:cNvPr id="191526" name="Line 64"/>
            <p:cNvSpPr>
              <a:spLocks noChangeShapeType="1"/>
            </p:cNvSpPr>
            <p:nvPr/>
          </p:nvSpPr>
          <p:spPr bwMode="auto">
            <a:xfrm>
              <a:off x="2880" y="3600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27" name="Text Box 65"/>
            <p:cNvSpPr txBox="1">
              <a:spLocks noChangeArrowheads="1"/>
            </p:cNvSpPr>
            <p:nvPr/>
          </p:nvSpPr>
          <p:spPr bwMode="auto">
            <a:xfrm>
              <a:off x="3024" y="3628"/>
              <a:ext cx="24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chemeClr val="accent2"/>
                  </a:solidFill>
                </a:rPr>
                <a:t>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0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FBD270D3-859C-40F1-BD5A-17BF6309C7C0}" type="slidenum">
              <a:rPr lang="en-US" altLang="zh-CN" smtClean="0">
                <a:solidFill>
                  <a:srgbClr val="898989"/>
                </a:solidFill>
              </a:rPr>
              <a:pPr>
                <a:buFontTx/>
                <a:buNone/>
              </a:pPr>
              <a:t>21</a:t>
            </a:fld>
            <a:endParaRPr lang="en-US" altLang="zh-CN" smtClean="0">
              <a:solidFill>
                <a:srgbClr val="898989"/>
              </a:solidFill>
            </a:endParaRPr>
          </a:p>
        </p:txBody>
      </p:sp>
      <p:sp>
        <p:nvSpPr>
          <p:cNvPr id="192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Heap-Insert: Example (cont.)</a:t>
            </a:r>
          </a:p>
        </p:txBody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mtClean="0"/>
          </a:p>
        </p:txBody>
      </p:sp>
      <p:sp>
        <p:nvSpPr>
          <p:cNvPr id="192517" name="Line 65"/>
          <p:cNvSpPr>
            <a:spLocks noChangeShapeType="1"/>
          </p:cNvSpPr>
          <p:nvPr/>
        </p:nvSpPr>
        <p:spPr bwMode="auto">
          <a:xfrm>
            <a:off x="2286000" y="3962400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5670" name="Group 70"/>
          <p:cNvGrpSpPr>
            <a:grpSpLocks/>
          </p:cNvGrpSpPr>
          <p:nvPr/>
        </p:nvGrpSpPr>
        <p:grpSpPr bwMode="auto">
          <a:xfrm>
            <a:off x="2863850" y="1416050"/>
            <a:ext cx="6035675" cy="2470150"/>
            <a:chOff x="844" y="892"/>
            <a:chExt cx="3802" cy="1556"/>
          </a:xfrm>
        </p:grpSpPr>
        <p:sp>
          <p:nvSpPr>
            <p:cNvPr id="192552" name="Oval 4"/>
            <p:cNvSpPr>
              <a:spLocks noChangeArrowheads="1"/>
            </p:cNvSpPr>
            <p:nvPr/>
          </p:nvSpPr>
          <p:spPr bwMode="auto">
            <a:xfrm>
              <a:off x="2966" y="1056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16</a:t>
              </a:r>
            </a:p>
          </p:txBody>
        </p:sp>
        <p:sp>
          <p:nvSpPr>
            <p:cNvPr id="192553" name="Oval 5"/>
            <p:cNvSpPr>
              <a:spLocks noChangeArrowheads="1"/>
            </p:cNvSpPr>
            <p:nvPr/>
          </p:nvSpPr>
          <p:spPr bwMode="auto">
            <a:xfrm>
              <a:off x="1958" y="1440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14</a:t>
              </a:r>
            </a:p>
          </p:txBody>
        </p:sp>
        <p:sp>
          <p:nvSpPr>
            <p:cNvPr id="192554" name="Oval 6"/>
            <p:cNvSpPr>
              <a:spLocks noChangeArrowheads="1"/>
            </p:cNvSpPr>
            <p:nvPr/>
          </p:nvSpPr>
          <p:spPr bwMode="auto">
            <a:xfrm>
              <a:off x="3878" y="1440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10</a:t>
              </a:r>
            </a:p>
          </p:txBody>
        </p:sp>
        <p:sp>
          <p:nvSpPr>
            <p:cNvPr id="192555" name="Oval 7"/>
            <p:cNvSpPr>
              <a:spLocks noChangeArrowheads="1"/>
            </p:cNvSpPr>
            <p:nvPr/>
          </p:nvSpPr>
          <p:spPr bwMode="auto">
            <a:xfrm>
              <a:off x="1142" y="1776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8</a:t>
              </a:r>
            </a:p>
          </p:txBody>
        </p:sp>
        <p:sp>
          <p:nvSpPr>
            <p:cNvPr id="192556" name="Oval 8"/>
            <p:cNvSpPr>
              <a:spLocks noChangeArrowheads="1"/>
            </p:cNvSpPr>
            <p:nvPr/>
          </p:nvSpPr>
          <p:spPr bwMode="auto">
            <a:xfrm>
              <a:off x="3072" y="2208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7</a:t>
              </a:r>
            </a:p>
          </p:txBody>
        </p:sp>
        <p:sp>
          <p:nvSpPr>
            <p:cNvPr id="192557" name="Oval 9"/>
            <p:cNvSpPr>
              <a:spLocks noChangeArrowheads="1"/>
            </p:cNvSpPr>
            <p:nvPr/>
          </p:nvSpPr>
          <p:spPr bwMode="auto">
            <a:xfrm>
              <a:off x="854" y="2208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2</a:t>
              </a:r>
            </a:p>
          </p:txBody>
        </p:sp>
        <p:sp>
          <p:nvSpPr>
            <p:cNvPr id="192558" name="Oval 10"/>
            <p:cNvSpPr>
              <a:spLocks noChangeArrowheads="1"/>
            </p:cNvSpPr>
            <p:nvPr/>
          </p:nvSpPr>
          <p:spPr bwMode="auto">
            <a:xfrm>
              <a:off x="1526" y="2208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4</a:t>
              </a:r>
            </a:p>
          </p:txBody>
        </p:sp>
        <p:sp>
          <p:nvSpPr>
            <p:cNvPr id="192559" name="Oval 11"/>
            <p:cNvSpPr>
              <a:spLocks noChangeArrowheads="1"/>
            </p:cNvSpPr>
            <p:nvPr/>
          </p:nvSpPr>
          <p:spPr bwMode="auto">
            <a:xfrm>
              <a:off x="2294" y="2208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1</a:t>
              </a:r>
            </a:p>
          </p:txBody>
        </p:sp>
        <p:sp>
          <p:nvSpPr>
            <p:cNvPr id="192560" name="Oval 12"/>
            <p:cNvSpPr>
              <a:spLocks noChangeArrowheads="1"/>
            </p:cNvSpPr>
            <p:nvPr/>
          </p:nvSpPr>
          <p:spPr bwMode="auto">
            <a:xfrm>
              <a:off x="3350" y="1824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9</a:t>
              </a:r>
            </a:p>
          </p:txBody>
        </p:sp>
        <p:sp>
          <p:nvSpPr>
            <p:cNvPr id="192561" name="Oval 13"/>
            <p:cNvSpPr>
              <a:spLocks noChangeArrowheads="1"/>
            </p:cNvSpPr>
            <p:nvPr/>
          </p:nvSpPr>
          <p:spPr bwMode="auto">
            <a:xfrm>
              <a:off x="4406" y="1824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3</a:t>
              </a:r>
            </a:p>
          </p:txBody>
        </p:sp>
        <p:sp>
          <p:nvSpPr>
            <p:cNvPr id="192562" name="Line 14"/>
            <p:cNvSpPr>
              <a:spLocks noChangeShapeType="1"/>
            </p:cNvSpPr>
            <p:nvPr/>
          </p:nvSpPr>
          <p:spPr bwMode="auto">
            <a:xfrm flipH="1">
              <a:off x="2198" y="1248"/>
              <a:ext cx="76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63" name="Line 15"/>
            <p:cNvSpPr>
              <a:spLocks noChangeShapeType="1"/>
            </p:cNvSpPr>
            <p:nvPr/>
          </p:nvSpPr>
          <p:spPr bwMode="auto">
            <a:xfrm>
              <a:off x="3206" y="1248"/>
              <a:ext cx="72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64" name="Line 16"/>
            <p:cNvSpPr>
              <a:spLocks noChangeShapeType="1"/>
            </p:cNvSpPr>
            <p:nvPr/>
          </p:nvSpPr>
          <p:spPr bwMode="auto">
            <a:xfrm flipH="1">
              <a:off x="1382" y="1632"/>
              <a:ext cx="57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65" name="Line 17"/>
            <p:cNvSpPr>
              <a:spLocks noChangeShapeType="1"/>
            </p:cNvSpPr>
            <p:nvPr/>
          </p:nvSpPr>
          <p:spPr bwMode="auto">
            <a:xfrm flipH="1">
              <a:off x="998" y="201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66" name="Line 18"/>
            <p:cNvSpPr>
              <a:spLocks noChangeShapeType="1"/>
            </p:cNvSpPr>
            <p:nvPr/>
          </p:nvSpPr>
          <p:spPr bwMode="auto">
            <a:xfrm>
              <a:off x="1334" y="201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67" name="Line 19"/>
            <p:cNvSpPr>
              <a:spLocks noChangeShapeType="1"/>
            </p:cNvSpPr>
            <p:nvPr/>
          </p:nvSpPr>
          <p:spPr bwMode="auto">
            <a:xfrm>
              <a:off x="2198" y="1632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68" name="Line 20"/>
            <p:cNvSpPr>
              <a:spLocks noChangeShapeType="1"/>
            </p:cNvSpPr>
            <p:nvPr/>
          </p:nvSpPr>
          <p:spPr bwMode="auto">
            <a:xfrm flipH="1">
              <a:off x="2496" y="2064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69" name="Line 21"/>
            <p:cNvSpPr>
              <a:spLocks noChangeShapeType="1"/>
            </p:cNvSpPr>
            <p:nvPr/>
          </p:nvSpPr>
          <p:spPr bwMode="auto">
            <a:xfrm flipH="1">
              <a:off x="3542" y="1632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70" name="Line 22"/>
            <p:cNvSpPr>
              <a:spLocks noChangeShapeType="1"/>
            </p:cNvSpPr>
            <p:nvPr/>
          </p:nvSpPr>
          <p:spPr bwMode="auto">
            <a:xfrm>
              <a:off x="4070" y="1632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71" name="Text Box 23"/>
            <p:cNvSpPr txBox="1">
              <a:spLocks noChangeArrowheads="1"/>
            </p:cNvSpPr>
            <p:nvPr/>
          </p:nvSpPr>
          <p:spPr bwMode="auto">
            <a:xfrm>
              <a:off x="3004" y="892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1</a:t>
              </a:r>
            </a:p>
          </p:txBody>
        </p:sp>
        <p:sp>
          <p:nvSpPr>
            <p:cNvPr id="192572" name="Text Box 24"/>
            <p:cNvSpPr txBox="1">
              <a:spLocks noChangeArrowheads="1"/>
            </p:cNvSpPr>
            <p:nvPr/>
          </p:nvSpPr>
          <p:spPr bwMode="auto">
            <a:xfrm>
              <a:off x="1996" y="1254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2</a:t>
              </a:r>
            </a:p>
          </p:txBody>
        </p:sp>
        <p:sp>
          <p:nvSpPr>
            <p:cNvPr id="192573" name="Text Box 25"/>
            <p:cNvSpPr txBox="1">
              <a:spLocks noChangeArrowheads="1"/>
            </p:cNvSpPr>
            <p:nvPr/>
          </p:nvSpPr>
          <p:spPr bwMode="auto">
            <a:xfrm>
              <a:off x="3878" y="1254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3</a:t>
              </a:r>
            </a:p>
          </p:txBody>
        </p:sp>
        <p:sp>
          <p:nvSpPr>
            <p:cNvPr id="192574" name="Text Box 26"/>
            <p:cNvSpPr txBox="1">
              <a:spLocks noChangeArrowheads="1"/>
            </p:cNvSpPr>
            <p:nvPr/>
          </p:nvSpPr>
          <p:spPr bwMode="auto">
            <a:xfrm>
              <a:off x="1180" y="1590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4</a:t>
              </a:r>
            </a:p>
          </p:txBody>
        </p:sp>
        <p:sp>
          <p:nvSpPr>
            <p:cNvPr id="192575" name="Text Box 27"/>
            <p:cNvSpPr txBox="1">
              <a:spLocks noChangeArrowheads="1"/>
            </p:cNvSpPr>
            <p:nvPr/>
          </p:nvSpPr>
          <p:spPr bwMode="auto">
            <a:xfrm>
              <a:off x="2706" y="1612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5</a:t>
              </a:r>
            </a:p>
          </p:txBody>
        </p:sp>
        <p:sp>
          <p:nvSpPr>
            <p:cNvPr id="192576" name="Text Box 28"/>
            <p:cNvSpPr txBox="1">
              <a:spLocks noChangeArrowheads="1"/>
            </p:cNvSpPr>
            <p:nvPr/>
          </p:nvSpPr>
          <p:spPr bwMode="auto">
            <a:xfrm>
              <a:off x="3388" y="1638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6</a:t>
              </a:r>
            </a:p>
          </p:txBody>
        </p:sp>
        <p:sp>
          <p:nvSpPr>
            <p:cNvPr id="192577" name="Text Box 29"/>
            <p:cNvSpPr txBox="1">
              <a:spLocks noChangeArrowheads="1"/>
            </p:cNvSpPr>
            <p:nvPr/>
          </p:nvSpPr>
          <p:spPr bwMode="auto">
            <a:xfrm>
              <a:off x="4444" y="1590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7</a:t>
              </a:r>
            </a:p>
          </p:txBody>
        </p:sp>
        <p:sp>
          <p:nvSpPr>
            <p:cNvPr id="192578" name="Text Box 30"/>
            <p:cNvSpPr txBox="1">
              <a:spLocks noChangeArrowheads="1"/>
            </p:cNvSpPr>
            <p:nvPr/>
          </p:nvSpPr>
          <p:spPr bwMode="auto">
            <a:xfrm>
              <a:off x="844" y="2022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8</a:t>
              </a:r>
            </a:p>
          </p:txBody>
        </p:sp>
        <p:sp>
          <p:nvSpPr>
            <p:cNvPr id="192579" name="Text Box 31"/>
            <p:cNvSpPr txBox="1">
              <a:spLocks noChangeArrowheads="1"/>
            </p:cNvSpPr>
            <p:nvPr/>
          </p:nvSpPr>
          <p:spPr bwMode="auto">
            <a:xfrm>
              <a:off x="1564" y="2044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9</a:t>
              </a:r>
            </a:p>
          </p:txBody>
        </p:sp>
        <p:sp>
          <p:nvSpPr>
            <p:cNvPr id="192580" name="Text Box 32"/>
            <p:cNvSpPr txBox="1">
              <a:spLocks noChangeArrowheads="1"/>
            </p:cNvSpPr>
            <p:nvPr/>
          </p:nvSpPr>
          <p:spPr bwMode="auto">
            <a:xfrm>
              <a:off x="2246" y="2044"/>
              <a:ext cx="24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10</a:t>
              </a:r>
            </a:p>
          </p:txBody>
        </p:sp>
        <p:sp>
          <p:nvSpPr>
            <p:cNvPr id="192581" name="Oval 34"/>
            <p:cNvSpPr>
              <a:spLocks noChangeArrowheads="1"/>
            </p:cNvSpPr>
            <p:nvPr/>
          </p:nvSpPr>
          <p:spPr bwMode="auto">
            <a:xfrm>
              <a:off x="2640" y="1824"/>
              <a:ext cx="240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15</a:t>
              </a:r>
            </a:p>
          </p:txBody>
        </p:sp>
        <p:sp>
          <p:nvSpPr>
            <p:cNvPr id="192582" name="Line 35"/>
            <p:cNvSpPr>
              <a:spLocks noChangeShapeType="1"/>
            </p:cNvSpPr>
            <p:nvPr/>
          </p:nvSpPr>
          <p:spPr bwMode="auto">
            <a:xfrm>
              <a:off x="2880" y="201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83" name="Text Box 68"/>
            <p:cNvSpPr txBox="1">
              <a:spLocks noChangeArrowheads="1"/>
            </p:cNvSpPr>
            <p:nvPr/>
          </p:nvSpPr>
          <p:spPr bwMode="auto">
            <a:xfrm>
              <a:off x="3014" y="2044"/>
              <a:ext cx="24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11</a:t>
              </a:r>
            </a:p>
          </p:txBody>
        </p:sp>
      </p:grpSp>
      <p:grpSp>
        <p:nvGrpSpPr>
          <p:cNvPr id="25671" name="Group 71"/>
          <p:cNvGrpSpPr>
            <a:grpSpLocks/>
          </p:cNvGrpSpPr>
          <p:nvPr/>
        </p:nvGrpSpPr>
        <p:grpSpPr bwMode="auto">
          <a:xfrm>
            <a:off x="2863850" y="4038600"/>
            <a:ext cx="6035675" cy="2438400"/>
            <a:chOff x="844" y="2544"/>
            <a:chExt cx="3802" cy="1536"/>
          </a:xfrm>
        </p:grpSpPr>
        <p:sp>
          <p:nvSpPr>
            <p:cNvPr id="192520" name="Oval 36"/>
            <p:cNvSpPr>
              <a:spLocks noChangeArrowheads="1"/>
            </p:cNvSpPr>
            <p:nvPr/>
          </p:nvSpPr>
          <p:spPr bwMode="auto">
            <a:xfrm>
              <a:off x="2966" y="2688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16</a:t>
              </a:r>
            </a:p>
          </p:txBody>
        </p:sp>
        <p:sp>
          <p:nvSpPr>
            <p:cNvPr id="192521" name="Oval 37"/>
            <p:cNvSpPr>
              <a:spLocks noChangeArrowheads="1"/>
            </p:cNvSpPr>
            <p:nvPr/>
          </p:nvSpPr>
          <p:spPr bwMode="auto">
            <a:xfrm>
              <a:off x="2688" y="3456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14</a:t>
              </a:r>
            </a:p>
          </p:txBody>
        </p:sp>
        <p:sp>
          <p:nvSpPr>
            <p:cNvPr id="192522" name="Oval 38"/>
            <p:cNvSpPr>
              <a:spLocks noChangeArrowheads="1"/>
            </p:cNvSpPr>
            <p:nvPr/>
          </p:nvSpPr>
          <p:spPr bwMode="auto">
            <a:xfrm>
              <a:off x="3878" y="3072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10</a:t>
              </a:r>
            </a:p>
          </p:txBody>
        </p:sp>
        <p:sp>
          <p:nvSpPr>
            <p:cNvPr id="192523" name="Oval 39"/>
            <p:cNvSpPr>
              <a:spLocks noChangeArrowheads="1"/>
            </p:cNvSpPr>
            <p:nvPr/>
          </p:nvSpPr>
          <p:spPr bwMode="auto">
            <a:xfrm>
              <a:off x="1142" y="3408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8</a:t>
              </a:r>
            </a:p>
          </p:txBody>
        </p:sp>
        <p:sp>
          <p:nvSpPr>
            <p:cNvPr id="192524" name="Oval 40"/>
            <p:cNvSpPr>
              <a:spLocks noChangeArrowheads="1"/>
            </p:cNvSpPr>
            <p:nvPr/>
          </p:nvSpPr>
          <p:spPr bwMode="auto">
            <a:xfrm>
              <a:off x="3120" y="3840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7</a:t>
              </a:r>
            </a:p>
          </p:txBody>
        </p:sp>
        <p:sp>
          <p:nvSpPr>
            <p:cNvPr id="192525" name="Oval 41"/>
            <p:cNvSpPr>
              <a:spLocks noChangeArrowheads="1"/>
            </p:cNvSpPr>
            <p:nvPr/>
          </p:nvSpPr>
          <p:spPr bwMode="auto">
            <a:xfrm>
              <a:off x="854" y="3840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2</a:t>
              </a:r>
            </a:p>
          </p:txBody>
        </p:sp>
        <p:sp>
          <p:nvSpPr>
            <p:cNvPr id="192526" name="Oval 42"/>
            <p:cNvSpPr>
              <a:spLocks noChangeArrowheads="1"/>
            </p:cNvSpPr>
            <p:nvPr/>
          </p:nvSpPr>
          <p:spPr bwMode="auto">
            <a:xfrm>
              <a:off x="1526" y="3840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4</a:t>
              </a:r>
            </a:p>
          </p:txBody>
        </p:sp>
        <p:sp>
          <p:nvSpPr>
            <p:cNvPr id="192527" name="Oval 43"/>
            <p:cNvSpPr>
              <a:spLocks noChangeArrowheads="1"/>
            </p:cNvSpPr>
            <p:nvPr/>
          </p:nvSpPr>
          <p:spPr bwMode="auto">
            <a:xfrm>
              <a:off x="2294" y="3840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1</a:t>
              </a:r>
            </a:p>
          </p:txBody>
        </p:sp>
        <p:sp>
          <p:nvSpPr>
            <p:cNvPr id="192528" name="Oval 44"/>
            <p:cNvSpPr>
              <a:spLocks noChangeArrowheads="1"/>
            </p:cNvSpPr>
            <p:nvPr/>
          </p:nvSpPr>
          <p:spPr bwMode="auto">
            <a:xfrm>
              <a:off x="3350" y="3456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9</a:t>
              </a:r>
            </a:p>
          </p:txBody>
        </p:sp>
        <p:sp>
          <p:nvSpPr>
            <p:cNvPr id="192529" name="Oval 45"/>
            <p:cNvSpPr>
              <a:spLocks noChangeArrowheads="1"/>
            </p:cNvSpPr>
            <p:nvPr/>
          </p:nvSpPr>
          <p:spPr bwMode="auto">
            <a:xfrm>
              <a:off x="4406" y="3456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3</a:t>
              </a:r>
            </a:p>
          </p:txBody>
        </p:sp>
        <p:sp>
          <p:nvSpPr>
            <p:cNvPr id="192530" name="Line 46"/>
            <p:cNvSpPr>
              <a:spLocks noChangeShapeType="1"/>
            </p:cNvSpPr>
            <p:nvPr/>
          </p:nvSpPr>
          <p:spPr bwMode="auto">
            <a:xfrm flipH="1">
              <a:off x="2198" y="2880"/>
              <a:ext cx="76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31" name="Line 47"/>
            <p:cNvSpPr>
              <a:spLocks noChangeShapeType="1"/>
            </p:cNvSpPr>
            <p:nvPr/>
          </p:nvSpPr>
          <p:spPr bwMode="auto">
            <a:xfrm>
              <a:off x="3206" y="2880"/>
              <a:ext cx="72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32" name="Line 48"/>
            <p:cNvSpPr>
              <a:spLocks noChangeShapeType="1"/>
            </p:cNvSpPr>
            <p:nvPr/>
          </p:nvSpPr>
          <p:spPr bwMode="auto">
            <a:xfrm flipH="1">
              <a:off x="1382" y="3264"/>
              <a:ext cx="57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33" name="Line 49"/>
            <p:cNvSpPr>
              <a:spLocks noChangeShapeType="1"/>
            </p:cNvSpPr>
            <p:nvPr/>
          </p:nvSpPr>
          <p:spPr bwMode="auto">
            <a:xfrm flipH="1">
              <a:off x="998" y="364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34" name="Line 50"/>
            <p:cNvSpPr>
              <a:spLocks noChangeShapeType="1"/>
            </p:cNvSpPr>
            <p:nvPr/>
          </p:nvSpPr>
          <p:spPr bwMode="auto">
            <a:xfrm>
              <a:off x="1334" y="3648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35" name="Line 51"/>
            <p:cNvSpPr>
              <a:spLocks noChangeShapeType="1"/>
            </p:cNvSpPr>
            <p:nvPr/>
          </p:nvSpPr>
          <p:spPr bwMode="auto">
            <a:xfrm>
              <a:off x="2198" y="3264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36" name="Line 52"/>
            <p:cNvSpPr>
              <a:spLocks noChangeShapeType="1"/>
            </p:cNvSpPr>
            <p:nvPr/>
          </p:nvSpPr>
          <p:spPr bwMode="auto">
            <a:xfrm flipH="1">
              <a:off x="2496" y="3696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37" name="Line 53"/>
            <p:cNvSpPr>
              <a:spLocks noChangeShapeType="1"/>
            </p:cNvSpPr>
            <p:nvPr/>
          </p:nvSpPr>
          <p:spPr bwMode="auto">
            <a:xfrm flipH="1">
              <a:off x="3542" y="3264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38" name="Line 54"/>
            <p:cNvSpPr>
              <a:spLocks noChangeShapeType="1"/>
            </p:cNvSpPr>
            <p:nvPr/>
          </p:nvSpPr>
          <p:spPr bwMode="auto">
            <a:xfrm>
              <a:off x="4070" y="3264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39" name="Text Box 55"/>
            <p:cNvSpPr txBox="1">
              <a:spLocks noChangeArrowheads="1"/>
            </p:cNvSpPr>
            <p:nvPr/>
          </p:nvSpPr>
          <p:spPr bwMode="auto">
            <a:xfrm>
              <a:off x="3004" y="2544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1</a:t>
              </a:r>
            </a:p>
          </p:txBody>
        </p:sp>
        <p:sp>
          <p:nvSpPr>
            <p:cNvPr id="192540" name="Text Box 56"/>
            <p:cNvSpPr txBox="1">
              <a:spLocks noChangeArrowheads="1"/>
            </p:cNvSpPr>
            <p:nvPr/>
          </p:nvSpPr>
          <p:spPr bwMode="auto">
            <a:xfrm>
              <a:off x="1996" y="2906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2</a:t>
              </a:r>
            </a:p>
          </p:txBody>
        </p:sp>
        <p:sp>
          <p:nvSpPr>
            <p:cNvPr id="192541" name="Text Box 57"/>
            <p:cNvSpPr txBox="1">
              <a:spLocks noChangeArrowheads="1"/>
            </p:cNvSpPr>
            <p:nvPr/>
          </p:nvSpPr>
          <p:spPr bwMode="auto">
            <a:xfrm>
              <a:off x="3878" y="2906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3</a:t>
              </a:r>
            </a:p>
          </p:txBody>
        </p:sp>
        <p:sp>
          <p:nvSpPr>
            <p:cNvPr id="192542" name="Text Box 58"/>
            <p:cNvSpPr txBox="1">
              <a:spLocks noChangeArrowheads="1"/>
            </p:cNvSpPr>
            <p:nvPr/>
          </p:nvSpPr>
          <p:spPr bwMode="auto">
            <a:xfrm>
              <a:off x="1180" y="3242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4</a:t>
              </a:r>
            </a:p>
          </p:txBody>
        </p:sp>
        <p:sp>
          <p:nvSpPr>
            <p:cNvPr id="192543" name="Text Box 59"/>
            <p:cNvSpPr txBox="1">
              <a:spLocks noChangeArrowheads="1"/>
            </p:cNvSpPr>
            <p:nvPr/>
          </p:nvSpPr>
          <p:spPr bwMode="auto">
            <a:xfrm>
              <a:off x="2706" y="3264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5</a:t>
              </a:r>
            </a:p>
          </p:txBody>
        </p:sp>
        <p:sp>
          <p:nvSpPr>
            <p:cNvPr id="192544" name="Text Box 60"/>
            <p:cNvSpPr txBox="1">
              <a:spLocks noChangeArrowheads="1"/>
            </p:cNvSpPr>
            <p:nvPr/>
          </p:nvSpPr>
          <p:spPr bwMode="auto">
            <a:xfrm>
              <a:off x="3388" y="3290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6</a:t>
              </a:r>
            </a:p>
          </p:txBody>
        </p:sp>
        <p:sp>
          <p:nvSpPr>
            <p:cNvPr id="192545" name="Text Box 61"/>
            <p:cNvSpPr txBox="1">
              <a:spLocks noChangeArrowheads="1"/>
            </p:cNvSpPr>
            <p:nvPr/>
          </p:nvSpPr>
          <p:spPr bwMode="auto">
            <a:xfrm>
              <a:off x="4444" y="3242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7</a:t>
              </a:r>
            </a:p>
          </p:txBody>
        </p:sp>
        <p:sp>
          <p:nvSpPr>
            <p:cNvPr id="192546" name="Text Box 62"/>
            <p:cNvSpPr txBox="1">
              <a:spLocks noChangeArrowheads="1"/>
            </p:cNvSpPr>
            <p:nvPr/>
          </p:nvSpPr>
          <p:spPr bwMode="auto">
            <a:xfrm>
              <a:off x="844" y="3674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8</a:t>
              </a:r>
            </a:p>
          </p:txBody>
        </p:sp>
        <p:sp>
          <p:nvSpPr>
            <p:cNvPr id="192547" name="Text Box 63"/>
            <p:cNvSpPr txBox="1">
              <a:spLocks noChangeArrowheads="1"/>
            </p:cNvSpPr>
            <p:nvPr/>
          </p:nvSpPr>
          <p:spPr bwMode="auto">
            <a:xfrm>
              <a:off x="1564" y="3696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9</a:t>
              </a:r>
            </a:p>
          </p:txBody>
        </p:sp>
        <p:sp>
          <p:nvSpPr>
            <p:cNvPr id="192548" name="Text Box 64"/>
            <p:cNvSpPr txBox="1">
              <a:spLocks noChangeArrowheads="1"/>
            </p:cNvSpPr>
            <p:nvPr/>
          </p:nvSpPr>
          <p:spPr bwMode="auto">
            <a:xfrm>
              <a:off x="2246" y="3696"/>
              <a:ext cx="24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10</a:t>
              </a:r>
            </a:p>
          </p:txBody>
        </p:sp>
        <p:sp>
          <p:nvSpPr>
            <p:cNvPr id="192549" name="Oval 66"/>
            <p:cNvSpPr>
              <a:spLocks noChangeArrowheads="1"/>
            </p:cNvSpPr>
            <p:nvPr/>
          </p:nvSpPr>
          <p:spPr bwMode="auto">
            <a:xfrm>
              <a:off x="1968" y="3072"/>
              <a:ext cx="240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15</a:t>
              </a:r>
            </a:p>
          </p:txBody>
        </p:sp>
        <p:sp>
          <p:nvSpPr>
            <p:cNvPr id="192550" name="Line 67"/>
            <p:cNvSpPr>
              <a:spLocks noChangeShapeType="1"/>
            </p:cNvSpPr>
            <p:nvPr/>
          </p:nvSpPr>
          <p:spPr bwMode="auto">
            <a:xfrm>
              <a:off x="2880" y="364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51" name="Text Box 69"/>
            <p:cNvSpPr txBox="1">
              <a:spLocks noChangeArrowheads="1"/>
            </p:cNvSpPr>
            <p:nvPr/>
          </p:nvSpPr>
          <p:spPr bwMode="auto">
            <a:xfrm>
              <a:off x="3062" y="3696"/>
              <a:ext cx="24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/>
                <a:t>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283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AAA67689-A6B5-400A-8C4B-5F0179D0E9A7}" type="slidenum">
              <a:rPr lang="en-US" altLang="zh-CN" smtClean="0">
                <a:solidFill>
                  <a:srgbClr val="898989"/>
                </a:solidFill>
              </a:rPr>
              <a:pPr>
                <a:buFontTx/>
                <a:buNone/>
              </a:pPr>
              <a:t>22</a:t>
            </a:fld>
            <a:endParaRPr lang="en-US" altLang="zh-CN" smtClean="0">
              <a:solidFill>
                <a:srgbClr val="898989"/>
              </a:solidFill>
            </a:endParaRPr>
          </a:p>
        </p:txBody>
      </p:sp>
      <p:sp>
        <p:nvSpPr>
          <p:cNvPr id="190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Insert</a:t>
            </a:r>
          </a:p>
        </p:txBody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endParaRPr lang="en-US" altLang="zh-CN" dirty="0" smtClean="0"/>
          </a:p>
          <a:p>
            <a:pPr>
              <a:buFontTx/>
              <a:buNone/>
            </a:pPr>
            <a:r>
              <a:rPr lang="en-US" altLang="zh-CN" dirty="0" smtClean="0"/>
              <a:t>   </a:t>
            </a:r>
            <a:r>
              <a:rPr lang="en-US" altLang="zh-CN" sz="2400" dirty="0" smtClean="0"/>
              <a:t>Heap-Insert(</a:t>
            </a:r>
            <a:r>
              <a:rPr lang="en-US" altLang="zh-CN" sz="2400" i="1" dirty="0" smtClean="0">
                <a:solidFill>
                  <a:schemeClr val="accent2"/>
                </a:solidFill>
              </a:rPr>
              <a:t>A</a:t>
            </a:r>
            <a:r>
              <a:rPr lang="en-US" altLang="zh-CN" sz="2400" dirty="0" smtClean="0">
                <a:solidFill>
                  <a:schemeClr val="accent2"/>
                </a:solidFill>
              </a:rPr>
              <a:t>, </a:t>
            </a:r>
            <a:r>
              <a:rPr lang="en-US" altLang="zh-CN" sz="2400" i="1" dirty="0" smtClean="0">
                <a:solidFill>
                  <a:schemeClr val="accent2"/>
                </a:solidFill>
              </a:rPr>
              <a:t>key</a:t>
            </a:r>
            <a:r>
              <a:rPr lang="en-US" altLang="zh-CN" sz="2400" dirty="0" smtClean="0"/>
              <a:t>)</a:t>
            </a:r>
          </a:p>
          <a:p>
            <a:pPr>
              <a:buFontTx/>
              <a:buNone/>
            </a:pPr>
            <a:r>
              <a:rPr lang="en-US" altLang="zh-CN" sz="2400" dirty="0" smtClean="0"/>
              <a:t>       1 </a:t>
            </a:r>
            <a:r>
              <a:rPr lang="en-US" altLang="zh-CN" sz="2400" i="1" dirty="0" smtClean="0">
                <a:solidFill>
                  <a:schemeClr val="accent2"/>
                </a:solidFill>
              </a:rPr>
              <a:t>heap-size</a:t>
            </a:r>
            <a:r>
              <a:rPr lang="en-US" altLang="zh-CN" sz="2400" dirty="0" smtClean="0">
                <a:solidFill>
                  <a:schemeClr val="accent2"/>
                </a:solidFill>
              </a:rPr>
              <a:t>[</a:t>
            </a:r>
            <a:r>
              <a:rPr lang="en-US" altLang="zh-CN" sz="2400" i="1" dirty="0" smtClean="0">
                <a:solidFill>
                  <a:schemeClr val="accent2"/>
                </a:solidFill>
              </a:rPr>
              <a:t>A</a:t>
            </a:r>
            <a:r>
              <a:rPr lang="en-US" altLang="zh-CN" sz="2400" dirty="0" smtClean="0">
                <a:solidFill>
                  <a:schemeClr val="accent2"/>
                </a:solidFill>
              </a:rPr>
              <a:t>] </a:t>
            </a:r>
            <a:r>
              <a:rPr lang="en-US" altLang="zh-CN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 </a:t>
            </a:r>
            <a:r>
              <a:rPr lang="en-US" altLang="zh-CN" sz="2400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heap-size</a:t>
            </a:r>
            <a:r>
              <a:rPr lang="en-US" altLang="zh-CN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2400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] + 1</a:t>
            </a:r>
          </a:p>
          <a:p>
            <a:pPr>
              <a:buFontTx/>
              <a:buNone/>
            </a:pPr>
            <a:r>
              <a:rPr lang="en-US" altLang="zh-CN" sz="2400" dirty="0" smtClean="0">
                <a:sym typeface="Symbol" panose="05050102010706020507" pitchFamily="18" charset="2"/>
              </a:rPr>
              <a:t>       2 </a:t>
            </a:r>
            <a:r>
              <a:rPr lang="en-US" altLang="zh-CN" sz="2400" i="1" dirty="0" err="1" smtClean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2400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 </a:t>
            </a:r>
            <a:r>
              <a:rPr lang="en-US" altLang="zh-CN" sz="2400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heap-size</a:t>
            </a:r>
            <a:r>
              <a:rPr lang="en-US" altLang="zh-CN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2400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]</a:t>
            </a:r>
          </a:p>
          <a:p>
            <a:pPr>
              <a:buFontTx/>
              <a:buNone/>
            </a:pPr>
            <a:r>
              <a:rPr lang="en-US" altLang="zh-CN" sz="2400" dirty="0" smtClean="0">
                <a:sym typeface="Symbol" panose="05050102010706020507" pitchFamily="18" charset="2"/>
              </a:rPr>
              <a:t>       3 while </a:t>
            </a:r>
            <a:r>
              <a:rPr lang="en-US" altLang="zh-CN" sz="2400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1</a:t>
            </a:r>
            <a:r>
              <a:rPr lang="en-US" altLang="zh-CN" sz="2400" dirty="0" smtClean="0">
                <a:sym typeface="Symbol" panose="05050102010706020507" pitchFamily="18" charset="2"/>
              </a:rPr>
              <a:t> and </a:t>
            </a:r>
            <a:r>
              <a:rPr lang="en-US" altLang="zh-CN" sz="2400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[Parent(</a:t>
            </a:r>
            <a:r>
              <a:rPr lang="en-US" altLang="zh-CN" sz="2400" i="1" dirty="0" err="1" smtClean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)] &lt; </a:t>
            </a:r>
            <a:r>
              <a:rPr lang="en-US" altLang="zh-CN" sz="2400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key</a:t>
            </a:r>
          </a:p>
          <a:p>
            <a:pPr>
              <a:buFontTx/>
              <a:buNone/>
            </a:pPr>
            <a:r>
              <a:rPr lang="en-US" altLang="zh-CN" sz="2400" dirty="0" smtClean="0">
                <a:sym typeface="Symbol" panose="05050102010706020507" pitchFamily="18" charset="2"/>
              </a:rPr>
              <a:t>       4          do </a:t>
            </a:r>
            <a:r>
              <a:rPr lang="en-US" altLang="zh-CN" sz="2400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2400" i="1" dirty="0" err="1" smtClean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]  </a:t>
            </a:r>
            <a:r>
              <a:rPr lang="en-US" altLang="zh-CN" sz="2400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[Parent(</a:t>
            </a:r>
            <a:r>
              <a:rPr lang="en-US" altLang="zh-CN" sz="2400" i="1" dirty="0" err="1" smtClean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)]</a:t>
            </a:r>
          </a:p>
          <a:p>
            <a:pPr>
              <a:buFontTx/>
              <a:buNone/>
            </a:pPr>
            <a:r>
              <a:rPr lang="en-US" altLang="zh-CN" sz="2400" dirty="0" smtClean="0">
                <a:sym typeface="Symbol" panose="05050102010706020507" pitchFamily="18" charset="2"/>
              </a:rPr>
              <a:t>       5                </a:t>
            </a:r>
            <a:r>
              <a:rPr lang="en-US" altLang="zh-CN" sz="2400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I </a:t>
            </a:r>
            <a:r>
              <a:rPr lang="en-US" altLang="zh-CN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 Parent(</a:t>
            </a:r>
            <a:r>
              <a:rPr lang="en-US" altLang="zh-CN" sz="2400" i="1" dirty="0" err="1" smtClean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</a:p>
          <a:p>
            <a:pPr>
              <a:buFontTx/>
              <a:buNone/>
            </a:pPr>
            <a:r>
              <a:rPr lang="en-US" altLang="zh-CN" sz="2400" dirty="0" smtClean="0">
                <a:sym typeface="Symbol" panose="05050102010706020507" pitchFamily="18" charset="2"/>
              </a:rPr>
              <a:t>       6 </a:t>
            </a:r>
            <a:r>
              <a:rPr lang="en-US" altLang="zh-CN" sz="2400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2400" i="1" dirty="0" err="1" smtClean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24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]  </a:t>
            </a:r>
            <a:r>
              <a:rPr lang="en-US" altLang="zh-CN" sz="2400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key</a:t>
            </a:r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chemeClr val="accent2"/>
                </a:solidFill>
              </a:rPr>
              <a:t>O(</a:t>
            </a:r>
            <a:r>
              <a:rPr lang="en-US" altLang="zh-CN" dirty="0" err="1" smtClean="0">
                <a:solidFill>
                  <a:schemeClr val="accent2"/>
                </a:solidFill>
              </a:rPr>
              <a:t>lg</a:t>
            </a:r>
            <a:r>
              <a:rPr lang="en-US" altLang="zh-CN" i="1" dirty="0" err="1" smtClean="0">
                <a:solidFill>
                  <a:schemeClr val="accent2"/>
                </a:solidFill>
              </a:rPr>
              <a:t>n</a:t>
            </a:r>
            <a:r>
              <a:rPr lang="en-US" altLang="zh-CN" dirty="0" smtClean="0">
                <a:solidFill>
                  <a:schemeClr val="accent2"/>
                </a:solidFill>
              </a:rPr>
              <a:t>)</a:t>
            </a:r>
            <a:r>
              <a:rPr lang="en-US" altLang="zh-CN" dirty="0" smtClean="0"/>
              <a:t> time for </a:t>
            </a:r>
            <a:r>
              <a:rPr lang="en-US" altLang="zh-CN" i="1" dirty="0" smtClean="0">
                <a:solidFill>
                  <a:schemeClr val="accent2"/>
                </a:solidFill>
              </a:rPr>
              <a:t>n</a:t>
            </a:r>
            <a:r>
              <a:rPr lang="en-US" altLang="zh-CN" dirty="0" smtClean="0"/>
              <a:t> element heap.</a:t>
            </a:r>
          </a:p>
        </p:txBody>
      </p:sp>
    </p:spTree>
    <p:extLst>
      <p:ext uri="{BB962C8B-B14F-4D97-AF65-F5344CB8AC3E}">
        <p14:creationId xmlns:p14="http://schemas.microsoft.com/office/powerpoint/2010/main" val="136529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CD7F1DE9-F376-41A5-A45E-7446FF7B5AC1}" type="slidenum">
              <a:rPr lang="en-US" altLang="zh-CN" smtClean="0">
                <a:solidFill>
                  <a:srgbClr val="898989"/>
                </a:solidFill>
              </a:rPr>
              <a:pPr>
                <a:buFontTx/>
                <a:buNone/>
              </a:pPr>
              <a:t>23</a:t>
            </a:fld>
            <a:endParaRPr lang="en-US" altLang="zh-CN" smtClean="0">
              <a:solidFill>
                <a:srgbClr val="898989"/>
              </a:solidFill>
            </a:endParaRPr>
          </a:p>
        </p:txBody>
      </p:sp>
      <p:sp>
        <p:nvSpPr>
          <p:cNvPr id="189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Priority Queue</a:t>
            </a:r>
          </a:p>
        </p:txBody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mtClean="0"/>
              <a:t>Support these Operations:</a:t>
            </a:r>
          </a:p>
          <a:p>
            <a:r>
              <a:rPr lang="en-US" altLang="zh-CN" smtClean="0"/>
              <a:t>Insert</a:t>
            </a:r>
          </a:p>
          <a:p>
            <a:r>
              <a:rPr lang="en-US" altLang="zh-CN" smtClean="0"/>
              <a:t>Extract-Min – Remove and return minimum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Insert – </a:t>
            </a:r>
            <a:r>
              <a:rPr lang="en-US" altLang="zh-CN" smtClean="0">
                <a:solidFill>
                  <a:schemeClr val="accent2"/>
                </a:solidFill>
              </a:rPr>
              <a:t>O(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)</a:t>
            </a:r>
            <a:r>
              <a:rPr lang="en-US" altLang="zh-CN" smtClean="0"/>
              <a:t> time </a:t>
            </a:r>
            <a:r>
              <a:rPr lang="en-US" altLang="zh-CN" smtClean="0">
                <a:solidFill>
                  <a:schemeClr val="accent2"/>
                </a:solidFill>
              </a:rPr>
              <a:t>(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(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))</a:t>
            </a:r>
          </a:p>
          <a:p>
            <a:r>
              <a:rPr lang="en-US" altLang="zh-CN" smtClean="0">
                <a:sym typeface="Symbol" panose="05050102010706020507" pitchFamily="18" charset="2"/>
              </a:rPr>
              <a:t>Extract-Min – 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O(1)</a:t>
            </a:r>
            <a:endParaRPr lang="en-US" altLang="zh-CN" smtClean="0">
              <a:solidFill>
                <a:schemeClr val="accent2"/>
              </a:solidFill>
            </a:endParaRPr>
          </a:p>
        </p:txBody>
      </p:sp>
      <p:grpSp>
        <p:nvGrpSpPr>
          <p:cNvPr id="189445" name="Group 17"/>
          <p:cNvGrpSpPr>
            <a:grpSpLocks/>
          </p:cNvGrpSpPr>
          <p:nvPr/>
        </p:nvGrpSpPr>
        <p:grpSpPr bwMode="auto">
          <a:xfrm>
            <a:off x="2214563" y="3352800"/>
            <a:ext cx="7920037" cy="1143000"/>
            <a:chOff x="435" y="2112"/>
            <a:chExt cx="4989" cy="720"/>
          </a:xfrm>
        </p:grpSpPr>
        <p:sp>
          <p:nvSpPr>
            <p:cNvPr id="189446" name="Rectangle 4"/>
            <p:cNvSpPr>
              <a:spLocks noChangeArrowheads="1"/>
            </p:cNvSpPr>
            <p:nvPr/>
          </p:nvSpPr>
          <p:spPr bwMode="auto">
            <a:xfrm>
              <a:off x="480" y="2496"/>
              <a:ext cx="912" cy="33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  4</a:t>
              </a:r>
            </a:p>
          </p:txBody>
        </p:sp>
        <p:sp>
          <p:nvSpPr>
            <p:cNvPr id="189447" name="Line 5"/>
            <p:cNvSpPr>
              <a:spLocks noChangeShapeType="1"/>
            </p:cNvSpPr>
            <p:nvPr/>
          </p:nvSpPr>
          <p:spPr bwMode="auto">
            <a:xfrm>
              <a:off x="912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448" name="Rectangle 6"/>
            <p:cNvSpPr>
              <a:spLocks noChangeArrowheads="1"/>
            </p:cNvSpPr>
            <p:nvPr/>
          </p:nvSpPr>
          <p:spPr bwMode="auto">
            <a:xfrm>
              <a:off x="1872" y="2496"/>
              <a:ext cx="912" cy="33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  9</a:t>
              </a:r>
            </a:p>
          </p:txBody>
        </p:sp>
        <p:sp>
          <p:nvSpPr>
            <p:cNvPr id="189449" name="Line 7"/>
            <p:cNvSpPr>
              <a:spLocks noChangeShapeType="1"/>
            </p:cNvSpPr>
            <p:nvPr/>
          </p:nvSpPr>
          <p:spPr bwMode="auto">
            <a:xfrm>
              <a:off x="2304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450" name="Rectangle 8"/>
            <p:cNvSpPr>
              <a:spLocks noChangeArrowheads="1"/>
            </p:cNvSpPr>
            <p:nvPr/>
          </p:nvSpPr>
          <p:spPr bwMode="auto">
            <a:xfrm>
              <a:off x="3216" y="2496"/>
              <a:ext cx="912" cy="33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 52</a:t>
              </a:r>
            </a:p>
          </p:txBody>
        </p:sp>
        <p:sp>
          <p:nvSpPr>
            <p:cNvPr id="189451" name="Line 9"/>
            <p:cNvSpPr>
              <a:spLocks noChangeShapeType="1"/>
            </p:cNvSpPr>
            <p:nvPr/>
          </p:nvSpPr>
          <p:spPr bwMode="auto">
            <a:xfrm>
              <a:off x="3648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452" name="Rectangle 10"/>
            <p:cNvSpPr>
              <a:spLocks noChangeArrowheads="1"/>
            </p:cNvSpPr>
            <p:nvPr/>
          </p:nvSpPr>
          <p:spPr bwMode="auto">
            <a:xfrm>
              <a:off x="4512" y="2496"/>
              <a:ext cx="912" cy="33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 36</a:t>
              </a:r>
            </a:p>
          </p:txBody>
        </p:sp>
        <p:sp>
          <p:nvSpPr>
            <p:cNvPr id="189453" name="Line 11"/>
            <p:cNvSpPr>
              <a:spLocks noChangeShapeType="1"/>
            </p:cNvSpPr>
            <p:nvPr/>
          </p:nvSpPr>
          <p:spPr bwMode="auto">
            <a:xfrm>
              <a:off x="4944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454" name="Line 12"/>
            <p:cNvSpPr>
              <a:spLocks noChangeShapeType="1"/>
            </p:cNvSpPr>
            <p:nvPr/>
          </p:nvSpPr>
          <p:spPr bwMode="auto">
            <a:xfrm flipV="1">
              <a:off x="4944" y="2496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455" name="Line 13"/>
            <p:cNvSpPr>
              <a:spLocks noChangeShapeType="1"/>
            </p:cNvSpPr>
            <p:nvPr/>
          </p:nvSpPr>
          <p:spPr bwMode="auto">
            <a:xfrm>
              <a:off x="1152" y="2688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456" name="Line 14"/>
            <p:cNvSpPr>
              <a:spLocks noChangeShapeType="1"/>
            </p:cNvSpPr>
            <p:nvPr/>
          </p:nvSpPr>
          <p:spPr bwMode="auto">
            <a:xfrm>
              <a:off x="2544" y="26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457" name="Line 15"/>
            <p:cNvSpPr>
              <a:spLocks noChangeShapeType="1"/>
            </p:cNvSpPr>
            <p:nvPr/>
          </p:nvSpPr>
          <p:spPr bwMode="auto">
            <a:xfrm>
              <a:off x="3888" y="268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458" name="Text Box 16"/>
            <p:cNvSpPr txBox="1">
              <a:spLocks noChangeArrowheads="1"/>
            </p:cNvSpPr>
            <p:nvPr/>
          </p:nvSpPr>
          <p:spPr bwMode="auto">
            <a:xfrm>
              <a:off x="435" y="2112"/>
              <a:ext cx="73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CD0000"/>
                  </a:solidFill>
                </a:rPr>
                <a:t>Linked List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407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W10</a:t>
            </a:r>
            <a:r>
              <a:rPr lang="zh-CN" altLang="en-US" dirty="0" smtClean="0"/>
              <a:t>上机作业</a:t>
            </a:r>
            <a:r>
              <a:rPr lang="en-US" altLang="zh-CN" dirty="0" smtClean="0"/>
              <a:t>-</a:t>
            </a:r>
            <a:r>
              <a:rPr lang="zh-CN" altLang="en-US" dirty="0" smtClean="0"/>
              <a:t>堆排序、</a:t>
            </a:r>
            <a:r>
              <a:rPr lang="en-US" altLang="zh-CN" dirty="0" smtClean="0"/>
              <a:t>top-k</a:t>
            </a:r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有一堆二维坐标点</a:t>
            </a:r>
            <a:r>
              <a:rPr lang="en-US" altLang="zh-CN" dirty="0" smtClean="0"/>
              <a:t>&lt;x1,y1&gt;, &lt;x2, y2&gt;…..&lt;</a:t>
            </a:r>
            <a:r>
              <a:rPr lang="en-US" altLang="zh-CN" dirty="0" err="1" smtClean="0"/>
              <a:t>xn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yn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， 现在有两个问题：</a:t>
            </a:r>
            <a:endParaRPr lang="en-US" altLang="zh-CN" dirty="0" smtClean="0"/>
          </a:p>
          <a:p>
            <a:pPr lvl="1"/>
            <a:r>
              <a:rPr lang="zh-CN" altLang="en-US" dirty="0"/>
              <a:t>给</a:t>
            </a:r>
            <a:r>
              <a:rPr lang="zh-CN" altLang="en-US" dirty="0" smtClean="0"/>
              <a:t>出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个坐标点，请对他们进行堆排序。坐标点的大小关系是：如果 </a:t>
            </a:r>
            <a:r>
              <a:rPr lang="en-US" altLang="zh-CN" dirty="0" smtClean="0"/>
              <a:t>xi&gt; </a:t>
            </a:r>
            <a:r>
              <a:rPr lang="en-US" altLang="zh-CN" dirty="0" err="1" smtClean="0"/>
              <a:t>xj</a:t>
            </a:r>
            <a:r>
              <a:rPr lang="en-US" altLang="zh-CN" dirty="0" smtClean="0"/>
              <a:t>, </a:t>
            </a:r>
            <a:r>
              <a:rPr lang="zh-CN" altLang="en-US" dirty="0" smtClean="0"/>
              <a:t>则 </a:t>
            </a:r>
            <a:r>
              <a:rPr lang="en-US" altLang="zh-CN" dirty="0" smtClean="0"/>
              <a:t>&lt;</a:t>
            </a:r>
            <a:r>
              <a:rPr lang="en-US" altLang="zh-CN" dirty="0" err="1" smtClean="0"/>
              <a:t>xi,yi</a:t>
            </a:r>
            <a:r>
              <a:rPr lang="en-US" altLang="zh-CN" dirty="0" smtClean="0"/>
              <a:t>&gt;  </a:t>
            </a:r>
            <a:r>
              <a:rPr lang="zh-CN" altLang="en-US" dirty="0" smtClean="0"/>
              <a:t>大于</a:t>
            </a:r>
            <a:r>
              <a:rPr lang="en-US" altLang="zh-CN" dirty="0" smtClean="0"/>
              <a:t> &lt;</a:t>
            </a:r>
            <a:r>
              <a:rPr lang="en-US" altLang="zh-CN" dirty="0" err="1" smtClean="0"/>
              <a:t>xj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yj</a:t>
            </a:r>
            <a:r>
              <a:rPr lang="en-US" altLang="zh-CN" dirty="0" smtClean="0"/>
              <a:t>&gt;. </a:t>
            </a:r>
            <a:r>
              <a:rPr lang="zh-CN" altLang="en-US" dirty="0"/>
              <a:t> </a:t>
            </a:r>
            <a:r>
              <a:rPr lang="zh-CN" altLang="en-US" dirty="0" smtClean="0"/>
              <a:t>若 </a:t>
            </a:r>
            <a:r>
              <a:rPr lang="en-US" altLang="zh-CN" dirty="0" smtClean="0"/>
              <a:t>xi=</a:t>
            </a:r>
            <a:r>
              <a:rPr lang="en-US" altLang="zh-CN" dirty="0" err="1" smtClean="0"/>
              <a:t>xj</a:t>
            </a:r>
            <a:r>
              <a:rPr lang="en-US" altLang="zh-CN" dirty="0"/>
              <a:t> </a:t>
            </a:r>
            <a:r>
              <a:rPr lang="zh-CN" altLang="en-US" dirty="0" smtClean="0"/>
              <a:t>且 </a:t>
            </a:r>
            <a:r>
              <a:rPr lang="en-US" altLang="zh-CN" dirty="0" err="1" smtClean="0"/>
              <a:t>yi</a:t>
            </a:r>
            <a:r>
              <a:rPr lang="en-US" altLang="zh-CN" dirty="0" smtClean="0"/>
              <a:t> &gt;</a:t>
            </a:r>
            <a:r>
              <a:rPr lang="en-US" altLang="zh-CN" dirty="0" err="1" smtClean="0"/>
              <a:t>yj</a:t>
            </a:r>
            <a:r>
              <a:rPr lang="en-US" altLang="zh-CN" dirty="0" smtClean="0"/>
              <a:t>, </a:t>
            </a:r>
            <a:r>
              <a:rPr lang="zh-CN" altLang="en-US" dirty="0" smtClean="0"/>
              <a:t>那么同样有</a:t>
            </a:r>
            <a:r>
              <a:rPr lang="en-US" altLang="zh-CN" dirty="0"/>
              <a:t>&lt;</a:t>
            </a:r>
            <a:r>
              <a:rPr lang="en-US" altLang="zh-CN" dirty="0" err="1"/>
              <a:t>xi,yi</a:t>
            </a:r>
            <a:r>
              <a:rPr lang="en-US" altLang="zh-CN" dirty="0"/>
              <a:t>&gt;  </a:t>
            </a:r>
            <a:r>
              <a:rPr lang="zh-CN" altLang="en-US" dirty="0" smtClean="0"/>
              <a:t>大于</a:t>
            </a:r>
            <a:r>
              <a:rPr lang="en-US" altLang="zh-CN" dirty="0" smtClean="0"/>
              <a:t> </a:t>
            </a:r>
            <a:r>
              <a:rPr lang="en-US" altLang="zh-CN" dirty="0"/>
              <a:t>&lt;</a:t>
            </a:r>
            <a:r>
              <a:rPr lang="en-US" altLang="zh-CN" dirty="0" err="1"/>
              <a:t>xj</a:t>
            </a:r>
            <a:r>
              <a:rPr lang="en-US" altLang="zh-CN" dirty="0"/>
              <a:t>, </a:t>
            </a:r>
            <a:r>
              <a:rPr lang="en-US" altLang="zh-CN" dirty="0" err="1"/>
              <a:t>yj</a:t>
            </a:r>
            <a:r>
              <a:rPr lang="en-US" altLang="zh-CN" dirty="0"/>
              <a:t>&gt;.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假定坐标点是一个一个来的，请利用堆，</a:t>
            </a:r>
            <a:r>
              <a:rPr lang="zh-CN" altLang="en-US" dirty="0"/>
              <a:t>能</a:t>
            </a:r>
            <a:r>
              <a:rPr lang="zh-CN" altLang="en-US" dirty="0" smtClean="0"/>
              <a:t>时刻报告数据中的最小的</a:t>
            </a:r>
            <a:r>
              <a:rPr lang="en-US" altLang="zh-CN" dirty="0" smtClean="0"/>
              <a:t>k</a:t>
            </a:r>
            <a:r>
              <a:rPr lang="zh-CN" altLang="en-US" dirty="0" smtClean="0"/>
              <a:t>项。比如</a:t>
            </a:r>
            <a:r>
              <a:rPr lang="en-US" altLang="zh-CN" dirty="0" smtClean="0"/>
              <a:t>k=1,  </a:t>
            </a:r>
            <a:r>
              <a:rPr lang="zh-CN" altLang="en-US" dirty="0" smtClean="0"/>
              <a:t>有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个坐标数据 </a:t>
            </a:r>
            <a:r>
              <a:rPr lang="en-US" altLang="zh-CN" dirty="0" smtClean="0"/>
              <a:t>&lt;2,2&gt;, &lt;1,1&gt;, &lt;3,3&gt;, &lt;0,0&gt; </a:t>
            </a:r>
            <a:r>
              <a:rPr lang="zh-CN" altLang="en-US" dirty="0" smtClean="0"/>
              <a:t>依次到来。那么当来第一个</a:t>
            </a:r>
            <a:r>
              <a:rPr lang="en-US" altLang="zh-CN" dirty="0" smtClean="0"/>
              <a:t>&lt;2,2&gt;</a:t>
            </a:r>
            <a:r>
              <a:rPr lang="zh-CN" altLang="en-US" dirty="0" smtClean="0"/>
              <a:t>时， </a:t>
            </a:r>
            <a:r>
              <a:rPr lang="en-US" altLang="zh-CN" dirty="0" smtClean="0"/>
              <a:t>top-1</a:t>
            </a:r>
            <a:r>
              <a:rPr lang="zh-CN" altLang="en-US" dirty="0" smtClean="0"/>
              <a:t>的值是</a:t>
            </a:r>
            <a:r>
              <a:rPr lang="en-US" altLang="zh-CN" dirty="0" smtClean="0"/>
              <a:t>&lt;2,2&gt;, </a:t>
            </a:r>
            <a:r>
              <a:rPr lang="zh-CN" altLang="en-US" dirty="0" smtClean="0"/>
              <a:t>再来一个数据</a:t>
            </a:r>
            <a:r>
              <a:rPr lang="en-US" altLang="zh-CN" dirty="0" smtClean="0"/>
              <a:t>&lt;1,1&gt;,</a:t>
            </a:r>
            <a:r>
              <a:rPr lang="zh-CN" altLang="en-US" dirty="0" smtClean="0"/>
              <a:t>这时</a:t>
            </a:r>
            <a:r>
              <a:rPr lang="en-US" altLang="zh-CN" dirty="0" smtClean="0"/>
              <a:t>top-1</a:t>
            </a:r>
            <a:r>
              <a:rPr lang="zh-CN" altLang="en-US" dirty="0" smtClean="0"/>
              <a:t>的值变为了 </a:t>
            </a:r>
            <a:r>
              <a:rPr lang="en-US" altLang="zh-CN" dirty="0" smtClean="0"/>
              <a:t>&lt;1,1&gt;, </a:t>
            </a:r>
            <a:r>
              <a:rPr lang="zh-CN" altLang="en-US" dirty="0" smtClean="0"/>
              <a:t>再来一个</a:t>
            </a:r>
            <a:r>
              <a:rPr lang="en-US" altLang="zh-CN" dirty="0" smtClean="0"/>
              <a:t>&lt;3,3&gt;</a:t>
            </a:r>
            <a:r>
              <a:rPr lang="zh-CN" altLang="en-US" dirty="0" smtClean="0"/>
              <a:t>数据，</a:t>
            </a:r>
            <a:r>
              <a:rPr lang="en-US" altLang="zh-CN" dirty="0" smtClean="0"/>
              <a:t>top-1</a:t>
            </a:r>
            <a:r>
              <a:rPr lang="zh-CN" altLang="en-US" dirty="0" smtClean="0"/>
              <a:t>还是</a:t>
            </a:r>
            <a:r>
              <a:rPr lang="en-US" altLang="zh-CN" dirty="0" smtClean="0"/>
              <a:t>&lt;1,1&gt;, </a:t>
            </a:r>
            <a:r>
              <a:rPr lang="zh-CN" altLang="en-US" dirty="0" smtClean="0"/>
              <a:t>第四个数据</a:t>
            </a:r>
            <a:r>
              <a:rPr lang="en-US" altLang="zh-CN" dirty="0" smtClean="0"/>
              <a:t>&lt;0,0&gt;</a:t>
            </a:r>
            <a:r>
              <a:rPr lang="zh-CN" altLang="en-US" dirty="0" smtClean="0"/>
              <a:t>到了后，</a:t>
            </a:r>
            <a:r>
              <a:rPr lang="en-US" altLang="zh-CN" dirty="0" smtClean="0"/>
              <a:t>top-1 </a:t>
            </a:r>
            <a:r>
              <a:rPr lang="zh-CN" altLang="en-US" dirty="0" smtClean="0"/>
              <a:t>就变为了 </a:t>
            </a:r>
            <a:r>
              <a:rPr lang="en-US" altLang="zh-CN" dirty="0" smtClean="0"/>
              <a:t>&lt;0,0&gt;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1"/>
            <a:r>
              <a:rPr lang="zh-CN" altLang="en-US" dirty="0" smtClean="0"/>
              <a:t>（</a:t>
            </a:r>
            <a:r>
              <a:rPr lang="zh-CN" altLang="en-US" dirty="0"/>
              <a:t>自己没事写一下</a:t>
            </a:r>
            <a:r>
              <a:rPr lang="zh-CN" altLang="en-US" dirty="0" smtClean="0"/>
              <a:t>）</a:t>
            </a:r>
            <a:r>
              <a:rPr lang="en-US" altLang="zh-CN" dirty="0" smtClean="0"/>
              <a:t>RL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LR</a:t>
            </a:r>
            <a:r>
              <a:rPr lang="zh-CN" altLang="en-US" smtClean="0"/>
              <a:t>这种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2723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22FAC3DA-82D7-4C4A-8077-258B58BD03E1}" type="slidenum">
              <a:rPr lang="en-US" altLang="zh-CN" smtClean="0">
                <a:solidFill>
                  <a:srgbClr val="898989"/>
                </a:solidFill>
              </a:rPr>
              <a:pPr>
                <a:buFontTx/>
                <a:buNone/>
              </a:pPr>
              <a:t>3</a:t>
            </a:fld>
            <a:endParaRPr lang="en-US" altLang="zh-CN" smtClean="0">
              <a:solidFill>
                <a:srgbClr val="898989"/>
              </a:solidFill>
            </a:endParaRPr>
          </a:p>
        </p:txBody>
      </p:sp>
      <p:sp>
        <p:nvSpPr>
          <p:cNvPr id="168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堆数据结构</a:t>
            </a:r>
            <a:endParaRPr lang="en-US" altLang="zh-CN" smtClean="0"/>
          </a:p>
        </p:txBody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600" smtClean="0"/>
              <a:t>Data Structure:  </a:t>
            </a:r>
            <a:r>
              <a:rPr lang="zh-CN" altLang="en-US" sz="3600" smtClean="0"/>
              <a:t>二叉最大堆</a:t>
            </a:r>
            <a:r>
              <a:rPr lang="en-US" altLang="zh-CN" sz="3600" i="1" smtClean="0">
                <a:solidFill>
                  <a:schemeClr val="accent2"/>
                </a:solidFill>
              </a:rPr>
              <a:t>A</a:t>
            </a:r>
          </a:p>
          <a:p>
            <a:pPr lvl="1"/>
            <a:r>
              <a:rPr lang="zh-CN" altLang="en-US" sz="3200" smtClean="0"/>
              <a:t>使用数组存储数据</a:t>
            </a:r>
            <a:endParaRPr lang="en-US" altLang="zh-CN" sz="3200" smtClean="0"/>
          </a:p>
          <a:p>
            <a:pPr lvl="1"/>
            <a:r>
              <a:rPr lang="zh-CN" altLang="en-US" sz="3200" smtClean="0">
                <a:solidFill>
                  <a:srgbClr val="CD0000"/>
                </a:solidFill>
              </a:rPr>
              <a:t>可以看作是一个完全二叉树</a:t>
            </a:r>
            <a:endParaRPr lang="en-US" altLang="zh-CN" sz="3200" smtClean="0">
              <a:solidFill>
                <a:srgbClr val="CD0000"/>
              </a:solidFill>
            </a:endParaRPr>
          </a:p>
          <a:p>
            <a:pPr lvl="1"/>
            <a:r>
              <a:rPr lang="zh-CN" altLang="en-US" sz="3200" smtClean="0">
                <a:solidFill>
                  <a:srgbClr val="CD0000"/>
                </a:solidFill>
              </a:rPr>
              <a:t>最大堆性质</a:t>
            </a:r>
            <a:r>
              <a:rPr lang="en-US" altLang="zh-CN" sz="3200" smtClean="0"/>
              <a:t>:</a:t>
            </a:r>
          </a:p>
          <a:p>
            <a:pPr lvl="1">
              <a:buFontTx/>
              <a:buNone/>
            </a:pPr>
            <a:r>
              <a:rPr lang="en-US" altLang="zh-CN" sz="3200" i="1" smtClean="0"/>
              <a:t>                 </a:t>
            </a:r>
            <a:r>
              <a:rPr lang="en-US" altLang="zh-CN" sz="3200" i="1" smtClean="0">
                <a:solidFill>
                  <a:schemeClr val="accent2"/>
                </a:solidFill>
              </a:rPr>
              <a:t>A</a:t>
            </a:r>
            <a:r>
              <a:rPr lang="en-US" altLang="zh-CN" sz="3200" smtClean="0">
                <a:solidFill>
                  <a:schemeClr val="accent2"/>
                </a:solidFill>
              </a:rPr>
              <a:t>[parent(</a:t>
            </a:r>
            <a:r>
              <a:rPr lang="en-US" altLang="zh-CN" sz="3200" i="1" smtClean="0">
                <a:solidFill>
                  <a:schemeClr val="accent2"/>
                </a:solidFill>
              </a:rPr>
              <a:t>x</a:t>
            </a:r>
            <a:r>
              <a:rPr lang="en-US" altLang="zh-CN" sz="3200" smtClean="0">
                <a:solidFill>
                  <a:schemeClr val="accent2"/>
                </a:solidFill>
              </a:rPr>
              <a:t>)] </a:t>
            </a:r>
            <a:r>
              <a:rPr lang="en-US" altLang="zh-CN" sz="3200" smtClean="0">
                <a:solidFill>
                  <a:schemeClr val="accent2"/>
                </a:solidFill>
                <a:sym typeface="Symbol" panose="05050102010706020507" pitchFamily="18" charset="2"/>
              </a:rPr>
              <a:t> </a:t>
            </a:r>
            <a:r>
              <a:rPr lang="en-US" altLang="zh-CN" sz="3200" i="1" smtClean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3200" smtClean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3200" i="1" smtClean="0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lang="en-US" altLang="zh-CN" sz="3200" smtClean="0">
                <a:solidFill>
                  <a:schemeClr val="accent2"/>
                </a:solidFill>
                <a:sym typeface="Symbol" panose="05050102010706020507" pitchFamily="18" charset="2"/>
              </a:rPr>
              <a:t>]</a:t>
            </a:r>
          </a:p>
          <a:p>
            <a:r>
              <a:rPr lang="zh-CN" altLang="en-US" sz="3600" smtClean="0">
                <a:sym typeface="Symbol" panose="05050102010706020507" pitchFamily="18" charset="2"/>
              </a:rPr>
              <a:t>同样还有最小堆</a:t>
            </a:r>
            <a:endParaRPr lang="en-US" altLang="zh-CN" sz="3600" smtClean="0"/>
          </a:p>
        </p:txBody>
      </p:sp>
    </p:spTree>
    <p:extLst>
      <p:ext uri="{BB962C8B-B14F-4D97-AF65-F5344CB8AC3E}">
        <p14:creationId xmlns:p14="http://schemas.microsoft.com/office/powerpoint/2010/main" val="145850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7A5E47D4-6E3C-407F-A591-0DFABEEE101D}" type="slidenum">
              <a:rPr lang="en-US" altLang="zh-CN" smtClean="0">
                <a:solidFill>
                  <a:srgbClr val="898989"/>
                </a:solidFill>
              </a:rPr>
              <a:pPr>
                <a:buFontTx/>
                <a:buNone/>
              </a:pPr>
              <a:t>4</a:t>
            </a:fld>
            <a:endParaRPr lang="en-US" altLang="zh-CN" smtClean="0">
              <a:solidFill>
                <a:srgbClr val="898989"/>
              </a:solidFill>
            </a:endParaRPr>
          </a:p>
        </p:txBody>
      </p:sp>
      <p:sp>
        <p:nvSpPr>
          <p:cNvPr id="169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Heaps: Example</a:t>
            </a:r>
          </a:p>
        </p:txBody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Notice the implicit tree links: Children of node </a:t>
            </a:r>
            <a:r>
              <a:rPr lang="en-US" altLang="zh-CN" i="1" smtClean="0">
                <a:solidFill>
                  <a:srgbClr val="336699"/>
                </a:solidFill>
              </a:rPr>
              <a:t>i</a:t>
            </a:r>
            <a:r>
              <a:rPr lang="en-US" altLang="zh-CN" smtClean="0"/>
              <a:t> are </a:t>
            </a:r>
            <a:r>
              <a:rPr lang="en-US" altLang="zh-CN" smtClean="0">
                <a:solidFill>
                  <a:schemeClr val="accent2"/>
                </a:solidFill>
              </a:rPr>
              <a:t>2</a:t>
            </a:r>
            <a:r>
              <a:rPr lang="en-US" altLang="zh-CN" i="1" smtClean="0">
                <a:solidFill>
                  <a:schemeClr val="accent2"/>
                </a:solidFill>
              </a:rPr>
              <a:t>i</a:t>
            </a:r>
            <a:r>
              <a:rPr lang="en-US" altLang="zh-CN" smtClean="0"/>
              <a:t> and </a:t>
            </a:r>
            <a:r>
              <a:rPr lang="en-US" altLang="zh-CN" smtClean="0">
                <a:solidFill>
                  <a:schemeClr val="accent2"/>
                </a:solidFill>
              </a:rPr>
              <a:t>2</a:t>
            </a:r>
            <a:r>
              <a:rPr lang="en-US" altLang="zh-CN" i="1" smtClean="0">
                <a:solidFill>
                  <a:schemeClr val="accent2"/>
                </a:solidFill>
              </a:rPr>
              <a:t>i</a:t>
            </a:r>
            <a:r>
              <a:rPr lang="en-US" altLang="zh-CN" smtClean="0">
                <a:solidFill>
                  <a:schemeClr val="accent2"/>
                </a:solidFill>
              </a:rPr>
              <a:t>+1</a:t>
            </a:r>
          </a:p>
          <a:p>
            <a:r>
              <a:rPr lang="en-US" altLang="zh-CN" smtClean="0"/>
              <a:t>Why is this useful? </a:t>
            </a:r>
          </a:p>
          <a:p>
            <a:pPr>
              <a:buFontTx/>
              <a:buNone/>
            </a:pPr>
            <a:r>
              <a:rPr lang="en-US" altLang="zh-CN" smtClean="0"/>
              <a:t>    Multiplication by </a:t>
            </a:r>
            <a:r>
              <a:rPr lang="en-US" altLang="zh-CN" smtClean="0">
                <a:solidFill>
                  <a:schemeClr val="accent2"/>
                </a:solidFill>
              </a:rPr>
              <a:t>2</a:t>
            </a:r>
            <a:r>
              <a:rPr lang="en-US" altLang="zh-CN" smtClean="0"/>
              <a:t> is a left shift in binary or add to self - </a:t>
            </a:r>
            <a:r>
              <a:rPr lang="en-US" altLang="zh-CN" b="1" smtClean="0"/>
              <a:t>fast</a:t>
            </a:r>
          </a:p>
        </p:txBody>
      </p:sp>
      <p:grpSp>
        <p:nvGrpSpPr>
          <p:cNvPr id="169989" name="Group 34"/>
          <p:cNvGrpSpPr>
            <a:grpSpLocks/>
          </p:cNvGrpSpPr>
          <p:nvPr/>
        </p:nvGrpSpPr>
        <p:grpSpPr bwMode="auto">
          <a:xfrm>
            <a:off x="2422525" y="1108075"/>
            <a:ext cx="6035675" cy="2473325"/>
            <a:chOff x="566" y="698"/>
            <a:chExt cx="3802" cy="1558"/>
          </a:xfrm>
        </p:grpSpPr>
        <p:sp>
          <p:nvSpPr>
            <p:cNvPr id="169990" name="Oval 4"/>
            <p:cNvSpPr>
              <a:spLocks noChangeArrowheads="1"/>
            </p:cNvSpPr>
            <p:nvPr/>
          </p:nvSpPr>
          <p:spPr bwMode="auto">
            <a:xfrm>
              <a:off x="2688" y="864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16</a:t>
              </a:r>
            </a:p>
          </p:txBody>
        </p:sp>
        <p:sp>
          <p:nvSpPr>
            <p:cNvPr id="169991" name="Oval 5"/>
            <p:cNvSpPr>
              <a:spLocks noChangeArrowheads="1"/>
            </p:cNvSpPr>
            <p:nvPr/>
          </p:nvSpPr>
          <p:spPr bwMode="auto">
            <a:xfrm>
              <a:off x="1680" y="1248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14</a:t>
              </a:r>
            </a:p>
          </p:txBody>
        </p:sp>
        <p:sp>
          <p:nvSpPr>
            <p:cNvPr id="169992" name="Oval 6"/>
            <p:cNvSpPr>
              <a:spLocks noChangeArrowheads="1"/>
            </p:cNvSpPr>
            <p:nvPr/>
          </p:nvSpPr>
          <p:spPr bwMode="auto">
            <a:xfrm>
              <a:off x="3600" y="1248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169993" name="Oval 7"/>
            <p:cNvSpPr>
              <a:spLocks noChangeArrowheads="1"/>
            </p:cNvSpPr>
            <p:nvPr/>
          </p:nvSpPr>
          <p:spPr bwMode="auto">
            <a:xfrm>
              <a:off x="864" y="1584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169994" name="Oval 8"/>
            <p:cNvSpPr>
              <a:spLocks noChangeArrowheads="1"/>
            </p:cNvSpPr>
            <p:nvPr/>
          </p:nvSpPr>
          <p:spPr bwMode="auto">
            <a:xfrm>
              <a:off x="2400" y="1632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169995" name="Oval 9"/>
            <p:cNvSpPr>
              <a:spLocks noChangeArrowheads="1"/>
            </p:cNvSpPr>
            <p:nvPr/>
          </p:nvSpPr>
          <p:spPr bwMode="auto">
            <a:xfrm>
              <a:off x="576" y="2016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69996" name="Oval 10"/>
            <p:cNvSpPr>
              <a:spLocks noChangeArrowheads="1"/>
            </p:cNvSpPr>
            <p:nvPr/>
          </p:nvSpPr>
          <p:spPr bwMode="auto">
            <a:xfrm>
              <a:off x="1248" y="2016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69997" name="Oval 11"/>
            <p:cNvSpPr>
              <a:spLocks noChangeArrowheads="1"/>
            </p:cNvSpPr>
            <p:nvPr/>
          </p:nvSpPr>
          <p:spPr bwMode="auto">
            <a:xfrm>
              <a:off x="2016" y="2016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69998" name="Oval 12"/>
            <p:cNvSpPr>
              <a:spLocks noChangeArrowheads="1"/>
            </p:cNvSpPr>
            <p:nvPr/>
          </p:nvSpPr>
          <p:spPr bwMode="auto">
            <a:xfrm>
              <a:off x="3072" y="1632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169999" name="Oval 13"/>
            <p:cNvSpPr>
              <a:spLocks noChangeArrowheads="1"/>
            </p:cNvSpPr>
            <p:nvPr/>
          </p:nvSpPr>
          <p:spPr bwMode="auto">
            <a:xfrm>
              <a:off x="4128" y="1632"/>
              <a:ext cx="240" cy="240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70000" name="Line 14"/>
            <p:cNvSpPr>
              <a:spLocks noChangeShapeType="1"/>
            </p:cNvSpPr>
            <p:nvPr/>
          </p:nvSpPr>
          <p:spPr bwMode="auto">
            <a:xfrm flipH="1">
              <a:off x="1920" y="1056"/>
              <a:ext cx="76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01" name="Line 15"/>
            <p:cNvSpPr>
              <a:spLocks noChangeShapeType="1"/>
            </p:cNvSpPr>
            <p:nvPr/>
          </p:nvSpPr>
          <p:spPr bwMode="auto">
            <a:xfrm>
              <a:off x="2928" y="1056"/>
              <a:ext cx="72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02" name="Line 16"/>
            <p:cNvSpPr>
              <a:spLocks noChangeShapeType="1"/>
            </p:cNvSpPr>
            <p:nvPr/>
          </p:nvSpPr>
          <p:spPr bwMode="auto">
            <a:xfrm flipH="1">
              <a:off x="1104" y="1440"/>
              <a:ext cx="57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03" name="Line 17"/>
            <p:cNvSpPr>
              <a:spLocks noChangeShapeType="1"/>
            </p:cNvSpPr>
            <p:nvPr/>
          </p:nvSpPr>
          <p:spPr bwMode="auto">
            <a:xfrm flipH="1">
              <a:off x="720" y="1824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04" name="Line 18"/>
            <p:cNvSpPr>
              <a:spLocks noChangeShapeType="1"/>
            </p:cNvSpPr>
            <p:nvPr/>
          </p:nvSpPr>
          <p:spPr bwMode="auto">
            <a:xfrm>
              <a:off x="1056" y="1824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05" name="Line 19"/>
            <p:cNvSpPr>
              <a:spLocks noChangeShapeType="1"/>
            </p:cNvSpPr>
            <p:nvPr/>
          </p:nvSpPr>
          <p:spPr bwMode="auto">
            <a:xfrm>
              <a:off x="1920" y="1440"/>
              <a:ext cx="48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06" name="Line 20"/>
            <p:cNvSpPr>
              <a:spLocks noChangeShapeType="1"/>
            </p:cNvSpPr>
            <p:nvPr/>
          </p:nvSpPr>
          <p:spPr bwMode="auto">
            <a:xfrm flipH="1">
              <a:off x="2208" y="1872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07" name="Line 21"/>
            <p:cNvSpPr>
              <a:spLocks noChangeShapeType="1"/>
            </p:cNvSpPr>
            <p:nvPr/>
          </p:nvSpPr>
          <p:spPr bwMode="auto">
            <a:xfrm flipH="1">
              <a:off x="3264" y="1440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08" name="Line 22"/>
            <p:cNvSpPr>
              <a:spLocks noChangeShapeType="1"/>
            </p:cNvSpPr>
            <p:nvPr/>
          </p:nvSpPr>
          <p:spPr bwMode="auto">
            <a:xfrm>
              <a:off x="3792" y="1440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09" name="Text Box 23"/>
            <p:cNvSpPr txBox="1">
              <a:spLocks noChangeArrowheads="1"/>
            </p:cNvSpPr>
            <p:nvPr/>
          </p:nvSpPr>
          <p:spPr bwMode="auto">
            <a:xfrm>
              <a:off x="2534" y="698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170010" name="Text Box 24"/>
            <p:cNvSpPr txBox="1">
              <a:spLocks noChangeArrowheads="1"/>
            </p:cNvSpPr>
            <p:nvPr/>
          </p:nvSpPr>
          <p:spPr bwMode="auto">
            <a:xfrm>
              <a:off x="1718" y="98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170011" name="Text Box 25"/>
            <p:cNvSpPr txBox="1">
              <a:spLocks noChangeArrowheads="1"/>
            </p:cNvSpPr>
            <p:nvPr/>
          </p:nvSpPr>
          <p:spPr bwMode="auto">
            <a:xfrm>
              <a:off x="3600" y="98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170012" name="Text Box 26"/>
            <p:cNvSpPr txBox="1">
              <a:spLocks noChangeArrowheads="1"/>
            </p:cNvSpPr>
            <p:nvPr/>
          </p:nvSpPr>
          <p:spPr bwMode="auto">
            <a:xfrm>
              <a:off x="902" y="1322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70013" name="Text Box 27"/>
            <p:cNvSpPr txBox="1">
              <a:spLocks noChangeArrowheads="1"/>
            </p:cNvSpPr>
            <p:nvPr/>
          </p:nvSpPr>
          <p:spPr bwMode="auto">
            <a:xfrm>
              <a:off x="2428" y="134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170014" name="Text Box 29"/>
            <p:cNvSpPr txBox="1">
              <a:spLocks noChangeArrowheads="1"/>
            </p:cNvSpPr>
            <p:nvPr/>
          </p:nvSpPr>
          <p:spPr bwMode="auto">
            <a:xfrm>
              <a:off x="3110" y="1370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170015" name="Text Box 30"/>
            <p:cNvSpPr txBox="1">
              <a:spLocks noChangeArrowheads="1"/>
            </p:cNvSpPr>
            <p:nvPr/>
          </p:nvSpPr>
          <p:spPr bwMode="auto">
            <a:xfrm>
              <a:off x="4166" y="1322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170016" name="Text Box 31"/>
            <p:cNvSpPr txBox="1">
              <a:spLocks noChangeArrowheads="1"/>
            </p:cNvSpPr>
            <p:nvPr/>
          </p:nvSpPr>
          <p:spPr bwMode="auto">
            <a:xfrm>
              <a:off x="566" y="1754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170017" name="Text Box 32"/>
            <p:cNvSpPr txBox="1">
              <a:spLocks noChangeArrowheads="1"/>
            </p:cNvSpPr>
            <p:nvPr/>
          </p:nvSpPr>
          <p:spPr bwMode="auto">
            <a:xfrm>
              <a:off x="1286" y="1776"/>
              <a:ext cx="19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170018" name="Text Box 33"/>
            <p:cNvSpPr txBox="1">
              <a:spLocks noChangeArrowheads="1"/>
            </p:cNvSpPr>
            <p:nvPr/>
          </p:nvSpPr>
          <p:spPr bwMode="auto">
            <a:xfrm>
              <a:off x="1968" y="1776"/>
              <a:ext cx="26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accent2"/>
                  </a:solidFill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466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F529CC51-E426-4061-AD75-D17DC1017874}" type="slidenum">
              <a:rPr lang="en-US" altLang="zh-CN" smtClean="0">
                <a:solidFill>
                  <a:srgbClr val="898989"/>
                </a:solidFill>
              </a:rPr>
              <a:pPr>
                <a:buFontTx/>
                <a:buNone/>
              </a:pPr>
              <a:t>5</a:t>
            </a:fld>
            <a:endParaRPr lang="en-US" altLang="zh-CN" smtClean="0">
              <a:solidFill>
                <a:srgbClr val="898989"/>
              </a:solidFill>
            </a:endParaRPr>
          </a:p>
        </p:txBody>
      </p:sp>
      <p:sp>
        <p:nvSpPr>
          <p:cNvPr id="171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Heaps: Extract-Max</a:t>
            </a:r>
          </a:p>
        </p:txBody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Arial" panose="020B0604020202020204" pitchFamily="34" charset="0"/>
              <a:buNone/>
            </a:pPr>
            <a:r>
              <a:rPr lang="en-US" altLang="zh-CN" smtClean="0"/>
              <a:t>Heap-Extract-Max(</a:t>
            </a:r>
            <a:r>
              <a:rPr lang="en-US" altLang="zh-CN" i="1" smtClean="0">
                <a:solidFill>
                  <a:schemeClr val="accent2"/>
                </a:solidFill>
              </a:rPr>
              <a:t>A</a:t>
            </a:r>
            <a:r>
              <a:rPr lang="en-US" altLang="zh-CN" smtClean="0"/>
              <a:t>)</a:t>
            </a:r>
          </a:p>
          <a:p>
            <a:pPr marL="990600" lvl="1" indent="-533400">
              <a:buFontTx/>
              <a:buAutoNum type="arabicPeriod"/>
            </a:pPr>
            <a:r>
              <a:rPr lang="en-US" altLang="zh-CN" smtClean="0"/>
              <a:t> //</a:t>
            </a:r>
            <a:r>
              <a:rPr lang="zh-CN" altLang="en-US" smtClean="0"/>
              <a:t>返回并扇出最大元素</a:t>
            </a:r>
            <a:r>
              <a:rPr lang="en-US" altLang="zh-CN" i="1" smtClean="0">
                <a:solidFill>
                  <a:schemeClr val="accent2"/>
                </a:solidFill>
              </a:rPr>
              <a:t>max 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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[1]</a:t>
            </a:r>
          </a:p>
          <a:p>
            <a:pPr marL="990600" lvl="1" indent="-533400">
              <a:buFontTx/>
              <a:buAutoNum type="arabicPeriod"/>
            </a:pP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[1] 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]</a:t>
            </a:r>
          </a:p>
          <a:p>
            <a:pPr marL="990600" lvl="1" indent="-533400">
              <a:buFontTx/>
              <a:buAutoNum type="arabicPeriod"/>
            </a:pP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 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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1</a:t>
            </a:r>
          </a:p>
          <a:p>
            <a:pPr marL="990600" lvl="1" indent="-533400">
              <a:buFontTx/>
              <a:buAutoNum type="arabicPeriod"/>
            </a:pPr>
            <a:r>
              <a:rPr lang="en-US" altLang="zh-CN" smtClean="0">
                <a:sym typeface="Symbol" panose="05050102010706020507" pitchFamily="18" charset="2"/>
              </a:rPr>
              <a:t>Heapify(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,1</a:t>
            </a:r>
            <a:r>
              <a:rPr lang="en-US" altLang="zh-CN" smtClean="0">
                <a:sym typeface="Symbol" panose="05050102010706020507" pitchFamily="18" charset="2"/>
              </a:rPr>
              <a:t>)     //Remakes heap</a:t>
            </a:r>
          </a:p>
          <a:p>
            <a:pPr marL="990600" lvl="1" indent="-533400">
              <a:buFontTx/>
              <a:buAutoNum type="arabicPeriod"/>
            </a:pPr>
            <a:r>
              <a:rPr lang="en-US" altLang="zh-CN" b="1" smtClean="0">
                <a:sym typeface="Symbol" panose="05050102010706020507" pitchFamily="18" charset="2"/>
              </a:rPr>
              <a:t>return</a:t>
            </a:r>
            <a:r>
              <a:rPr lang="en-US" altLang="zh-CN" smtClean="0">
                <a:sym typeface="Symbol" panose="05050102010706020507" pitchFamily="18" charset="2"/>
              </a:rPr>
              <a:t> </a:t>
            </a:r>
            <a:r>
              <a:rPr lang="en-US" altLang="zh-CN" i="1" smtClean="0">
                <a:solidFill>
                  <a:schemeClr val="accent2"/>
                </a:solidFill>
                <a:sym typeface="Symbol" panose="05050102010706020507" pitchFamily="18" charset="2"/>
              </a:rPr>
              <a:t>max</a:t>
            </a:r>
          </a:p>
          <a:p>
            <a:pPr marL="609600" indent="-609600">
              <a:buFont typeface="Arial" panose="020B0604020202020204" pitchFamily="34" charset="0"/>
              <a:buNone/>
            </a:pPr>
            <a:endParaRPr lang="en-US" altLang="zh-CN" smtClean="0">
              <a:sym typeface="Symbol" panose="05050102010706020507" pitchFamily="18" charset="2"/>
            </a:endParaRPr>
          </a:p>
          <a:p>
            <a:pPr marL="609600" indent="-609600">
              <a:buFont typeface="Arial" panose="020B0604020202020204" pitchFamily="34" charset="0"/>
              <a:buNone/>
            </a:pPr>
            <a:r>
              <a:rPr lang="en-US" altLang="zh-CN" smtClean="0">
                <a:sym typeface="Symbol" panose="05050102010706020507" pitchFamily="18" charset="2"/>
              </a:rPr>
              <a:t>Running time?    </a:t>
            </a:r>
            <a:r>
              <a:rPr lang="en-US" altLang="zh-CN" smtClean="0">
                <a:solidFill>
                  <a:schemeClr val="accent2"/>
                </a:solidFill>
                <a:sym typeface="Symbol" panose="05050102010706020507" pitchFamily="18" charset="2"/>
              </a:rPr>
              <a:t>(1)</a:t>
            </a:r>
            <a:r>
              <a:rPr lang="en-US" altLang="zh-CN" smtClean="0">
                <a:sym typeface="Symbol" panose="05050102010706020507" pitchFamily="18" charset="2"/>
              </a:rPr>
              <a:t> + Heapify time.</a:t>
            </a:r>
          </a:p>
        </p:txBody>
      </p:sp>
    </p:spTree>
    <p:extLst>
      <p:ext uri="{BB962C8B-B14F-4D97-AF65-F5344CB8AC3E}">
        <p14:creationId xmlns:p14="http://schemas.microsoft.com/office/powerpoint/2010/main" val="63070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最大堆的操作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 typeface="Arial" panose="020B0604020202020204" pitchFamily="34" charset="0"/>
              <a:buNone/>
              <a:defRPr/>
            </a:pPr>
            <a:r>
              <a:rPr lang="en-US" altLang="zh-CN" dirty="0" smtClean="0"/>
              <a:t>Heap-Extract-Max(</a:t>
            </a:r>
            <a:r>
              <a:rPr lang="en-US" altLang="zh-CN" i="1" dirty="0" smtClean="0">
                <a:solidFill>
                  <a:schemeClr val="accent2"/>
                </a:solidFill>
              </a:rPr>
              <a:t>A</a:t>
            </a:r>
            <a:r>
              <a:rPr lang="en-US" altLang="zh-CN" dirty="0" smtClean="0"/>
              <a:t>)   //</a:t>
            </a:r>
            <a:r>
              <a:rPr lang="zh-CN" altLang="en-US" dirty="0" smtClean="0"/>
              <a:t>返回并扇出最大元素</a:t>
            </a:r>
            <a:r>
              <a:rPr lang="en-US" altLang="zh-CN" i="1" dirty="0" smtClean="0">
                <a:solidFill>
                  <a:schemeClr val="accent2"/>
                </a:solidFill>
              </a:rPr>
              <a:t>max </a:t>
            </a:r>
            <a:r>
              <a:rPr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 </a:t>
            </a:r>
            <a:r>
              <a:rPr lang="en-US" altLang="zh-CN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[1]</a:t>
            </a:r>
          </a:p>
          <a:p>
            <a:pPr marL="609600" indent="-609600">
              <a:buFont typeface="Arial" panose="020B0604020202020204" pitchFamily="34" charset="0"/>
              <a:buNone/>
              <a:defRPr/>
            </a:pPr>
            <a:r>
              <a:rPr lang="en-US" altLang="zh-CN" dirty="0" err="1" smtClean="0"/>
              <a:t>Heapify</a:t>
            </a:r>
            <a:r>
              <a:rPr lang="en-US" altLang="zh-CN" dirty="0" smtClean="0"/>
              <a:t> //</a:t>
            </a:r>
            <a:r>
              <a:rPr lang="zh-CN" altLang="en-US" dirty="0" smtClean="0"/>
              <a:t>堆调整，内部操作</a:t>
            </a:r>
            <a:endParaRPr lang="en-US" altLang="zh-CN" dirty="0" smtClean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172036" name="日期占位符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7CE4D6A7-6D98-4756-AD3A-C58A98376C58}" type="datetime1">
              <a:rPr lang="zh-CN" altLang="en-US" smtClean="0">
                <a:solidFill>
                  <a:srgbClr val="898989"/>
                </a:solidFill>
              </a:rPr>
              <a:pPr>
                <a:buFontTx/>
                <a:buNone/>
              </a:pPr>
              <a:t>2019/1/2</a:t>
            </a:fld>
            <a:endParaRPr lang="zh-CN" altLang="en-US" smtClean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16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FB64A357-59C8-4603-B812-8FD4939BAFD7}" type="slidenum">
              <a:rPr lang="en-US" altLang="zh-CN" smtClean="0">
                <a:solidFill>
                  <a:srgbClr val="898989"/>
                </a:solidFill>
              </a:rPr>
              <a:pPr>
                <a:buFontTx/>
                <a:buNone/>
              </a:pPr>
              <a:t>7</a:t>
            </a:fld>
            <a:endParaRPr lang="en-US" altLang="zh-CN" smtClean="0">
              <a:solidFill>
                <a:srgbClr val="898989"/>
              </a:solidFill>
            </a:endParaRPr>
          </a:p>
        </p:txBody>
      </p:sp>
      <p:sp>
        <p:nvSpPr>
          <p:cNvPr id="173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Heaps: Heapify</a:t>
            </a:r>
          </a:p>
        </p:txBody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smtClean="0"/>
              <a:t>Heapify(</a:t>
            </a:r>
            <a:r>
              <a:rPr lang="en-US" altLang="zh-CN" i="1" smtClean="0">
                <a:solidFill>
                  <a:schemeClr val="accent2"/>
                </a:solidFill>
              </a:rPr>
              <a:t>A</a:t>
            </a:r>
            <a:r>
              <a:rPr lang="en-US" altLang="zh-CN" smtClean="0">
                <a:solidFill>
                  <a:schemeClr val="accent2"/>
                </a:solidFill>
              </a:rPr>
              <a:t>,</a:t>
            </a:r>
            <a:r>
              <a:rPr lang="en-US" altLang="zh-CN" i="1" smtClean="0">
                <a:solidFill>
                  <a:schemeClr val="accent2"/>
                </a:solidFill>
              </a:rPr>
              <a:t>i</a:t>
            </a:r>
            <a:r>
              <a:rPr lang="en-US" altLang="zh-CN" smtClean="0"/>
              <a:t>):</a:t>
            </a:r>
          </a:p>
          <a:p>
            <a:r>
              <a:rPr lang="en-US" altLang="zh-CN" i="1" smtClean="0">
                <a:solidFill>
                  <a:schemeClr val="accent2"/>
                </a:solidFill>
              </a:rPr>
              <a:t>i</a:t>
            </a:r>
            <a:r>
              <a:rPr lang="en-US" altLang="zh-CN" smtClean="0"/>
              <a:t> is index into array </a:t>
            </a:r>
            <a:r>
              <a:rPr lang="en-US" altLang="zh-CN" i="1" smtClean="0">
                <a:solidFill>
                  <a:schemeClr val="accent2"/>
                </a:solidFill>
              </a:rPr>
              <a:t>A</a:t>
            </a:r>
          </a:p>
          <a:p>
            <a:r>
              <a:rPr lang="en-US" altLang="zh-CN" smtClean="0"/>
              <a:t>Binary trees rooted at </a:t>
            </a:r>
            <a:r>
              <a:rPr lang="en-US" altLang="zh-CN" smtClean="0">
                <a:solidFill>
                  <a:schemeClr val="accent2"/>
                </a:solidFill>
              </a:rPr>
              <a:t>Left(</a:t>
            </a:r>
            <a:r>
              <a:rPr lang="en-US" altLang="zh-CN" i="1" smtClean="0">
                <a:solidFill>
                  <a:schemeClr val="accent2"/>
                </a:solidFill>
              </a:rPr>
              <a:t>i</a:t>
            </a:r>
            <a:r>
              <a:rPr lang="en-US" altLang="zh-CN" smtClean="0">
                <a:solidFill>
                  <a:schemeClr val="accent2"/>
                </a:solidFill>
              </a:rPr>
              <a:t>)</a:t>
            </a:r>
            <a:r>
              <a:rPr lang="en-US" altLang="zh-CN" smtClean="0"/>
              <a:t> and </a:t>
            </a:r>
            <a:r>
              <a:rPr lang="en-US" altLang="zh-CN" smtClean="0">
                <a:solidFill>
                  <a:schemeClr val="accent2"/>
                </a:solidFill>
              </a:rPr>
              <a:t>Right(</a:t>
            </a:r>
            <a:r>
              <a:rPr lang="en-US" altLang="zh-CN" i="1" smtClean="0">
                <a:solidFill>
                  <a:schemeClr val="accent2"/>
                </a:solidFill>
              </a:rPr>
              <a:t>i</a:t>
            </a:r>
            <a:r>
              <a:rPr lang="en-US" altLang="zh-CN" smtClean="0">
                <a:solidFill>
                  <a:schemeClr val="accent2"/>
                </a:solidFill>
              </a:rPr>
              <a:t>)</a:t>
            </a:r>
            <a:r>
              <a:rPr lang="en-US" altLang="zh-CN" smtClean="0"/>
              <a:t> are heaps</a:t>
            </a:r>
          </a:p>
          <a:p>
            <a:r>
              <a:rPr lang="en-US" altLang="zh-CN" smtClean="0"/>
              <a:t>But, </a:t>
            </a:r>
            <a:r>
              <a:rPr lang="en-US" altLang="zh-CN" i="1" smtClean="0">
                <a:solidFill>
                  <a:schemeClr val="accent2"/>
                </a:solidFill>
              </a:rPr>
              <a:t>A</a:t>
            </a:r>
            <a:r>
              <a:rPr lang="en-US" altLang="zh-CN" smtClean="0">
                <a:solidFill>
                  <a:schemeClr val="accent2"/>
                </a:solidFill>
              </a:rPr>
              <a:t>[</a:t>
            </a:r>
            <a:r>
              <a:rPr lang="en-US" altLang="zh-CN" i="1" smtClean="0">
                <a:solidFill>
                  <a:schemeClr val="accent2"/>
                </a:solidFill>
              </a:rPr>
              <a:t>i</a:t>
            </a:r>
            <a:r>
              <a:rPr lang="en-US" altLang="zh-CN" smtClean="0">
                <a:solidFill>
                  <a:schemeClr val="accent2"/>
                </a:solidFill>
              </a:rPr>
              <a:t>]</a:t>
            </a:r>
            <a:r>
              <a:rPr lang="en-US" altLang="zh-CN" smtClean="0"/>
              <a:t> may be smaller than its children, thus violating the heap property.</a:t>
            </a:r>
          </a:p>
          <a:p>
            <a:r>
              <a:rPr lang="en-US" altLang="zh-CN" smtClean="0"/>
              <a:t>Heapify makes </a:t>
            </a:r>
            <a:r>
              <a:rPr lang="en-US" altLang="zh-CN" i="1" smtClean="0">
                <a:solidFill>
                  <a:schemeClr val="accent2"/>
                </a:solidFill>
              </a:rPr>
              <a:t>A</a:t>
            </a:r>
            <a:r>
              <a:rPr lang="en-US" altLang="zh-CN" smtClean="0"/>
              <a:t> a heap once more.</a:t>
            </a:r>
          </a:p>
          <a:p>
            <a:r>
              <a:rPr lang="en-US" altLang="zh-CN" smtClean="0"/>
              <a:t>How?</a:t>
            </a:r>
          </a:p>
          <a:p>
            <a:pPr>
              <a:buFontTx/>
              <a:buNone/>
            </a:pPr>
            <a:r>
              <a:rPr lang="en-US" altLang="zh-CN" smtClean="0"/>
              <a:t>    Move </a:t>
            </a:r>
            <a:r>
              <a:rPr lang="en-US" altLang="zh-CN" i="1" smtClean="0">
                <a:solidFill>
                  <a:schemeClr val="accent2"/>
                </a:solidFill>
              </a:rPr>
              <a:t>A</a:t>
            </a:r>
            <a:r>
              <a:rPr lang="en-US" altLang="zh-CN" smtClean="0">
                <a:solidFill>
                  <a:schemeClr val="accent2"/>
                </a:solidFill>
              </a:rPr>
              <a:t>[</a:t>
            </a:r>
            <a:r>
              <a:rPr lang="en-US" altLang="zh-CN" i="1" smtClean="0">
                <a:solidFill>
                  <a:schemeClr val="accent2"/>
                </a:solidFill>
              </a:rPr>
              <a:t>i</a:t>
            </a:r>
            <a:r>
              <a:rPr lang="en-US" altLang="zh-CN" smtClean="0">
                <a:solidFill>
                  <a:schemeClr val="accent2"/>
                </a:solidFill>
              </a:rPr>
              <a:t>]</a:t>
            </a:r>
            <a:r>
              <a:rPr lang="en-US" altLang="zh-CN" smtClean="0"/>
              <a:t> down in heap until heap property is satisfied.</a:t>
            </a:r>
          </a:p>
        </p:txBody>
      </p:sp>
    </p:spTree>
    <p:extLst>
      <p:ext uri="{BB962C8B-B14F-4D97-AF65-F5344CB8AC3E}">
        <p14:creationId xmlns:p14="http://schemas.microsoft.com/office/powerpoint/2010/main" val="146923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4442280A-4722-4219-8BF2-E63BFC52DE02}" type="slidenum">
              <a:rPr lang="en-US" altLang="zh-CN" smtClean="0">
                <a:solidFill>
                  <a:srgbClr val="898989"/>
                </a:solidFill>
              </a:rPr>
              <a:pPr>
                <a:buFontTx/>
                <a:buNone/>
              </a:pPr>
              <a:t>8</a:t>
            </a:fld>
            <a:endParaRPr lang="en-US" altLang="zh-CN" smtClean="0">
              <a:solidFill>
                <a:srgbClr val="898989"/>
              </a:solidFill>
            </a:endParaRPr>
          </a:p>
        </p:txBody>
      </p:sp>
      <p:sp>
        <p:nvSpPr>
          <p:cNvPr id="174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Heaps:  Heapify</a:t>
            </a:r>
          </a:p>
        </p:txBody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buFont typeface="Arial" panose="020B0604020202020204" pitchFamily="34" charset="0"/>
              <a:buNone/>
            </a:pPr>
            <a:r>
              <a:rPr lang="en-US" altLang="zh-CN" smtClean="0"/>
              <a:t>  Heapify(</a:t>
            </a:r>
            <a:r>
              <a:rPr lang="en-US" altLang="zh-CN" i="1" smtClean="0">
                <a:solidFill>
                  <a:schemeClr val="accent2"/>
                </a:solidFill>
              </a:rPr>
              <a:t>A</a:t>
            </a:r>
            <a:r>
              <a:rPr lang="en-US" altLang="zh-CN" smtClean="0">
                <a:solidFill>
                  <a:schemeClr val="accent2"/>
                </a:solidFill>
              </a:rPr>
              <a:t>, </a:t>
            </a:r>
            <a:r>
              <a:rPr lang="en-US" altLang="zh-CN" i="1" smtClean="0">
                <a:solidFill>
                  <a:schemeClr val="accent2"/>
                </a:solidFill>
              </a:rPr>
              <a:t>i</a:t>
            </a:r>
            <a:r>
              <a:rPr lang="en-US" altLang="zh-CN" smtClean="0"/>
              <a:t>)    //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/>
              <a:t> is total number of elements</a:t>
            </a:r>
          </a:p>
          <a:p>
            <a:pPr marL="990600" lvl="1" indent="-533400">
              <a:buFontTx/>
              <a:buAutoNum type="arabicPeriod"/>
            </a:pPr>
            <a:r>
              <a:rPr lang="en-US" altLang="zh-CN" sz="2000" smtClean="0"/>
              <a:t>//Left &amp; Right subtrees of </a:t>
            </a:r>
            <a:r>
              <a:rPr lang="en-US" altLang="zh-CN" sz="2000" i="1" smtClean="0">
                <a:solidFill>
                  <a:schemeClr val="accent2"/>
                </a:solidFill>
              </a:rPr>
              <a:t>i</a:t>
            </a:r>
            <a:r>
              <a:rPr lang="en-US" altLang="zh-CN" sz="2000" smtClean="0"/>
              <a:t> are heaps</a:t>
            </a:r>
          </a:p>
          <a:p>
            <a:pPr marL="990600" lvl="1" indent="-533400">
              <a:buFontTx/>
              <a:buAutoNum type="arabicPeriod"/>
            </a:pPr>
            <a:r>
              <a:rPr lang="en-US" altLang="zh-CN" sz="2000" smtClean="0"/>
              <a:t>//Makes subtree rooted at </a:t>
            </a:r>
            <a:r>
              <a:rPr lang="en-US" altLang="zh-CN" sz="2000" i="1" smtClean="0">
                <a:solidFill>
                  <a:schemeClr val="accent2"/>
                </a:solidFill>
              </a:rPr>
              <a:t>i</a:t>
            </a:r>
            <a:r>
              <a:rPr lang="en-US" altLang="zh-CN" sz="2000" smtClean="0"/>
              <a:t> a heap</a:t>
            </a:r>
          </a:p>
          <a:p>
            <a:pPr marL="990600" lvl="1" indent="-533400">
              <a:buFontTx/>
              <a:buAutoNum type="arabicPeriod"/>
            </a:pPr>
            <a:r>
              <a:rPr lang="en-US" altLang="zh-CN" sz="2000" i="1" smtClean="0">
                <a:solidFill>
                  <a:schemeClr val="accent2"/>
                </a:solidFill>
              </a:rPr>
              <a:t>l</a:t>
            </a:r>
            <a:r>
              <a:rPr lang="en-US" altLang="zh-CN" sz="2000" smtClean="0">
                <a:solidFill>
                  <a:schemeClr val="accent2"/>
                </a:solidFill>
                <a:sym typeface="Symbol" panose="05050102010706020507" pitchFamily="18" charset="2"/>
              </a:rPr>
              <a:t>Left(</a:t>
            </a:r>
            <a:r>
              <a:rPr lang="en-US" altLang="zh-CN" sz="2000" i="1" smtClean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2000" smtClean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sz="2000" smtClean="0">
                <a:sym typeface="Symbol" panose="05050102010706020507" pitchFamily="18" charset="2"/>
              </a:rPr>
              <a:t>        //</a:t>
            </a:r>
            <a:r>
              <a:rPr lang="en-US" altLang="zh-CN" sz="2000" i="1" smtClean="0">
                <a:solidFill>
                  <a:schemeClr val="accent2"/>
                </a:solidFill>
                <a:sym typeface="Symbol" panose="05050102010706020507" pitchFamily="18" charset="2"/>
              </a:rPr>
              <a:t>l</a:t>
            </a:r>
            <a:r>
              <a:rPr lang="en-US" altLang="zh-CN" sz="2000" smtClean="0">
                <a:solidFill>
                  <a:schemeClr val="accent2"/>
                </a:solidFill>
                <a:sym typeface="Symbol" panose="05050102010706020507" pitchFamily="18" charset="2"/>
              </a:rPr>
              <a:t>=2</a:t>
            </a:r>
            <a:r>
              <a:rPr lang="en-US" altLang="zh-CN" sz="2000" i="1" smtClean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</a:p>
          <a:p>
            <a:pPr marL="990600" lvl="1" indent="-533400">
              <a:buFontTx/>
              <a:buAutoNum type="arabicPeriod"/>
            </a:pPr>
            <a:r>
              <a:rPr lang="en-US" altLang="zh-CN" sz="2000" i="1" smtClean="0">
                <a:solidFill>
                  <a:schemeClr val="accent2"/>
                </a:solidFill>
                <a:sym typeface="Symbol" panose="05050102010706020507" pitchFamily="18" charset="2"/>
              </a:rPr>
              <a:t>r</a:t>
            </a:r>
            <a:r>
              <a:rPr lang="en-US" altLang="zh-CN" sz="2000" smtClean="0">
                <a:solidFill>
                  <a:schemeClr val="accent2"/>
                </a:solidFill>
                <a:sym typeface="Symbol" panose="05050102010706020507" pitchFamily="18" charset="2"/>
              </a:rPr>
              <a:t>Right(</a:t>
            </a:r>
            <a:r>
              <a:rPr lang="en-US" altLang="zh-CN" sz="2000" i="1" smtClean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2000" smtClean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sz="2000" smtClean="0">
                <a:sym typeface="Symbol" panose="05050102010706020507" pitchFamily="18" charset="2"/>
              </a:rPr>
              <a:t>     //</a:t>
            </a:r>
            <a:r>
              <a:rPr lang="en-US" altLang="zh-CN" sz="2000" i="1" smtClean="0">
                <a:solidFill>
                  <a:schemeClr val="accent2"/>
                </a:solidFill>
                <a:sym typeface="Symbol" panose="05050102010706020507" pitchFamily="18" charset="2"/>
              </a:rPr>
              <a:t>r</a:t>
            </a:r>
            <a:r>
              <a:rPr lang="en-US" altLang="zh-CN" sz="2000" smtClean="0">
                <a:solidFill>
                  <a:schemeClr val="accent2"/>
                </a:solidFill>
                <a:sym typeface="Symbol" panose="05050102010706020507" pitchFamily="18" charset="2"/>
              </a:rPr>
              <a:t>=2</a:t>
            </a:r>
            <a:r>
              <a:rPr lang="en-US" altLang="zh-CN" sz="2000" i="1" smtClean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2000" smtClean="0">
                <a:solidFill>
                  <a:schemeClr val="accent2"/>
                </a:solidFill>
                <a:sym typeface="Symbol" panose="05050102010706020507" pitchFamily="18" charset="2"/>
              </a:rPr>
              <a:t>+1</a:t>
            </a:r>
          </a:p>
          <a:p>
            <a:pPr marL="990600" lvl="1" indent="-533400">
              <a:buFontTx/>
              <a:buAutoNum type="arabicPeriod"/>
            </a:pPr>
            <a:r>
              <a:rPr lang="en-US" altLang="zh-CN" sz="2000" smtClean="0">
                <a:sym typeface="Symbol" panose="05050102010706020507" pitchFamily="18" charset="2"/>
              </a:rPr>
              <a:t>if </a:t>
            </a:r>
            <a:r>
              <a:rPr lang="en-US" altLang="zh-CN" sz="2000" i="1" smtClean="0">
                <a:solidFill>
                  <a:schemeClr val="accent2"/>
                </a:solidFill>
                <a:sym typeface="Symbol" panose="05050102010706020507" pitchFamily="18" charset="2"/>
              </a:rPr>
              <a:t>l</a:t>
            </a:r>
            <a:r>
              <a:rPr lang="en-US" altLang="zh-CN" sz="2000" smtClean="0">
                <a:solidFill>
                  <a:schemeClr val="accent2"/>
                </a:solidFill>
                <a:sym typeface="Symbol" panose="05050102010706020507" pitchFamily="18" charset="2"/>
              </a:rPr>
              <a:t></a:t>
            </a:r>
            <a:r>
              <a:rPr lang="en-US" altLang="zh-CN" sz="2000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z="2000" smtClean="0">
                <a:sym typeface="Symbol" panose="05050102010706020507" pitchFamily="18" charset="2"/>
              </a:rPr>
              <a:t> and </a:t>
            </a:r>
            <a:r>
              <a:rPr lang="en-US" altLang="zh-CN" sz="2000" i="1" smtClean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2000" smtClean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2000" i="1" smtClean="0">
                <a:solidFill>
                  <a:schemeClr val="accent2"/>
                </a:solidFill>
                <a:sym typeface="Symbol" panose="05050102010706020507" pitchFamily="18" charset="2"/>
              </a:rPr>
              <a:t>l</a:t>
            </a:r>
            <a:r>
              <a:rPr lang="en-US" altLang="zh-CN" sz="2000" smtClean="0">
                <a:solidFill>
                  <a:schemeClr val="accent2"/>
                </a:solidFill>
                <a:sym typeface="Symbol" panose="05050102010706020507" pitchFamily="18" charset="2"/>
              </a:rPr>
              <a:t>]</a:t>
            </a:r>
            <a:r>
              <a:rPr lang="en-US" altLang="zh-CN" sz="2000" i="1" smtClean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2000" smtClean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2000" i="1" smtClean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2000" smtClean="0">
                <a:solidFill>
                  <a:schemeClr val="accent2"/>
                </a:solidFill>
                <a:sym typeface="Symbol" panose="05050102010706020507" pitchFamily="18" charset="2"/>
              </a:rPr>
              <a:t>]</a:t>
            </a:r>
          </a:p>
          <a:p>
            <a:pPr marL="990600" lvl="1" indent="-533400">
              <a:buFontTx/>
              <a:buAutoNum type="arabicPeriod"/>
            </a:pPr>
            <a:r>
              <a:rPr lang="en-US" altLang="zh-CN" sz="2000" smtClean="0">
                <a:sym typeface="Symbol" panose="05050102010706020507" pitchFamily="18" charset="2"/>
              </a:rPr>
              <a:t>    then </a:t>
            </a:r>
            <a:r>
              <a:rPr lang="en-US" altLang="zh-CN" sz="2000" i="1" smtClean="0">
                <a:solidFill>
                  <a:schemeClr val="accent2"/>
                </a:solidFill>
                <a:sym typeface="Symbol" panose="05050102010706020507" pitchFamily="18" charset="2"/>
              </a:rPr>
              <a:t>largest</a:t>
            </a:r>
            <a:r>
              <a:rPr lang="en-US" altLang="zh-CN" sz="2000" smtClean="0">
                <a:solidFill>
                  <a:schemeClr val="accent2"/>
                </a:solidFill>
                <a:sym typeface="Symbol" panose="05050102010706020507" pitchFamily="18" charset="2"/>
              </a:rPr>
              <a:t></a:t>
            </a:r>
            <a:r>
              <a:rPr lang="en-US" altLang="zh-CN" sz="2000" i="1" smtClean="0">
                <a:solidFill>
                  <a:schemeClr val="accent2"/>
                </a:solidFill>
                <a:sym typeface="Symbol" panose="05050102010706020507" pitchFamily="18" charset="2"/>
              </a:rPr>
              <a:t>l</a:t>
            </a:r>
          </a:p>
          <a:p>
            <a:pPr marL="990600" lvl="1" indent="-533400">
              <a:buFontTx/>
              <a:buAutoNum type="arabicPeriod"/>
            </a:pPr>
            <a:r>
              <a:rPr lang="en-US" altLang="zh-CN" sz="2000" smtClean="0">
                <a:sym typeface="Symbol" panose="05050102010706020507" pitchFamily="18" charset="2"/>
              </a:rPr>
              <a:t>    else  </a:t>
            </a:r>
            <a:r>
              <a:rPr lang="en-US" altLang="zh-CN" sz="2000" i="1" smtClean="0">
                <a:solidFill>
                  <a:schemeClr val="accent2"/>
                </a:solidFill>
                <a:sym typeface="Symbol" panose="05050102010706020507" pitchFamily="18" charset="2"/>
              </a:rPr>
              <a:t>largest</a:t>
            </a:r>
            <a:r>
              <a:rPr lang="en-US" altLang="zh-CN" sz="2000" smtClean="0">
                <a:solidFill>
                  <a:schemeClr val="accent2"/>
                </a:solidFill>
                <a:sym typeface="Symbol" panose="05050102010706020507" pitchFamily="18" charset="2"/>
              </a:rPr>
              <a:t></a:t>
            </a:r>
            <a:r>
              <a:rPr lang="en-US" altLang="zh-CN" sz="2000" i="1" smtClean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</a:p>
          <a:p>
            <a:pPr marL="990600" lvl="1" indent="-533400">
              <a:buFontTx/>
              <a:buAutoNum type="arabicPeriod"/>
            </a:pPr>
            <a:r>
              <a:rPr lang="en-US" altLang="zh-CN" sz="2000" smtClean="0">
                <a:sym typeface="Symbol" panose="05050102010706020507" pitchFamily="18" charset="2"/>
              </a:rPr>
              <a:t>if </a:t>
            </a:r>
            <a:r>
              <a:rPr lang="en-US" altLang="zh-CN" sz="2000" i="1" smtClean="0">
                <a:solidFill>
                  <a:schemeClr val="accent2"/>
                </a:solidFill>
                <a:sym typeface="Symbol" panose="05050102010706020507" pitchFamily="18" charset="2"/>
              </a:rPr>
              <a:t>r</a:t>
            </a:r>
            <a:r>
              <a:rPr lang="en-US" altLang="zh-CN" sz="2000" smtClean="0">
                <a:solidFill>
                  <a:schemeClr val="accent2"/>
                </a:solidFill>
                <a:sym typeface="Symbol" panose="05050102010706020507" pitchFamily="18" charset="2"/>
              </a:rPr>
              <a:t></a:t>
            </a:r>
            <a:r>
              <a:rPr lang="en-US" altLang="zh-CN" sz="2000" i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lang="en-US" altLang="zh-CN" sz="2000" smtClean="0">
                <a:sym typeface="Symbol" panose="05050102010706020507" pitchFamily="18" charset="2"/>
              </a:rPr>
              <a:t> and </a:t>
            </a:r>
            <a:r>
              <a:rPr lang="en-US" altLang="zh-CN" sz="2000" i="1" smtClean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2000" smtClean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2000" i="1" smtClean="0">
                <a:solidFill>
                  <a:schemeClr val="accent2"/>
                </a:solidFill>
                <a:sym typeface="Symbol" panose="05050102010706020507" pitchFamily="18" charset="2"/>
              </a:rPr>
              <a:t>r</a:t>
            </a:r>
            <a:r>
              <a:rPr lang="en-US" altLang="zh-CN" sz="2000" smtClean="0">
                <a:solidFill>
                  <a:schemeClr val="accent2"/>
                </a:solidFill>
                <a:sym typeface="Symbol" panose="05050102010706020507" pitchFamily="18" charset="2"/>
              </a:rPr>
              <a:t>]</a:t>
            </a:r>
            <a:r>
              <a:rPr lang="en-US" altLang="zh-CN" sz="2000" i="1" smtClean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2000" smtClean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2000" i="1" smtClean="0">
                <a:solidFill>
                  <a:schemeClr val="accent2"/>
                </a:solidFill>
                <a:sym typeface="Symbol" panose="05050102010706020507" pitchFamily="18" charset="2"/>
              </a:rPr>
              <a:t>largest</a:t>
            </a:r>
            <a:r>
              <a:rPr lang="en-US" altLang="zh-CN" sz="2000" smtClean="0">
                <a:solidFill>
                  <a:schemeClr val="accent2"/>
                </a:solidFill>
                <a:sym typeface="Symbol" panose="05050102010706020507" pitchFamily="18" charset="2"/>
              </a:rPr>
              <a:t>]</a:t>
            </a:r>
          </a:p>
          <a:p>
            <a:pPr marL="990600" lvl="1" indent="-533400">
              <a:buFontTx/>
              <a:buAutoNum type="arabicPeriod"/>
            </a:pPr>
            <a:r>
              <a:rPr lang="en-US" altLang="zh-CN" sz="2000" smtClean="0">
                <a:sym typeface="Symbol" panose="05050102010706020507" pitchFamily="18" charset="2"/>
              </a:rPr>
              <a:t>    then </a:t>
            </a:r>
            <a:r>
              <a:rPr lang="en-US" altLang="zh-CN" sz="2000" i="1" smtClean="0">
                <a:solidFill>
                  <a:schemeClr val="accent2"/>
                </a:solidFill>
                <a:sym typeface="Symbol" panose="05050102010706020507" pitchFamily="18" charset="2"/>
              </a:rPr>
              <a:t>largest</a:t>
            </a:r>
            <a:r>
              <a:rPr lang="en-US" altLang="zh-CN" sz="2000" smtClean="0">
                <a:solidFill>
                  <a:schemeClr val="accent2"/>
                </a:solidFill>
                <a:sym typeface="Symbol" panose="05050102010706020507" pitchFamily="18" charset="2"/>
              </a:rPr>
              <a:t></a:t>
            </a:r>
            <a:r>
              <a:rPr lang="en-US" altLang="zh-CN" sz="2000" i="1" smtClean="0">
                <a:solidFill>
                  <a:schemeClr val="accent2"/>
                </a:solidFill>
                <a:sym typeface="Symbol" panose="05050102010706020507" pitchFamily="18" charset="2"/>
              </a:rPr>
              <a:t>r</a:t>
            </a:r>
          </a:p>
          <a:p>
            <a:pPr marL="990600" lvl="1" indent="-533400">
              <a:buFontTx/>
              <a:buAutoNum type="arabicPeriod"/>
            </a:pPr>
            <a:r>
              <a:rPr lang="en-US" altLang="zh-CN" sz="2000" smtClean="0">
                <a:sym typeface="Symbol" panose="05050102010706020507" pitchFamily="18" charset="2"/>
              </a:rPr>
              <a:t>if </a:t>
            </a:r>
            <a:r>
              <a:rPr lang="en-US" altLang="zh-CN" sz="2000" i="1" smtClean="0">
                <a:solidFill>
                  <a:schemeClr val="accent2"/>
                </a:solidFill>
                <a:sym typeface="Symbol" panose="05050102010706020507" pitchFamily="18" charset="2"/>
              </a:rPr>
              <a:t>largest</a:t>
            </a:r>
            <a:r>
              <a:rPr lang="en-US" altLang="zh-CN" sz="2000" smtClean="0">
                <a:solidFill>
                  <a:schemeClr val="accent2"/>
                </a:solidFill>
                <a:sym typeface="Symbol" panose="05050102010706020507" pitchFamily="18" charset="2"/>
              </a:rPr>
              <a:t></a:t>
            </a:r>
            <a:r>
              <a:rPr lang="en-US" altLang="zh-CN" sz="2000" i="1" smtClean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</a:p>
          <a:p>
            <a:pPr marL="990600" lvl="1" indent="-533400">
              <a:buFontTx/>
              <a:buAutoNum type="arabicPeriod"/>
            </a:pPr>
            <a:r>
              <a:rPr lang="en-US" altLang="zh-CN" sz="2000" smtClean="0">
                <a:sym typeface="Symbol" panose="05050102010706020507" pitchFamily="18" charset="2"/>
              </a:rPr>
              <a:t>    then exchange </a:t>
            </a:r>
            <a:r>
              <a:rPr lang="en-US" altLang="zh-CN" sz="2000" i="1" smtClean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2000" smtClean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2000" i="1" smtClean="0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2000" smtClean="0">
                <a:solidFill>
                  <a:schemeClr val="accent2"/>
                </a:solidFill>
                <a:sym typeface="Symbol" panose="05050102010706020507" pitchFamily="18" charset="2"/>
              </a:rPr>
              <a:t>]</a:t>
            </a:r>
            <a:r>
              <a:rPr lang="en-US" altLang="zh-CN" sz="2000" i="1" smtClean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2000" smtClean="0">
                <a:solidFill>
                  <a:schemeClr val="accent2"/>
                </a:solidFill>
                <a:sym typeface="Symbol" panose="05050102010706020507" pitchFamily="18" charset="2"/>
              </a:rPr>
              <a:t>[</a:t>
            </a:r>
            <a:r>
              <a:rPr lang="en-US" altLang="zh-CN" sz="2000" i="1" smtClean="0">
                <a:solidFill>
                  <a:schemeClr val="accent2"/>
                </a:solidFill>
                <a:sym typeface="Symbol" panose="05050102010706020507" pitchFamily="18" charset="2"/>
              </a:rPr>
              <a:t>largest</a:t>
            </a:r>
            <a:r>
              <a:rPr lang="en-US" altLang="zh-CN" sz="2000" smtClean="0">
                <a:solidFill>
                  <a:schemeClr val="accent2"/>
                </a:solidFill>
                <a:sym typeface="Symbol" panose="05050102010706020507" pitchFamily="18" charset="2"/>
              </a:rPr>
              <a:t>]</a:t>
            </a:r>
          </a:p>
          <a:p>
            <a:pPr marL="990600" lvl="1" indent="-533400">
              <a:buFontTx/>
              <a:buAutoNum type="arabicPeriod"/>
            </a:pPr>
            <a:r>
              <a:rPr lang="en-US" altLang="zh-CN" sz="2000" smtClean="0">
                <a:sym typeface="Symbol" panose="05050102010706020507" pitchFamily="18" charset="2"/>
              </a:rPr>
              <a:t>             Heapify(</a:t>
            </a:r>
            <a:r>
              <a:rPr lang="en-US" altLang="zh-CN" sz="2000" i="1" smtClean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2000" smtClean="0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en-US" altLang="zh-CN" sz="2000" i="1" smtClean="0">
                <a:solidFill>
                  <a:schemeClr val="accent2"/>
                </a:solidFill>
                <a:sym typeface="Symbol" panose="05050102010706020507" pitchFamily="18" charset="2"/>
              </a:rPr>
              <a:t>largest</a:t>
            </a:r>
            <a:r>
              <a:rPr lang="en-US" altLang="zh-CN" sz="2000" smtClean="0">
                <a:sym typeface="Symbol" panose="05050102010706020507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0929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C1DC87B9-0EE8-4FEB-A3AD-7EB48F1E5B42}" type="slidenum">
              <a:rPr lang="en-US" altLang="zh-CN" smtClean="0">
                <a:solidFill>
                  <a:srgbClr val="898989"/>
                </a:solidFill>
              </a:rPr>
              <a:pPr>
                <a:buFontTx/>
                <a:buNone/>
              </a:pPr>
              <a:t>9</a:t>
            </a:fld>
            <a:endParaRPr lang="en-US" altLang="zh-CN" smtClean="0">
              <a:solidFill>
                <a:srgbClr val="898989"/>
              </a:solidFill>
            </a:endParaRPr>
          </a:p>
        </p:txBody>
      </p:sp>
      <p:sp>
        <p:nvSpPr>
          <p:cNvPr id="175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Heapsort – comments</a:t>
            </a:r>
          </a:p>
        </p:txBody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CD0000"/>
                </a:solidFill>
              </a:rPr>
              <a:t>Correctness</a:t>
            </a:r>
            <a:r>
              <a:rPr lang="en-US" altLang="zh-CN" smtClean="0"/>
              <a:t>: induction on the height of </a:t>
            </a:r>
            <a:r>
              <a:rPr lang="en-US" altLang="zh-CN" i="1" smtClean="0">
                <a:solidFill>
                  <a:schemeClr val="accent2"/>
                </a:solidFill>
              </a:rPr>
              <a:t>i</a:t>
            </a:r>
          </a:p>
          <a:p>
            <a:r>
              <a:rPr lang="en-US" altLang="zh-CN" smtClean="0">
                <a:solidFill>
                  <a:srgbClr val="CD0000"/>
                </a:solidFill>
              </a:rPr>
              <a:t>Analysis</a:t>
            </a:r>
            <a:r>
              <a:rPr lang="en-US" altLang="zh-CN" smtClean="0"/>
              <a:t>: time proportional to height of </a:t>
            </a:r>
            <a:r>
              <a:rPr lang="en-US" altLang="zh-CN" i="1" smtClean="0">
                <a:solidFill>
                  <a:schemeClr val="accent2"/>
                </a:solidFill>
              </a:rPr>
              <a:t>i</a:t>
            </a:r>
            <a:r>
              <a:rPr lang="en-US" altLang="zh-CN" smtClean="0">
                <a:solidFill>
                  <a:schemeClr val="accent2"/>
                </a:solidFill>
              </a:rPr>
              <a:t> = </a:t>
            </a:r>
            <a:r>
              <a:rPr lang="en-US" altLang="zh-CN" i="1" smtClean="0">
                <a:solidFill>
                  <a:schemeClr val="accent2"/>
                </a:solidFill>
              </a:rPr>
              <a:t>O</a:t>
            </a:r>
            <a:r>
              <a:rPr lang="en-US" altLang="zh-CN" smtClean="0">
                <a:solidFill>
                  <a:schemeClr val="accent2"/>
                </a:solidFill>
              </a:rPr>
              <a:t>(lg</a:t>
            </a:r>
            <a:r>
              <a:rPr lang="en-US" altLang="zh-CN" i="1" smtClean="0">
                <a:solidFill>
                  <a:schemeClr val="accent2"/>
                </a:solidFill>
              </a:rPr>
              <a:t>n</a:t>
            </a:r>
            <a:r>
              <a:rPr lang="en-US" altLang="zh-CN" smtClean="0">
                <a:solidFill>
                  <a:schemeClr val="accent2"/>
                </a:solidFill>
              </a:rPr>
              <a:t>)</a:t>
            </a:r>
          </a:p>
          <a:p>
            <a:r>
              <a:rPr lang="en-US" altLang="zh-CN" smtClean="0"/>
              <a:t>For faster code, use a loop instead of recursion.</a:t>
            </a:r>
          </a:p>
        </p:txBody>
      </p:sp>
    </p:spTree>
    <p:extLst>
      <p:ext uri="{BB962C8B-B14F-4D97-AF65-F5344CB8AC3E}">
        <p14:creationId xmlns:p14="http://schemas.microsoft.com/office/powerpoint/2010/main" val="193690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11362</TotalTime>
  <Words>1274</Words>
  <Application>Microsoft Office PowerPoint</Application>
  <PresentationFormat>自定义</PresentationFormat>
  <Paragraphs>461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主题​​</vt:lpstr>
      <vt:lpstr>W10-堆</vt:lpstr>
      <vt:lpstr>堆排序</vt:lpstr>
      <vt:lpstr>堆数据结构</vt:lpstr>
      <vt:lpstr>Heaps: Example</vt:lpstr>
      <vt:lpstr>Heaps: Extract-Max</vt:lpstr>
      <vt:lpstr>最大堆的操作</vt:lpstr>
      <vt:lpstr>Heaps: Heapify</vt:lpstr>
      <vt:lpstr>Heaps:  Heapify</vt:lpstr>
      <vt:lpstr>Heapsort – comments</vt:lpstr>
      <vt:lpstr>Heaps: Heapify Example</vt:lpstr>
      <vt:lpstr>Heaps: Heapify Example (cont.)</vt:lpstr>
      <vt:lpstr>Heaps: Heapify Example (cont.)</vt:lpstr>
      <vt:lpstr>Heaps: Heapify Example (cont.)</vt:lpstr>
      <vt:lpstr>Heaps: Heapsort</vt:lpstr>
      <vt:lpstr>Heaps: Building a heap</vt:lpstr>
      <vt:lpstr>Build-Heap: Example</vt:lpstr>
      <vt:lpstr>Build-Heap: Example (cont.)</vt:lpstr>
      <vt:lpstr>Build-Heap: Example (cont.)</vt:lpstr>
      <vt:lpstr>Heaps: Build-Heap: Rough Analysis</vt:lpstr>
      <vt:lpstr>Heap-Insert: Example</vt:lpstr>
      <vt:lpstr>Heap-Insert: Example (cont.)</vt:lpstr>
      <vt:lpstr>Insert</vt:lpstr>
      <vt:lpstr>Priority Queue</vt:lpstr>
      <vt:lpstr>W10上机作业-堆排序、top-k算法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W10-堆</dc:title>
  <dc:creator>hu huiqi</dc:creator>
  <cp:lastModifiedBy>mathskiller</cp:lastModifiedBy>
  <cp:revision>9</cp:revision>
  <dcterms:created xsi:type="dcterms:W3CDTF">2018-11-21T02:43:32Z</dcterms:created>
  <dcterms:modified xsi:type="dcterms:W3CDTF">2019-01-02T11:14:55Z</dcterms:modified>
</cp:coreProperties>
</file>