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9" r:id="rId23"/>
    <p:sldId id="278" r:id="rId24"/>
  </p:sldIdLst>
  <p:sldSz cx="12192000" cy="6858000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1C8D2-A593-4ECE-8225-997F04052191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6217E-96F5-45C0-AF99-D35F8463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3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W10-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3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E1F8BE9-110D-481F-9DA8-0F5D6AA2EA86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mtClean="0"/>
              <a:t>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2</a:t>
            </a:r>
            <a:r>
              <a:rPr lang="en-US" altLang="zh-CN" smtClean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</p:txBody>
      </p:sp>
      <p:grpSp>
        <p:nvGrpSpPr>
          <p:cNvPr id="176133" name="Group 34"/>
          <p:cNvGrpSpPr>
            <a:grpSpLocks/>
          </p:cNvGrpSpPr>
          <p:nvPr/>
        </p:nvGrpSpPr>
        <p:grpSpPr bwMode="auto">
          <a:xfrm>
            <a:off x="3168650" y="2057400"/>
            <a:ext cx="6035675" cy="2590800"/>
            <a:chOff x="1036" y="1296"/>
            <a:chExt cx="3802" cy="1632"/>
          </a:xfrm>
        </p:grpSpPr>
        <p:sp>
          <p:nvSpPr>
            <p:cNvPr id="176134" name="Oval 4"/>
            <p:cNvSpPr>
              <a:spLocks noChangeArrowheads="1"/>
            </p:cNvSpPr>
            <p:nvPr/>
          </p:nvSpPr>
          <p:spPr bwMode="auto">
            <a:xfrm>
              <a:off x="3158" y="15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6135" name="Oval 5"/>
            <p:cNvSpPr>
              <a:spLocks noChangeArrowheads="1"/>
            </p:cNvSpPr>
            <p:nvPr/>
          </p:nvSpPr>
          <p:spPr bwMode="auto">
            <a:xfrm>
              <a:off x="215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36" name="Oval 6"/>
            <p:cNvSpPr>
              <a:spLocks noChangeArrowheads="1"/>
            </p:cNvSpPr>
            <p:nvPr/>
          </p:nvSpPr>
          <p:spPr bwMode="auto">
            <a:xfrm>
              <a:off x="407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37" name="Oval 7"/>
            <p:cNvSpPr>
              <a:spLocks noChangeArrowheads="1"/>
            </p:cNvSpPr>
            <p:nvPr/>
          </p:nvSpPr>
          <p:spPr bwMode="auto">
            <a:xfrm>
              <a:off x="1334" y="22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6138" name="Oval 8"/>
            <p:cNvSpPr>
              <a:spLocks noChangeArrowheads="1"/>
            </p:cNvSpPr>
            <p:nvPr/>
          </p:nvSpPr>
          <p:spPr bwMode="auto">
            <a:xfrm>
              <a:off x="2870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39" name="Oval 9"/>
            <p:cNvSpPr>
              <a:spLocks noChangeArrowheads="1"/>
            </p:cNvSpPr>
            <p:nvPr/>
          </p:nvSpPr>
          <p:spPr bwMode="auto">
            <a:xfrm>
              <a:off x="104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40" name="Oval 10"/>
            <p:cNvSpPr>
              <a:spLocks noChangeArrowheads="1"/>
            </p:cNvSpPr>
            <p:nvPr/>
          </p:nvSpPr>
          <p:spPr bwMode="auto">
            <a:xfrm>
              <a:off x="171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41" name="Oval 11"/>
            <p:cNvSpPr>
              <a:spLocks noChangeArrowheads="1"/>
            </p:cNvSpPr>
            <p:nvPr/>
          </p:nvSpPr>
          <p:spPr bwMode="auto">
            <a:xfrm>
              <a:off x="248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42" name="Oval 12"/>
            <p:cNvSpPr>
              <a:spLocks noChangeArrowheads="1"/>
            </p:cNvSpPr>
            <p:nvPr/>
          </p:nvSpPr>
          <p:spPr bwMode="auto">
            <a:xfrm>
              <a:off x="3542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43" name="Oval 13"/>
            <p:cNvSpPr>
              <a:spLocks noChangeArrowheads="1"/>
            </p:cNvSpPr>
            <p:nvPr/>
          </p:nvSpPr>
          <p:spPr bwMode="auto">
            <a:xfrm>
              <a:off x="459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44" name="Line 14"/>
            <p:cNvSpPr>
              <a:spLocks noChangeShapeType="1"/>
            </p:cNvSpPr>
            <p:nvPr/>
          </p:nvSpPr>
          <p:spPr bwMode="auto">
            <a:xfrm flipH="1">
              <a:off x="2390" y="172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Line 15"/>
            <p:cNvSpPr>
              <a:spLocks noChangeShapeType="1"/>
            </p:cNvSpPr>
            <p:nvPr/>
          </p:nvSpPr>
          <p:spPr bwMode="auto">
            <a:xfrm>
              <a:off x="3398" y="172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6" name="Line 16"/>
            <p:cNvSpPr>
              <a:spLocks noChangeShapeType="1"/>
            </p:cNvSpPr>
            <p:nvPr/>
          </p:nvSpPr>
          <p:spPr bwMode="auto">
            <a:xfrm flipH="1">
              <a:off x="1574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Line 17"/>
            <p:cNvSpPr>
              <a:spLocks noChangeShapeType="1"/>
            </p:cNvSpPr>
            <p:nvPr/>
          </p:nvSpPr>
          <p:spPr bwMode="auto">
            <a:xfrm flipH="1">
              <a:off x="119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8" name="Line 18"/>
            <p:cNvSpPr>
              <a:spLocks noChangeShapeType="1"/>
            </p:cNvSpPr>
            <p:nvPr/>
          </p:nvSpPr>
          <p:spPr bwMode="auto">
            <a:xfrm>
              <a:off x="152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Line 19"/>
            <p:cNvSpPr>
              <a:spLocks noChangeShapeType="1"/>
            </p:cNvSpPr>
            <p:nvPr/>
          </p:nvSpPr>
          <p:spPr bwMode="auto">
            <a:xfrm>
              <a:off x="2390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0" name="Line 20"/>
            <p:cNvSpPr>
              <a:spLocks noChangeShapeType="1"/>
            </p:cNvSpPr>
            <p:nvPr/>
          </p:nvSpPr>
          <p:spPr bwMode="auto">
            <a:xfrm flipH="1">
              <a:off x="267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Line 21"/>
            <p:cNvSpPr>
              <a:spLocks noChangeShapeType="1"/>
            </p:cNvSpPr>
            <p:nvPr/>
          </p:nvSpPr>
          <p:spPr bwMode="auto">
            <a:xfrm flipH="1">
              <a:off x="3734" y="211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2" name="Line 22"/>
            <p:cNvSpPr>
              <a:spLocks noChangeShapeType="1"/>
            </p:cNvSpPr>
            <p:nvPr/>
          </p:nvSpPr>
          <p:spPr bwMode="auto">
            <a:xfrm>
              <a:off x="4262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3" name="Text Box 23"/>
            <p:cNvSpPr txBox="1">
              <a:spLocks noChangeArrowheads="1"/>
            </p:cNvSpPr>
            <p:nvPr/>
          </p:nvSpPr>
          <p:spPr bwMode="auto">
            <a:xfrm>
              <a:off x="3148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54" name="Text Box 24"/>
            <p:cNvSpPr txBox="1">
              <a:spLocks noChangeArrowheads="1"/>
            </p:cNvSpPr>
            <p:nvPr/>
          </p:nvSpPr>
          <p:spPr bwMode="auto">
            <a:xfrm>
              <a:off x="2188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55" name="Text Box 25"/>
            <p:cNvSpPr txBox="1">
              <a:spLocks noChangeArrowheads="1"/>
            </p:cNvSpPr>
            <p:nvPr/>
          </p:nvSpPr>
          <p:spPr bwMode="auto">
            <a:xfrm>
              <a:off x="4070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56" name="Text Box 26"/>
            <p:cNvSpPr txBox="1">
              <a:spLocks noChangeArrowheads="1"/>
            </p:cNvSpPr>
            <p:nvPr/>
          </p:nvSpPr>
          <p:spPr bwMode="auto">
            <a:xfrm>
              <a:off x="1372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57" name="Text Box 27"/>
            <p:cNvSpPr txBox="1">
              <a:spLocks noChangeArrowheads="1"/>
            </p:cNvSpPr>
            <p:nvPr/>
          </p:nvSpPr>
          <p:spPr bwMode="auto">
            <a:xfrm>
              <a:off x="2898" y="201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6158" name="Text Box 28"/>
            <p:cNvSpPr txBox="1">
              <a:spLocks noChangeArrowheads="1"/>
            </p:cNvSpPr>
            <p:nvPr/>
          </p:nvSpPr>
          <p:spPr bwMode="auto">
            <a:xfrm>
              <a:off x="3580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6159" name="Text Box 29"/>
            <p:cNvSpPr txBox="1">
              <a:spLocks noChangeArrowheads="1"/>
            </p:cNvSpPr>
            <p:nvPr/>
          </p:nvSpPr>
          <p:spPr bwMode="auto">
            <a:xfrm>
              <a:off x="4636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60" name="Text Box 30"/>
            <p:cNvSpPr txBox="1">
              <a:spLocks noChangeArrowheads="1"/>
            </p:cNvSpPr>
            <p:nvPr/>
          </p:nvSpPr>
          <p:spPr bwMode="auto">
            <a:xfrm>
              <a:off x="1036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61" name="Text Box 31"/>
            <p:cNvSpPr txBox="1">
              <a:spLocks noChangeArrowheads="1"/>
            </p:cNvSpPr>
            <p:nvPr/>
          </p:nvSpPr>
          <p:spPr bwMode="auto">
            <a:xfrm>
              <a:off x="175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62" name="Text Box 32"/>
            <p:cNvSpPr txBox="1">
              <a:spLocks noChangeArrowheads="1"/>
            </p:cNvSpPr>
            <p:nvPr/>
          </p:nvSpPr>
          <p:spPr bwMode="auto">
            <a:xfrm>
              <a:off x="2438" y="244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63" name="Text Box 33"/>
            <p:cNvSpPr txBox="1">
              <a:spLocks noChangeArrowheads="1"/>
            </p:cNvSpPr>
            <p:nvPr/>
          </p:nvSpPr>
          <p:spPr bwMode="auto">
            <a:xfrm>
              <a:off x="1958" y="17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31B8AD9-4D3A-4426-82EE-C4164AF5D89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[2]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4</a:t>
            </a:r>
            <a:r>
              <a:rPr lang="en-US" altLang="zh-CN" smtClean="0"/>
              <a:t>)</a:t>
            </a:r>
          </a:p>
        </p:txBody>
      </p:sp>
      <p:grpSp>
        <p:nvGrpSpPr>
          <p:cNvPr id="177157" name="Group 34"/>
          <p:cNvGrpSpPr>
            <a:grpSpLocks/>
          </p:cNvGrpSpPr>
          <p:nvPr/>
        </p:nvGrpSpPr>
        <p:grpSpPr bwMode="auto">
          <a:xfrm>
            <a:off x="3321050" y="2743200"/>
            <a:ext cx="6035675" cy="2590800"/>
            <a:chOff x="1132" y="1728"/>
            <a:chExt cx="3802" cy="1632"/>
          </a:xfrm>
        </p:grpSpPr>
        <p:sp>
          <p:nvSpPr>
            <p:cNvPr id="177158" name="Oval 4"/>
            <p:cNvSpPr>
              <a:spLocks noChangeArrowheads="1"/>
            </p:cNvSpPr>
            <p:nvPr/>
          </p:nvSpPr>
          <p:spPr bwMode="auto">
            <a:xfrm>
              <a:off x="3254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7159" name="Oval 5"/>
            <p:cNvSpPr>
              <a:spLocks noChangeArrowheads="1"/>
            </p:cNvSpPr>
            <p:nvPr/>
          </p:nvSpPr>
          <p:spPr bwMode="auto">
            <a:xfrm>
              <a:off x="224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7160" name="Oval 6"/>
            <p:cNvSpPr>
              <a:spLocks noChangeArrowheads="1"/>
            </p:cNvSpPr>
            <p:nvPr/>
          </p:nvSpPr>
          <p:spPr bwMode="auto">
            <a:xfrm>
              <a:off x="416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61" name="Oval 7"/>
            <p:cNvSpPr>
              <a:spLocks noChangeArrowheads="1"/>
            </p:cNvSpPr>
            <p:nvPr/>
          </p:nvSpPr>
          <p:spPr bwMode="auto">
            <a:xfrm>
              <a:off x="143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62" name="Oval 8"/>
            <p:cNvSpPr>
              <a:spLocks noChangeArrowheads="1"/>
            </p:cNvSpPr>
            <p:nvPr/>
          </p:nvSpPr>
          <p:spPr bwMode="auto">
            <a:xfrm>
              <a:off x="29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63" name="Oval 9"/>
            <p:cNvSpPr>
              <a:spLocks noChangeArrowheads="1"/>
            </p:cNvSpPr>
            <p:nvPr/>
          </p:nvSpPr>
          <p:spPr bwMode="auto">
            <a:xfrm>
              <a:off x="114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64" name="Oval 10"/>
            <p:cNvSpPr>
              <a:spLocks noChangeArrowheads="1"/>
            </p:cNvSpPr>
            <p:nvPr/>
          </p:nvSpPr>
          <p:spPr bwMode="auto">
            <a:xfrm>
              <a:off x="18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65" name="Oval 11"/>
            <p:cNvSpPr>
              <a:spLocks noChangeArrowheads="1"/>
            </p:cNvSpPr>
            <p:nvPr/>
          </p:nvSpPr>
          <p:spPr bwMode="auto">
            <a:xfrm>
              <a:off x="258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66" name="Oval 12"/>
            <p:cNvSpPr>
              <a:spLocks noChangeArrowheads="1"/>
            </p:cNvSpPr>
            <p:nvPr/>
          </p:nvSpPr>
          <p:spPr bwMode="auto">
            <a:xfrm>
              <a:off x="36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67" name="Oval 13"/>
            <p:cNvSpPr>
              <a:spLocks noChangeArrowheads="1"/>
            </p:cNvSpPr>
            <p:nvPr/>
          </p:nvSpPr>
          <p:spPr bwMode="auto">
            <a:xfrm>
              <a:off x="4694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68" name="Line 14"/>
            <p:cNvSpPr>
              <a:spLocks noChangeShapeType="1"/>
            </p:cNvSpPr>
            <p:nvPr/>
          </p:nvSpPr>
          <p:spPr bwMode="auto">
            <a:xfrm flipH="1">
              <a:off x="2486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9" name="Line 15"/>
            <p:cNvSpPr>
              <a:spLocks noChangeShapeType="1"/>
            </p:cNvSpPr>
            <p:nvPr/>
          </p:nvSpPr>
          <p:spPr bwMode="auto">
            <a:xfrm>
              <a:off x="3494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0" name="Line 16"/>
            <p:cNvSpPr>
              <a:spLocks noChangeShapeType="1"/>
            </p:cNvSpPr>
            <p:nvPr/>
          </p:nvSpPr>
          <p:spPr bwMode="auto">
            <a:xfrm flipH="1">
              <a:off x="1670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1" name="Line 17"/>
            <p:cNvSpPr>
              <a:spLocks noChangeShapeType="1"/>
            </p:cNvSpPr>
            <p:nvPr/>
          </p:nvSpPr>
          <p:spPr bwMode="auto">
            <a:xfrm flipH="1">
              <a:off x="128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2" name="Line 18"/>
            <p:cNvSpPr>
              <a:spLocks noChangeShapeType="1"/>
            </p:cNvSpPr>
            <p:nvPr/>
          </p:nvSpPr>
          <p:spPr bwMode="auto">
            <a:xfrm>
              <a:off x="1622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Line 19"/>
            <p:cNvSpPr>
              <a:spLocks noChangeShapeType="1"/>
            </p:cNvSpPr>
            <p:nvPr/>
          </p:nvSpPr>
          <p:spPr bwMode="auto">
            <a:xfrm>
              <a:off x="2486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4" name="Line 20"/>
            <p:cNvSpPr>
              <a:spLocks noChangeShapeType="1"/>
            </p:cNvSpPr>
            <p:nvPr/>
          </p:nvSpPr>
          <p:spPr bwMode="auto">
            <a:xfrm flipH="1">
              <a:off x="277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Line 21"/>
            <p:cNvSpPr>
              <a:spLocks noChangeShapeType="1"/>
            </p:cNvSpPr>
            <p:nvPr/>
          </p:nvSpPr>
          <p:spPr bwMode="auto">
            <a:xfrm flipH="1">
              <a:off x="3830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6" name="Line 22"/>
            <p:cNvSpPr>
              <a:spLocks noChangeShapeType="1"/>
            </p:cNvSpPr>
            <p:nvPr/>
          </p:nvSpPr>
          <p:spPr bwMode="auto">
            <a:xfrm>
              <a:off x="4358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7" name="Text Box 23"/>
            <p:cNvSpPr txBox="1">
              <a:spLocks noChangeArrowheads="1"/>
            </p:cNvSpPr>
            <p:nvPr/>
          </p:nvSpPr>
          <p:spPr bwMode="auto">
            <a:xfrm>
              <a:off x="3292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78" name="Text Box 24"/>
            <p:cNvSpPr txBox="1">
              <a:spLocks noChangeArrowheads="1"/>
            </p:cNvSpPr>
            <p:nvPr/>
          </p:nvSpPr>
          <p:spPr bwMode="auto">
            <a:xfrm>
              <a:off x="2284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79" name="Text Box 25"/>
            <p:cNvSpPr txBox="1">
              <a:spLocks noChangeArrowheads="1"/>
            </p:cNvSpPr>
            <p:nvPr/>
          </p:nvSpPr>
          <p:spPr bwMode="auto">
            <a:xfrm>
              <a:off x="416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80" name="Text Box 26"/>
            <p:cNvSpPr txBox="1">
              <a:spLocks noChangeArrowheads="1"/>
            </p:cNvSpPr>
            <p:nvPr/>
          </p:nvSpPr>
          <p:spPr bwMode="auto">
            <a:xfrm>
              <a:off x="146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81" name="Text Box 27"/>
            <p:cNvSpPr txBox="1">
              <a:spLocks noChangeArrowheads="1"/>
            </p:cNvSpPr>
            <p:nvPr/>
          </p:nvSpPr>
          <p:spPr bwMode="auto">
            <a:xfrm>
              <a:off x="2994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7182" name="Text Box 28"/>
            <p:cNvSpPr txBox="1">
              <a:spLocks noChangeArrowheads="1"/>
            </p:cNvSpPr>
            <p:nvPr/>
          </p:nvSpPr>
          <p:spPr bwMode="auto">
            <a:xfrm>
              <a:off x="3676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7183" name="Text Box 29"/>
            <p:cNvSpPr txBox="1">
              <a:spLocks noChangeArrowheads="1"/>
            </p:cNvSpPr>
            <p:nvPr/>
          </p:nvSpPr>
          <p:spPr bwMode="auto">
            <a:xfrm>
              <a:off x="4732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84" name="Text Box 30"/>
            <p:cNvSpPr txBox="1">
              <a:spLocks noChangeArrowheads="1"/>
            </p:cNvSpPr>
            <p:nvPr/>
          </p:nvSpPr>
          <p:spPr bwMode="auto">
            <a:xfrm>
              <a:off x="1132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85" name="Text Box 31"/>
            <p:cNvSpPr txBox="1">
              <a:spLocks noChangeArrowheads="1"/>
            </p:cNvSpPr>
            <p:nvPr/>
          </p:nvSpPr>
          <p:spPr bwMode="auto">
            <a:xfrm>
              <a:off x="1852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86" name="Text Box 32"/>
            <p:cNvSpPr txBox="1">
              <a:spLocks noChangeArrowheads="1"/>
            </p:cNvSpPr>
            <p:nvPr/>
          </p:nvSpPr>
          <p:spPr bwMode="auto">
            <a:xfrm>
              <a:off x="2534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87" name="Text Box 33"/>
            <p:cNvSpPr txBox="1">
              <a:spLocks noChangeArrowheads="1"/>
            </p:cNvSpPr>
            <p:nvPr/>
          </p:nvSpPr>
          <p:spPr bwMode="auto">
            <a:xfrm>
              <a:off x="1286" y="2570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33EAA9D-B8AC-49A6-B90D-F25DBF1C20D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[9]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9</a:t>
            </a:r>
            <a:r>
              <a:rPr lang="en-US" altLang="zh-CN" smtClean="0"/>
              <a:t>)</a:t>
            </a:r>
          </a:p>
        </p:txBody>
      </p:sp>
      <p:grpSp>
        <p:nvGrpSpPr>
          <p:cNvPr id="178181" name="Group 34"/>
          <p:cNvGrpSpPr>
            <a:grpSpLocks/>
          </p:cNvGrpSpPr>
          <p:nvPr/>
        </p:nvGrpSpPr>
        <p:grpSpPr bwMode="auto">
          <a:xfrm>
            <a:off x="3276600" y="2743200"/>
            <a:ext cx="6035675" cy="2590800"/>
            <a:chOff x="1104" y="1728"/>
            <a:chExt cx="3802" cy="1632"/>
          </a:xfrm>
        </p:grpSpPr>
        <p:sp>
          <p:nvSpPr>
            <p:cNvPr id="178182" name="Oval 4"/>
            <p:cNvSpPr>
              <a:spLocks noChangeArrowheads="1"/>
            </p:cNvSpPr>
            <p:nvPr/>
          </p:nvSpPr>
          <p:spPr bwMode="auto">
            <a:xfrm>
              <a:off x="3226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8183" name="Oval 5"/>
            <p:cNvSpPr>
              <a:spLocks noChangeArrowheads="1"/>
            </p:cNvSpPr>
            <p:nvPr/>
          </p:nvSpPr>
          <p:spPr bwMode="auto">
            <a:xfrm>
              <a:off x="221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8184" name="Oval 6"/>
            <p:cNvSpPr>
              <a:spLocks noChangeArrowheads="1"/>
            </p:cNvSpPr>
            <p:nvPr/>
          </p:nvSpPr>
          <p:spPr bwMode="auto">
            <a:xfrm>
              <a:off x="413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185" name="Oval 7"/>
            <p:cNvSpPr>
              <a:spLocks noChangeArrowheads="1"/>
            </p:cNvSpPr>
            <p:nvPr/>
          </p:nvSpPr>
          <p:spPr bwMode="auto">
            <a:xfrm>
              <a:off x="1402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186" name="Oval 8"/>
            <p:cNvSpPr>
              <a:spLocks noChangeArrowheads="1"/>
            </p:cNvSpPr>
            <p:nvPr/>
          </p:nvSpPr>
          <p:spPr bwMode="auto">
            <a:xfrm>
              <a:off x="29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187" name="Oval 9"/>
            <p:cNvSpPr>
              <a:spLocks noChangeArrowheads="1"/>
            </p:cNvSpPr>
            <p:nvPr/>
          </p:nvSpPr>
          <p:spPr bwMode="auto">
            <a:xfrm>
              <a:off x="11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188" name="Oval 10"/>
            <p:cNvSpPr>
              <a:spLocks noChangeArrowheads="1"/>
            </p:cNvSpPr>
            <p:nvPr/>
          </p:nvSpPr>
          <p:spPr bwMode="auto">
            <a:xfrm>
              <a:off x="1786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189" name="Oval 11"/>
            <p:cNvSpPr>
              <a:spLocks noChangeArrowheads="1"/>
            </p:cNvSpPr>
            <p:nvPr/>
          </p:nvSpPr>
          <p:spPr bwMode="auto">
            <a:xfrm>
              <a:off x="255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190" name="Oval 12"/>
            <p:cNvSpPr>
              <a:spLocks noChangeArrowheads="1"/>
            </p:cNvSpPr>
            <p:nvPr/>
          </p:nvSpPr>
          <p:spPr bwMode="auto">
            <a:xfrm>
              <a:off x="3610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191" name="Oval 13"/>
            <p:cNvSpPr>
              <a:spLocks noChangeArrowheads="1"/>
            </p:cNvSpPr>
            <p:nvPr/>
          </p:nvSpPr>
          <p:spPr bwMode="auto">
            <a:xfrm>
              <a:off x="46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192" name="Line 14"/>
            <p:cNvSpPr>
              <a:spLocks noChangeShapeType="1"/>
            </p:cNvSpPr>
            <p:nvPr/>
          </p:nvSpPr>
          <p:spPr bwMode="auto">
            <a:xfrm flipH="1">
              <a:off x="2458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3" name="Line 15"/>
            <p:cNvSpPr>
              <a:spLocks noChangeShapeType="1"/>
            </p:cNvSpPr>
            <p:nvPr/>
          </p:nvSpPr>
          <p:spPr bwMode="auto">
            <a:xfrm>
              <a:off x="3466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4" name="Line 16"/>
            <p:cNvSpPr>
              <a:spLocks noChangeShapeType="1"/>
            </p:cNvSpPr>
            <p:nvPr/>
          </p:nvSpPr>
          <p:spPr bwMode="auto">
            <a:xfrm flipH="1">
              <a:off x="1642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5" name="Line 17"/>
            <p:cNvSpPr>
              <a:spLocks noChangeShapeType="1"/>
            </p:cNvSpPr>
            <p:nvPr/>
          </p:nvSpPr>
          <p:spPr bwMode="auto">
            <a:xfrm flipH="1">
              <a:off x="1258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6" name="Line 18"/>
            <p:cNvSpPr>
              <a:spLocks noChangeShapeType="1"/>
            </p:cNvSpPr>
            <p:nvPr/>
          </p:nvSpPr>
          <p:spPr bwMode="auto">
            <a:xfrm>
              <a:off x="159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7" name="Line 19"/>
            <p:cNvSpPr>
              <a:spLocks noChangeShapeType="1"/>
            </p:cNvSpPr>
            <p:nvPr/>
          </p:nvSpPr>
          <p:spPr bwMode="auto">
            <a:xfrm>
              <a:off x="2458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Line 20"/>
            <p:cNvSpPr>
              <a:spLocks noChangeShapeType="1"/>
            </p:cNvSpPr>
            <p:nvPr/>
          </p:nvSpPr>
          <p:spPr bwMode="auto">
            <a:xfrm flipH="1">
              <a:off x="2746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9" name="Line 21"/>
            <p:cNvSpPr>
              <a:spLocks noChangeShapeType="1"/>
            </p:cNvSpPr>
            <p:nvPr/>
          </p:nvSpPr>
          <p:spPr bwMode="auto">
            <a:xfrm flipH="1">
              <a:off x="3802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Line 22"/>
            <p:cNvSpPr>
              <a:spLocks noChangeShapeType="1"/>
            </p:cNvSpPr>
            <p:nvPr/>
          </p:nvSpPr>
          <p:spPr bwMode="auto">
            <a:xfrm>
              <a:off x="4330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1" name="Text Box 23"/>
            <p:cNvSpPr txBox="1">
              <a:spLocks noChangeArrowheads="1"/>
            </p:cNvSpPr>
            <p:nvPr/>
          </p:nvSpPr>
          <p:spPr bwMode="auto">
            <a:xfrm>
              <a:off x="3264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202" name="Text Box 24"/>
            <p:cNvSpPr txBox="1">
              <a:spLocks noChangeArrowheads="1"/>
            </p:cNvSpPr>
            <p:nvPr/>
          </p:nvSpPr>
          <p:spPr bwMode="auto">
            <a:xfrm>
              <a:off x="225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203" name="Text Box 25"/>
            <p:cNvSpPr txBox="1">
              <a:spLocks noChangeArrowheads="1"/>
            </p:cNvSpPr>
            <p:nvPr/>
          </p:nvSpPr>
          <p:spPr bwMode="auto">
            <a:xfrm>
              <a:off x="4138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204" name="Text Box 26"/>
            <p:cNvSpPr txBox="1">
              <a:spLocks noChangeArrowheads="1"/>
            </p:cNvSpPr>
            <p:nvPr/>
          </p:nvSpPr>
          <p:spPr bwMode="auto">
            <a:xfrm>
              <a:off x="1440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205" name="Text Box 27"/>
            <p:cNvSpPr txBox="1">
              <a:spLocks noChangeArrowheads="1"/>
            </p:cNvSpPr>
            <p:nvPr/>
          </p:nvSpPr>
          <p:spPr bwMode="auto">
            <a:xfrm>
              <a:off x="296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8206" name="Text Box 28"/>
            <p:cNvSpPr txBox="1">
              <a:spLocks noChangeArrowheads="1"/>
            </p:cNvSpPr>
            <p:nvPr/>
          </p:nvSpPr>
          <p:spPr bwMode="auto">
            <a:xfrm>
              <a:off x="3648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8207" name="Text Box 29"/>
            <p:cNvSpPr txBox="1">
              <a:spLocks noChangeArrowheads="1"/>
            </p:cNvSpPr>
            <p:nvPr/>
          </p:nvSpPr>
          <p:spPr bwMode="auto">
            <a:xfrm>
              <a:off x="4704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208" name="Text Box 30"/>
            <p:cNvSpPr txBox="1">
              <a:spLocks noChangeArrowheads="1"/>
            </p:cNvSpPr>
            <p:nvPr/>
          </p:nvSpPr>
          <p:spPr bwMode="auto">
            <a:xfrm>
              <a:off x="1104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209" name="Text Box 31"/>
            <p:cNvSpPr txBox="1">
              <a:spLocks noChangeArrowheads="1"/>
            </p:cNvSpPr>
            <p:nvPr/>
          </p:nvSpPr>
          <p:spPr bwMode="auto">
            <a:xfrm>
              <a:off x="1824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210" name="Text Box 32"/>
            <p:cNvSpPr txBox="1">
              <a:spLocks noChangeArrowheads="1"/>
            </p:cNvSpPr>
            <p:nvPr/>
          </p:nvSpPr>
          <p:spPr bwMode="auto">
            <a:xfrm>
              <a:off x="2506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211" name="Text Box 33"/>
            <p:cNvSpPr txBox="1">
              <a:spLocks noChangeArrowheads="1"/>
            </p:cNvSpPr>
            <p:nvPr/>
          </p:nvSpPr>
          <p:spPr bwMode="auto">
            <a:xfrm>
              <a:off x="2054" y="29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7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18D64C0-FE5B-43EB-A951-D47A496F222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zh-CN" smtClean="0"/>
              <a:t>Node </a:t>
            </a:r>
            <a:r>
              <a:rPr lang="en-US" altLang="zh-CN" smtClean="0">
                <a:solidFill>
                  <a:schemeClr val="accent2"/>
                </a:solidFill>
              </a:rPr>
              <a:t>9</a:t>
            </a:r>
            <a:r>
              <a:rPr lang="en-US" altLang="zh-CN" smtClean="0"/>
              <a:t> has no children, so we are done.</a:t>
            </a:r>
          </a:p>
        </p:txBody>
      </p:sp>
      <p:grpSp>
        <p:nvGrpSpPr>
          <p:cNvPr id="179205" name="Group 34"/>
          <p:cNvGrpSpPr>
            <a:grpSpLocks/>
          </p:cNvGrpSpPr>
          <p:nvPr/>
        </p:nvGrpSpPr>
        <p:grpSpPr bwMode="auto">
          <a:xfrm>
            <a:off x="3276600" y="2667000"/>
            <a:ext cx="6035675" cy="2590800"/>
            <a:chOff x="1104" y="1680"/>
            <a:chExt cx="3802" cy="1632"/>
          </a:xfrm>
        </p:grpSpPr>
        <p:sp>
          <p:nvSpPr>
            <p:cNvPr id="179206" name="Oval 4"/>
            <p:cNvSpPr>
              <a:spLocks noChangeArrowheads="1"/>
            </p:cNvSpPr>
            <p:nvPr/>
          </p:nvSpPr>
          <p:spPr bwMode="auto">
            <a:xfrm>
              <a:off x="3226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9207" name="Oval 5"/>
            <p:cNvSpPr>
              <a:spLocks noChangeArrowheads="1"/>
            </p:cNvSpPr>
            <p:nvPr/>
          </p:nvSpPr>
          <p:spPr bwMode="auto">
            <a:xfrm>
              <a:off x="221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9208" name="Oval 6"/>
            <p:cNvSpPr>
              <a:spLocks noChangeArrowheads="1"/>
            </p:cNvSpPr>
            <p:nvPr/>
          </p:nvSpPr>
          <p:spPr bwMode="auto">
            <a:xfrm>
              <a:off x="413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9209" name="Oval 7"/>
            <p:cNvSpPr>
              <a:spLocks noChangeArrowheads="1"/>
            </p:cNvSpPr>
            <p:nvPr/>
          </p:nvSpPr>
          <p:spPr bwMode="auto">
            <a:xfrm>
              <a:off x="1402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10" name="Oval 8"/>
            <p:cNvSpPr>
              <a:spLocks noChangeArrowheads="1"/>
            </p:cNvSpPr>
            <p:nvPr/>
          </p:nvSpPr>
          <p:spPr bwMode="auto">
            <a:xfrm>
              <a:off x="293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11" name="Oval 9"/>
            <p:cNvSpPr>
              <a:spLocks noChangeArrowheads="1"/>
            </p:cNvSpPr>
            <p:nvPr/>
          </p:nvSpPr>
          <p:spPr bwMode="auto">
            <a:xfrm>
              <a:off x="111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12" name="Oval 10"/>
            <p:cNvSpPr>
              <a:spLocks noChangeArrowheads="1"/>
            </p:cNvSpPr>
            <p:nvPr/>
          </p:nvSpPr>
          <p:spPr bwMode="auto">
            <a:xfrm>
              <a:off x="1786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13" name="Oval 11"/>
            <p:cNvSpPr>
              <a:spLocks noChangeArrowheads="1"/>
            </p:cNvSpPr>
            <p:nvPr/>
          </p:nvSpPr>
          <p:spPr bwMode="auto">
            <a:xfrm>
              <a:off x="255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14" name="Oval 12"/>
            <p:cNvSpPr>
              <a:spLocks noChangeArrowheads="1"/>
            </p:cNvSpPr>
            <p:nvPr/>
          </p:nvSpPr>
          <p:spPr bwMode="auto">
            <a:xfrm>
              <a:off x="361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9215" name="Oval 13"/>
            <p:cNvSpPr>
              <a:spLocks noChangeArrowheads="1"/>
            </p:cNvSpPr>
            <p:nvPr/>
          </p:nvSpPr>
          <p:spPr bwMode="auto">
            <a:xfrm>
              <a:off x="46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16" name="Line 14"/>
            <p:cNvSpPr>
              <a:spLocks noChangeShapeType="1"/>
            </p:cNvSpPr>
            <p:nvPr/>
          </p:nvSpPr>
          <p:spPr bwMode="auto">
            <a:xfrm flipH="1">
              <a:off x="2458" y="211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7" name="Line 15"/>
            <p:cNvSpPr>
              <a:spLocks noChangeShapeType="1"/>
            </p:cNvSpPr>
            <p:nvPr/>
          </p:nvSpPr>
          <p:spPr bwMode="auto">
            <a:xfrm>
              <a:off x="3466" y="211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8" name="Line 16"/>
            <p:cNvSpPr>
              <a:spLocks noChangeShapeType="1"/>
            </p:cNvSpPr>
            <p:nvPr/>
          </p:nvSpPr>
          <p:spPr bwMode="auto">
            <a:xfrm flipH="1">
              <a:off x="1642" y="249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9" name="Line 17"/>
            <p:cNvSpPr>
              <a:spLocks noChangeShapeType="1"/>
            </p:cNvSpPr>
            <p:nvPr/>
          </p:nvSpPr>
          <p:spPr bwMode="auto">
            <a:xfrm flipH="1">
              <a:off x="1258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0" name="Line 18"/>
            <p:cNvSpPr>
              <a:spLocks noChangeShapeType="1"/>
            </p:cNvSpPr>
            <p:nvPr/>
          </p:nvSpPr>
          <p:spPr bwMode="auto">
            <a:xfrm>
              <a:off x="1594" y="28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Line 19"/>
            <p:cNvSpPr>
              <a:spLocks noChangeShapeType="1"/>
            </p:cNvSpPr>
            <p:nvPr/>
          </p:nvSpPr>
          <p:spPr bwMode="auto">
            <a:xfrm>
              <a:off x="245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Line 20"/>
            <p:cNvSpPr>
              <a:spLocks noChangeShapeType="1"/>
            </p:cNvSpPr>
            <p:nvPr/>
          </p:nvSpPr>
          <p:spPr bwMode="auto">
            <a:xfrm flipH="1">
              <a:off x="274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Line 21"/>
            <p:cNvSpPr>
              <a:spLocks noChangeShapeType="1"/>
            </p:cNvSpPr>
            <p:nvPr/>
          </p:nvSpPr>
          <p:spPr bwMode="auto">
            <a:xfrm flipH="1">
              <a:off x="3802" y="24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Line 22"/>
            <p:cNvSpPr>
              <a:spLocks noChangeShapeType="1"/>
            </p:cNvSpPr>
            <p:nvPr/>
          </p:nvSpPr>
          <p:spPr bwMode="auto">
            <a:xfrm>
              <a:off x="4330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Text Box 23"/>
            <p:cNvSpPr txBox="1">
              <a:spLocks noChangeArrowheads="1"/>
            </p:cNvSpPr>
            <p:nvPr/>
          </p:nvSpPr>
          <p:spPr bwMode="auto">
            <a:xfrm>
              <a:off x="3264" y="16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26" name="Text Box 24"/>
            <p:cNvSpPr txBox="1">
              <a:spLocks noChangeArrowheads="1"/>
            </p:cNvSpPr>
            <p:nvPr/>
          </p:nvSpPr>
          <p:spPr bwMode="auto">
            <a:xfrm>
              <a:off x="2256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27" name="Text Box 25"/>
            <p:cNvSpPr txBox="1">
              <a:spLocks noChangeArrowheads="1"/>
            </p:cNvSpPr>
            <p:nvPr/>
          </p:nvSpPr>
          <p:spPr bwMode="auto">
            <a:xfrm>
              <a:off x="4138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28" name="Text Box 26"/>
            <p:cNvSpPr txBox="1">
              <a:spLocks noChangeArrowheads="1"/>
            </p:cNvSpPr>
            <p:nvPr/>
          </p:nvSpPr>
          <p:spPr bwMode="auto">
            <a:xfrm>
              <a:off x="1440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29" name="Text Box 27"/>
            <p:cNvSpPr txBox="1">
              <a:spLocks noChangeArrowheads="1"/>
            </p:cNvSpPr>
            <p:nvPr/>
          </p:nvSpPr>
          <p:spPr bwMode="auto">
            <a:xfrm>
              <a:off x="2966" y="24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9230" name="Text Box 28"/>
            <p:cNvSpPr txBox="1">
              <a:spLocks noChangeArrowheads="1"/>
            </p:cNvSpPr>
            <p:nvPr/>
          </p:nvSpPr>
          <p:spPr bwMode="auto">
            <a:xfrm>
              <a:off x="364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9231" name="Text Box 29"/>
            <p:cNvSpPr txBox="1">
              <a:spLocks noChangeArrowheads="1"/>
            </p:cNvSpPr>
            <p:nvPr/>
          </p:nvSpPr>
          <p:spPr bwMode="auto">
            <a:xfrm>
              <a:off x="4704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32" name="Text Box 30"/>
            <p:cNvSpPr txBox="1">
              <a:spLocks noChangeArrowheads="1"/>
            </p:cNvSpPr>
            <p:nvPr/>
          </p:nvSpPr>
          <p:spPr bwMode="auto">
            <a:xfrm>
              <a:off x="1104" y="281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33" name="Text Box 31"/>
            <p:cNvSpPr txBox="1">
              <a:spLocks noChangeArrowheads="1"/>
            </p:cNvSpPr>
            <p:nvPr/>
          </p:nvSpPr>
          <p:spPr bwMode="auto">
            <a:xfrm>
              <a:off x="1824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9</a:t>
              </a:r>
            </a:p>
          </p:txBody>
        </p:sp>
        <p:sp>
          <p:nvSpPr>
            <p:cNvPr id="179234" name="Text Box 32"/>
            <p:cNvSpPr txBox="1">
              <a:spLocks noChangeArrowheads="1"/>
            </p:cNvSpPr>
            <p:nvPr/>
          </p:nvSpPr>
          <p:spPr bwMode="auto">
            <a:xfrm>
              <a:off x="2506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8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A6D4C79-CABD-4683-847C-02FDB7072F2F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Heapsort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Heapsort(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 </a:t>
            </a:r>
            <a:r>
              <a:rPr lang="en-US" altLang="zh-CN" smtClean="0">
                <a:solidFill>
                  <a:srgbClr val="CD0000"/>
                </a:solidFill>
              </a:rPr>
              <a:t>Analysis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??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times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exchange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[1]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–1       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smtClean="0">
                <a:sym typeface="Symbol" panose="05050102010706020507" pitchFamily="18" charset="2"/>
              </a:rPr>
              <a:t>)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endParaRPr lang="en-US" altLang="zh-CN" sz="1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CD0000"/>
                </a:solidFill>
              </a:rPr>
              <a:t>Total Running time</a:t>
            </a:r>
            <a:r>
              <a:rPr lang="en-US" altLang="zh-CN" smtClean="0"/>
              <a:t>: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+ 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6396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5070591-4250-4716-AF4E-73EC4D41A5BB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Building a heap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Convert an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where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length[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 into a heap.</a:t>
            </a:r>
          </a:p>
          <a:p>
            <a:pPr marL="609600" indent="-609600"/>
            <a:r>
              <a:rPr lang="en-US" altLang="zh-CN" smtClean="0"/>
              <a:t>Notice that the elements in the subarray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/2+1)..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are already 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-element heaps to begin with.</a:t>
            </a:r>
          </a:p>
          <a:p>
            <a:pPr marL="609600" indent="-609600"/>
            <a:endParaRPr lang="en-US" altLang="zh-CN" sz="2000" smtClean="0"/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207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1C7F556-B3C0-48E7-BAC6-CB14B5AC5F73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16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 </a:t>
            </a:r>
          </a:p>
        </p:txBody>
      </p:sp>
      <p:grpSp>
        <p:nvGrpSpPr>
          <p:cNvPr id="182277" name="Group 14"/>
          <p:cNvGrpSpPr>
            <a:grpSpLocks/>
          </p:cNvGrpSpPr>
          <p:nvPr/>
        </p:nvGrpSpPr>
        <p:grpSpPr bwMode="auto">
          <a:xfrm>
            <a:off x="2971800" y="1600200"/>
            <a:ext cx="4495800" cy="457200"/>
            <a:chOff x="912" y="1008"/>
            <a:chExt cx="2832" cy="288"/>
          </a:xfrm>
        </p:grpSpPr>
        <p:sp>
          <p:nvSpPr>
            <p:cNvPr id="182339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28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4    1    3    2    16   9   10   14   8   7</a:t>
              </a:r>
            </a:p>
          </p:txBody>
        </p:sp>
        <p:sp>
          <p:nvSpPr>
            <p:cNvPr id="182340" name="Line 5"/>
            <p:cNvSpPr>
              <a:spLocks noChangeShapeType="1"/>
            </p:cNvSpPr>
            <p:nvPr/>
          </p:nvSpPr>
          <p:spPr bwMode="auto">
            <a:xfrm flipH="1">
              <a:off x="11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1" name="Line 6"/>
            <p:cNvSpPr>
              <a:spLocks noChangeShapeType="1"/>
            </p:cNvSpPr>
            <p:nvPr/>
          </p:nvSpPr>
          <p:spPr bwMode="auto">
            <a:xfrm flipH="1">
              <a:off x="14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2" name="Line 7"/>
            <p:cNvSpPr>
              <a:spLocks noChangeShapeType="1"/>
            </p:cNvSpPr>
            <p:nvPr/>
          </p:nvSpPr>
          <p:spPr bwMode="auto">
            <a:xfrm flipH="1">
              <a:off x="1728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3" name="Line 8"/>
            <p:cNvSpPr>
              <a:spLocks noChangeShapeType="1"/>
            </p:cNvSpPr>
            <p:nvPr/>
          </p:nvSpPr>
          <p:spPr bwMode="auto">
            <a:xfrm flipH="1">
              <a:off x="201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4" name="Line 9"/>
            <p:cNvSpPr>
              <a:spLocks noChangeShapeType="1"/>
            </p:cNvSpPr>
            <p:nvPr/>
          </p:nvSpPr>
          <p:spPr bwMode="auto">
            <a:xfrm flipH="1">
              <a:off x="24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5" name="Line 10"/>
            <p:cNvSpPr>
              <a:spLocks noChangeShapeType="1"/>
            </p:cNvSpPr>
            <p:nvPr/>
          </p:nvSpPr>
          <p:spPr bwMode="auto">
            <a:xfrm flipH="1">
              <a:off x="26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6" name="Line 11"/>
            <p:cNvSpPr>
              <a:spLocks noChangeShapeType="1"/>
            </p:cNvSpPr>
            <p:nvPr/>
          </p:nvSpPr>
          <p:spPr bwMode="auto">
            <a:xfrm flipH="1">
              <a:off x="297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7" name="Line 12"/>
            <p:cNvSpPr>
              <a:spLocks noChangeShapeType="1"/>
            </p:cNvSpPr>
            <p:nvPr/>
          </p:nvSpPr>
          <p:spPr bwMode="auto">
            <a:xfrm flipH="1">
              <a:off x="331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8" name="Line 13"/>
            <p:cNvSpPr>
              <a:spLocks noChangeShapeType="1"/>
            </p:cNvSpPr>
            <p:nvPr/>
          </p:nvSpPr>
          <p:spPr bwMode="auto">
            <a:xfrm flipH="1">
              <a:off x="35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00" name="Group 76"/>
          <p:cNvGrpSpPr>
            <a:grpSpLocks/>
          </p:cNvGrpSpPr>
          <p:nvPr/>
        </p:nvGrpSpPr>
        <p:grpSpPr bwMode="auto">
          <a:xfrm>
            <a:off x="1924050" y="2500313"/>
            <a:ext cx="3638550" cy="3367087"/>
            <a:chOff x="252" y="1575"/>
            <a:chExt cx="2292" cy="2121"/>
          </a:xfrm>
        </p:grpSpPr>
        <p:sp>
          <p:nvSpPr>
            <p:cNvPr id="182310" name="Oval 15"/>
            <p:cNvSpPr>
              <a:spLocks noChangeArrowheads="1"/>
            </p:cNvSpPr>
            <p:nvPr/>
          </p:nvSpPr>
          <p:spPr bwMode="auto">
            <a:xfrm>
              <a:off x="1344" y="177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11" name="Oval 16"/>
            <p:cNvSpPr>
              <a:spLocks noChangeArrowheads="1"/>
            </p:cNvSpPr>
            <p:nvPr/>
          </p:nvSpPr>
          <p:spPr bwMode="auto">
            <a:xfrm>
              <a:off x="864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12" name="Oval 17"/>
            <p:cNvSpPr>
              <a:spLocks noChangeArrowheads="1"/>
            </p:cNvSpPr>
            <p:nvPr/>
          </p:nvSpPr>
          <p:spPr bwMode="auto">
            <a:xfrm>
              <a:off x="1872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13" name="Oval 18"/>
            <p:cNvSpPr>
              <a:spLocks noChangeArrowheads="1"/>
            </p:cNvSpPr>
            <p:nvPr/>
          </p:nvSpPr>
          <p:spPr bwMode="auto">
            <a:xfrm>
              <a:off x="480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14" name="Oval 19"/>
            <p:cNvSpPr>
              <a:spLocks noChangeArrowheads="1"/>
            </p:cNvSpPr>
            <p:nvPr/>
          </p:nvSpPr>
          <p:spPr bwMode="auto">
            <a:xfrm>
              <a:off x="1248" y="2736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315" name="Oval 20"/>
            <p:cNvSpPr>
              <a:spLocks noChangeArrowheads="1"/>
            </p:cNvSpPr>
            <p:nvPr/>
          </p:nvSpPr>
          <p:spPr bwMode="auto">
            <a:xfrm>
              <a:off x="1632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16" name="Oval 21"/>
            <p:cNvSpPr>
              <a:spLocks noChangeArrowheads="1"/>
            </p:cNvSpPr>
            <p:nvPr/>
          </p:nvSpPr>
          <p:spPr bwMode="auto">
            <a:xfrm>
              <a:off x="28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317" name="Oval 22"/>
            <p:cNvSpPr>
              <a:spLocks noChangeArrowheads="1"/>
            </p:cNvSpPr>
            <p:nvPr/>
          </p:nvSpPr>
          <p:spPr bwMode="auto">
            <a:xfrm>
              <a:off x="76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18" name="Oval 23"/>
            <p:cNvSpPr>
              <a:spLocks noChangeArrowheads="1"/>
            </p:cNvSpPr>
            <p:nvPr/>
          </p:nvSpPr>
          <p:spPr bwMode="auto">
            <a:xfrm>
              <a:off x="1104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19" name="Line 24"/>
            <p:cNvSpPr>
              <a:spLocks noChangeShapeType="1"/>
            </p:cNvSpPr>
            <p:nvPr/>
          </p:nvSpPr>
          <p:spPr bwMode="auto">
            <a:xfrm flipH="1">
              <a:off x="110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0" name="Line 25"/>
            <p:cNvSpPr>
              <a:spLocks noChangeShapeType="1"/>
            </p:cNvSpPr>
            <p:nvPr/>
          </p:nvSpPr>
          <p:spPr bwMode="auto">
            <a:xfrm>
              <a:off x="1584" y="20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1" name="Line 26"/>
            <p:cNvSpPr>
              <a:spLocks noChangeShapeType="1"/>
            </p:cNvSpPr>
            <p:nvPr/>
          </p:nvSpPr>
          <p:spPr bwMode="auto">
            <a:xfrm flipH="1">
              <a:off x="67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2" name="Line 27"/>
            <p:cNvSpPr>
              <a:spLocks noChangeShapeType="1"/>
            </p:cNvSpPr>
            <p:nvPr/>
          </p:nvSpPr>
          <p:spPr bwMode="auto">
            <a:xfrm>
              <a:off x="1104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3" name="Line 28"/>
            <p:cNvSpPr>
              <a:spLocks noChangeShapeType="1"/>
            </p:cNvSpPr>
            <p:nvPr/>
          </p:nvSpPr>
          <p:spPr bwMode="auto">
            <a:xfrm flipH="1">
              <a:off x="432" y="30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4" name="Line 29"/>
            <p:cNvSpPr>
              <a:spLocks noChangeShapeType="1"/>
            </p:cNvSpPr>
            <p:nvPr/>
          </p:nvSpPr>
          <p:spPr bwMode="auto">
            <a:xfrm>
              <a:off x="624" y="302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5" name="Line 30"/>
            <p:cNvSpPr>
              <a:spLocks noChangeShapeType="1"/>
            </p:cNvSpPr>
            <p:nvPr/>
          </p:nvSpPr>
          <p:spPr bwMode="auto">
            <a:xfrm flipH="1">
              <a:off x="1248" y="30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6" name="Line 31"/>
            <p:cNvSpPr>
              <a:spLocks noChangeShapeType="1"/>
            </p:cNvSpPr>
            <p:nvPr/>
          </p:nvSpPr>
          <p:spPr bwMode="auto">
            <a:xfrm flipH="1">
              <a:off x="1824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7" name="Oval 32"/>
            <p:cNvSpPr>
              <a:spLocks noChangeArrowheads="1"/>
            </p:cNvSpPr>
            <p:nvPr/>
          </p:nvSpPr>
          <p:spPr bwMode="auto">
            <a:xfrm>
              <a:off x="2256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328" name="Line 33"/>
            <p:cNvSpPr>
              <a:spLocks noChangeShapeType="1"/>
            </p:cNvSpPr>
            <p:nvPr/>
          </p:nvSpPr>
          <p:spPr bwMode="auto">
            <a:xfrm>
              <a:off x="211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9" name="Text Box 34"/>
            <p:cNvSpPr txBox="1">
              <a:spLocks noChangeArrowheads="1"/>
            </p:cNvSpPr>
            <p:nvPr/>
          </p:nvSpPr>
          <p:spPr bwMode="auto">
            <a:xfrm>
              <a:off x="1382" y="157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30" name="Text Box 35"/>
            <p:cNvSpPr txBox="1">
              <a:spLocks noChangeArrowheads="1"/>
            </p:cNvSpPr>
            <p:nvPr/>
          </p:nvSpPr>
          <p:spPr bwMode="auto">
            <a:xfrm>
              <a:off x="924" y="20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31" name="Text Box 36"/>
            <p:cNvSpPr txBox="1">
              <a:spLocks noChangeArrowheads="1"/>
            </p:cNvSpPr>
            <p:nvPr/>
          </p:nvSpPr>
          <p:spPr bwMode="auto">
            <a:xfrm>
              <a:off x="1910" y="200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32" name="Text Box 37"/>
            <p:cNvSpPr txBox="1">
              <a:spLocks noChangeArrowheads="1"/>
            </p:cNvSpPr>
            <p:nvPr/>
          </p:nvSpPr>
          <p:spPr bwMode="auto">
            <a:xfrm>
              <a:off x="518" y="258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33" name="Text Box 38"/>
            <p:cNvSpPr txBox="1">
              <a:spLocks noChangeArrowheads="1"/>
            </p:cNvSpPr>
            <p:nvPr/>
          </p:nvSpPr>
          <p:spPr bwMode="auto">
            <a:xfrm>
              <a:off x="1308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34" name="Text Box 39"/>
            <p:cNvSpPr txBox="1">
              <a:spLocks noChangeArrowheads="1"/>
            </p:cNvSpPr>
            <p:nvPr/>
          </p:nvSpPr>
          <p:spPr bwMode="auto">
            <a:xfrm>
              <a:off x="1670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35" name="Text Box 40"/>
            <p:cNvSpPr txBox="1">
              <a:spLocks noChangeArrowheads="1"/>
            </p:cNvSpPr>
            <p:nvPr/>
          </p:nvSpPr>
          <p:spPr bwMode="auto">
            <a:xfrm>
              <a:off x="2316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36" name="Text Box 41"/>
            <p:cNvSpPr txBox="1">
              <a:spLocks noChangeArrowheads="1"/>
            </p:cNvSpPr>
            <p:nvPr/>
          </p:nvSpPr>
          <p:spPr bwMode="auto">
            <a:xfrm>
              <a:off x="252" y="325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37" name="Text Box 42"/>
            <p:cNvSpPr txBox="1">
              <a:spLocks noChangeArrowheads="1"/>
            </p:cNvSpPr>
            <p:nvPr/>
          </p:nvSpPr>
          <p:spPr bwMode="auto">
            <a:xfrm>
              <a:off x="828" y="32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38" name="Text Box 43"/>
            <p:cNvSpPr txBox="1">
              <a:spLocks noChangeArrowheads="1"/>
            </p:cNvSpPr>
            <p:nvPr/>
          </p:nvSpPr>
          <p:spPr bwMode="auto">
            <a:xfrm>
              <a:off x="1056" y="3255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6701" name="Group 77"/>
          <p:cNvGrpSpPr>
            <a:grpSpLocks/>
          </p:cNvGrpSpPr>
          <p:nvPr/>
        </p:nvGrpSpPr>
        <p:grpSpPr bwMode="auto">
          <a:xfrm>
            <a:off x="6191250" y="2438400"/>
            <a:ext cx="3638550" cy="3367088"/>
            <a:chOff x="2940" y="1536"/>
            <a:chExt cx="2292" cy="2121"/>
          </a:xfrm>
        </p:grpSpPr>
        <p:sp>
          <p:nvSpPr>
            <p:cNvPr id="182281" name="Oval 44"/>
            <p:cNvSpPr>
              <a:spLocks noChangeArrowheads="1"/>
            </p:cNvSpPr>
            <p:nvPr/>
          </p:nvSpPr>
          <p:spPr bwMode="auto">
            <a:xfrm>
              <a:off x="4032" y="173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282" name="Oval 45"/>
            <p:cNvSpPr>
              <a:spLocks noChangeArrowheads="1"/>
            </p:cNvSpPr>
            <p:nvPr/>
          </p:nvSpPr>
          <p:spPr bwMode="auto">
            <a:xfrm>
              <a:off x="3552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283" name="Oval 46"/>
            <p:cNvSpPr>
              <a:spLocks noChangeArrowheads="1"/>
            </p:cNvSpPr>
            <p:nvPr/>
          </p:nvSpPr>
          <p:spPr bwMode="auto">
            <a:xfrm>
              <a:off x="4560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284" name="Oval 47"/>
            <p:cNvSpPr>
              <a:spLocks noChangeArrowheads="1"/>
            </p:cNvSpPr>
            <p:nvPr/>
          </p:nvSpPr>
          <p:spPr bwMode="auto">
            <a:xfrm>
              <a:off x="3168" y="2697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285" name="Oval 48"/>
            <p:cNvSpPr>
              <a:spLocks noChangeArrowheads="1"/>
            </p:cNvSpPr>
            <p:nvPr/>
          </p:nvSpPr>
          <p:spPr bwMode="auto">
            <a:xfrm>
              <a:off x="3936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286" name="Oval 49"/>
            <p:cNvSpPr>
              <a:spLocks noChangeArrowheads="1"/>
            </p:cNvSpPr>
            <p:nvPr/>
          </p:nvSpPr>
          <p:spPr bwMode="auto">
            <a:xfrm>
              <a:off x="4320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287" name="Oval 50"/>
            <p:cNvSpPr>
              <a:spLocks noChangeArrowheads="1"/>
            </p:cNvSpPr>
            <p:nvPr/>
          </p:nvSpPr>
          <p:spPr bwMode="auto">
            <a:xfrm>
              <a:off x="297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288" name="Oval 51"/>
            <p:cNvSpPr>
              <a:spLocks noChangeArrowheads="1"/>
            </p:cNvSpPr>
            <p:nvPr/>
          </p:nvSpPr>
          <p:spPr bwMode="auto">
            <a:xfrm>
              <a:off x="345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289" name="Oval 52"/>
            <p:cNvSpPr>
              <a:spLocks noChangeArrowheads="1"/>
            </p:cNvSpPr>
            <p:nvPr/>
          </p:nvSpPr>
          <p:spPr bwMode="auto">
            <a:xfrm>
              <a:off x="3792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290" name="Line 53"/>
            <p:cNvSpPr>
              <a:spLocks noChangeShapeType="1"/>
            </p:cNvSpPr>
            <p:nvPr/>
          </p:nvSpPr>
          <p:spPr bwMode="auto">
            <a:xfrm flipH="1">
              <a:off x="3792" y="1977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1" name="Line 54"/>
            <p:cNvSpPr>
              <a:spLocks noChangeShapeType="1"/>
            </p:cNvSpPr>
            <p:nvPr/>
          </p:nvSpPr>
          <p:spPr bwMode="auto">
            <a:xfrm>
              <a:off x="4272" y="1977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2" name="Line 55"/>
            <p:cNvSpPr>
              <a:spLocks noChangeShapeType="1"/>
            </p:cNvSpPr>
            <p:nvPr/>
          </p:nvSpPr>
          <p:spPr bwMode="auto">
            <a:xfrm flipH="1">
              <a:off x="336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3" name="Line 56"/>
            <p:cNvSpPr>
              <a:spLocks noChangeShapeType="1"/>
            </p:cNvSpPr>
            <p:nvPr/>
          </p:nvSpPr>
          <p:spPr bwMode="auto">
            <a:xfrm>
              <a:off x="3792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57"/>
            <p:cNvSpPr>
              <a:spLocks noChangeShapeType="1"/>
            </p:cNvSpPr>
            <p:nvPr/>
          </p:nvSpPr>
          <p:spPr bwMode="auto">
            <a:xfrm flipH="1">
              <a:off x="3120" y="2985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58"/>
            <p:cNvSpPr>
              <a:spLocks noChangeShapeType="1"/>
            </p:cNvSpPr>
            <p:nvPr/>
          </p:nvSpPr>
          <p:spPr bwMode="auto">
            <a:xfrm>
              <a:off x="3312" y="2985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59"/>
            <p:cNvSpPr>
              <a:spLocks noChangeShapeType="1"/>
            </p:cNvSpPr>
            <p:nvPr/>
          </p:nvSpPr>
          <p:spPr bwMode="auto">
            <a:xfrm flipH="1">
              <a:off x="3936" y="2985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60"/>
            <p:cNvSpPr>
              <a:spLocks noChangeShapeType="1"/>
            </p:cNvSpPr>
            <p:nvPr/>
          </p:nvSpPr>
          <p:spPr bwMode="auto">
            <a:xfrm flipH="1">
              <a:off x="4512" y="2457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Oval 61"/>
            <p:cNvSpPr>
              <a:spLocks noChangeArrowheads="1"/>
            </p:cNvSpPr>
            <p:nvPr/>
          </p:nvSpPr>
          <p:spPr bwMode="auto">
            <a:xfrm>
              <a:off x="4944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299" name="Line 62"/>
            <p:cNvSpPr>
              <a:spLocks noChangeShapeType="1"/>
            </p:cNvSpPr>
            <p:nvPr/>
          </p:nvSpPr>
          <p:spPr bwMode="auto">
            <a:xfrm>
              <a:off x="480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Text Box 63"/>
            <p:cNvSpPr txBox="1">
              <a:spLocks noChangeArrowheads="1"/>
            </p:cNvSpPr>
            <p:nvPr/>
          </p:nvSpPr>
          <p:spPr bwMode="auto">
            <a:xfrm>
              <a:off x="4070" y="153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01" name="Text Box 64"/>
            <p:cNvSpPr txBox="1">
              <a:spLocks noChangeArrowheads="1"/>
            </p:cNvSpPr>
            <p:nvPr/>
          </p:nvSpPr>
          <p:spPr bwMode="auto">
            <a:xfrm>
              <a:off x="3612" y="197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02" name="Text Box 65"/>
            <p:cNvSpPr txBox="1">
              <a:spLocks noChangeArrowheads="1"/>
            </p:cNvSpPr>
            <p:nvPr/>
          </p:nvSpPr>
          <p:spPr bwMode="auto">
            <a:xfrm>
              <a:off x="4598" y="196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03" name="Text Box 66"/>
            <p:cNvSpPr txBox="1">
              <a:spLocks noChangeArrowheads="1"/>
            </p:cNvSpPr>
            <p:nvPr/>
          </p:nvSpPr>
          <p:spPr bwMode="auto">
            <a:xfrm>
              <a:off x="3206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04" name="Text Box 67"/>
            <p:cNvSpPr txBox="1">
              <a:spLocks noChangeArrowheads="1"/>
            </p:cNvSpPr>
            <p:nvPr/>
          </p:nvSpPr>
          <p:spPr bwMode="auto">
            <a:xfrm>
              <a:off x="3996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05" name="Text Box 68"/>
            <p:cNvSpPr txBox="1">
              <a:spLocks noChangeArrowheads="1"/>
            </p:cNvSpPr>
            <p:nvPr/>
          </p:nvSpPr>
          <p:spPr bwMode="auto">
            <a:xfrm>
              <a:off x="4358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06" name="Text Box 69"/>
            <p:cNvSpPr txBox="1">
              <a:spLocks noChangeArrowheads="1"/>
            </p:cNvSpPr>
            <p:nvPr/>
          </p:nvSpPr>
          <p:spPr bwMode="auto">
            <a:xfrm>
              <a:off x="5004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07" name="Text Box 70"/>
            <p:cNvSpPr txBox="1">
              <a:spLocks noChangeArrowheads="1"/>
            </p:cNvSpPr>
            <p:nvPr/>
          </p:nvSpPr>
          <p:spPr bwMode="auto">
            <a:xfrm>
              <a:off x="2940" y="32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08" name="Text Box 71"/>
            <p:cNvSpPr txBox="1">
              <a:spLocks noChangeArrowheads="1"/>
            </p:cNvSpPr>
            <p:nvPr/>
          </p:nvSpPr>
          <p:spPr bwMode="auto">
            <a:xfrm>
              <a:off x="3516" y="320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09" name="Text Box 72"/>
            <p:cNvSpPr txBox="1">
              <a:spLocks noChangeArrowheads="1"/>
            </p:cNvSpPr>
            <p:nvPr/>
          </p:nvSpPr>
          <p:spPr bwMode="auto">
            <a:xfrm>
              <a:off x="3744" y="321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715000" y="3844925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9E70708-40C1-4841-A7D4-1F84BDA417D5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7714" name="Group 66"/>
          <p:cNvGrpSpPr>
            <a:grpSpLocks/>
          </p:cNvGrpSpPr>
          <p:nvPr/>
        </p:nvGrpSpPr>
        <p:grpSpPr bwMode="auto">
          <a:xfrm>
            <a:off x="2152650" y="1890713"/>
            <a:ext cx="3638550" cy="3367087"/>
            <a:chOff x="396" y="1191"/>
            <a:chExt cx="2292" cy="2121"/>
          </a:xfrm>
        </p:grpSpPr>
        <p:sp>
          <p:nvSpPr>
            <p:cNvPr id="183333" name="Oval 4"/>
            <p:cNvSpPr>
              <a:spLocks noChangeArrowheads="1"/>
            </p:cNvSpPr>
            <p:nvPr/>
          </p:nvSpPr>
          <p:spPr bwMode="auto">
            <a:xfrm>
              <a:off x="1488" y="139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34" name="Oval 5"/>
            <p:cNvSpPr>
              <a:spLocks noChangeArrowheads="1"/>
            </p:cNvSpPr>
            <p:nvPr/>
          </p:nvSpPr>
          <p:spPr bwMode="auto">
            <a:xfrm>
              <a:off x="1008" y="18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35" name="Oval 6"/>
            <p:cNvSpPr>
              <a:spLocks noChangeArrowheads="1"/>
            </p:cNvSpPr>
            <p:nvPr/>
          </p:nvSpPr>
          <p:spPr bwMode="auto">
            <a:xfrm>
              <a:off x="2016" y="1824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36" name="Oval 7"/>
            <p:cNvSpPr>
              <a:spLocks noChangeArrowheads="1"/>
            </p:cNvSpPr>
            <p:nvPr/>
          </p:nvSpPr>
          <p:spPr bwMode="auto">
            <a:xfrm>
              <a:off x="624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37" name="Oval 8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38" name="Oval 9"/>
            <p:cNvSpPr>
              <a:spLocks noChangeArrowheads="1"/>
            </p:cNvSpPr>
            <p:nvPr/>
          </p:nvSpPr>
          <p:spPr bwMode="auto">
            <a:xfrm>
              <a:off x="1776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9" name="Oval 10"/>
            <p:cNvSpPr>
              <a:spLocks noChangeArrowheads="1"/>
            </p:cNvSpPr>
            <p:nvPr/>
          </p:nvSpPr>
          <p:spPr bwMode="auto">
            <a:xfrm>
              <a:off x="43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40" name="Oval 11"/>
            <p:cNvSpPr>
              <a:spLocks noChangeArrowheads="1"/>
            </p:cNvSpPr>
            <p:nvPr/>
          </p:nvSpPr>
          <p:spPr bwMode="auto">
            <a:xfrm>
              <a:off x="91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41" name="Oval 12"/>
            <p:cNvSpPr>
              <a:spLocks noChangeArrowheads="1"/>
            </p:cNvSpPr>
            <p:nvPr/>
          </p:nvSpPr>
          <p:spPr bwMode="auto">
            <a:xfrm>
              <a:off x="1248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42" name="Line 13"/>
            <p:cNvSpPr>
              <a:spLocks noChangeShapeType="1"/>
            </p:cNvSpPr>
            <p:nvPr/>
          </p:nvSpPr>
          <p:spPr bwMode="auto">
            <a:xfrm flipH="1">
              <a:off x="1248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3" name="Line 14"/>
            <p:cNvSpPr>
              <a:spLocks noChangeShapeType="1"/>
            </p:cNvSpPr>
            <p:nvPr/>
          </p:nvSpPr>
          <p:spPr bwMode="auto">
            <a:xfrm>
              <a:off x="1728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4" name="Line 15"/>
            <p:cNvSpPr>
              <a:spLocks noChangeShapeType="1"/>
            </p:cNvSpPr>
            <p:nvPr/>
          </p:nvSpPr>
          <p:spPr bwMode="auto">
            <a:xfrm flipH="1">
              <a:off x="81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5" name="Line 16"/>
            <p:cNvSpPr>
              <a:spLocks noChangeShapeType="1"/>
            </p:cNvSpPr>
            <p:nvPr/>
          </p:nvSpPr>
          <p:spPr bwMode="auto">
            <a:xfrm>
              <a:off x="1248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6" name="Line 17"/>
            <p:cNvSpPr>
              <a:spLocks noChangeShapeType="1"/>
            </p:cNvSpPr>
            <p:nvPr/>
          </p:nvSpPr>
          <p:spPr bwMode="auto">
            <a:xfrm flipH="1">
              <a:off x="576" y="26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7" name="Line 18"/>
            <p:cNvSpPr>
              <a:spLocks noChangeShapeType="1"/>
            </p:cNvSpPr>
            <p:nvPr/>
          </p:nvSpPr>
          <p:spPr bwMode="auto">
            <a:xfrm>
              <a:off x="768" y="264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8" name="Line 19"/>
            <p:cNvSpPr>
              <a:spLocks noChangeShapeType="1"/>
            </p:cNvSpPr>
            <p:nvPr/>
          </p:nvSpPr>
          <p:spPr bwMode="auto">
            <a:xfrm flipH="1">
              <a:off x="1392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9" name="Line 20"/>
            <p:cNvSpPr>
              <a:spLocks noChangeShapeType="1"/>
            </p:cNvSpPr>
            <p:nvPr/>
          </p:nvSpPr>
          <p:spPr bwMode="auto">
            <a:xfrm flipH="1">
              <a:off x="196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0" name="Oval 21"/>
            <p:cNvSpPr>
              <a:spLocks noChangeArrowheads="1"/>
            </p:cNvSpPr>
            <p:nvPr/>
          </p:nvSpPr>
          <p:spPr bwMode="auto">
            <a:xfrm>
              <a:off x="2400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51" name="Line 22"/>
            <p:cNvSpPr>
              <a:spLocks noChangeShapeType="1"/>
            </p:cNvSpPr>
            <p:nvPr/>
          </p:nvSpPr>
          <p:spPr bwMode="auto">
            <a:xfrm>
              <a:off x="225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2" name="Text Box 23"/>
            <p:cNvSpPr txBox="1">
              <a:spLocks noChangeArrowheads="1"/>
            </p:cNvSpPr>
            <p:nvPr/>
          </p:nvSpPr>
          <p:spPr bwMode="auto">
            <a:xfrm>
              <a:off x="1526" y="11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53" name="Text Box 24"/>
            <p:cNvSpPr txBox="1">
              <a:spLocks noChangeArrowheads="1"/>
            </p:cNvSpPr>
            <p:nvPr/>
          </p:nvSpPr>
          <p:spPr bwMode="auto">
            <a:xfrm>
              <a:off x="1068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54" name="Text Box 25"/>
            <p:cNvSpPr txBox="1">
              <a:spLocks noChangeArrowheads="1"/>
            </p:cNvSpPr>
            <p:nvPr/>
          </p:nvSpPr>
          <p:spPr bwMode="auto">
            <a:xfrm>
              <a:off x="2054" y="162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55" name="Text Box 26"/>
            <p:cNvSpPr txBox="1">
              <a:spLocks noChangeArrowheads="1"/>
            </p:cNvSpPr>
            <p:nvPr/>
          </p:nvSpPr>
          <p:spPr bwMode="auto">
            <a:xfrm>
              <a:off x="662" y="219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56" name="Text Box 27"/>
            <p:cNvSpPr txBox="1">
              <a:spLocks noChangeArrowheads="1"/>
            </p:cNvSpPr>
            <p:nvPr/>
          </p:nvSpPr>
          <p:spPr bwMode="auto">
            <a:xfrm>
              <a:off x="1452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57" name="Text Box 28"/>
            <p:cNvSpPr txBox="1">
              <a:spLocks noChangeArrowheads="1"/>
            </p:cNvSpPr>
            <p:nvPr/>
          </p:nvSpPr>
          <p:spPr bwMode="auto">
            <a:xfrm>
              <a:off x="1814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58" name="Text Box 29"/>
            <p:cNvSpPr txBox="1">
              <a:spLocks noChangeArrowheads="1"/>
            </p:cNvSpPr>
            <p:nvPr/>
          </p:nvSpPr>
          <p:spPr bwMode="auto">
            <a:xfrm>
              <a:off x="2460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59" name="Text Box 30"/>
            <p:cNvSpPr txBox="1">
              <a:spLocks noChangeArrowheads="1"/>
            </p:cNvSpPr>
            <p:nvPr/>
          </p:nvSpPr>
          <p:spPr bwMode="auto">
            <a:xfrm>
              <a:off x="396" y="287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60" name="Text Box 31"/>
            <p:cNvSpPr txBox="1">
              <a:spLocks noChangeArrowheads="1"/>
            </p:cNvSpPr>
            <p:nvPr/>
          </p:nvSpPr>
          <p:spPr bwMode="auto">
            <a:xfrm>
              <a:off x="972" y="286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61" name="Text Box 32"/>
            <p:cNvSpPr txBox="1">
              <a:spLocks noChangeArrowheads="1"/>
            </p:cNvSpPr>
            <p:nvPr/>
          </p:nvSpPr>
          <p:spPr bwMode="auto">
            <a:xfrm>
              <a:off x="1200" y="2871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3304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05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06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07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08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09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10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11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12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13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4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5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6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7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8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9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0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1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2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3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24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25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6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27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28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29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30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31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2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5927725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EB93672-EFBE-4B4A-A46F-2282B79ED4E8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solidFill>
                <a:schemeClr val="accent2"/>
              </a:solidFill>
            </a:endParaRPr>
          </a:p>
        </p:txBody>
      </p:sp>
      <p:grpSp>
        <p:nvGrpSpPr>
          <p:cNvPr id="28737" name="Group 65"/>
          <p:cNvGrpSpPr>
            <a:grpSpLocks/>
          </p:cNvGrpSpPr>
          <p:nvPr/>
        </p:nvGrpSpPr>
        <p:grpSpPr bwMode="auto">
          <a:xfrm>
            <a:off x="2209800" y="1905000"/>
            <a:ext cx="3638550" cy="3367088"/>
            <a:chOff x="432" y="1200"/>
            <a:chExt cx="2292" cy="2121"/>
          </a:xfrm>
        </p:grpSpPr>
        <p:sp>
          <p:nvSpPr>
            <p:cNvPr id="184357" name="Oval 4"/>
            <p:cNvSpPr>
              <a:spLocks noChangeArrowheads="1"/>
            </p:cNvSpPr>
            <p:nvPr/>
          </p:nvSpPr>
          <p:spPr bwMode="auto">
            <a:xfrm>
              <a:off x="1524" y="1401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8" name="Oval 5"/>
            <p:cNvSpPr>
              <a:spLocks noChangeArrowheads="1"/>
            </p:cNvSpPr>
            <p:nvPr/>
          </p:nvSpPr>
          <p:spPr bwMode="auto">
            <a:xfrm>
              <a:off x="10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59" name="Oval 6"/>
            <p:cNvSpPr>
              <a:spLocks noChangeArrowheads="1"/>
            </p:cNvSpPr>
            <p:nvPr/>
          </p:nvSpPr>
          <p:spPr bwMode="auto">
            <a:xfrm>
              <a:off x="2052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60" name="Oval 7"/>
            <p:cNvSpPr>
              <a:spLocks noChangeArrowheads="1"/>
            </p:cNvSpPr>
            <p:nvPr/>
          </p:nvSpPr>
          <p:spPr bwMode="auto">
            <a:xfrm>
              <a:off x="66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61" name="Oval 8"/>
            <p:cNvSpPr>
              <a:spLocks noChangeArrowheads="1"/>
            </p:cNvSpPr>
            <p:nvPr/>
          </p:nvSpPr>
          <p:spPr bwMode="auto">
            <a:xfrm>
              <a:off x="14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62" name="Oval 9"/>
            <p:cNvSpPr>
              <a:spLocks noChangeArrowheads="1"/>
            </p:cNvSpPr>
            <p:nvPr/>
          </p:nvSpPr>
          <p:spPr bwMode="auto">
            <a:xfrm>
              <a:off x="181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63" name="Oval 10"/>
            <p:cNvSpPr>
              <a:spLocks noChangeArrowheads="1"/>
            </p:cNvSpPr>
            <p:nvPr/>
          </p:nvSpPr>
          <p:spPr bwMode="auto">
            <a:xfrm>
              <a:off x="46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64" name="Oval 11"/>
            <p:cNvSpPr>
              <a:spLocks noChangeArrowheads="1"/>
            </p:cNvSpPr>
            <p:nvPr/>
          </p:nvSpPr>
          <p:spPr bwMode="auto">
            <a:xfrm>
              <a:off x="94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65" name="Oval 12"/>
            <p:cNvSpPr>
              <a:spLocks noChangeArrowheads="1"/>
            </p:cNvSpPr>
            <p:nvPr/>
          </p:nvSpPr>
          <p:spPr bwMode="auto">
            <a:xfrm>
              <a:off x="1284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66" name="Line 13"/>
            <p:cNvSpPr>
              <a:spLocks noChangeShapeType="1"/>
            </p:cNvSpPr>
            <p:nvPr/>
          </p:nvSpPr>
          <p:spPr bwMode="auto">
            <a:xfrm flipH="1">
              <a:off x="1284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7" name="Line 14"/>
            <p:cNvSpPr>
              <a:spLocks noChangeShapeType="1"/>
            </p:cNvSpPr>
            <p:nvPr/>
          </p:nvSpPr>
          <p:spPr bwMode="auto">
            <a:xfrm>
              <a:off x="1764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8" name="Line 15"/>
            <p:cNvSpPr>
              <a:spLocks noChangeShapeType="1"/>
            </p:cNvSpPr>
            <p:nvPr/>
          </p:nvSpPr>
          <p:spPr bwMode="auto">
            <a:xfrm flipH="1">
              <a:off x="85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9" name="Line 16"/>
            <p:cNvSpPr>
              <a:spLocks noChangeShapeType="1"/>
            </p:cNvSpPr>
            <p:nvPr/>
          </p:nvSpPr>
          <p:spPr bwMode="auto">
            <a:xfrm>
              <a:off x="12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17"/>
            <p:cNvSpPr>
              <a:spLocks noChangeShapeType="1"/>
            </p:cNvSpPr>
            <p:nvPr/>
          </p:nvSpPr>
          <p:spPr bwMode="auto">
            <a:xfrm flipH="1">
              <a:off x="612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1" name="Line 18"/>
            <p:cNvSpPr>
              <a:spLocks noChangeShapeType="1"/>
            </p:cNvSpPr>
            <p:nvPr/>
          </p:nvSpPr>
          <p:spPr bwMode="auto">
            <a:xfrm>
              <a:off x="804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2" name="Line 19"/>
            <p:cNvSpPr>
              <a:spLocks noChangeShapeType="1"/>
            </p:cNvSpPr>
            <p:nvPr/>
          </p:nvSpPr>
          <p:spPr bwMode="auto">
            <a:xfrm flipH="1">
              <a:off x="1428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3" name="Line 20"/>
            <p:cNvSpPr>
              <a:spLocks noChangeShapeType="1"/>
            </p:cNvSpPr>
            <p:nvPr/>
          </p:nvSpPr>
          <p:spPr bwMode="auto">
            <a:xfrm flipH="1">
              <a:off x="2004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4" name="Oval 21"/>
            <p:cNvSpPr>
              <a:spLocks noChangeArrowheads="1"/>
            </p:cNvSpPr>
            <p:nvPr/>
          </p:nvSpPr>
          <p:spPr bwMode="auto">
            <a:xfrm>
              <a:off x="2436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5" name="Line 22"/>
            <p:cNvSpPr>
              <a:spLocks noChangeShapeType="1"/>
            </p:cNvSpPr>
            <p:nvPr/>
          </p:nvSpPr>
          <p:spPr bwMode="auto">
            <a:xfrm>
              <a:off x="229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6" name="Text Box 23"/>
            <p:cNvSpPr txBox="1">
              <a:spLocks noChangeArrowheads="1"/>
            </p:cNvSpPr>
            <p:nvPr/>
          </p:nvSpPr>
          <p:spPr bwMode="auto">
            <a:xfrm>
              <a:off x="1562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77" name="Text Box 24"/>
            <p:cNvSpPr txBox="1">
              <a:spLocks noChangeArrowheads="1"/>
            </p:cNvSpPr>
            <p:nvPr/>
          </p:nvSpPr>
          <p:spPr bwMode="auto">
            <a:xfrm>
              <a:off x="1104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78" name="Text Box 25"/>
            <p:cNvSpPr txBox="1">
              <a:spLocks noChangeArrowheads="1"/>
            </p:cNvSpPr>
            <p:nvPr/>
          </p:nvSpPr>
          <p:spPr bwMode="auto">
            <a:xfrm>
              <a:off x="2090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9" name="Text Box 26"/>
            <p:cNvSpPr txBox="1">
              <a:spLocks noChangeArrowheads="1"/>
            </p:cNvSpPr>
            <p:nvPr/>
          </p:nvSpPr>
          <p:spPr bwMode="auto">
            <a:xfrm>
              <a:off x="698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80" name="Text Box 27"/>
            <p:cNvSpPr txBox="1">
              <a:spLocks noChangeArrowheads="1"/>
            </p:cNvSpPr>
            <p:nvPr/>
          </p:nvSpPr>
          <p:spPr bwMode="auto">
            <a:xfrm>
              <a:off x="14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81" name="Text Box 28"/>
            <p:cNvSpPr txBox="1">
              <a:spLocks noChangeArrowheads="1"/>
            </p:cNvSpPr>
            <p:nvPr/>
          </p:nvSpPr>
          <p:spPr bwMode="auto">
            <a:xfrm>
              <a:off x="185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82" name="Text Box 29"/>
            <p:cNvSpPr txBox="1">
              <a:spLocks noChangeArrowheads="1"/>
            </p:cNvSpPr>
            <p:nvPr/>
          </p:nvSpPr>
          <p:spPr bwMode="auto">
            <a:xfrm>
              <a:off x="2496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83" name="Text Box 30"/>
            <p:cNvSpPr txBox="1">
              <a:spLocks noChangeArrowheads="1"/>
            </p:cNvSpPr>
            <p:nvPr/>
          </p:nvSpPr>
          <p:spPr bwMode="auto">
            <a:xfrm>
              <a:off x="432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84" name="Text Box 31"/>
            <p:cNvSpPr txBox="1">
              <a:spLocks noChangeArrowheads="1"/>
            </p:cNvSpPr>
            <p:nvPr/>
          </p:nvSpPr>
          <p:spPr bwMode="auto">
            <a:xfrm>
              <a:off x="1008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85" name="Text Box 32"/>
            <p:cNvSpPr txBox="1">
              <a:spLocks noChangeArrowheads="1"/>
            </p:cNvSpPr>
            <p:nvPr/>
          </p:nvSpPr>
          <p:spPr bwMode="auto">
            <a:xfrm>
              <a:off x="1236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8736" name="Group 64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4328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29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30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31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32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33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34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35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36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37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8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9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0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1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2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3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4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5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46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7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48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49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50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1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52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53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54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55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56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5943600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3B1C838-6204-447D-888B-CAEDB0CA6F7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Heaps: Build-Heap: Rough Analysis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Correctness</a:t>
            </a:r>
            <a:r>
              <a:rPr lang="en-US" altLang="zh-CN" smtClean="0"/>
              <a:t>: induction on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. All trees rooted at </a:t>
            </a:r>
            <a:r>
              <a:rPr lang="en-US" altLang="zh-CN" i="1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 &gt;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are heaps.</a:t>
            </a:r>
          </a:p>
          <a:p>
            <a:r>
              <a:rPr lang="en-US" altLang="zh-CN" smtClean="0">
                <a:solidFill>
                  <a:srgbClr val="CD0000"/>
                </a:solidFill>
              </a:rPr>
              <a:t>Running time</a:t>
            </a:r>
            <a:r>
              <a:rPr lang="en-US" altLang="zh-CN" smtClean="0"/>
              <a:t>: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calls to Heapify =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O(lg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mtClean="0"/>
              <a:t>This is good enough for an </a:t>
            </a:r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bound on Heapsort, but sometimes we build heaps for other reasons, so…</a:t>
            </a:r>
          </a:p>
        </p:txBody>
      </p:sp>
    </p:spTree>
    <p:extLst>
      <p:ext uri="{BB962C8B-B14F-4D97-AF65-F5344CB8AC3E}">
        <p14:creationId xmlns:p14="http://schemas.microsoft.com/office/powerpoint/2010/main" val="2595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26EF31E-CB52-487C-A69F-7FC4B3AE21C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409575"/>
            <a:ext cx="10515600" cy="1325563"/>
          </a:xfrm>
        </p:spPr>
        <p:txBody>
          <a:bodyPr/>
          <a:lstStyle/>
          <a:p>
            <a:r>
              <a:rPr lang="zh-CN" altLang="en-US" smtClean="0"/>
              <a:t>堆排序</a:t>
            </a:r>
            <a:endParaRPr lang="en-US" altLang="zh-CN" smtClean="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Properties: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– like merge sort, but unlike insertion</a:t>
            </a:r>
          </a:p>
          <a:p>
            <a:pPr lvl="1"/>
            <a:r>
              <a:rPr lang="en-US" altLang="zh-CN" smtClean="0"/>
              <a:t>Sorts in place – like insertion, but unlike merge(</a:t>
            </a:r>
            <a:r>
              <a:rPr lang="zh-CN" altLang="en-US" smtClean="0"/>
              <a:t>空间复杂度低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依赖于堆数据结构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449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16E7AC4-6D0F-4090-A3B5-C10C2176343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4642" name="Group 66"/>
          <p:cNvGrpSpPr>
            <a:grpSpLocks/>
          </p:cNvGrpSpPr>
          <p:nvPr/>
        </p:nvGrpSpPr>
        <p:grpSpPr bwMode="auto">
          <a:xfrm>
            <a:off x="2743200" y="1339850"/>
            <a:ext cx="6035675" cy="2470150"/>
            <a:chOff x="768" y="844"/>
            <a:chExt cx="3802" cy="1556"/>
          </a:xfrm>
        </p:grpSpPr>
        <p:sp>
          <p:nvSpPr>
            <p:cNvPr id="191528" name="Oval 4"/>
            <p:cNvSpPr>
              <a:spLocks noChangeArrowheads="1"/>
            </p:cNvSpPr>
            <p:nvPr/>
          </p:nvSpPr>
          <p:spPr bwMode="auto">
            <a:xfrm>
              <a:off x="2890" y="10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529" name="Oval 5"/>
            <p:cNvSpPr>
              <a:spLocks noChangeArrowheads="1"/>
            </p:cNvSpPr>
            <p:nvPr/>
          </p:nvSpPr>
          <p:spPr bwMode="auto">
            <a:xfrm>
              <a:off x="188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530" name="Oval 6"/>
            <p:cNvSpPr>
              <a:spLocks noChangeArrowheads="1"/>
            </p:cNvSpPr>
            <p:nvPr/>
          </p:nvSpPr>
          <p:spPr bwMode="auto">
            <a:xfrm>
              <a:off x="380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31" name="Oval 7"/>
            <p:cNvSpPr>
              <a:spLocks noChangeArrowheads="1"/>
            </p:cNvSpPr>
            <p:nvPr/>
          </p:nvSpPr>
          <p:spPr bwMode="auto">
            <a:xfrm>
              <a:off x="1066" y="172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32" name="Oval 8"/>
            <p:cNvSpPr>
              <a:spLocks noChangeArrowheads="1"/>
            </p:cNvSpPr>
            <p:nvPr/>
          </p:nvSpPr>
          <p:spPr bwMode="auto">
            <a:xfrm>
              <a:off x="260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33" name="Oval 9"/>
            <p:cNvSpPr>
              <a:spLocks noChangeArrowheads="1"/>
            </p:cNvSpPr>
            <p:nvPr/>
          </p:nvSpPr>
          <p:spPr bwMode="auto">
            <a:xfrm>
              <a:off x="77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34" name="Oval 10"/>
            <p:cNvSpPr>
              <a:spLocks noChangeArrowheads="1"/>
            </p:cNvSpPr>
            <p:nvPr/>
          </p:nvSpPr>
          <p:spPr bwMode="auto">
            <a:xfrm>
              <a:off x="1450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35" name="Oval 11"/>
            <p:cNvSpPr>
              <a:spLocks noChangeArrowheads="1"/>
            </p:cNvSpPr>
            <p:nvPr/>
          </p:nvSpPr>
          <p:spPr bwMode="auto">
            <a:xfrm>
              <a:off x="221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36" name="Oval 12"/>
            <p:cNvSpPr>
              <a:spLocks noChangeArrowheads="1"/>
            </p:cNvSpPr>
            <p:nvPr/>
          </p:nvSpPr>
          <p:spPr bwMode="auto">
            <a:xfrm>
              <a:off x="3274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37" name="Oval 13"/>
            <p:cNvSpPr>
              <a:spLocks noChangeArrowheads="1"/>
            </p:cNvSpPr>
            <p:nvPr/>
          </p:nvSpPr>
          <p:spPr bwMode="auto">
            <a:xfrm>
              <a:off x="4330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38" name="Line 14"/>
            <p:cNvSpPr>
              <a:spLocks noChangeShapeType="1"/>
            </p:cNvSpPr>
            <p:nvPr/>
          </p:nvSpPr>
          <p:spPr bwMode="auto">
            <a:xfrm flipH="1">
              <a:off x="2122" y="120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39" name="Line 15"/>
            <p:cNvSpPr>
              <a:spLocks noChangeShapeType="1"/>
            </p:cNvSpPr>
            <p:nvPr/>
          </p:nvSpPr>
          <p:spPr bwMode="auto">
            <a:xfrm>
              <a:off x="3130" y="120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0" name="Line 16"/>
            <p:cNvSpPr>
              <a:spLocks noChangeShapeType="1"/>
            </p:cNvSpPr>
            <p:nvPr/>
          </p:nvSpPr>
          <p:spPr bwMode="auto">
            <a:xfrm flipH="1">
              <a:off x="1306" y="158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1" name="Line 17"/>
            <p:cNvSpPr>
              <a:spLocks noChangeShapeType="1"/>
            </p:cNvSpPr>
            <p:nvPr/>
          </p:nvSpPr>
          <p:spPr bwMode="auto">
            <a:xfrm flipH="1">
              <a:off x="922" y="19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2" name="Line 18"/>
            <p:cNvSpPr>
              <a:spLocks noChangeShapeType="1"/>
            </p:cNvSpPr>
            <p:nvPr/>
          </p:nvSpPr>
          <p:spPr bwMode="auto">
            <a:xfrm>
              <a:off x="1258" y="19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3" name="Line 19"/>
            <p:cNvSpPr>
              <a:spLocks noChangeShapeType="1"/>
            </p:cNvSpPr>
            <p:nvPr/>
          </p:nvSpPr>
          <p:spPr bwMode="auto">
            <a:xfrm>
              <a:off x="2122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4" name="Line 20"/>
            <p:cNvSpPr>
              <a:spLocks noChangeShapeType="1"/>
            </p:cNvSpPr>
            <p:nvPr/>
          </p:nvSpPr>
          <p:spPr bwMode="auto">
            <a:xfrm flipH="1">
              <a:off x="241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5" name="Line 21"/>
            <p:cNvSpPr>
              <a:spLocks noChangeShapeType="1"/>
            </p:cNvSpPr>
            <p:nvPr/>
          </p:nvSpPr>
          <p:spPr bwMode="auto">
            <a:xfrm flipH="1">
              <a:off x="3466" y="158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6" name="Line 22"/>
            <p:cNvSpPr>
              <a:spLocks noChangeShapeType="1"/>
            </p:cNvSpPr>
            <p:nvPr/>
          </p:nvSpPr>
          <p:spPr bwMode="auto">
            <a:xfrm>
              <a:off x="3994" y="15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7" name="Text Box 23"/>
            <p:cNvSpPr txBox="1">
              <a:spLocks noChangeArrowheads="1"/>
            </p:cNvSpPr>
            <p:nvPr/>
          </p:nvSpPr>
          <p:spPr bwMode="auto">
            <a:xfrm>
              <a:off x="2928" y="8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48" name="Text Box 24"/>
            <p:cNvSpPr txBox="1">
              <a:spLocks noChangeArrowheads="1"/>
            </p:cNvSpPr>
            <p:nvPr/>
          </p:nvSpPr>
          <p:spPr bwMode="auto">
            <a:xfrm>
              <a:off x="1920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49" name="Text Box 25"/>
            <p:cNvSpPr txBox="1">
              <a:spLocks noChangeArrowheads="1"/>
            </p:cNvSpPr>
            <p:nvPr/>
          </p:nvSpPr>
          <p:spPr bwMode="auto">
            <a:xfrm>
              <a:off x="3802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50" name="Text Box 26"/>
            <p:cNvSpPr txBox="1">
              <a:spLocks noChangeArrowheads="1"/>
            </p:cNvSpPr>
            <p:nvPr/>
          </p:nvSpPr>
          <p:spPr bwMode="auto">
            <a:xfrm>
              <a:off x="1104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51" name="Text Box 27"/>
            <p:cNvSpPr txBox="1">
              <a:spLocks noChangeArrowheads="1"/>
            </p:cNvSpPr>
            <p:nvPr/>
          </p:nvSpPr>
          <p:spPr bwMode="auto">
            <a:xfrm>
              <a:off x="2630" y="15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52" name="Text Box 28"/>
            <p:cNvSpPr txBox="1">
              <a:spLocks noChangeArrowheads="1"/>
            </p:cNvSpPr>
            <p:nvPr/>
          </p:nvSpPr>
          <p:spPr bwMode="auto">
            <a:xfrm>
              <a:off x="3312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53" name="Text Box 29"/>
            <p:cNvSpPr txBox="1">
              <a:spLocks noChangeArrowheads="1"/>
            </p:cNvSpPr>
            <p:nvPr/>
          </p:nvSpPr>
          <p:spPr bwMode="auto">
            <a:xfrm>
              <a:off x="4368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54" name="Text Box 30"/>
            <p:cNvSpPr txBox="1">
              <a:spLocks noChangeArrowheads="1"/>
            </p:cNvSpPr>
            <p:nvPr/>
          </p:nvSpPr>
          <p:spPr bwMode="auto">
            <a:xfrm>
              <a:off x="768" y="19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55" name="Text Box 31"/>
            <p:cNvSpPr txBox="1">
              <a:spLocks noChangeArrowheads="1"/>
            </p:cNvSpPr>
            <p:nvPr/>
          </p:nvSpPr>
          <p:spPr bwMode="auto">
            <a:xfrm>
              <a:off x="1488" y="19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56" name="Text Box 32"/>
            <p:cNvSpPr txBox="1">
              <a:spLocks noChangeArrowheads="1"/>
            </p:cNvSpPr>
            <p:nvPr/>
          </p:nvSpPr>
          <p:spPr bwMode="auto">
            <a:xfrm>
              <a:off x="2170" y="19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191494" name="Line 62"/>
          <p:cNvSpPr>
            <a:spLocks noChangeShapeType="1"/>
          </p:cNvSpPr>
          <p:nvPr/>
        </p:nvSpPr>
        <p:spPr bwMode="auto">
          <a:xfrm>
            <a:off x="2286000" y="3886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2863850" y="3930650"/>
            <a:ext cx="6035675" cy="2470150"/>
            <a:chOff x="844" y="2476"/>
            <a:chExt cx="3802" cy="1556"/>
          </a:xfrm>
        </p:grpSpPr>
        <p:sp>
          <p:nvSpPr>
            <p:cNvPr id="191496" name="Oval 33"/>
            <p:cNvSpPr>
              <a:spLocks noChangeArrowheads="1"/>
            </p:cNvSpPr>
            <p:nvPr/>
          </p:nvSpPr>
          <p:spPr bwMode="auto">
            <a:xfrm>
              <a:off x="2966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497" name="Oval 34"/>
            <p:cNvSpPr>
              <a:spLocks noChangeArrowheads="1"/>
            </p:cNvSpPr>
            <p:nvPr/>
          </p:nvSpPr>
          <p:spPr bwMode="auto">
            <a:xfrm>
              <a:off x="195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498" name="Oval 35"/>
            <p:cNvSpPr>
              <a:spLocks noChangeArrowheads="1"/>
            </p:cNvSpPr>
            <p:nvPr/>
          </p:nvSpPr>
          <p:spPr bwMode="auto">
            <a:xfrm>
              <a:off x="387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499" name="Oval 36"/>
            <p:cNvSpPr>
              <a:spLocks noChangeArrowheads="1"/>
            </p:cNvSpPr>
            <p:nvPr/>
          </p:nvSpPr>
          <p:spPr bwMode="auto">
            <a:xfrm>
              <a:off x="1142" y="33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00" name="Oval 37"/>
            <p:cNvSpPr>
              <a:spLocks noChangeArrowheads="1"/>
            </p:cNvSpPr>
            <p:nvPr/>
          </p:nvSpPr>
          <p:spPr bwMode="auto">
            <a:xfrm>
              <a:off x="2678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01" name="Oval 38"/>
            <p:cNvSpPr>
              <a:spLocks noChangeArrowheads="1"/>
            </p:cNvSpPr>
            <p:nvPr/>
          </p:nvSpPr>
          <p:spPr bwMode="auto">
            <a:xfrm>
              <a:off x="85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02" name="Oval 39"/>
            <p:cNvSpPr>
              <a:spLocks noChangeArrowheads="1"/>
            </p:cNvSpPr>
            <p:nvPr/>
          </p:nvSpPr>
          <p:spPr bwMode="auto">
            <a:xfrm>
              <a:off x="1526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03" name="Oval 40"/>
            <p:cNvSpPr>
              <a:spLocks noChangeArrowheads="1"/>
            </p:cNvSpPr>
            <p:nvPr/>
          </p:nvSpPr>
          <p:spPr bwMode="auto">
            <a:xfrm>
              <a:off x="229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04" name="Oval 41"/>
            <p:cNvSpPr>
              <a:spLocks noChangeArrowheads="1"/>
            </p:cNvSpPr>
            <p:nvPr/>
          </p:nvSpPr>
          <p:spPr bwMode="auto">
            <a:xfrm>
              <a:off x="3350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05" name="Oval 42"/>
            <p:cNvSpPr>
              <a:spLocks noChangeArrowheads="1"/>
            </p:cNvSpPr>
            <p:nvPr/>
          </p:nvSpPr>
          <p:spPr bwMode="auto">
            <a:xfrm>
              <a:off x="4406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06" name="Line 43"/>
            <p:cNvSpPr>
              <a:spLocks noChangeShapeType="1"/>
            </p:cNvSpPr>
            <p:nvPr/>
          </p:nvSpPr>
          <p:spPr bwMode="auto">
            <a:xfrm flipH="1">
              <a:off x="2198" y="283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44"/>
            <p:cNvSpPr>
              <a:spLocks noChangeShapeType="1"/>
            </p:cNvSpPr>
            <p:nvPr/>
          </p:nvSpPr>
          <p:spPr bwMode="auto">
            <a:xfrm>
              <a:off x="3206" y="283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Line 45"/>
            <p:cNvSpPr>
              <a:spLocks noChangeShapeType="1"/>
            </p:cNvSpPr>
            <p:nvPr/>
          </p:nvSpPr>
          <p:spPr bwMode="auto">
            <a:xfrm flipH="1">
              <a:off x="1382" y="32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9" name="Line 46"/>
            <p:cNvSpPr>
              <a:spLocks noChangeShapeType="1"/>
            </p:cNvSpPr>
            <p:nvPr/>
          </p:nvSpPr>
          <p:spPr bwMode="auto">
            <a:xfrm flipH="1">
              <a:off x="998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Line 47"/>
            <p:cNvSpPr>
              <a:spLocks noChangeShapeType="1"/>
            </p:cNvSpPr>
            <p:nvPr/>
          </p:nvSpPr>
          <p:spPr bwMode="auto">
            <a:xfrm>
              <a:off x="1334" y="36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1" name="Line 48"/>
            <p:cNvSpPr>
              <a:spLocks noChangeShapeType="1"/>
            </p:cNvSpPr>
            <p:nvPr/>
          </p:nvSpPr>
          <p:spPr bwMode="auto">
            <a:xfrm>
              <a:off x="2198" y="321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2" name="Line 49"/>
            <p:cNvSpPr>
              <a:spLocks noChangeShapeType="1"/>
            </p:cNvSpPr>
            <p:nvPr/>
          </p:nvSpPr>
          <p:spPr bwMode="auto">
            <a:xfrm flipH="1">
              <a:off x="2496" y="36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3" name="Line 50"/>
            <p:cNvSpPr>
              <a:spLocks noChangeShapeType="1"/>
            </p:cNvSpPr>
            <p:nvPr/>
          </p:nvSpPr>
          <p:spPr bwMode="auto">
            <a:xfrm flipH="1">
              <a:off x="3542" y="321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4" name="Line 51"/>
            <p:cNvSpPr>
              <a:spLocks noChangeShapeType="1"/>
            </p:cNvSpPr>
            <p:nvPr/>
          </p:nvSpPr>
          <p:spPr bwMode="auto">
            <a:xfrm>
              <a:off x="4070" y="32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5" name="Text Box 52"/>
            <p:cNvSpPr txBox="1">
              <a:spLocks noChangeArrowheads="1"/>
            </p:cNvSpPr>
            <p:nvPr/>
          </p:nvSpPr>
          <p:spPr bwMode="auto">
            <a:xfrm>
              <a:off x="3004" y="247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16" name="Text Box 53"/>
            <p:cNvSpPr txBox="1">
              <a:spLocks noChangeArrowheads="1"/>
            </p:cNvSpPr>
            <p:nvPr/>
          </p:nvSpPr>
          <p:spPr bwMode="auto">
            <a:xfrm>
              <a:off x="1996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17" name="Text Box 54"/>
            <p:cNvSpPr txBox="1">
              <a:spLocks noChangeArrowheads="1"/>
            </p:cNvSpPr>
            <p:nvPr/>
          </p:nvSpPr>
          <p:spPr bwMode="auto">
            <a:xfrm>
              <a:off x="3878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18" name="Text Box 55"/>
            <p:cNvSpPr txBox="1">
              <a:spLocks noChangeArrowheads="1"/>
            </p:cNvSpPr>
            <p:nvPr/>
          </p:nvSpPr>
          <p:spPr bwMode="auto">
            <a:xfrm>
              <a:off x="1180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19" name="Text Box 56"/>
            <p:cNvSpPr txBox="1">
              <a:spLocks noChangeArrowheads="1"/>
            </p:cNvSpPr>
            <p:nvPr/>
          </p:nvSpPr>
          <p:spPr bwMode="auto">
            <a:xfrm>
              <a:off x="2706" y="31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20" name="Text Box 57"/>
            <p:cNvSpPr txBox="1">
              <a:spLocks noChangeArrowheads="1"/>
            </p:cNvSpPr>
            <p:nvPr/>
          </p:nvSpPr>
          <p:spPr bwMode="auto">
            <a:xfrm>
              <a:off x="3388" y="32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21" name="Text Box 58"/>
            <p:cNvSpPr txBox="1">
              <a:spLocks noChangeArrowheads="1"/>
            </p:cNvSpPr>
            <p:nvPr/>
          </p:nvSpPr>
          <p:spPr bwMode="auto">
            <a:xfrm>
              <a:off x="4444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22" name="Text Box 59"/>
            <p:cNvSpPr txBox="1">
              <a:spLocks noChangeArrowheads="1"/>
            </p:cNvSpPr>
            <p:nvPr/>
          </p:nvSpPr>
          <p:spPr bwMode="auto">
            <a:xfrm>
              <a:off x="844" y="36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23" name="Text Box 60"/>
            <p:cNvSpPr txBox="1">
              <a:spLocks noChangeArrowheads="1"/>
            </p:cNvSpPr>
            <p:nvPr/>
          </p:nvSpPr>
          <p:spPr bwMode="auto">
            <a:xfrm>
              <a:off x="1564" y="362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24" name="Text Box 61"/>
            <p:cNvSpPr txBox="1">
              <a:spLocks noChangeArrowheads="1"/>
            </p:cNvSpPr>
            <p:nvPr/>
          </p:nvSpPr>
          <p:spPr bwMode="auto">
            <a:xfrm>
              <a:off x="2246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25" name="Oval 63"/>
            <p:cNvSpPr>
              <a:spLocks noChangeArrowheads="1"/>
            </p:cNvSpPr>
            <p:nvPr/>
          </p:nvSpPr>
          <p:spPr bwMode="auto">
            <a:xfrm>
              <a:off x="3072" y="379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91526" name="Line 64"/>
            <p:cNvSpPr>
              <a:spLocks noChangeShapeType="1"/>
            </p:cNvSpPr>
            <p:nvPr/>
          </p:nvSpPr>
          <p:spPr bwMode="auto">
            <a:xfrm>
              <a:off x="2880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7" name="Text Box 65"/>
            <p:cNvSpPr txBox="1">
              <a:spLocks noChangeArrowheads="1"/>
            </p:cNvSpPr>
            <p:nvPr/>
          </p:nvSpPr>
          <p:spPr bwMode="auto">
            <a:xfrm>
              <a:off x="3024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D270D3-859C-40F1-BD5A-17BF6309C7C0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 (cont.)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92517" name="Line 65"/>
          <p:cNvSpPr>
            <a:spLocks noChangeShapeType="1"/>
          </p:cNvSpPr>
          <p:nvPr/>
        </p:nvSpPr>
        <p:spPr bwMode="auto">
          <a:xfrm>
            <a:off x="2286000" y="3962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2863850" y="1416050"/>
            <a:ext cx="6035675" cy="2470150"/>
            <a:chOff x="844" y="892"/>
            <a:chExt cx="3802" cy="1556"/>
          </a:xfrm>
        </p:grpSpPr>
        <p:sp>
          <p:nvSpPr>
            <p:cNvPr id="192552" name="Oval 4"/>
            <p:cNvSpPr>
              <a:spLocks noChangeArrowheads="1"/>
            </p:cNvSpPr>
            <p:nvPr/>
          </p:nvSpPr>
          <p:spPr bwMode="auto">
            <a:xfrm>
              <a:off x="2966" y="10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53" name="Oval 5"/>
            <p:cNvSpPr>
              <a:spLocks noChangeArrowheads="1"/>
            </p:cNvSpPr>
            <p:nvPr/>
          </p:nvSpPr>
          <p:spPr bwMode="auto">
            <a:xfrm>
              <a:off x="195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54" name="Oval 6"/>
            <p:cNvSpPr>
              <a:spLocks noChangeArrowheads="1"/>
            </p:cNvSpPr>
            <p:nvPr/>
          </p:nvSpPr>
          <p:spPr bwMode="auto">
            <a:xfrm>
              <a:off x="387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55" name="Oval 7"/>
            <p:cNvSpPr>
              <a:spLocks noChangeArrowheads="1"/>
            </p:cNvSpPr>
            <p:nvPr/>
          </p:nvSpPr>
          <p:spPr bwMode="auto">
            <a:xfrm>
              <a:off x="114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56" name="Oval 8"/>
            <p:cNvSpPr>
              <a:spLocks noChangeArrowheads="1"/>
            </p:cNvSpPr>
            <p:nvPr/>
          </p:nvSpPr>
          <p:spPr bwMode="auto">
            <a:xfrm>
              <a:off x="3072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57" name="Oval 9"/>
            <p:cNvSpPr>
              <a:spLocks noChangeArrowheads="1"/>
            </p:cNvSpPr>
            <p:nvPr/>
          </p:nvSpPr>
          <p:spPr bwMode="auto">
            <a:xfrm>
              <a:off x="85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58" name="Oval 10"/>
            <p:cNvSpPr>
              <a:spLocks noChangeArrowheads="1"/>
            </p:cNvSpPr>
            <p:nvPr/>
          </p:nvSpPr>
          <p:spPr bwMode="auto">
            <a:xfrm>
              <a:off x="1526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59" name="Oval 11"/>
            <p:cNvSpPr>
              <a:spLocks noChangeArrowheads="1"/>
            </p:cNvSpPr>
            <p:nvPr/>
          </p:nvSpPr>
          <p:spPr bwMode="auto">
            <a:xfrm>
              <a:off x="229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60" name="Oval 12"/>
            <p:cNvSpPr>
              <a:spLocks noChangeArrowheads="1"/>
            </p:cNvSpPr>
            <p:nvPr/>
          </p:nvSpPr>
          <p:spPr bwMode="auto">
            <a:xfrm>
              <a:off x="3350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61" name="Oval 13"/>
            <p:cNvSpPr>
              <a:spLocks noChangeArrowheads="1"/>
            </p:cNvSpPr>
            <p:nvPr/>
          </p:nvSpPr>
          <p:spPr bwMode="auto">
            <a:xfrm>
              <a:off x="4406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62" name="Line 14"/>
            <p:cNvSpPr>
              <a:spLocks noChangeShapeType="1"/>
            </p:cNvSpPr>
            <p:nvPr/>
          </p:nvSpPr>
          <p:spPr bwMode="auto">
            <a:xfrm flipH="1">
              <a:off x="2198" y="124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3" name="Line 15"/>
            <p:cNvSpPr>
              <a:spLocks noChangeShapeType="1"/>
            </p:cNvSpPr>
            <p:nvPr/>
          </p:nvSpPr>
          <p:spPr bwMode="auto">
            <a:xfrm>
              <a:off x="3206" y="124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4" name="Line 16"/>
            <p:cNvSpPr>
              <a:spLocks noChangeShapeType="1"/>
            </p:cNvSpPr>
            <p:nvPr/>
          </p:nvSpPr>
          <p:spPr bwMode="auto">
            <a:xfrm flipH="1">
              <a:off x="1382" y="163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5" name="Line 17"/>
            <p:cNvSpPr>
              <a:spLocks noChangeShapeType="1"/>
            </p:cNvSpPr>
            <p:nvPr/>
          </p:nvSpPr>
          <p:spPr bwMode="auto">
            <a:xfrm flipH="1">
              <a:off x="998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6" name="Line 18"/>
            <p:cNvSpPr>
              <a:spLocks noChangeShapeType="1"/>
            </p:cNvSpPr>
            <p:nvPr/>
          </p:nvSpPr>
          <p:spPr bwMode="auto">
            <a:xfrm>
              <a:off x="133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7" name="Line 19"/>
            <p:cNvSpPr>
              <a:spLocks noChangeShapeType="1"/>
            </p:cNvSpPr>
            <p:nvPr/>
          </p:nvSpPr>
          <p:spPr bwMode="auto">
            <a:xfrm>
              <a:off x="2198" y="163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8" name="Line 20"/>
            <p:cNvSpPr>
              <a:spLocks noChangeShapeType="1"/>
            </p:cNvSpPr>
            <p:nvPr/>
          </p:nvSpPr>
          <p:spPr bwMode="auto">
            <a:xfrm flipH="1">
              <a:off x="249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9" name="Line 21"/>
            <p:cNvSpPr>
              <a:spLocks noChangeShapeType="1"/>
            </p:cNvSpPr>
            <p:nvPr/>
          </p:nvSpPr>
          <p:spPr bwMode="auto">
            <a:xfrm flipH="1">
              <a:off x="3542" y="16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0" name="Line 22"/>
            <p:cNvSpPr>
              <a:spLocks noChangeShapeType="1"/>
            </p:cNvSpPr>
            <p:nvPr/>
          </p:nvSpPr>
          <p:spPr bwMode="auto">
            <a:xfrm>
              <a:off x="4070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1" name="Text Box 23"/>
            <p:cNvSpPr txBox="1">
              <a:spLocks noChangeArrowheads="1"/>
            </p:cNvSpPr>
            <p:nvPr/>
          </p:nvSpPr>
          <p:spPr bwMode="auto">
            <a:xfrm>
              <a:off x="3004" y="89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72" name="Text Box 24"/>
            <p:cNvSpPr txBox="1">
              <a:spLocks noChangeArrowheads="1"/>
            </p:cNvSpPr>
            <p:nvPr/>
          </p:nvSpPr>
          <p:spPr bwMode="auto">
            <a:xfrm>
              <a:off x="1996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73" name="Text Box 25"/>
            <p:cNvSpPr txBox="1">
              <a:spLocks noChangeArrowheads="1"/>
            </p:cNvSpPr>
            <p:nvPr/>
          </p:nvSpPr>
          <p:spPr bwMode="auto">
            <a:xfrm>
              <a:off x="3878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74" name="Text Box 26"/>
            <p:cNvSpPr txBox="1">
              <a:spLocks noChangeArrowheads="1"/>
            </p:cNvSpPr>
            <p:nvPr/>
          </p:nvSpPr>
          <p:spPr bwMode="auto">
            <a:xfrm>
              <a:off x="1180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75" name="Text Box 27"/>
            <p:cNvSpPr txBox="1">
              <a:spLocks noChangeArrowheads="1"/>
            </p:cNvSpPr>
            <p:nvPr/>
          </p:nvSpPr>
          <p:spPr bwMode="auto">
            <a:xfrm>
              <a:off x="2706" y="161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76" name="Text Box 28"/>
            <p:cNvSpPr txBox="1">
              <a:spLocks noChangeArrowheads="1"/>
            </p:cNvSpPr>
            <p:nvPr/>
          </p:nvSpPr>
          <p:spPr bwMode="auto">
            <a:xfrm>
              <a:off x="3388" y="16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77" name="Text Box 29"/>
            <p:cNvSpPr txBox="1">
              <a:spLocks noChangeArrowheads="1"/>
            </p:cNvSpPr>
            <p:nvPr/>
          </p:nvSpPr>
          <p:spPr bwMode="auto">
            <a:xfrm>
              <a:off x="4444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78" name="Text Box 30"/>
            <p:cNvSpPr txBox="1">
              <a:spLocks noChangeArrowheads="1"/>
            </p:cNvSpPr>
            <p:nvPr/>
          </p:nvSpPr>
          <p:spPr bwMode="auto">
            <a:xfrm>
              <a:off x="844" y="20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79" name="Text Box 31"/>
            <p:cNvSpPr txBox="1">
              <a:spLocks noChangeArrowheads="1"/>
            </p:cNvSpPr>
            <p:nvPr/>
          </p:nvSpPr>
          <p:spPr bwMode="auto">
            <a:xfrm>
              <a:off x="1564" y="20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80" name="Text Box 32"/>
            <p:cNvSpPr txBox="1">
              <a:spLocks noChangeArrowheads="1"/>
            </p:cNvSpPr>
            <p:nvPr/>
          </p:nvSpPr>
          <p:spPr bwMode="auto">
            <a:xfrm>
              <a:off x="2246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81" name="Oval 34"/>
            <p:cNvSpPr>
              <a:spLocks noChangeArrowheads="1"/>
            </p:cNvSpPr>
            <p:nvPr/>
          </p:nvSpPr>
          <p:spPr bwMode="auto">
            <a:xfrm>
              <a:off x="2640" y="182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82" name="Line 35"/>
            <p:cNvSpPr>
              <a:spLocks noChangeShapeType="1"/>
            </p:cNvSpPr>
            <p:nvPr/>
          </p:nvSpPr>
          <p:spPr bwMode="auto">
            <a:xfrm>
              <a:off x="288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68"/>
            <p:cNvSpPr txBox="1">
              <a:spLocks noChangeArrowheads="1"/>
            </p:cNvSpPr>
            <p:nvPr/>
          </p:nvSpPr>
          <p:spPr bwMode="auto">
            <a:xfrm>
              <a:off x="3014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  <p:grpSp>
        <p:nvGrpSpPr>
          <p:cNvPr id="25671" name="Group 71"/>
          <p:cNvGrpSpPr>
            <a:grpSpLocks/>
          </p:cNvGrpSpPr>
          <p:nvPr/>
        </p:nvGrpSpPr>
        <p:grpSpPr bwMode="auto">
          <a:xfrm>
            <a:off x="2863850" y="4038600"/>
            <a:ext cx="6035675" cy="2438400"/>
            <a:chOff x="844" y="2544"/>
            <a:chExt cx="3802" cy="1536"/>
          </a:xfrm>
        </p:grpSpPr>
        <p:sp>
          <p:nvSpPr>
            <p:cNvPr id="192520" name="Oval 36"/>
            <p:cNvSpPr>
              <a:spLocks noChangeArrowheads="1"/>
            </p:cNvSpPr>
            <p:nvPr/>
          </p:nvSpPr>
          <p:spPr bwMode="auto">
            <a:xfrm>
              <a:off x="29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21" name="Oval 37"/>
            <p:cNvSpPr>
              <a:spLocks noChangeArrowheads="1"/>
            </p:cNvSpPr>
            <p:nvPr/>
          </p:nvSpPr>
          <p:spPr bwMode="auto">
            <a:xfrm>
              <a:off x="2688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22" name="Oval 38"/>
            <p:cNvSpPr>
              <a:spLocks noChangeArrowheads="1"/>
            </p:cNvSpPr>
            <p:nvPr/>
          </p:nvSpPr>
          <p:spPr bwMode="auto">
            <a:xfrm>
              <a:off x="3878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23" name="Oval 39"/>
            <p:cNvSpPr>
              <a:spLocks noChangeArrowheads="1"/>
            </p:cNvSpPr>
            <p:nvPr/>
          </p:nvSpPr>
          <p:spPr bwMode="auto">
            <a:xfrm>
              <a:off x="1142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24" name="Oval 40"/>
            <p:cNvSpPr>
              <a:spLocks noChangeArrowheads="1"/>
            </p:cNvSpPr>
            <p:nvPr/>
          </p:nvSpPr>
          <p:spPr bwMode="auto">
            <a:xfrm>
              <a:off x="3120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25" name="Oval 41"/>
            <p:cNvSpPr>
              <a:spLocks noChangeArrowheads="1"/>
            </p:cNvSpPr>
            <p:nvPr/>
          </p:nvSpPr>
          <p:spPr bwMode="auto">
            <a:xfrm>
              <a:off x="85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26" name="Oval 42"/>
            <p:cNvSpPr>
              <a:spLocks noChangeArrowheads="1"/>
            </p:cNvSpPr>
            <p:nvPr/>
          </p:nvSpPr>
          <p:spPr bwMode="auto">
            <a:xfrm>
              <a:off x="1526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27" name="Oval 43"/>
            <p:cNvSpPr>
              <a:spLocks noChangeArrowheads="1"/>
            </p:cNvSpPr>
            <p:nvPr/>
          </p:nvSpPr>
          <p:spPr bwMode="auto">
            <a:xfrm>
              <a:off x="229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28" name="Oval 44"/>
            <p:cNvSpPr>
              <a:spLocks noChangeArrowheads="1"/>
            </p:cNvSpPr>
            <p:nvPr/>
          </p:nvSpPr>
          <p:spPr bwMode="auto">
            <a:xfrm>
              <a:off x="3350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29" name="Oval 45"/>
            <p:cNvSpPr>
              <a:spLocks noChangeArrowheads="1"/>
            </p:cNvSpPr>
            <p:nvPr/>
          </p:nvSpPr>
          <p:spPr bwMode="auto">
            <a:xfrm>
              <a:off x="4406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30" name="Line 46"/>
            <p:cNvSpPr>
              <a:spLocks noChangeShapeType="1"/>
            </p:cNvSpPr>
            <p:nvPr/>
          </p:nvSpPr>
          <p:spPr bwMode="auto">
            <a:xfrm flipH="1">
              <a:off x="2198" y="288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1" name="Line 47"/>
            <p:cNvSpPr>
              <a:spLocks noChangeShapeType="1"/>
            </p:cNvSpPr>
            <p:nvPr/>
          </p:nvSpPr>
          <p:spPr bwMode="auto">
            <a:xfrm>
              <a:off x="3206" y="288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2" name="Line 48"/>
            <p:cNvSpPr>
              <a:spLocks noChangeShapeType="1"/>
            </p:cNvSpPr>
            <p:nvPr/>
          </p:nvSpPr>
          <p:spPr bwMode="auto">
            <a:xfrm flipH="1">
              <a:off x="1382" y="326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3" name="Line 49"/>
            <p:cNvSpPr>
              <a:spLocks noChangeShapeType="1"/>
            </p:cNvSpPr>
            <p:nvPr/>
          </p:nvSpPr>
          <p:spPr bwMode="auto">
            <a:xfrm flipH="1">
              <a:off x="998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4" name="Line 50"/>
            <p:cNvSpPr>
              <a:spLocks noChangeShapeType="1"/>
            </p:cNvSpPr>
            <p:nvPr/>
          </p:nvSpPr>
          <p:spPr bwMode="auto">
            <a:xfrm>
              <a:off x="1334" y="36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5" name="Line 51"/>
            <p:cNvSpPr>
              <a:spLocks noChangeShapeType="1"/>
            </p:cNvSpPr>
            <p:nvPr/>
          </p:nvSpPr>
          <p:spPr bwMode="auto">
            <a:xfrm>
              <a:off x="2198" y="326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6" name="Line 52"/>
            <p:cNvSpPr>
              <a:spLocks noChangeShapeType="1"/>
            </p:cNvSpPr>
            <p:nvPr/>
          </p:nvSpPr>
          <p:spPr bwMode="auto">
            <a:xfrm flipH="1">
              <a:off x="2496" y="36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7" name="Line 53"/>
            <p:cNvSpPr>
              <a:spLocks noChangeShapeType="1"/>
            </p:cNvSpPr>
            <p:nvPr/>
          </p:nvSpPr>
          <p:spPr bwMode="auto">
            <a:xfrm flipH="1">
              <a:off x="3542" y="32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8" name="Line 54"/>
            <p:cNvSpPr>
              <a:spLocks noChangeShapeType="1"/>
            </p:cNvSpPr>
            <p:nvPr/>
          </p:nvSpPr>
          <p:spPr bwMode="auto">
            <a:xfrm>
              <a:off x="4070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9" name="Text Box 55"/>
            <p:cNvSpPr txBox="1">
              <a:spLocks noChangeArrowheads="1"/>
            </p:cNvSpPr>
            <p:nvPr/>
          </p:nvSpPr>
          <p:spPr bwMode="auto">
            <a:xfrm>
              <a:off x="3004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40" name="Text Box 56"/>
            <p:cNvSpPr txBox="1">
              <a:spLocks noChangeArrowheads="1"/>
            </p:cNvSpPr>
            <p:nvPr/>
          </p:nvSpPr>
          <p:spPr bwMode="auto">
            <a:xfrm>
              <a:off x="1996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41" name="Text Box 57"/>
            <p:cNvSpPr txBox="1">
              <a:spLocks noChangeArrowheads="1"/>
            </p:cNvSpPr>
            <p:nvPr/>
          </p:nvSpPr>
          <p:spPr bwMode="auto">
            <a:xfrm>
              <a:off x="3878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42" name="Text Box 58"/>
            <p:cNvSpPr txBox="1">
              <a:spLocks noChangeArrowheads="1"/>
            </p:cNvSpPr>
            <p:nvPr/>
          </p:nvSpPr>
          <p:spPr bwMode="auto">
            <a:xfrm>
              <a:off x="1180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43" name="Text Box 59"/>
            <p:cNvSpPr txBox="1">
              <a:spLocks noChangeArrowheads="1"/>
            </p:cNvSpPr>
            <p:nvPr/>
          </p:nvSpPr>
          <p:spPr bwMode="auto">
            <a:xfrm>
              <a:off x="2706" y="32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44" name="Text Box 60"/>
            <p:cNvSpPr txBox="1">
              <a:spLocks noChangeArrowheads="1"/>
            </p:cNvSpPr>
            <p:nvPr/>
          </p:nvSpPr>
          <p:spPr bwMode="auto">
            <a:xfrm>
              <a:off x="3388" y="32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45" name="Text Box 61"/>
            <p:cNvSpPr txBox="1">
              <a:spLocks noChangeArrowheads="1"/>
            </p:cNvSpPr>
            <p:nvPr/>
          </p:nvSpPr>
          <p:spPr bwMode="auto">
            <a:xfrm>
              <a:off x="4444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46" name="Text Box 62"/>
            <p:cNvSpPr txBox="1">
              <a:spLocks noChangeArrowheads="1"/>
            </p:cNvSpPr>
            <p:nvPr/>
          </p:nvSpPr>
          <p:spPr bwMode="auto">
            <a:xfrm>
              <a:off x="844" y="36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47" name="Text Box 63"/>
            <p:cNvSpPr txBox="1">
              <a:spLocks noChangeArrowheads="1"/>
            </p:cNvSpPr>
            <p:nvPr/>
          </p:nvSpPr>
          <p:spPr bwMode="auto">
            <a:xfrm>
              <a:off x="1564" y="36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48" name="Text Box 64"/>
            <p:cNvSpPr txBox="1">
              <a:spLocks noChangeArrowheads="1"/>
            </p:cNvSpPr>
            <p:nvPr/>
          </p:nvSpPr>
          <p:spPr bwMode="auto">
            <a:xfrm>
              <a:off x="2246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49" name="Oval 66"/>
            <p:cNvSpPr>
              <a:spLocks noChangeArrowheads="1"/>
            </p:cNvSpPr>
            <p:nvPr/>
          </p:nvSpPr>
          <p:spPr bwMode="auto">
            <a:xfrm>
              <a:off x="1968" y="307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50" name="Line 67"/>
            <p:cNvSpPr>
              <a:spLocks noChangeShapeType="1"/>
            </p:cNvSpPr>
            <p:nvPr/>
          </p:nvSpPr>
          <p:spPr bwMode="auto">
            <a:xfrm>
              <a:off x="2880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1" name="Text Box 69"/>
            <p:cNvSpPr txBox="1">
              <a:spLocks noChangeArrowheads="1"/>
            </p:cNvSpPr>
            <p:nvPr/>
          </p:nvSpPr>
          <p:spPr bwMode="auto">
            <a:xfrm>
              <a:off x="3062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8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AA67689-A6B5-400A-8C4B-5F0179D0E9A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Heap-Insert(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,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key</a:t>
            </a:r>
            <a:r>
              <a:rPr lang="en-US" altLang="zh-CN" sz="2400" dirty="0" smtClean="0"/>
              <a:t>)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1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+ 1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2 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3 while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1</a:t>
            </a:r>
            <a:r>
              <a:rPr lang="en-US" altLang="zh-CN" sz="2400" dirty="0" smtClean="0">
                <a:sym typeface="Symbol" panose="05050102010706020507" pitchFamily="18" charset="2"/>
              </a:rPr>
              <a:t> and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 &lt;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4          do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5               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6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O(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time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/>
              <a:t> element heap.</a:t>
            </a:r>
          </a:p>
        </p:txBody>
      </p:sp>
    </p:spTree>
    <p:extLst>
      <p:ext uri="{BB962C8B-B14F-4D97-AF65-F5344CB8AC3E}">
        <p14:creationId xmlns:p14="http://schemas.microsoft.com/office/powerpoint/2010/main" val="1365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7F1DE9-F376-41A5-A45E-7446FF7B5AC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Priority Queue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Support these Operations:</a:t>
            </a:r>
          </a:p>
          <a:p>
            <a:r>
              <a:rPr lang="en-US" altLang="zh-CN" dirty="0" smtClean="0"/>
              <a:t>Insert</a:t>
            </a:r>
          </a:p>
          <a:p>
            <a:r>
              <a:rPr lang="en-US" altLang="zh-CN" dirty="0" smtClean="0"/>
              <a:t>Extract-Min – Remove and return minimum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Insert – </a:t>
            </a:r>
            <a:r>
              <a:rPr lang="en-US" altLang="zh-CN" dirty="0" smtClean="0">
                <a:solidFill>
                  <a:schemeClr val="accent2"/>
                </a:solidFill>
              </a:rPr>
              <a:t>O(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time 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Extract-Min –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grpSp>
        <p:nvGrpSpPr>
          <p:cNvPr id="189445" name="Group 17"/>
          <p:cNvGrpSpPr>
            <a:grpSpLocks/>
          </p:cNvGrpSpPr>
          <p:nvPr/>
        </p:nvGrpSpPr>
        <p:grpSpPr bwMode="auto">
          <a:xfrm>
            <a:off x="2214563" y="3352800"/>
            <a:ext cx="7920037" cy="1143000"/>
            <a:chOff x="435" y="2112"/>
            <a:chExt cx="4989" cy="720"/>
          </a:xfrm>
        </p:grpSpPr>
        <p:sp>
          <p:nvSpPr>
            <p:cNvPr id="189446" name="Rectangle 4"/>
            <p:cNvSpPr>
              <a:spLocks noChangeArrowheads="1"/>
            </p:cNvSpPr>
            <p:nvPr/>
          </p:nvSpPr>
          <p:spPr bwMode="auto">
            <a:xfrm>
              <a:off x="480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4</a:t>
              </a:r>
            </a:p>
          </p:txBody>
        </p:sp>
        <p:sp>
          <p:nvSpPr>
            <p:cNvPr id="189447" name="Line 5"/>
            <p:cNvSpPr>
              <a:spLocks noChangeShapeType="1"/>
            </p:cNvSpPr>
            <p:nvPr/>
          </p:nvSpPr>
          <p:spPr bwMode="auto">
            <a:xfrm>
              <a:off x="9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8" name="Rectangle 6"/>
            <p:cNvSpPr>
              <a:spLocks noChangeArrowheads="1"/>
            </p:cNvSpPr>
            <p:nvPr/>
          </p:nvSpPr>
          <p:spPr bwMode="auto">
            <a:xfrm>
              <a:off x="187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9</a:t>
              </a:r>
            </a:p>
          </p:txBody>
        </p:sp>
        <p:sp>
          <p:nvSpPr>
            <p:cNvPr id="189449" name="Line 7"/>
            <p:cNvSpPr>
              <a:spLocks noChangeShapeType="1"/>
            </p:cNvSpPr>
            <p:nvPr/>
          </p:nvSpPr>
          <p:spPr bwMode="auto">
            <a:xfrm>
              <a:off x="23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0" name="Rectangle 8"/>
            <p:cNvSpPr>
              <a:spLocks noChangeArrowheads="1"/>
            </p:cNvSpPr>
            <p:nvPr/>
          </p:nvSpPr>
          <p:spPr bwMode="auto">
            <a:xfrm>
              <a:off x="3216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52</a:t>
              </a:r>
            </a:p>
          </p:txBody>
        </p:sp>
        <p:sp>
          <p:nvSpPr>
            <p:cNvPr id="189451" name="Line 9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2" name="Rectangle 10"/>
            <p:cNvSpPr>
              <a:spLocks noChangeArrowheads="1"/>
            </p:cNvSpPr>
            <p:nvPr/>
          </p:nvSpPr>
          <p:spPr bwMode="auto">
            <a:xfrm>
              <a:off x="451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36</a:t>
              </a:r>
            </a:p>
          </p:txBody>
        </p:sp>
        <p:sp>
          <p:nvSpPr>
            <p:cNvPr id="189453" name="Line 11"/>
            <p:cNvSpPr>
              <a:spLocks noChangeShapeType="1"/>
            </p:cNvSpPr>
            <p:nvPr/>
          </p:nvSpPr>
          <p:spPr bwMode="auto">
            <a:xfrm>
              <a:off x="49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4" name="Line 12"/>
            <p:cNvSpPr>
              <a:spLocks noChangeShapeType="1"/>
            </p:cNvSpPr>
            <p:nvPr/>
          </p:nvSpPr>
          <p:spPr bwMode="auto">
            <a:xfrm flipV="1">
              <a:off x="4944" y="249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5" name="Line 1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6" name="Line 14"/>
            <p:cNvSpPr>
              <a:spLocks noChangeShapeType="1"/>
            </p:cNvSpPr>
            <p:nvPr/>
          </p:nvSpPr>
          <p:spPr bwMode="auto">
            <a:xfrm>
              <a:off x="2544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7" name="Line 15"/>
            <p:cNvSpPr>
              <a:spLocks noChangeShapeType="1"/>
            </p:cNvSpPr>
            <p:nvPr/>
          </p:nvSpPr>
          <p:spPr bwMode="auto">
            <a:xfrm>
              <a:off x="3888" y="26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8" name="Text Box 16"/>
            <p:cNvSpPr txBox="1">
              <a:spLocks noChangeArrowheads="1"/>
            </p:cNvSpPr>
            <p:nvPr/>
          </p:nvSpPr>
          <p:spPr bwMode="auto">
            <a:xfrm>
              <a:off x="435" y="2112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2FAC3DA-82D7-4C4A-8077-258B58BD03E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堆数据结构</a:t>
            </a:r>
            <a:endParaRPr lang="en-US" altLang="zh-CN" smtClean="0"/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smtClean="0"/>
              <a:t>Data Structure:  </a:t>
            </a:r>
            <a:r>
              <a:rPr lang="zh-CN" altLang="en-US" sz="3600" smtClean="0"/>
              <a:t>二叉最大堆</a:t>
            </a:r>
            <a:r>
              <a:rPr lang="en-US" altLang="zh-CN" sz="3600" i="1" smtClean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zh-CN" altLang="en-US" sz="3200" smtClean="0"/>
              <a:t>使用数组存储数据</a:t>
            </a:r>
            <a:endParaRPr lang="en-US" altLang="zh-CN" sz="3200" smtClean="0"/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可以看作是一个完全二叉树</a:t>
            </a:r>
            <a:endParaRPr lang="en-US" altLang="zh-CN" sz="3200" smtClean="0">
              <a:solidFill>
                <a:srgbClr val="CD0000"/>
              </a:solidFill>
            </a:endParaRPr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最大堆性质</a:t>
            </a:r>
            <a:r>
              <a:rPr lang="en-US" altLang="zh-CN" sz="3200" smtClean="0"/>
              <a:t>:</a:t>
            </a:r>
          </a:p>
          <a:p>
            <a:pPr lvl="1">
              <a:buFontTx/>
              <a:buNone/>
            </a:pPr>
            <a:r>
              <a:rPr lang="en-US" altLang="zh-CN" sz="3200" i="1" smtClean="0"/>
              <a:t>                 </a:t>
            </a:r>
            <a:r>
              <a:rPr lang="en-US" altLang="zh-CN" sz="3200" i="1" smtClean="0">
                <a:solidFill>
                  <a:schemeClr val="accent2"/>
                </a:solidFill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</a:rPr>
              <a:t>[parent(</a:t>
            </a:r>
            <a:r>
              <a:rPr lang="en-US" altLang="zh-CN" sz="3200" i="1" smtClean="0">
                <a:solidFill>
                  <a:schemeClr val="accent2"/>
                </a:solidFill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</a:rPr>
              <a:t>)] 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r>
              <a:rPr lang="zh-CN" altLang="en-US" sz="3600" smtClean="0">
                <a:sym typeface="Symbol" panose="05050102010706020507" pitchFamily="18" charset="2"/>
              </a:rPr>
              <a:t>同样还有最小堆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1458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A5E47D4-6E3C-407F-A591-0DFABEEE101D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Example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Notice the implicit tree links: Children of node </a:t>
            </a:r>
            <a:r>
              <a:rPr lang="en-US" altLang="zh-CN" i="1" smtClean="0">
                <a:solidFill>
                  <a:srgbClr val="336699"/>
                </a:solidFill>
              </a:rPr>
              <a:t>i</a:t>
            </a:r>
            <a:r>
              <a:rPr lang="en-US" altLang="zh-CN" smtClean="0"/>
              <a:t> are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+1</a:t>
            </a:r>
          </a:p>
          <a:p>
            <a:r>
              <a:rPr lang="en-US" altLang="zh-CN" smtClean="0"/>
              <a:t>Why is this useful? </a:t>
            </a:r>
          </a:p>
          <a:p>
            <a:pPr>
              <a:buFontTx/>
              <a:buNone/>
            </a:pPr>
            <a:r>
              <a:rPr lang="en-US" altLang="zh-CN" smtClean="0"/>
              <a:t>    Multiplication by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 is a left shift in binary or add to self - </a:t>
            </a:r>
            <a:r>
              <a:rPr lang="en-US" altLang="zh-CN" b="1" smtClean="0"/>
              <a:t>fast</a:t>
            </a:r>
          </a:p>
        </p:txBody>
      </p:sp>
      <p:grpSp>
        <p:nvGrpSpPr>
          <p:cNvPr id="169989" name="Group 34"/>
          <p:cNvGrpSpPr>
            <a:grpSpLocks/>
          </p:cNvGrpSpPr>
          <p:nvPr/>
        </p:nvGrpSpPr>
        <p:grpSpPr bwMode="auto">
          <a:xfrm>
            <a:off x="2422525" y="1108075"/>
            <a:ext cx="6035675" cy="2473325"/>
            <a:chOff x="566" y="698"/>
            <a:chExt cx="3802" cy="1558"/>
          </a:xfrm>
        </p:grpSpPr>
        <p:sp>
          <p:nvSpPr>
            <p:cNvPr id="169990" name="Oval 4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69991" name="Oval 5"/>
            <p:cNvSpPr>
              <a:spLocks noChangeArrowheads="1"/>
            </p:cNvSpPr>
            <p:nvPr/>
          </p:nvSpPr>
          <p:spPr bwMode="auto">
            <a:xfrm>
              <a:off x="168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69992" name="Oval 6"/>
            <p:cNvSpPr>
              <a:spLocks noChangeArrowheads="1"/>
            </p:cNvSpPr>
            <p:nvPr/>
          </p:nvSpPr>
          <p:spPr bwMode="auto">
            <a:xfrm>
              <a:off x="360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993" name="Oval 7"/>
            <p:cNvSpPr>
              <a:spLocks noChangeArrowheads="1"/>
            </p:cNvSpPr>
            <p:nvPr/>
          </p:nvSpPr>
          <p:spPr bwMode="auto">
            <a:xfrm>
              <a:off x="864" y="158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69994" name="Oval 8"/>
            <p:cNvSpPr>
              <a:spLocks noChangeArrowheads="1"/>
            </p:cNvSpPr>
            <p:nvPr/>
          </p:nvSpPr>
          <p:spPr bwMode="auto">
            <a:xfrm>
              <a:off x="2400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69995" name="Oval 9"/>
            <p:cNvSpPr>
              <a:spLocks noChangeArrowheads="1"/>
            </p:cNvSpPr>
            <p:nvPr/>
          </p:nvSpPr>
          <p:spPr bwMode="auto">
            <a:xfrm>
              <a:off x="57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9996" name="Oval 10"/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9997" name="Oval 11"/>
            <p:cNvSpPr>
              <a:spLocks noChangeArrowheads="1"/>
            </p:cNvSpPr>
            <p:nvPr/>
          </p:nvSpPr>
          <p:spPr bwMode="auto">
            <a:xfrm>
              <a:off x="201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9998" name="Oval 12"/>
            <p:cNvSpPr>
              <a:spLocks noChangeArrowheads="1"/>
            </p:cNvSpPr>
            <p:nvPr/>
          </p:nvSpPr>
          <p:spPr bwMode="auto">
            <a:xfrm>
              <a:off x="3072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69999" name="Oval 13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00" name="Line 14"/>
            <p:cNvSpPr>
              <a:spLocks noChangeShapeType="1"/>
            </p:cNvSpPr>
            <p:nvPr/>
          </p:nvSpPr>
          <p:spPr bwMode="auto">
            <a:xfrm flipH="1">
              <a:off x="1920" y="105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Line 15"/>
            <p:cNvSpPr>
              <a:spLocks noChangeShapeType="1"/>
            </p:cNvSpPr>
            <p:nvPr/>
          </p:nvSpPr>
          <p:spPr bwMode="auto">
            <a:xfrm>
              <a:off x="2928" y="1056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Line 16"/>
            <p:cNvSpPr>
              <a:spLocks noChangeShapeType="1"/>
            </p:cNvSpPr>
            <p:nvPr/>
          </p:nvSpPr>
          <p:spPr bwMode="auto">
            <a:xfrm flipH="1">
              <a:off x="1104" y="14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Line 17"/>
            <p:cNvSpPr>
              <a:spLocks noChangeShapeType="1"/>
            </p:cNvSpPr>
            <p:nvPr/>
          </p:nvSpPr>
          <p:spPr bwMode="auto">
            <a:xfrm flipH="1">
              <a:off x="720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Line 18"/>
            <p:cNvSpPr>
              <a:spLocks noChangeShapeType="1"/>
            </p:cNvSpPr>
            <p:nvPr/>
          </p:nvSpPr>
          <p:spPr bwMode="auto">
            <a:xfrm>
              <a:off x="1056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Line 19"/>
            <p:cNvSpPr>
              <a:spLocks noChangeShapeType="1"/>
            </p:cNvSpPr>
            <p:nvPr/>
          </p:nvSpPr>
          <p:spPr bwMode="auto">
            <a:xfrm>
              <a:off x="1920" y="144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Line 20"/>
            <p:cNvSpPr>
              <a:spLocks noChangeShapeType="1"/>
            </p:cNvSpPr>
            <p:nvPr/>
          </p:nvSpPr>
          <p:spPr bwMode="auto">
            <a:xfrm flipH="1">
              <a:off x="2208" y="187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Line 21"/>
            <p:cNvSpPr>
              <a:spLocks noChangeShapeType="1"/>
            </p:cNvSpPr>
            <p:nvPr/>
          </p:nvSpPr>
          <p:spPr bwMode="auto">
            <a:xfrm flipH="1">
              <a:off x="3264" y="144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Line 22"/>
            <p:cNvSpPr>
              <a:spLocks noChangeShapeType="1"/>
            </p:cNvSpPr>
            <p:nvPr/>
          </p:nvSpPr>
          <p:spPr bwMode="auto">
            <a:xfrm>
              <a:off x="3792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Text Box 23"/>
            <p:cNvSpPr txBox="1">
              <a:spLocks noChangeArrowheads="1"/>
            </p:cNvSpPr>
            <p:nvPr/>
          </p:nvSpPr>
          <p:spPr bwMode="auto">
            <a:xfrm>
              <a:off x="2534" y="6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0010" name="Text Box 24"/>
            <p:cNvSpPr txBox="1">
              <a:spLocks noChangeArrowheads="1"/>
            </p:cNvSpPr>
            <p:nvPr/>
          </p:nvSpPr>
          <p:spPr bwMode="auto">
            <a:xfrm>
              <a:off x="1718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0011" name="Text Box 25"/>
            <p:cNvSpPr txBox="1">
              <a:spLocks noChangeArrowheads="1"/>
            </p:cNvSpPr>
            <p:nvPr/>
          </p:nvSpPr>
          <p:spPr bwMode="auto">
            <a:xfrm>
              <a:off x="3600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12" name="Text Box 26"/>
            <p:cNvSpPr txBox="1">
              <a:spLocks noChangeArrowheads="1"/>
            </p:cNvSpPr>
            <p:nvPr/>
          </p:nvSpPr>
          <p:spPr bwMode="auto">
            <a:xfrm>
              <a:off x="902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0013" name="Text Box 27"/>
            <p:cNvSpPr txBox="1">
              <a:spLocks noChangeArrowheads="1"/>
            </p:cNvSpPr>
            <p:nvPr/>
          </p:nvSpPr>
          <p:spPr bwMode="auto">
            <a:xfrm>
              <a:off x="2428" y="134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0014" name="Text Box 29"/>
            <p:cNvSpPr txBox="1">
              <a:spLocks noChangeArrowheads="1"/>
            </p:cNvSpPr>
            <p:nvPr/>
          </p:nvSpPr>
          <p:spPr bwMode="auto">
            <a:xfrm>
              <a:off x="3110" y="137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0015" name="Text Box 30"/>
            <p:cNvSpPr txBox="1">
              <a:spLocks noChangeArrowheads="1"/>
            </p:cNvSpPr>
            <p:nvPr/>
          </p:nvSpPr>
          <p:spPr bwMode="auto">
            <a:xfrm>
              <a:off x="4166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0016" name="Text Box 31"/>
            <p:cNvSpPr txBox="1">
              <a:spLocks noChangeArrowheads="1"/>
            </p:cNvSpPr>
            <p:nvPr/>
          </p:nvSpPr>
          <p:spPr bwMode="auto">
            <a:xfrm>
              <a:off x="566" y="175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0017" name="Text Box 32"/>
            <p:cNvSpPr txBox="1">
              <a:spLocks noChangeArrowheads="1"/>
            </p:cNvSpPr>
            <p:nvPr/>
          </p:nvSpPr>
          <p:spPr bwMode="auto">
            <a:xfrm>
              <a:off x="128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0018" name="Text Box 33"/>
            <p:cNvSpPr txBox="1">
              <a:spLocks noChangeArrowheads="1"/>
            </p:cNvSpPr>
            <p:nvPr/>
          </p:nvSpPr>
          <p:spPr bwMode="auto">
            <a:xfrm>
              <a:off x="1968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6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529CC51-E426-4061-AD75-D17DC1017874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Extract-Max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dirty="0" smtClean="0"/>
              <a:t>Heap-Extract-Max(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 smtClean="0"/>
              <a:t> //</a:t>
            </a:r>
            <a:r>
              <a:rPr lang="zh-CN" altLang="en-US" dirty="0" smtClean="0"/>
              <a:t>返回并删除最大元素</a:t>
            </a:r>
            <a:r>
              <a:rPr lang="en-US" altLang="zh-CN" i="1" dirty="0" smtClean="0">
                <a:solidFill>
                  <a:schemeClr val="accent2"/>
                </a:solidFill>
              </a:rPr>
              <a:t>max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[1] 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 err="1" smtClean="0">
                <a:sym typeface="Symbol" panose="05050102010706020507" pitchFamily="18" charset="2"/>
              </a:rPr>
              <a:t>Heapify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dirty="0" smtClean="0">
                <a:sym typeface="Symbol" panose="05050102010706020507" pitchFamily="18" charset="2"/>
              </a:rPr>
              <a:t>)     //Remakes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b="1" dirty="0" smtClean="0">
                <a:sym typeface="Symbol" panose="05050102010706020507" pitchFamily="18" charset="2"/>
              </a:rPr>
              <a:t>return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max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Running time?   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 smtClean="0">
                <a:sym typeface="Symbol" panose="05050102010706020507" pitchFamily="18" charset="2"/>
              </a:rPr>
              <a:t> + </a:t>
            </a:r>
            <a:r>
              <a:rPr lang="en-US" altLang="zh-CN" dirty="0" err="1" smtClean="0">
                <a:sym typeface="Symbol" panose="05050102010706020507" pitchFamily="18" charset="2"/>
              </a:rPr>
              <a:t>Heapify</a:t>
            </a:r>
            <a:r>
              <a:rPr lang="en-US" altLang="zh-CN" dirty="0" smtClean="0">
                <a:sym typeface="Symbol" panose="05050102010706020507" pitchFamily="18" charset="2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630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最大堆的操作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Heap-Extract-Max(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/>
              <a:t>)   //</a:t>
            </a:r>
            <a:r>
              <a:rPr lang="zh-CN" altLang="en-US" dirty="0" smtClean="0"/>
              <a:t>返回并删除最大元素</a:t>
            </a:r>
            <a:r>
              <a:rPr lang="en-US" altLang="zh-CN" i="1" dirty="0" smtClean="0">
                <a:solidFill>
                  <a:schemeClr val="accent2"/>
                </a:solidFill>
              </a:rPr>
              <a:t>max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Heapify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堆调整，内部操作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203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CE4D6A7-6D98-4756-AD3A-C58A98376C58}" type="datetime1">
              <a:rPr lang="zh-CN" altLang="en-US" smtClean="0">
                <a:solidFill>
                  <a:srgbClr val="898989"/>
                </a:solidFill>
              </a:rPr>
              <a:pPr>
                <a:buFontTx/>
                <a:buNone/>
              </a:pPr>
              <a:t>2018/12/1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64A357-59C8-4603-B812-8FD4939BAFD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):</a:t>
            </a:r>
          </a:p>
          <a:p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is index into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</a:p>
          <a:p>
            <a:r>
              <a:rPr lang="en-US" altLang="zh-CN" smtClean="0"/>
              <a:t>Binary trees rooted at </a:t>
            </a:r>
            <a:r>
              <a:rPr lang="en-US" altLang="zh-CN" smtClean="0">
                <a:solidFill>
                  <a:schemeClr val="accent2"/>
                </a:solidFill>
              </a:rPr>
              <a:t>Left(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Right(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are heaps</a:t>
            </a:r>
          </a:p>
          <a:p>
            <a:r>
              <a:rPr lang="en-US" altLang="zh-CN" smtClean="0"/>
              <a:t>But,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may be smaller than its children, thus violating the heap property.</a:t>
            </a:r>
          </a:p>
          <a:p>
            <a:r>
              <a:rPr lang="en-US" altLang="zh-CN" smtClean="0"/>
              <a:t>Heapify makes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a heap once more.</a:t>
            </a:r>
          </a:p>
          <a:p>
            <a:r>
              <a:rPr lang="en-US" altLang="zh-CN" smtClean="0"/>
              <a:t>How?</a:t>
            </a:r>
          </a:p>
          <a:p>
            <a:pPr>
              <a:buFontTx/>
              <a:buNone/>
            </a:pPr>
            <a:r>
              <a:rPr lang="en-US" altLang="zh-CN" smtClean="0"/>
              <a:t>    Move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down in heap until heap property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4692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442280A-4722-4219-8BF2-E63BFC52DE0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 Heapify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 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    //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is total number of elements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//Left &amp; Right subtrees of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are heaps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//Makes subtree rooted at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Left(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Right(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else 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exchange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         Heapify(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2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1DC87B9-0EE8-4FEB-A3AD-7EB48F1E5B4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Heapsort – comments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D0000"/>
                </a:solidFill>
              </a:rPr>
              <a:t>Correctness</a:t>
            </a:r>
            <a:r>
              <a:rPr lang="en-US" altLang="zh-CN" dirty="0" smtClean="0"/>
              <a:t>: induction on the height of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i</a:t>
            </a:r>
            <a:endParaRPr lang="en-US" altLang="zh-CN" i="1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rgbClr val="CD0000"/>
                </a:solidFill>
              </a:rPr>
              <a:t>Analysis</a:t>
            </a:r>
            <a:r>
              <a:rPr lang="en-US" altLang="zh-CN" dirty="0" smtClean="0"/>
              <a:t>: time proportional to height of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 =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dirty="0" smtClean="0"/>
              <a:t>For faster code, use a loop instead of recursion.</a:t>
            </a:r>
          </a:p>
        </p:txBody>
      </p:sp>
    </p:spTree>
    <p:extLst>
      <p:ext uri="{BB962C8B-B14F-4D97-AF65-F5344CB8AC3E}">
        <p14:creationId xmlns:p14="http://schemas.microsoft.com/office/powerpoint/2010/main" val="1936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1062</Words>
  <Application>Microsoft Office PowerPoint</Application>
  <PresentationFormat>自定义</PresentationFormat>
  <Paragraphs>456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W10-堆</vt:lpstr>
      <vt:lpstr>堆排序</vt:lpstr>
      <vt:lpstr>堆数据结构</vt:lpstr>
      <vt:lpstr>Heaps: Example</vt:lpstr>
      <vt:lpstr>Heaps: Extract-Max</vt:lpstr>
      <vt:lpstr>最大堆的操作</vt:lpstr>
      <vt:lpstr>Heaps: Heapify</vt:lpstr>
      <vt:lpstr>Heaps:  Heapify</vt:lpstr>
      <vt:lpstr>Heapsort – comments</vt:lpstr>
      <vt:lpstr>Heaps: Heapify Example</vt:lpstr>
      <vt:lpstr>Heaps: Heapify Example (cont.)</vt:lpstr>
      <vt:lpstr>Heaps: Heapify Example (cont.)</vt:lpstr>
      <vt:lpstr>Heaps: Heapify Example (cont.)</vt:lpstr>
      <vt:lpstr>Heaps: Heapsort</vt:lpstr>
      <vt:lpstr>Heaps: Building a heap</vt:lpstr>
      <vt:lpstr>Build-Heap: Example</vt:lpstr>
      <vt:lpstr>Build-Heap: Example (cont.)</vt:lpstr>
      <vt:lpstr>Build-Heap: Example (cont.)</vt:lpstr>
      <vt:lpstr>Heaps: Build-Heap: Rough Analysis</vt:lpstr>
      <vt:lpstr>Heap-Insert: Example</vt:lpstr>
      <vt:lpstr>Heap-Insert: Example (cont.)</vt:lpstr>
      <vt:lpstr>Insert</vt:lpstr>
      <vt:lpstr>Priority Queue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mathskiller</cp:lastModifiedBy>
  <cp:revision>10</cp:revision>
  <cp:lastPrinted>2018-11-30T08:08:50Z</cp:lastPrinted>
  <dcterms:created xsi:type="dcterms:W3CDTF">2018-11-21T02:43:32Z</dcterms:created>
  <dcterms:modified xsi:type="dcterms:W3CDTF">2018-12-03T05:10:27Z</dcterms:modified>
</cp:coreProperties>
</file>