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56" r:id="rId2"/>
    <p:sldId id="345" r:id="rId3"/>
    <p:sldId id="31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17"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44"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6" r:id="rId87"/>
    <p:sldId id="343"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1950" y="-9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9036C0-4D3C-436C-9D20-C1C5F15EFEA0}" type="datetimeFigureOut">
              <a:rPr lang="zh-CN" altLang="en-US" smtClean="0"/>
              <a:t>2018/12/23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81916-C139-4D64-9106-CB0B1F774957}" type="slidenum">
              <a:rPr lang="zh-CN" altLang="en-US" smtClean="0"/>
              <a:t>‹#›</a:t>
            </a:fld>
            <a:endParaRPr lang="zh-CN" altLang="en-US"/>
          </a:p>
        </p:txBody>
      </p:sp>
    </p:spTree>
    <p:extLst>
      <p:ext uri="{BB962C8B-B14F-4D97-AF65-F5344CB8AC3E}">
        <p14:creationId xmlns:p14="http://schemas.microsoft.com/office/powerpoint/2010/main" val="111375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28E91C3-FE5D-4428-923B-EACDD81E0D01}" type="slidenum">
              <a:rPr lang="en-US" altLang="zh-CN" smtClean="0">
                <a:latin typeface="Times New Roman" charset="0"/>
              </a:rPr>
              <a:pPr>
                <a:defRPr/>
              </a:pPr>
              <a:t>1</a:t>
            </a:fld>
            <a:endParaRPr lang="en-US" altLang="zh-CN" smtClean="0">
              <a:latin typeface="Times New Roman"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1327655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C1201E2-29B9-444F-829A-A6DBD2BF814C}" type="slidenum">
              <a:rPr lang="en-US" altLang="zh-CN" smtClean="0">
                <a:latin typeface="Times New Roman" charset="0"/>
              </a:rPr>
              <a:pPr>
                <a:defRPr/>
              </a:pPr>
              <a:t>11</a:t>
            </a:fld>
            <a:endParaRPr lang="en-US" altLang="zh-CN" smtClean="0">
              <a:latin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853218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A7C7302-D196-4DE9-A0FC-18B0AD6A8098}" type="slidenum">
              <a:rPr lang="en-US" altLang="zh-CN" smtClean="0">
                <a:latin typeface="Times New Roman" charset="0"/>
              </a:rPr>
              <a:pPr>
                <a:defRPr/>
              </a:pPr>
              <a:t>12</a:t>
            </a:fld>
            <a:endParaRPr lang="en-US" altLang="zh-CN"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532683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4600E4F-3AD5-4292-BB4B-6A72D490DE95}" type="slidenum">
              <a:rPr lang="en-US" altLang="zh-CN" smtClean="0">
                <a:latin typeface="Times New Roman" charset="0"/>
              </a:rPr>
              <a:pPr>
                <a:defRPr/>
              </a:pPr>
              <a:t>13</a:t>
            </a:fld>
            <a:endParaRPr lang="en-US" altLang="zh-CN" smtClean="0">
              <a:latin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Times New Roman" charset="0"/>
              <a:ea typeface="宋体" charset="0"/>
            </a:endParaRPr>
          </a:p>
        </p:txBody>
      </p:sp>
    </p:spTree>
    <p:extLst>
      <p:ext uri="{BB962C8B-B14F-4D97-AF65-F5344CB8AC3E}">
        <p14:creationId xmlns:p14="http://schemas.microsoft.com/office/powerpoint/2010/main" val="3510028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BC20602-BB9C-4096-9106-4ACF9505EE53}" type="slidenum">
              <a:rPr lang="en-US" altLang="zh-CN" smtClean="0">
                <a:latin typeface="Times New Roman" charset="0"/>
              </a:rPr>
              <a:pPr>
                <a:defRPr/>
              </a:pPr>
              <a:t>14</a:t>
            </a:fld>
            <a:endParaRPr lang="en-US" altLang="zh-CN" smtClean="0">
              <a:latin typeface="Times New Roman"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908854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B984AA2-B349-4720-A6BC-375CFAD769EF}" type="slidenum">
              <a:rPr lang="en-US" altLang="zh-CN" smtClean="0">
                <a:latin typeface="Times New Roman" charset="0"/>
              </a:rPr>
              <a:pPr>
                <a:defRPr/>
              </a:pPr>
              <a:t>15</a:t>
            </a:fld>
            <a:endParaRPr lang="en-US" altLang="zh-CN" smtClean="0">
              <a:latin typeface="Times New Roman"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298883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2D7E96C-2177-4F0B-B6D1-83812E0B856A}" type="slidenum">
              <a:rPr lang="en-US" altLang="zh-CN" smtClean="0">
                <a:latin typeface="Times New Roman" charset="0"/>
              </a:rPr>
              <a:pPr>
                <a:defRPr/>
              </a:pPr>
              <a:t>16</a:t>
            </a:fld>
            <a:endParaRPr lang="en-US" altLang="zh-CN" smtClean="0">
              <a:latin typeface="Times New Roman"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98787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9F542BF-AC46-4C23-911B-2AD6A5D7E3A6}" type="slidenum">
              <a:rPr lang="en-US" altLang="zh-CN" smtClean="0">
                <a:latin typeface="Times New Roman" charset="0"/>
              </a:rPr>
              <a:pPr>
                <a:defRPr/>
              </a:pPr>
              <a:t>17</a:t>
            </a:fld>
            <a:endParaRPr lang="en-US" altLang="zh-CN" smtClean="0">
              <a:latin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942078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F09B968-E732-4B3C-B623-4F7421AC4AC5}" type="slidenum">
              <a:rPr lang="en-US" altLang="zh-CN" smtClean="0">
                <a:latin typeface="Times New Roman" charset="0"/>
              </a:rPr>
              <a:pPr>
                <a:defRPr/>
              </a:pPr>
              <a:t>18</a:t>
            </a:fld>
            <a:endParaRPr lang="en-US" altLang="zh-CN" smtClean="0">
              <a:latin typeface="Times New Roman"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183754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4E82ED0-37FF-4E79-AD9E-A928174E20BE}" type="slidenum">
              <a:rPr lang="en-US" altLang="zh-CN" smtClean="0">
                <a:latin typeface="Times New Roman" charset="0"/>
              </a:rPr>
              <a:pPr>
                <a:defRPr/>
              </a:pPr>
              <a:t>19</a:t>
            </a:fld>
            <a:endParaRPr lang="en-US" altLang="zh-CN" smtClean="0">
              <a:latin typeface="Times New Roman"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507275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AD17097-7C56-4B31-B1A4-39FF172CC974}" type="slidenum">
              <a:rPr lang="en-US" altLang="zh-CN" smtClean="0">
                <a:latin typeface="Times New Roman" charset="0"/>
              </a:rPr>
              <a:pPr>
                <a:defRPr/>
              </a:pPr>
              <a:t>20</a:t>
            </a:fld>
            <a:endParaRPr lang="en-US" altLang="zh-CN" smtClean="0">
              <a:latin typeface="Times New Roman"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270124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28E91C3-FE5D-4428-923B-EACDD81E0D01}" type="slidenum">
              <a:rPr lang="en-US" altLang="zh-CN" smtClean="0">
                <a:latin typeface="Times New Roman" charset="0"/>
              </a:rPr>
              <a:pPr>
                <a:defRPr/>
              </a:pPr>
              <a:t>3</a:t>
            </a:fld>
            <a:endParaRPr lang="en-US" altLang="zh-CN" smtClean="0">
              <a:latin typeface="Times New Roman"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198731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9500C70-FE25-45B4-8DF0-C280D34FA27D}" type="slidenum">
              <a:rPr lang="en-US" altLang="zh-CN" smtClean="0">
                <a:latin typeface="Times New Roman" charset="0"/>
              </a:rPr>
              <a:pPr>
                <a:defRPr/>
              </a:pPr>
              <a:t>21</a:t>
            </a:fld>
            <a:endParaRPr lang="en-US" altLang="zh-CN" smtClean="0">
              <a:latin typeface="Times New Roman"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921596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A0C7686-BE6C-4E7E-BE10-72EBABBB553F}" type="slidenum">
              <a:rPr lang="en-US" altLang="zh-CN" smtClean="0">
                <a:latin typeface="Times New Roman" charset="0"/>
              </a:rPr>
              <a:pPr>
                <a:defRPr/>
              </a:pPr>
              <a:t>22</a:t>
            </a:fld>
            <a:endParaRPr lang="en-US" altLang="zh-CN" smtClean="0">
              <a:latin typeface="Times New Roman"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048868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6EC2FDE-3E07-492A-9725-DAF57AFACD79}" type="slidenum">
              <a:rPr lang="en-US" altLang="zh-CN" smtClean="0">
                <a:latin typeface="Times New Roman" charset="0"/>
              </a:rPr>
              <a:pPr>
                <a:defRPr/>
              </a:pPr>
              <a:t>23</a:t>
            </a:fld>
            <a:endParaRPr lang="en-US" altLang="zh-CN" smtClean="0">
              <a:latin typeface="Times New Roman"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8398096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7C3056C-BF1E-4AE5-8C4F-5E1A93C6D357}" type="slidenum">
              <a:rPr lang="en-US" altLang="zh-CN" smtClean="0">
                <a:latin typeface="Times New Roman" charset="0"/>
              </a:rPr>
              <a:pPr>
                <a:defRPr/>
              </a:pPr>
              <a:t>24</a:t>
            </a:fld>
            <a:endParaRPr lang="en-US" altLang="zh-CN" smtClean="0">
              <a:latin typeface="Times New Roman"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032217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ED43311-0293-4FE3-8FB0-8A47CC076F12}" type="slidenum">
              <a:rPr lang="en-US" altLang="zh-CN" smtClean="0">
                <a:latin typeface="Times New Roman" charset="0"/>
              </a:rPr>
              <a:pPr>
                <a:defRPr/>
              </a:pPr>
              <a:t>25</a:t>
            </a:fld>
            <a:endParaRPr lang="en-US" altLang="zh-CN" smtClean="0">
              <a:latin typeface="Times New Roman"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4043989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B16B519-43C5-4BBA-B94F-3F10A2C42F36}" type="slidenum">
              <a:rPr lang="en-US" altLang="zh-CN" smtClean="0">
                <a:latin typeface="Times New Roman" charset="0"/>
              </a:rPr>
              <a:pPr>
                <a:defRPr/>
              </a:pPr>
              <a:t>26</a:t>
            </a:fld>
            <a:endParaRPr lang="en-US" altLang="zh-CN" smtClean="0">
              <a:latin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232070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DD6B31E-EB9B-4B97-A572-4987C1B97712}" type="slidenum">
              <a:rPr lang="en-US" altLang="zh-CN" smtClean="0">
                <a:latin typeface="Times New Roman" charset="0"/>
              </a:rPr>
              <a:pPr>
                <a:defRPr/>
              </a:pPr>
              <a:t>27</a:t>
            </a:fld>
            <a:endParaRPr lang="en-US" altLang="zh-CN" smtClean="0">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2254300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52C6B2D-F909-4725-A5CE-14A4413FB158}" type="slidenum">
              <a:rPr lang="en-US" altLang="zh-CN" smtClean="0">
                <a:latin typeface="Times New Roman" charset="0"/>
              </a:rPr>
              <a:pPr>
                <a:defRPr/>
              </a:pPr>
              <a:t>28</a:t>
            </a:fld>
            <a:endParaRPr lang="en-US" altLang="zh-CN" smtClean="0">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848534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AD95179-A646-4301-86B3-75C86C93AE32}" type="slidenum">
              <a:rPr lang="en-US" altLang="zh-CN" smtClean="0">
                <a:latin typeface="Times New Roman" charset="0"/>
              </a:rPr>
              <a:pPr>
                <a:defRPr/>
              </a:pPr>
              <a:t>29</a:t>
            </a:fld>
            <a:endParaRPr lang="en-US" altLang="zh-CN" smtClean="0">
              <a:latin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806403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6088A0E-214A-4F99-9719-106014E23776}" type="slidenum">
              <a:rPr lang="en-US" altLang="zh-CN" smtClean="0">
                <a:latin typeface="Times New Roman" charset="0"/>
              </a:rPr>
              <a:pPr>
                <a:defRPr/>
              </a:pPr>
              <a:t>30</a:t>
            </a:fld>
            <a:endParaRPr lang="en-US" altLang="zh-CN" smtClean="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008099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7122734-8032-4B55-BFBE-BAFF5F0B654D}" type="slidenum">
              <a:rPr lang="en-US" altLang="zh-CN" smtClean="0">
                <a:latin typeface="Times New Roman" charset="0"/>
              </a:rPr>
              <a:pPr>
                <a:defRPr/>
              </a:pPr>
              <a:t>4</a:t>
            </a:fld>
            <a:endParaRPr lang="en-US" altLang="zh-CN" smtClean="0">
              <a:latin typeface="Times New Roman"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130201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28E91C3-FE5D-4428-923B-EACDD81E0D01}" type="slidenum">
              <a:rPr lang="en-US" altLang="zh-CN" smtClean="0">
                <a:latin typeface="Times New Roman" charset="0"/>
              </a:rPr>
              <a:pPr>
                <a:defRPr/>
              </a:pPr>
              <a:t>31</a:t>
            </a:fld>
            <a:endParaRPr lang="en-US" altLang="zh-CN" smtClean="0">
              <a:latin typeface="Times New Roman"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3132384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5873F85-B974-4B09-A028-CC8E73C92C12}" type="slidenum">
              <a:rPr lang="en-US" altLang="zh-CN" smtClean="0">
                <a:latin typeface="Times New Roman" charset="0"/>
              </a:rPr>
              <a:pPr>
                <a:defRPr/>
              </a:pPr>
              <a:t>32</a:t>
            </a:fld>
            <a:endParaRPr lang="en-US" altLang="zh-CN" smtClean="0">
              <a:latin typeface="Times New Roman"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807881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EDCAE9A-6838-41D8-B597-3A7BF015E5BB}" type="slidenum">
              <a:rPr lang="en-US" altLang="zh-CN" smtClean="0">
                <a:latin typeface="Times New Roman" charset="0"/>
              </a:rPr>
              <a:pPr>
                <a:defRPr/>
              </a:pPr>
              <a:t>33</a:t>
            </a:fld>
            <a:endParaRPr lang="en-US" altLang="zh-CN" smtClean="0">
              <a:latin typeface="Times New Roman"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802211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7DE2117-0AD4-4E66-B28C-B093A7CD79F1}" type="slidenum">
              <a:rPr lang="en-US" altLang="zh-CN" smtClean="0">
                <a:latin typeface="Times New Roman" charset="0"/>
              </a:rPr>
              <a:pPr>
                <a:defRPr/>
              </a:pPr>
              <a:t>34</a:t>
            </a:fld>
            <a:endParaRPr lang="en-US" altLang="zh-CN" smtClean="0">
              <a:latin typeface="Times New Roman"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940969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35AF6EB-721A-4574-BFEC-EC980F19289E}" type="slidenum">
              <a:rPr lang="en-US" altLang="zh-CN" smtClean="0">
                <a:latin typeface="Times New Roman" charset="0"/>
              </a:rPr>
              <a:pPr>
                <a:defRPr/>
              </a:pPr>
              <a:t>35</a:t>
            </a:fld>
            <a:endParaRPr lang="en-US" altLang="zh-CN" smtClean="0">
              <a:latin typeface="Times New Roman"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7300274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5578755-5A22-43FD-8264-FBD3794C094B}" type="slidenum">
              <a:rPr lang="en-US" altLang="zh-CN" smtClean="0">
                <a:latin typeface="Times New Roman" charset="0"/>
              </a:rPr>
              <a:pPr>
                <a:defRPr/>
              </a:pPr>
              <a:t>36</a:t>
            </a:fld>
            <a:endParaRPr lang="en-US" altLang="zh-CN" smtClean="0">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40097190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AE865AB-D5F7-45AD-84F8-FFBBE2136234}" type="slidenum">
              <a:rPr lang="en-US" altLang="zh-CN" smtClean="0">
                <a:latin typeface="Times New Roman" charset="0"/>
              </a:rPr>
              <a:pPr>
                <a:defRPr/>
              </a:pPr>
              <a:t>37</a:t>
            </a:fld>
            <a:endParaRPr lang="en-US" altLang="zh-CN" smtClean="0">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112762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697F926-D7A1-4643-A420-6E3D561805CC}" type="slidenum">
              <a:rPr lang="en-US" altLang="zh-CN" smtClean="0">
                <a:latin typeface="Times New Roman" charset="0"/>
              </a:rPr>
              <a:pPr>
                <a:defRPr/>
              </a:pPr>
              <a:t>38</a:t>
            </a:fld>
            <a:endParaRPr lang="en-US" altLang="zh-CN" smtClean="0">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7769909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8557CCD-786E-4274-A480-32AAF74B85FB}" type="slidenum">
              <a:rPr lang="en-US" altLang="zh-CN" smtClean="0">
                <a:latin typeface="Times New Roman" charset="0"/>
              </a:rPr>
              <a:pPr>
                <a:defRPr/>
              </a:pPr>
              <a:t>39</a:t>
            </a:fld>
            <a:endParaRPr lang="en-US" altLang="zh-CN" smtClean="0">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199583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EA31691-8D6A-4804-B840-557D11E55A4B}" type="slidenum">
              <a:rPr lang="en-US" altLang="zh-CN" smtClean="0">
                <a:latin typeface="Times New Roman" charset="0"/>
              </a:rPr>
              <a:pPr>
                <a:defRPr/>
              </a:pPr>
              <a:t>40</a:t>
            </a:fld>
            <a:endParaRPr lang="en-US" altLang="zh-CN" smtClean="0">
              <a:latin typeface="Times New Roman"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9603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4BE7219-FD6C-4DFC-9A7E-D221A9586BBF}" type="slidenum">
              <a:rPr lang="en-US" altLang="zh-CN" smtClean="0">
                <a:latin typeface="Times New Roman" charset="0"/>
              </a:rPr>
              <a:pPr>
                <a:defRPr/>
              </a:pPr>
              <a:t>5</a:t>
            </a:fld>
            <a:endParaRPr lang="en-US" altLang="zh-CN" smtClean="0">
              <a:latin typeface="Times New Roman"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365756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BAFA601-86DE-4802-BD1D-8C3BDBC90F76}" type="slidenum">
              <a:rPr lang="en-US" altLang="zh-CN" smtClean="0">
                <a:latin typeface="Times New Roman" charset="0"/>
              </a:rPr>
              <a:pPr>
                <a:defRPr/>
              </a:pPr>
              <a:t>41</a:t>
            </a:fld>
            <a:endParaRPr lang="en-US" altLang="zh-CN" smtClean="0">
              <a:latin typeface="Times New Roman"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62323568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2EFBF56-43EC-477C-B965-54C5EE48FD23}" type="slidenum">
              <a:rPr lang="en-US" altLang="zh-CN" smtClean="0">
                <a:latin typeface="Times New Roman" charset="0"/>
              </a:rPr>
              <a:pPr>
                <a:defRPr/>
              </a:pPr>
              <a:t>42</a:t>
            </a:fld>
            <a:endParaRPr lang="en-US" altLang="zh-CN" smtClean="0">
              <a:latin typeface="Times New Roman"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088253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B803C70-A31C-4D7F-AD0B-12BA8C3C45E8}" type="slidenum">
              <a:rPr lang="en-US" altLang="zh-CN" smtClean="0">
                <a:latin typeface="Times New Roman" charset="0"/>
              </a:rPr>
              <a:pPr>
                <a:defRPr/>
              </a:pPr>
              <a:t>43</a:t>
            </a:fld>
            <a:endParaRPr lang="en-US" altLang="zh-CN" smtClean="0">
              <a:latin typeface="Times New Roman"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304814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A9D9EDC-3552-4867-A6CD-AE4A30C43585}" type="slidenum">
              <a:rPr lang="en-US" altLang="zh-CN" smtClean="0">
                <a:latin typeface="Times New Roman" charset="0"/>
              </a:rPr>
              <a:pPr>
                <a:defRPr/>
              </a:pPr>
              <a:t>44</a:t>
            </a:fld>
            <a:endParaRPr lang="en-US" altLang="zh-CN" smtClean="0">
              <a:latin typeface="Times New Roman"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5816760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049B831-A82B-4A63-95BA-4C827470CC61}" type="slidenum">
              <a:rPr lang="en-US" altLang="zh-CN" smtClean="0">
                <a:latin typeface="Times New Roman" charset="0"/>
              </a:rPr>
              <a:pPr>
                <a:defRPr/>
              </a:pPr>
              <a:t>45</a:t>
            </a:fld>
            <a:endParaRPr lang="en-US" altLang="zh-CN" smtClean="0">
              <a:latin typeface="Times New Roman"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610007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D4F9F05-0B55-4E0E-B4A4-328330D2E304}" type="slidenum">
              <a:rPr lang="en-US" altLang="zh-CN" smtClean="0">
                <a:latin typeface="Times New Roman" charset="0"/>
              </a:rPr>
              <a:pPr>
                <a:defRPr/>
              </a:pPr>
              <a:t>46</a:t>
            </a:fld>
            <a:endParaRPr lang="en-US" altLang="zh-CN" smtClean="0">
              <a:latin typeface="Times New Roman"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5770745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D044781-FBCF-428B-8E81-7EDB5C03D1A2}" type="slidenum">
              <a:rPr lang="en-US" altLang="zh-CN" smtClean="0">
                <a:latin typeface="Times New Roman" charset="0"/>
              </a:rPr>
              <a:pPr>
                <a:defRPr/>
              </a:pPr>
              <a:t>47</a:t>
            </a:fld>
            <a:endParaRPr lang="en-US" altLang="zh-CN" smtClean="0">
              <a:latin typeface="Times New Roman"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9351797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59777AF-35CF-41B7-84AA-A52F730F3691}" type="slidenum">
              <a:rPr lang="en-US" altLang="zh-CN" smtClean="0">
                <a:latin typeface="Times New Roman" charset="0"/>
              </a:rPr>
              <a:pPr>
                <a:defRPr/>
              </a:pPr>
              <a:t>48</a:t>
            </a:fld>
            <a:endParaRPr lang="en-US" altLang="zh-CN" smtClean="0">
              <a:latin typeface="Times New Roman"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3413870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1AAB4D7-CD14-4910-AF36-2CA883C778A4}" type="slidenum">
              <a:rPr lang="en-US" altLang="zh-CN" smtClean="0">
                <a:latin typeface="Times New Roman" charset="0"/>
              </a:rPr>
              <a:pPr>
                <a:defRPr/>
              </a:pPr>
              <a:t>49</a:t>
            </a:fld>
            <a:endParaRPr lang="en-US" altLang="zh-CN" smtClean="0">
              <a:latin typeface="Times New Roman"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3834659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BC58CD6-EBE0-469B-9EEB-7F165C174254}" type="slidenum">
              <a:rPr lang="en-US" altLang="zh-CN" smtClean="0">
                <a:latin typeface="Times New Roman" charset="0"/>
              </a:rPr>
              <a:pPr>
                <a:defRPr/>
              </a:pPr>
              <a:t>50</a:t>
            </a:fld>
            <a:endParaRPr lang="en-US" altLang="zh-CN" smtClean="0">
              <a:latin typeface="Times New Roman"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4516605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B3EEA25-BBDD-43A2-BC1B-BAB62D732DFF}" type="slidenum">
              <a:rPr lang="en-US" altLang="zh-CN" smtClean="0">
                <a:latin typeface="Times New Roman" charset="0"/>
              </a:rPr>
              <a:pPr>
                <a:defRPr/>
              </a:pPr>
              <a:t>6</a:t>
            </a:fld>
            <a:endParaRPr lang="en-US" altLang="zh-CN" smtClean="0">
              <a:latin typeface="Times New Roman"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7485712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EE2EF9C-5921-4D48-8764-51FFBAEB09A1}" type="slidenum">
              <a:rPr lang="en-US" altLang="zh-CN" smtClean="0">
                <a:latin typeface="Times New Roman" charset="0"/>
              </a:rPr>
              <a:pPr>
                <a:defRPr/>
              </a:pPr>
              <a:t>51</a:t>
            </a:fld>
            <a:endParaRPr lang="en-US" altLang="zh-CN" smtClean="0">
              <a:latin typeface="Times New Roman"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3166047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76FD241-DEFE-45CF-A567-69FCE375C168}" type="slidenum">
              <a:rPr lang="en-US" altLang="zh-CN" smtClean="0">
                <a:latin typeface="Times New Roman" charset="0"/>
              </a:rPr>
              <a:pPr>
                <a:defRPr/>
              </a:pPr>
              <a:t>52</a:t>
            </a:fld>
            <a:endParaRPr lang="en-US" altLang="zh-CN" smtClean="0">
              <a:latin typeface="Times New Roman"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8759664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0C86E9B-FA89-440B-A622-DEFEC628023A}" type="slidenum">
              <a:rPr lang="en-US" altLang="zh-CN" smtClean="0">
                <a:latin typeface="Times New Roman" charset="0"/>
              </a:rPr>
              <a:pPr>
                <a:defRPr/>
              </a:pPr>
              <a:t>53</a:t>
            </a:fld>
            <a:endParaRPr lang="en-US" altLang="zh-CN" smtClean="0">
              <a:latin typeface="Times New Roman"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16551789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80AEFE7-D3CE-48FB-903A-745FE18ED353}" type="slidenum">
              <a:rPr lang="en-US" altLang="zh-CN" smtClean="0">
                <a:latin typeface="Times New Roman" charset="0"/>
              </a:rPr>
              <a:pPr>
                <a:defRPr/>
              </a:pPr>
              <a:t>54</a:t>
            </a:fld>
            <a:endParaRPr lang="en-US" altLang="zh-CN" smtClean="0">
              <a:latin typeface="Times New Roman"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54175228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C9872A9-111E-4278-8596-D8F2A2F4AAB8}" type="slidenum">
              <a:rPr lang="en-US" altLang="zh-CN" smtClean="0">
                <a:latin typeface="Times New Roman" charset="0"/>
              </a:rPr>
              <a:pPr>
                <a:defRPr/>
              </a:pPr>
              <a:t>55</a:t>
            </a:fld>
            <a:endParaRPr lang="en-US" altLang="zh-CN" smtClean="0">
              <a:latin typeface="Times New Roman"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806388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6BA2A72-EEF9-4FEE-A7B9-8995AE7566E7}" type="slidenum">
              <a:rPr lang="en-US" altLang="zh-CN" smtClean="0">
                <a:latin typeface="Times New Roman" charset="0"/>
              </a:rPr>
              <a:pPr>
                <a:defRPr/>
              </a:pPr>
              <a:t>56</a:t>
            </a:fld>
            <a:endParaRPr lang="en-US" altLang="zh-CN" smtClean="0">
              <a:latin typeface="Times New Roman"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6474091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B94BFF8-00EA-475F-863B-20BE7EED46AF}" type="slidenum">
              <a:rPr lang="en-US" altLang="zh-CN" smtClean="0">
                <a:latin typeface="Times New Roman" charset="0"/>
              </a:rPr>
              <a:pPr>
                <a:defRPr/>
              </a:pPr>
              <a:t>57</a:t>
            </a:fld>
            <a:endParaRPr lang="en-US" altLang="zh-CN" smtClean="0">
              <a:latin typeface="Times New Roman"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0998633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FC33EA9-F7D6-4108-BA23-5917F7D3DF9C}" type="slidenum">
              <a:rPr lang="en-US" altLang="zh-CN" smtClean="0">
                <a:latin typeface="Times New Roman" charset="0"/>
              </a:rPr>
              <a:pPr>
                <a:defRPr/>
              </a:pPr>
              <a:t>58</a:t>
            </a:fld>
            <a:endParaRPr lang="en-US" altLang="zh-CN" smtClean="0">
              <a:latin typeface="Times New Roman"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5616514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92B60E2-9C30-4CD8-B206-F65B81124945}" type="slidenum">
              <a:rPr lang="en-US" altLang="zh-CN" smtClean="0">
                <a:latin typeface="Times New Roman" charset="0"/>
              </a:rPr>
              <a:pPr>
                <a:defRPr/>
              </a:pPr>
              <a:t>59</a:t>
            </a:fld>
            <a:endParaRPr lang="en-US" altLang="zh-CN" smtClean="0">
              <a:latin typeface="Times New Roman"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41695897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0819D9E-45C5-4EF7-B986-D3C48839881E}" type="slidenum">
              <a:rPr lang="en-US" altLang="zh-CN" smtClean="0">
                <a:latin typeface="Times New Roman" charset="0"/>
              </a:rPr>
              <a:pPr>
                <a:defRPr/>
              </a:pPr>
              <a:t>60</a:t>
            </a:fld>
            <a:endParaRPr lang="en-US" altLang="zh-CN" smtClean="0">
              <a:latin typeface="Times New Roman"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341347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EC76491-D5E6-4025-90C1-DEE0B0057660}" type="slidenum">
              <a:rPr lang="en-US" altLang="zh-CN" smtClean="0">
                <a:latin typeface="Times New Roman" charset="0"/>
              </a:rPr>
              <a:pPr>
                <a:defRPr/>
              </a:pPr>
              <a:t>7</a:t>
            </a:fld>
            <a:endParaRPr lang="en-US" altLang="zh-CN" smtClean="0">
              <a:latin typeface="Times New Roman"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8132393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0372B64-19AB-4EE9-B5B8-17AEB0D56271}" type="slidenum">
              <a:rPr lang="en-US" altLang="zh-CN" smtClean="0">
                <a:latin typeface="Times New Roman" charset="0"/>
              </a:rPr>
              <a:pPr>
                <a:defRPr/>
              </a:pPr>
              <a:t>61</a:t>
            </a:fld>
            <a:endParaRPr lang="en-US" altLang="zh-CN" smtClean="0">
              <a:latin typeface="Times New Roman"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0131817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53BFC2D-94E1-460B-97E6-BE669FD65150}" type="slidenum">
              <a:rPr lang="en-US" altLang="zh-CN" smtClean="0">
                <a:latin typeface="Times New Roman" charset="0"/>
              </a:rPr>
              <a:pPr>
                <a:defRPr/>
              </a:pPr>
              <a:t>62</a:t>
            </a:fld>
            <a:endParaRPr lang="en-US" altLang="zh-CN" smtClean="0">
              <a:latin typeface="Times New Roman"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r>
              <a:rPr lang="en-US" altLang="zh-CN" smtClean="0"/>
              <a:t>Let G be a </a:t>
            </a:r>
            <a:r>
              <a:rPr lang="en-US" altLang="zh-CN" b="1" i="1" smtClean="0">
                <a:solidFill>
                  <a:schemeClr val="tx2"/>
                </a:solidFill>
              </a:rPr>
              <a:t>directed graph</a:t>
            </a:r>
            <a:r>
              <a:rPr lang="en-US" altLang="zh-CN" smtClean="0"/>
              <a:t> with </a:t>
            </a:r>
            <a:r>
              <a:rPr lang="en-US" altLang="zh-CN" b="1" i="1" smtClean="0">
                <a:solidFill>
                  <a:schemeClr val="tx2"/>
                </a:solidFill>
              </a:rPr>
              <a:t>no cycles</a:t>
            </a:r>
            <a:r>
              <a:rPr lang="en-US" altLang="zh-CN" smtClean="0"/>
              <a:t>. </a:t>
            </a:r>
          </a:p>
          <a:p>
            <a:pPr algn="just" eaLnBrk="1" hangingPunct="1"/>
            <a:r>
              <a:rPr lang="en-US" altLang="zh-CN" smtClean="0"/>
              <a:t>G</a:t>
            </a:r>
            <a:r>
              <a:rPr lang="zh-CN" altLang="en-US" smtClean="0"/>
              <a:t>的拓扑序列不一定存在。</a:t>
            </a:r>
          </a:p>
          <a:p>
            <a:pPr algn="just" eaLnBrk="1" hangingPunct="1"/>
            <a:r>
              <a:rPr lang="en-US" altLang="zh-CN" smtClean="0"/>
              <a:t>G</a:t>
            </a:r>
            <a:r>
              <a:rPr lang="zh-CN" altLang="en-US" smtClean="0"/>
              <a:t>的拓扑序列不是唯一的。</a:t>
            </a:r>
          </a:p>
        </p:txBody>
      </p:sp>
    </p:spTree>
    <p:extLst>
      <p:ext uri="{BB962C8B-B14F-4D97-AF65-F5344CB8AC3E}">
        <p14:creationId xmlns:p14="http://schemas.microsoft.com/office/powerpoint/2010/main" val="718793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E788375-56E9-47D1-8713-ADAA5A9A8AB6}" type="slidenum">
              <a:rPr lang="en-US" altLang="zh-CN" smtClean="0">
                <a:latin typeface="Times New Roman" charset="0"/>
              </a:rPr>
              <a:pPr>
                <a:defRPr/>
              </a:pPr>
              <a:t>63</a:t>
            </a:fld>
            <a:endParaRPr lang="en-US" altLang="zh-CN" smtClean="0">
              <a:latin typeface="Times New Roman"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latin typeface="Times New Roman" charset="0"/>
                <a:ea typeface="宋体" charset="0"/>
              </a:rPr>
              <a:t>C1, C4, C0, C7, C8, C2, C3, C6, C5 </a:t>
            </a:r>
          </a:p>
          <a:p>
            <a:pPr eaLnBrk="1" hangingPunct="1">
              <a:defRPr/>
            </a:pPr>
            <a:endParaRPr lang="en-US" altLang="zh-CN">
              <a:latin typeface="Times New Roman" charset="0"/>
              <a:ea typeface="宋体" charset="0"/>
            </a:endParaRPr>
          </a:p>
        </p:txBody>
      </p:sp>
    </p:spTree>
    <p:extLst>
      <p:ext uri="{BB962C8B-B14F-4D97-AF65-F5344CB8AC3E}">
        <p14:creationId xmlns:p14="http://schemas.microsoft.com/office/powerpoint/2010/main" val="378955397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D36080D-D3FA-47C1-A7B5-5B4DD4550529}" type="slidenum">
              <a:rPr lang="en-US" altLang="zh-CN" smtClean="0">
                <a:latin typeface="Times New Roman" charset="0"/>
              </a:rPr>
              <a:pPr>
                <a:defRPr/>
              </a:pPr>
              <a:t>64</a:t>
            </a:fld>
            <a:endParaRPr lang="en-US" altLang="zh-CN" smtClean="0">
              <a:latin typeface="Times New Roman"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6177636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8CFEAAF-2CE3-414E-8B55-15EE7D4355A0}" type="slidenum">
              <a:rPr lang="en-US" altLang="zh-CN" smtClean="0">
                <a:latin typeface="Times New Roman" charset="0"/>
              </a:rPr>
              <a:pPr>
                <a:defRPr/>
              </a:pPr>
              <a:t>65</a:t>
            </a:fld>
            <a:endParaRPr lang="en-US" altLang="zh-CN" smtClean="0">
              <a:latin typeface="Times New Roman"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8700654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C5DE045-DD16-40C5-AA6A-837BC0E929F6}" type="slidenum">
              <a:rPr lang="en-US" altLang="zh-CN" smtClean="0">
                <a:latin typeface="Times New Roman" charset="0"/>
              </a:rPr>
              <a:pPr>
                <a:defRPr/>
              </a:pPr>
              <a:t>66</a:t>
            </a:fld>
            <a:endParaRPr lang="en-US" altLang="zh-CN" smtClean="0">
              <a:latin typeface="Times New Roman"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7458305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EF44050-DED6-439C-A018-8095BDE074E0}" type="slidenum">
              <a:rPr lang="en-US" altLang="zh-CN" smtClean="0">
                <a:latin typeface="Times New Roman" charset="0"/>
              </a:rPr>
              <a:pPr>
                <a:defRPr/>
              </a:pPr>
              <a:t>67</a:t>
            </a:fld>
            <a:endParaRPr lang="en-US" altLang="zh-CN" smtClean="0">
              <a:latin typeface="Times New Roman"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15463826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78B66BE-ED74-4BC1-A443-644C96D55A94}" type="slidenum">
              <a:rPr lang="en-US" altLang="zh-CN" smtClean="0">
                <a:latin typeface="Times New Roman" charset="0"/>
              </a:rPr>
              <a:pPr>
                <a:defRPr/>
              </a:pPr>
              <a:t>68</a:t>
            </a:fld>
            <a:endParaRPr lang="en-US" altLang="zh-CN" smtClean="0">
              <a:latin typeface="Times New Roman"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71737871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8C90549-C55A-43A1-87CD-BE1E9644BB80}" type="slidenum">
              <a:rPr lang="en-US" altLang="zh-CN" smtClean="0">
                <a:latin typeface="Times New Roman" charset="0"/>
              </a:rPr>
              <a:pPr>
                <a:defRPr/>
              </a:pPr>
              <a:t>69</a:t>
            </a:fld>
            <a:endParaRPr lang="en-US" altLang="zh-CN" smtClean="0">
              <a:latin typeface="Times New Roman"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2474138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D06461F-ED41-40CF-9D57-5C18A9FC5D87}" type="slidenum">
              <a:rPr lang="en-US" altLang="zh-CN" smtClean="0">
                <a:latin typeface="Times New Roman" charset="0"/>
              </a:rPr>
              <a:pPr>
                <a:defRPr/>
              </a:pPr>
              <a:t>70</a:t>
            </a:fld>
            <a:endParaRPr lang="en-US" altLang="zh-CN" smtClean="0">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941930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EA4F135-0C32-477D-BFF5-1286230AAB08}" type="slidenum">
              <a:rPr lang="en-US" altLang="zh-CN" smtClean="0">
                <a:latin typeface="Times New Roman" charset="0"/>
              </a:rPr>
              <a:pPr>
                <a:defRPr/>
              </a:pPr>
              <a:t>8</a:t>
            </a:fld>
            <a:endParaRPr lang="en-US" altLang="zh-CN" smtClean="0">
              <a:latin typeface="Times New Roman"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685800" y="4343400"/>
            <a:ext cx="5486400" cy="411480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9538556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C123A94-C512-4614-9166-6C7FEF105A32}" type="slidenum">
              <a:rPr lang="en-US" altLang="zh-CN" smtClean="0">
                <a:latin typeface="Times New Roman" charset="0"/>
              </a:rPr>
              <a:pPr>
                <a:defRPr/>
              </a:pPr>
              <a:t>71</a:t>
            </a:fld>
            <a:endParaRPr lang="en-US" altLang="zh-CN" smtClean="0">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524838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DF32B11-BEEF-4372-AAC9-54B947AF0F68}" type="slidenum">
              <a:rPr lang="en-US" altLang="zh-CN" smtClean="0">
                <a:latin typeface="Times New Roman" charset="0"/>
              </a:rPr>
              <a:pPr>
                <a:defRPr/>
              </a:pPr>
              <a:t>72</a:t>
            </a:fld>
            <a:endParaRPr lang="en-US" altLang="zh-CN" smtClean="0">
              <a:latin typeface="Times New Roman"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8829101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0372B64-19AB-4EE9-B5B8-17AEB0D56271}" type="slidenum">
              <a:rPr lang="en-US" altLang="zh-CN" smtClean="0">
                <a:latin typeface="Times New Roman" charset="0"/>
              </a:rPr>
              <a:pPr>
                <a:defRPr/>
              </a:pPr>
              <a:t>73</a:t>
            </a:fld>
            <a:endParaRPr lang="en-US" altLang="zh-CN" smtClean="0">
              <a:latin typeface="Times New Roman"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80297169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6E5F384-24FF-4212-BD25-617C9EBFE1B5}" type="slidenum">
              <a:rPr lang="en-US" altLang="zh-CN" smtClean="0">
                <a:latin typeface="Times New Roman" charset="0"/>
              </a:rPr>
              <a:pPr>
                <a:defRPr/>
              </a:pPr>
              <a:t>74</a:t>
            </a:fld>
            <a:endParaRPr lang="en-US" altLang="zh-CN" smtClean="0">
              <a:latin typeface="Times New Roman"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07326816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ECF3830-1E99-4099-A7D7-CBBBCF002B46}" type="slidenum">
              <a:rPr lang="en-US" altLang="zh-CN" smtClean="0">
                <a:latin typeface="Times New Roman" charset="0"/>
              </a:rPr>
              <a:pPr>
                <a:defRPr/>
              </a:pPr>
              <a:t>75</a:t>
            </a:fld>
            <a:endParaRPr lang="en-US" altLang="zh-CN" smtClean="0">
              <a:latin typeface="Times New Roman"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16572366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CCD7287-A7EE-4CBA-AA24-3CD4ACE744A0}" type="slidenum">
              <a:rPr lang="en-US" altLang="zh-CN" smtClean="0">
                <a:latin typeface="Times New Roman" charset="0"/>
              </a:rPr>
              <a:pPr>
                <a:defRPr/>
              </a:pPr>
              <a:t>76</a:t>
            </a:fld>
            <a:endParaRPr lang="en-US" altLang="zh-CN" smtClean="0">
              <a:latin typeface="Times New Roman"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20870699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3FA1CD2-9FFA-4530-A062-1210173E31E4}" type="slidenum">
              <a:rPr lang="en-US" altLang="zh-CN" smtClean="0">
                <a:latin typeface="Times New Roman" charset="0"/>
              </a:rPr>
              <a:pPr>
                <a:defRPr/>
              </a:pPr>
              <a:t>77</a:t>
            </a:fld>
            <a:endParaRPr lang="en-US" altLang="zh-CN" smtClean="0">
              <a:latin typeface="Times New Roman"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42245007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11027D2-5E67-4451-8DB4-77CC1FB2E782}" type="slidenum">
              <a:rPr lang="en-US" altLang="zh-CN" smtClean="0">
                <a:latin typeface="Times New Roman" charset="0"/>
              </a:rPr>
              <a:pPr>
                <a:defRPr/>
              </a:pPr>
              <a:t>78</a:t>
            </a:fld>
            <a:endParaRPr lang="en-US" altLang="zh-CN" smtClean="0">
              <a:latin typeface="Times New Roman"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9261673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D378E71-D3E0-4568-934F-F83D9EF90A3E}" type="slidenum">
              <a:rPr lang="en-US" altLang="zh-CN" smtClean="0">
                <a:latin typeface="Times New Roman" charset="0"/>
              </a:rPr>
              <a:pPr>
                <a:defRPr/>
              </a:pPr>
              <a:t>79</a:t>
            </a:fld>
            <a:endParaRPr lang="en-US" altLang="zh-CN" smtClean="0">
              <a:latin typeface="Times New Roman"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1062431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B80DC0D-BB07-4BF7-BA0A-DA7DBE548C5F}" type="slidenum">
              <a:rPr lang="en-US" altLang="zh-CN" smtClean="0">
                <a:latin typeface="Times New Roman" charset="0"/>
              </a:rPr>
              <a:pPr>
                <a:defRPr/>
              </a:pPr>
              <a:t>80</a:t>
            </a:fld>
            <a:endParaRPr lang="en-US" altLang="zh-CN" smtClean="0">
              <a:latin typeface="Times New Roman"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466798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B41DBA1-7494-425A-BDCE-5D2FCBCEAA3B}" type="slidenum">
              <a:rPr lang="en-US" altLang="zh-CN" smtClean="0">
                <a:latin typeface="Times New Roman" charset="0"/>
              </a:rPr>
              <a:pPr>
                <a:defRPr/>
              </a:pPr>
              <a:t>9</a:t>
            </a:fld>
            <a:endParaRPr lang="en-US" altLang="zh-CN" smtClean="0">
              <a:latin typeface="Times New Roman"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952638672"/>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666CADA-B9CD-48B3-A1E1-0CF01A06975B}" type="slidenum">
              <a:rPr lang="en-US" altLang="zh-CN" smtClean="0">
                <a:latin typeface="Times New Roman" charset="0"/>
              </a:rPr>
              <a:pPr>
                <a:defRPr/>
              </a:pPr>
              <a:t>81</a:t>
            </a:fld>
            <a:endParaRPr lang="en-US" altLang="zh-CN" smtClean="0">
              <a:latin typeface="Times New Roman"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7271736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4974BC6-5F66-4248-927A-828B85A96AB7}" type="slidenum">
              <a:rPr lang="en-US" altLang="zh-CN" smtClean="0">
                <a:latin typeface="Times New Roman" charset="0"/>
              </a:rPr>
              <a:pPr>
                <a:defRPr/>
              </a:pPr>
              <a:t>82</a:t>
            </a:fld>
            <a:endParaRPr lang="en-US" altLang="zh-CN" smtClean="0">
              <a:latin typeface="Times New Roman"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5755429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5397613-7D1F-4952-90C1-C770FD6707A1}" type="slidenum">
              <a:rPr lang="en-US" altLang="zh-CN" smtClean="0">
                <a:latin typeface="Times New Roman" charset="0"/>
              </a:rPr>
              <a:pPr>
                <a:defRPr/>
              </a:pPr>
              <a:t>83</a:t>
            </a:fld>
            <a:endParaRPr lang="en-US" altLang="zh-CN" smtClean="0">
              <a:latin typeface="Times New Roman"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30991633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23633CD-8105-4C6A-9FAA-A147FAC46D97}" type="slidenum">
              <a:rPr lang="en-US" altLang="zh-CN" smtClean="0">
                <a:latin typeface="Times New Roman" charset="0"/>
              </a:rPr>
              <a:pPr>
                <a:defRPr/>
              </a:pPr>
              <a:t>84</a:t>
            </a:fld>
            <a:endParaRPr lang="en-US" altLang="zh-CN" smtClean="0">
              <a:latin typeface="Times New Roman"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15819984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D16FD14-6896-4566-9545-1E390407B7A1}" type="slidenum">
              <a:rPr lang="en-US" altLang="zh-CN" smtClean="0">
                <a:latin typeface="Times New Roman" charset="0"/>
              </a:rPr>
              <a:pPr>
                <a:defRPr/>
              </a:pPr>
              <a:t>85</a:t>
            </a:fld>
            <a:endParaRPr lang="en-US" altLang="zh-CN" smtClean="0">
              <a:latin typeface="Times New Roman"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8610823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398C48B-6FB0-4EB6-BEB7-29338DB75AA6}" type="slidenum">
              <a:rPr lang="en-US" altLang="zh-CN" smtClean="0">
                <a:latin typeface="Times New Roman" charset="0"/>
              </a:rPr>
              <a:pPr>
                <a:defRPr/>
              </a:pPr>
              <a:t>87</a:t>
            </a:fld>
            <a:endParaRPr lang="en-US" altLang="zh-CN" smtClean="0">
              <a:latin typeface="Times New Roman"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322997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0B8FE66-2B78-4D43-97EA-5CB18BFF2BA9}" type="slidenum">
              <a:rPr lang="en-US" altLang="zh-CN" smtClean="0">
                <a:latin typeface="Times New Roman" charset="0"/>
              </a:rPr>
              <a:pPr>
                <a:defRPr/>
              </a:pPr>
              <a:t>10</a:t>
            </a:fld>
            <a:endParaRPr lang="en-US" altLang="zh-CN" smtClean="0">
              <a:latin typeface="Times New Roman"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xfrm>
            <a:off x="685800" y="4343400"/>
            <a:ext cx="5486400" cy="4114800"/>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Times New Roman" charset="0"/>
              <a:ea typeface="宋体" charset="0"/>
            </a:endParaRPr>
          </a:p>
        </p:txBody>
      </p:sp>
    </p:spTree>
    <p:extLst>
      <p:ext uri="{BB962C8B-B14F-4D97-AF65-F5344CB8AC3E}">
        <p14:creationId xmlns:p14="http://schemas.microsoft.com/office/powerpoint/2010/main" val="1859702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61533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392278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45159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fld id="{ADB4C0A9-E9A5-4992-A773-FDEEEE3DFE75}" type="datetime1">
              <a:rPr lang="en-US"/>
              <a:pPr>
                <a:defRPr/>
              </a:pPr>
              <a:t>12/23/2018</a:t>
            </a:fld>
            <a:endParaRPr lang="en-US" altLang="zh-CN"/>
          </a:p>
        </p:txBody>
      </p:sp>
      <p:sp>
        <p:nvSpPr>
          <p:cNvPr id="6" name="Rectangle 12"/>
          <p:cNvSpPr>
            <a:spLocks noGrp="1" noChangeArrowheads="1"/>
          </p:cNvSpPr>
          <p:nvPr>
            <p:ph type="ftr" sz="quarter" idx="11"/>
          </p:nvPr>
        </p:nvSpPr>
        <p:spPr>
          <a:ln/>
        </p:spPr>
        <p:txBody>
          <a:bodyPr/>
          <a:lstStyle>
            <a:lvl1pPr>
              <a:defRPr/>
            </a:lvl1pPr>
          </a:lstStyle>
          <a:p>
            <a:r>
              <a:rPr lang="en-US" altLang="zh-CN"/>
              <a:t>数据结构与程序设计 </a:t>
            </a:r>
          </a:p>
        </p:txBody>
      </p:sp>
      <p:sp>
        <p:nvSpPr>
          <p:cNvPr id="7" name="Rectangle 13"/>
          <p:cNvSpPr>
            <a:spLocks noGrp="1" noChangeArrowheads="1"/>
          </p:cNvSpPr>
          <p:nvPr>
            <p:ph type="sldNum" sz="quarter" idx="12"/>
          </p:nvPr>
        </p:nvSpPr>
        <p:spPr>
          <a:ln/>
        </p:spPr>
        <p:txBody>
          <a:bodyPr/>
          <a:lstStyle>
            <a:lvl1pPr>
              <a:defRPr/>
            </a:lvl1pPr>
          </a:lstStyle>
          <a:p>
            <a:pPr>
              <a:defRPr/>
            </a:pPr>
            <a:fld id="{79603D5A-106E-4D0D-81B2-F4AED5B6B850}" type="slidenum">
              <a:rPr lang="en-US" altLang="zh-CN"/>
              <a:pPr>
                <a:defRPr/>
              </a:pPr>
              <a:t>‹#›</a:t>
            </a:fld>
            <a:endParaRPr lang="en-US" altLang="zh-CN"/>
          </a:p>
        </p:txBody>
      </p:sp>
    </p:spTree>
    <p:extLst>
      <p:ext uri="{BB962C8B-B14F-4D97-AF65-F5344CB8AC3E}">
        <p14:creationId xmlns:p14="http://schemas.microsoft.com/office/powerpoint/2010/main" val="106918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4238873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00451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2285009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048510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6419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721341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2859278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43D5E851-637D-45CA-AEEF-2532C5701559}" type="datetimeFigureOut">
              <a:rPr lang="zh-CN" altLang="en-US" smtClean="0"/>
              <a:t>2018/12/23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17036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5E851-637D-45CA-AEEF-2532C5701559}" type="datetimeFigureOut">
              <a:rPr lang="zh-CN" altLang="en-US" smtClean="0"/>
              <a:t>2018/12/23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5DAA8A-BFC4-41A9-8924-38AE6D927389}" type="slidenum">
              <a:rPr lang="zh-CN" altLang="en-US" smtClean="0"/>
              <a:t>‹#›</a:t>
            </a:fld>
            <a:endParaRPr lang="zh-CN" altLang="en-US"/>
          </a:p>
        </p:txBody>
      </p:sp>
    </p:spTree>
    <p:extLst>
      <p:ext uri="{BB962C8B-B14F-4D97-AF65-F5344CB8AC3E}">
        <p14:creationId xmlns:p14="http://schemas.microsoft.com/office/powerpoint/2010/main" val="1068969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9.xml"/><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8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5A86665-BCB4-D549-AB1B-BC592CE4A494}" type="datetime1">
              <a:rPr lang="en-US" altLang="zh-CN" smtClean="0">
                <a:solidFill>
                  <a:schemeClr val="bg2"/>
                </a:solidFill>
              </a:rPr>
              <a:pPr>
                <a:defRPr/>
              </a:pPr>
              <a:t>12/23/2018</a:t>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pitchFamily="34" charset="0"/>
              </a:rPr>
              <a:t>数据结构与程序设计 </a:t>
            </a: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8AE427F-0957-4056-84E2-BA715A05DED1}" type="slidenum">
              <a:rPr lang="en-US" altLang="zh-CN" smtClean="0">
                <a:solidFill>
                  <a:schemeClr val="bg2"/>
                </a:solidFill>
              </a:rPr>
              <a:pPr>
                <a:defRPr/>
              </a:pPr>
              <a:t>1</a:t>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a:extLst>
            <a:ext uri="{FAA26D3D-D897-4be2-8F04-BA451C77F1D7}">
              <ma14:placeholderFlag xmlns="" xmlns:ma14="http://schemas.microsoft.com/office/mac/drawingml/2011/main" val="1"/>
            </a:ext>
          </a:extLst>
        </p:spPr>
        <p:txBody>
          <a:bodyPr>
            <a:normAutofit/>
          </a:bodyPr>
          <a:lstStyle/>
          <a:p>
            <a:pPr eaLnBrk="1" hangingPunct="1"/>
            <a:r>
              <a:rPr lang="en-US" altLang="zh-CN" dirty="0" smtClean="0">
                <a:latin typeface="宋体" panose="02010600030101010101" pitchFamily="2" charset="-122"/>
              </a:rPr>
              <a:t>W12-</a:t>
            </a:r>
            <a:r>
              <a:rPr lang="zh-CN" altLang="en-US" dirty="0" smtClean="0">
                <a:latin typeface="宋体" panose="02010600030101010101" pitchFamily="2" charset="-122"/>
              </a:rPr>
              <a:t>图</a:t>
            </a:r>
            <a:r>
              <a:rPr lang="en-US" altLang="zh-CN" dirty="0" smtClean="0">
                <a:latin typeface="宋体" panose="02010600030101010101" pitchFamily="2" charset="-122"/>
              </a:rPr>
              <a:t> </a:t>
            </a:r>
          </a:p>
        </p:txBody>
      </p:sp>
      <p:sp>
        <p:nvSpPr>
          <p:cNvPr id="2" name="副标题 1"/>
          <p:cNvSpPr>
            <a:spLocks noGrp="1"/>
          </p:cNvSpPr>
          <p:nvPr>
            <p:ph type="subTitle" idx="1"/>
          </p:nvPr>
        </p:nvSpPr>
        <p:spPr>
          <a:extLst>
            <a:ext uri="{FAA26D3D-D897-4be2-8F04-BA451C77F1D7}">
              <ma14:placeholderFlag xmlns="" xmlns:ma14="http://schemas.microsoft.com/office/mac/drawingml/2011/main" val="1"/>
            </a:ext>
          </a:extLst>
        </p:spPr>
        <p:txBody>
          <a:bodyPr/>
          <a:lstStyle/>
          <a:p>
            <a:pPr>
              <a:defRPr/>
            </a:pPr>
            <a:endParaRPr kumimoji="1" lang="zh-CN" altLang="en-US"/>
          </a:p>
        </p:txBody>
      </p:sp>
    </p:spTree>
    <p:extLst>
      <p:ext uri="{BB962C8B-B14F-4D97-AF65-F5344CB8AC3E}">
        <p14:creationId xmlns:p14="http://schemas.microsoft.com/office/powerpoint/2010/main" val="648531389"/>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1"/>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FCA4DA6-91B9-DB44-820F-D19E88100334}" type="datetime1">
              <a:rPr lang="en-US" altLang="zh-CN" smtClean="0"/>
              <a:pPr>
                <a:defRPr/>
              </a:pPr>
              <a:t>12/23/2018</a:t>
            </a:fld>
            <a:endParaRPr lang="en-US" altLang="zh-CN" smtClean="0"/>
          </a:p>
        </p:txBody>
      </p:sp>
      <p:sp>
        <p:nvSpPr>
          <p:cNvPr id="19459" name="页脚占位符 2"/>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9460" name="灯片编号占位符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99CEBFC-0A9E-4470-BBC7-CA0C51644396}" type="slidenum">
              <a:rPr lang="en-US" altLang="zh-CN" smtClean="0"/>
              <a:pPr>
                <a:defRPr/>
              </a:pPr>
              <a:t>10</a:t>
            </a:fld>
            <a:endParaRPr lang="en-US" altLang="zh-CN" smtClean="0"/>
          </a:p>
        </p:txBody>
      </p:sp>
      <p:sp>
        <p:nvSpPr>
          <p:cNvPr id="19461" name="Rectangle 2"/>
          <p:cNvSpPr>
            <a:spLocks noChangeArrowheads="1"/>
          </p:cNvSpPr>
          <p:nvPr/>
        </p:nvSpPr>
        <p:spPr bwMode="auto">
          <a:xfrm>
            <a:off x="1992314" y="2060576"/>
            <a:ext cx="8169275"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2075" tIns="46038" rIns="92075" bIns="46038"/>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TW" sz="2800" dirty="0">
                <a:ea typeface="PMingLiU" pitchFamily="18" charset="-120"/>
              </a:rPr>
              <a:t>The </a:t>
            </a:r>
            <a:r>
              <a:rPr lang="en-US" altLang="zh-TW" sz="2800" dirty="0">
                <a:solidFill>
                  <a:srgbClr val="CC3300"/>
                </a:solidFill>
                <a:ea typeface="PMingLiU" pitchFamily="18" charset="-120"/>
              </a:rPr>
              <a:t>degree</a:t>
            </a:r>
            <a:r>
              <a:rPr lang="zh-CN" altLang="en-US" sz="2800" dirty="0">
                <a:solidFill>
                  <a:srgbClr val="CC3300"/>
                </a:solidFill>
              </a:rPr>
              <a:t>（度）</a:t>
            </a:r>
            <a:r>
              <a:rPr lang="zh-TW" altLang="en-US" sz="2800" dirty="0">
                <a:ea typeface="PMingLiU" pitchFamily="18" charset="-120"/>
              </a:rPr>
              <a:t> </a:t>
            </a:r>
            <a:r>
              <a:rPr lang="en-US" altLang="zh-TW" sz="2800" dirty="0">
                <a:ea typeface="PMingLiU" pitchFamily="18" charset="-120"/>
              </a:rPr>
              <a:t>of a vertex is the number of edges to that vertex</a:t>
            </a:r>
          </a:p>
          <a:p>
            <a:pPr eaLnBrk="1" hangingPunct="1">
              <a:lnSpc>
                <a:spcPct val="90000"/>
              </a:lnSpc>
            </a:pPr>
            <a:r>
              <a:rPr lang="en-US" altLang="zh-TW" sz="2800" dirty="0">
                <a:ea typeface="PMingLiU" pitchFamily="18" charset="-120"/>
              </a:rPr>
              <a:t>For directed graph, </a:t>
            </a:r>
          </a:p>
          <a:p>
            <a:pPr lvl="1" eaLnBrk="1" hangingPunct="1">
              <a:lnSpc>
                <a:spcPct val="80000"/>
              </a:lnSpc>
            </a:pPr>
            <a:r>
              <a:rPr lang="en-US" altLang="zh-TW" sz="2400" dirty="0">
                <a:ea typeface="PMingLiU" pitchFamily="18" charset="-120"/>
              </a:rPr>
              <a:t>the </a:t>
            </a:r>
            <a:r>
              <a:rPr lang="en-US" altLang="zh-TW" sz="2400" dirty="0">
                <a:solidFill>
                  <a:srgbClr val="CC3300"/>
                </a:solidFill>
                <a:ea typeface="PMingLiU" pitchFamily="18" charset="-120"/>
              </a:rPr>
              <a:t>in-degree</a:t>
            </a:r>
            <a:r>
              <a:rPr lang="en-US" altLang="zh-TW" sz="2400" dirty="0">
                <a:ea typeface="PMingLiU" pitchFamily="18" charset="-120"/>
              </a:rPr>
              <a:t> </a:t>
            </a:r>
            <a:r>
              <a:rPr lang="en-US" altLang="zh-CN" sz="2400" dirty="0"/>
              <a:t>(</a:t>
            </a:r>
            <a:r>
              <a:rPr lang="zh-CN" altLang="en-US" sz="2400" dirty="0"/>
              <a:t>入度</a:t>
            </a:r>
            <a:r>
              <a:rPr lang="en-US" altLang="zh-CN" sz="2400" dirty="0"/>
              <a:t>)</a:t>
            </a:r>
            <a:r>
              <a:rPr lang="en-US" altLang="zh-TW" sz="2400" dirty="0">
                <a:ea typeface="PMingLiU" pitchFamily="18" charset="-120"/>
              </a:rPr>
              <a:t>of a vertex </a:t>
            </a:r>
            <a:r>
              <a:rPr lang="en-US" altLang="zh-TW" sz="2400" i="1" dirty="0">
                <a:ea typeface="PMingLiU" pitchFamily="18" charset="-120"/>
              </a:rPr>
              <a:t>v</a:t>
            </a:r>
            <a:r>
              <a:rPr lang="en-US" altLang="zh-TW" sz="2400" dirty="0">
                <a:ea typeface="PMingLiU" pitchFamily="18" charset="-120"/>
              </a:rPr>
              <a:t> is the number of edges</a:t>
            </a:r>
            <a:br>
              <a:rPr lang="en-US" altLang="zh-TW" sz="2400" dirty="0">
                <a:ea typeface="PMingLiU" pitchFamily="18" charset="-120"/>
              </a:rPr>
            </a:br>
            <a:r>
              <a:rPr lang="en-US" altLang="zh-TW" sz="2400" dirty="0">
                <a:ea typeface="PMingLiU" pitchFamily="18" charset="-120"/>
              </a:rPr>
              <a:t>that have </a:t>
            </a:r>
            <a:r>
              <a:rPr lang="en-US" altLang="zh-TW" sz="2400" i="1" dirty="0">
                <a:ea typeface="PMingLiU" pitchFamily="18" charset="-120"/>
              </a:rPr>
              <a:t>v</a:t>
            </a:r>
            <a:r>
              <a:rPr lang="en-US" altLang="zh-TW" sz="2400" dirty="0">
                <a:ea typeface="PMingLiU" pitchFamily="18" charset="-120"/>
              </a:rPr>
              <a:t> as the head</a:t>
            </a:r>
          </a:p>
          <a:p>
            <a:pPr lvl="1" eaLnBrk="1" hangingPunct="1">
              <a:lnSpc>
                <a:spcPct val="80000"/>
              </a:lnSpc>
            </a:pPr>
            <a:r>
              <a:rPr lang="en-US" altLang="zh-TW" sz="2400" dirty="0">
                <a:ea typeface="PMingLiU" pitchFamily="18" charset="-120"/>
              </a:rPr>
              <a:t>the </a:t>
            </a:r>
            <a:r>
              <a:rPr lang="en-US" altLang="zh-TW" sz="2400" dirty="0">
                <a:solidFill>
                  <a:srgbClr val="CC3300"/>
                </a:solidFill>
                <a:ea typeface="PMingLiU" pitchFamily="18" charset="-120"/>
              </a:rPr>
              <a:t>out-degree</a:t>
            </a:r>
            <a:r>
              <a:rPr lang="en-US" altLang="zh-CN" sz="2400" dirty="0">
                <a:solidFill>
                  <a:srgbClr val="CC3300"/>
                </a:solidFill>
                <a:ea typeface="PMingLiU" pitchFamily="18" charset="-120"/>
              </a:rPr>
              <a:t>(</a:t>
            </a:r>
            <a:r>
              <a:rPr lang="zh-CN" altLang="en-US" sz="2400" dirty="0">
                <a:solidFill>
                  <a:srgbClr val="CC3300"/>
                </a:solidFill>
              </a:rPr>
              <a:t>出度</a:t>
            </a:r>
            <a:r>
              <a:rPr lang="en-US" altLang="zh-CN" sz="2400" dirty="0">
                <a:solidFill>
                  <a:srgbClr val="CC3300"/>
                </a:solidFill>
                <a:ea typeface="PMingLiU" pitchFamily="18" charset="-120"/>
              </a:rPr>
              <a:t>)</a:t>
            </a:r>
            <a:r>
              <a:rPr lang="zh-TW" altLang="en-US" sz="2400" dirty="0">
                <a:ea typeface="PMingLiU" pitchFamily="18" charset="-120"/>
              </a:rPr>
              <a:t> </a:t>
            </a:r>
            <a:r>
              <a:rPr lang="en-US" altLang="zh-TW" sz="2400" dirty="0">
                <a:ea typeface="PMingLiU" pitchFamily="18" charset="-120"/>
              </a:rPr>
              <a:t>of a vertex </a:t>
            </a:r>
            <a:r>
              <a:rPr lang="en-US" altLang="zh-TW" sz="2400" i="1" dirty="0">
                <a:ea typeface="PMingLiU" pitchFamily="18" charset="-120"/>
              </a:rPr>
              <a:t>v</a:t>
            </a:r>
            <a:r>
              <a:rPr lang="en-US" altLang="zh-TW" sz="2400" dirty="0">
                <a:ea typeface="PMingLiU" pitchFamily="18" charset="-120"/>
              </a:rPr>
              <a:t> is the number of edges</a:t>
            </a:r>
            <a:br>
              <a:rPr lang="en-US" altLang="zh-TW" sz="2400" dirty="0">
                <a:ea typeface="PMingLiU" pitchFamily="18" charset="-120"/>
              </a:rPr>
            </a:br>
            <a:r>
              <a:rPr lang="en-US" altLang="zh-TW" sz="2400" dirty="0">
                <a:ea typeface="PMingLiU" pitchFamily="18" charset="-120"/>
              </a:rPr>
              <a:t>that have </a:t>
            </a:r>
            <a:r>
              <a:rPr lang="en-US" altLang="zh-TW" sz="2400" i="1" dirty="0">
                <a:ea typeface="PMingLiU" pitchFamily="18" charset="-120"/>
              </a:rPr>
              <a:t>v</a:t>
            </a:r>
            <a:r>
              <a:rPr lang="en-US" altLang="zh-TW" sz="2400" dirty="0">
                <a:ea typeface="PMingLiU" pitchFamily="18" charset="-120"/>
              </a:rPr>
              <a:t> as the tail</a:t>
            </a:r>
          </a:p>
          <a:p>
            <a:pPr>
              <a:lnSpc>
                <a:spcPct val="80000"/>
              </a:lnSpc>
            </a:pPr>
            <a:r>
              <a:rPr lang="en-US" altLang="zh-TW" sz="2800" dirty="0">
                <a:ea typeface="PMingLiU" pitchFamily="18" charset="-120"/>
              </a:rPr>
              <a:t>if </a:t>
            </a:r>
            <a:r>
              <a:rPr lang="en-US" altLang="zh-TW" sz="2800" i="1" dirty="0">
                <a:ea typeface="PMingLiU" pitchFamily="18" charset="-120"/>
              </a:rPr>
              <a:t>d</a:t>
            </a:r>
            <a:r>
              <a:rPr lang="en-US" altLang="zh-TW" sz="2200" i="1" dirty="0">
                <a:ea typeface="PMingLiU" pitchFamily="18" charset="-120"/>
              </a:rPr>
              <a:t>i</a:t>
            </a:r>
            <a:r>
              <a:rPr lang="en-US" altLang="zh-TW" sz="2800" dirty="0">
                <a:ea typeface="PMingLiU" pitchFamily="18" charset="-120"/>
              </a:rPr>
              <a:t> is the degree of a vertex </a:t>
            </a:r>
            <a:r>
              <a:rPr lang="en-US" altLang="zh-TW" sz="2800" i="1" dirty="0" err="1">
                <a:ea typeface="PMingLiU" pitchFamily="18" charset="-120"/>
              </a:rPr>
              <a:t>i</a:t>
            </a:r>
            <a:r>
              <a:rPr lang="en-US" altLang="zh-TW" sz="2800" dirty="0">
                <a:ea typeface="PMingLiU" pitchFamily="18" charset="-120"/>
              </a:rPr>
              <a:t> in a graph </a:t>
            </a:r>
            <a:r>
              <a:rPr lang="en-US" altLang="zh-TW" sz="2800" i="1" dirty="0">
                <a:ea typeface="PMingLiU" pitchFamily="18" charset="-120"/>
              </a:rPr>
              <a:t>G</a:t>
            </a:r>
            <a:r>
              <a:rPr lang="en-US" altLang="zh-TW" sz="2800" dirty="0">
                <a:ea typeface="PMingLiU" pitchFamily="18" charset="-120"/>
              </a:rPr>
              <a:t> with </a:t>
            </a:r>
            <a:r>
              <a:rPr lang="en-US" altLang="zh-TW" sz="2800" i="1" dirty="0">
                <a:ea typeface="PMingLiU" pitchFamily="18" charset="-120"/>
              </a:rPr>
              <a:t>n</a:t>
            </a:r>
            <a:r>
              <a:rPr lang="en-US" altLang="zh-TW" sz="2800" dirty="0">
                <a:ea typeface="PMingLiU" pitchFamily="18" charset="-120"/>
              </a:rPr>
              <a:t> vertices and </a:t>
            </a:r>
            <a:r>
              <a:rPr lang="en-US" altLang="zh-TW" sz="2800" i="1" dirty="0">
                <a:ea typeface="PMingLiU" pitchFamily="18" charset="-120"/>
              </a:rPr>
              <a:t>e</a:t>
            </a:r>
            <a:r>
              <a:rPr lang="en-US" altLang="zh-TW" sz="2800" dirty="0">
                <a:ea typeface="PMingLiU" pitchFamily="18" charset="-120"/>
              </a:rPr>
              <a:t> edges, the number of edges is</a:t>
            </a:r>
          </a:p>
        </p:txBody>
      </p:sp>
      <p:graphicFrame>
        <p:nvGraphicFramePr>
          <p:cNvPr id="30725" name="Object 3"/>
          <p:cNvGraphicFramePr>
            <a:graphicFrameLocks/>
          </p:cNvGraphicFramePr>
          <p:nvPr/>
        </p:nvGraphicFramePr>
        <p:xfrm>
          <a:off x="3000375" y="5084764"/>
          <a:ext cx="2446338" cy="1004887"/>
        </p:xfrm>
        <a:graphic>
          <a:graphicData uri="http://schemas.openxmlformats.org/presentationml/2006/ole">
            <mc:AlternateContent xmlns:mc="http://schemas.openxmlformats.org/markup-compatibility/2006">
              <mc:Choice xmlns:v="urn:schemas-microsoft-com:vml" Requires="v">
                <p:oleObj spid="_x0000_s4114" name="方程式" r:id="rId4" imgW="736600" imgH="368300" progId="Equation.2">
                  <p:embed/>
                </p:oleObj>
              </mc:Choice>
              <mc:Fallback>
                <p:oleObj name="方程式" r:id="rId4" imgW="736600" imgH="368300" progId="Equation.2">
                  <p:embed/>
                  <p:pic>
                    <p:nvPicPr>
                      <p:cNvPr id="30725"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75" y="5084764"/>
                        <a:ext cx="2446338" cy="100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9463" name="Rectangle 4"/>
          <p:cNvSpPr>
            <a:spLocks noChangeArrowheads="1"/>
          </p:cNvSpPr>
          <p:nvPr/>
        </p:nvSpPr>
        <p:spPr bwMode="auto">
          <a:xfrm>
            <a:off x="1459366" y="40132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r>
              <a:rPr lang="zh-CN" altLang="en-US" sz="4000" dirty="0" smtClean="0">
                <a:latin typeface="Times New Roman" charset="0"/>
              </a:rPr>
              <a:t>概念</a:t>
            </a:r>
            <a:r>
              <a:rPr lang="en-US" altLang="zh-CN" sz="4000" dirty="0" smtClean="0">
                <a:latin typeface="Times New Roman" charset="0"/>
              </a:rPr>
              <a:t>2-</a:t>
            </a:r>
            <a:r>
              <a:rPr lang="en-US" altLang="en-US" sz="4000" dirty="0" smtClean="0">
                <a:latin typeface="Times New Roman" charset="0"/>
              </a:rPr>
              <a:t>Degree </a:t>
            </a:r>
            <a:r>
              <a:rPr lang="en-US" altLang="en-US" sz="4000" dirty="0">
                <a:latin typeface="Times New Roman" charset="0"/>
              </a:rPr>
              <a:t>of a Vertex</a:t>
            </a:r>
          </a:p>
        </p:txBody>
      </p:sp>
      <p:sp>
        <p:nvSpPr>
          <p:cNvPr id="19464" name="Text Box 5"/>
          <p:cNvSpPr txBox="1">
            <a:spLocks noChangeArrowheads="1"/>
          </p:cNvSpPr>
          <p:nvPr/>
        </p:nvSpPr>
        <p:spPr bwMode="auto">
          <a:xfrm>
            <a:off x="6096001" y="5445125"/>
            <a:ext cx="39020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r>
              <a:rPr lang="en-US" altLang="en-US" sz="2000">
                <a:latin typeface="Georgia" charset="0"/>
              </a:rPr>
              <a:t>Hint: Adjacent vertices are counted twice</a:t>
            </a:r>
            <a:r>
              <a:rPr lang="en-US" altLang="en-US" sz="2400">
                <a:latin typeface="Times New Roman" charset="0"/>
              </a:rPr>
              <a:t>.</a:t>
            </a:r>
            <a:endParaRPr lang="en-US" altLang="zh-CN" sz="2400">
              <a:latin typeface="Times New Roman" charset="0"/>
            </a:endParaRPr>
          </a:p>
        </p:txBody>
      </p:sp>
    </p:spTree>
    <p:extLst>
      <p:ext uri="{BB962C8B-B14F-4D97-AF65-F5344CB8AC3E}">
        <p14:creationId xmlns:p14="http://schemas.microsoft.com/office/powerpoint/2010/main" val="284480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FB00957-588F-2B45-85D5-E2AD4A24869C}" type="datetime1">
              <a:rPr lang="en-US" altLang="zh-CN" smtClean="0"/>
              <a:pPr>
                <a:defRPr/>
              </a:pPr>
              <a:t>12/23/2018</a:t>
            </a:fld>
            <a:endParaRPr lang="en-US" altLang="zh-CN" smtClean="0"/>
          </a:p>
        </p:txBody>
      </p:sp>
      <p:sp>
        <p:nvSpPr>
          <p:cNvPr id="215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215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B703E09-3CD9-4638-84A4-22FC0E876C6C}" type="slidenum">
              <a:rPr lang="en-US" altLang="zh-CN" smtClean="0"/>
              <a:pPr>
                <a:defRPr/>
              </a:pPr>
              <a:t>11</a:t>
            </a:fld>
            <a:endParaRPr lang="en-US" altLang="zh-CN" smtClean="0"/>
          </a:p>
        </p:txBody>
      </p:sp>
      <p:sp>
        <p:nvSpPr>
          <p:cNvPr id="21509" name="Rectangle 2"/>
          <p:cNvSpPr>
            <a:spLocks noGrp="1" noChangeArrowheads="1"/>
          </p:cNvSpPr>
          <p:nvPr>
            <p:ph type="title"/>
          </p:nvPr>
        </p:nvSpPr>
        <p:spPr>
          <a:xfrm>
            <a:off x="2209800" y="228600"/>
            <a:ext cx="7772400" cy="1143000"/>
          </a:xfrm>
        </p:spPr>
        <p:txBody>
          <a:bodyPr/>
          <a:lstStyle/>
          <a:p>
            <a:pPr eaLnBrk="1" hangingPunct="1"/>
            <a:r>
              <a:rPr lang="zh-CN" altLang="en-US" dirty="0" smtClean="0"/>
              <a:t>概念</a:t>
            </a:r>
            <a:r>
              <a:rPr lang="en-US" altLang="zh-CN" dirty="0" smtClean="0"/>
              <a:t>3-Simple Path</a:t>
            </a:r>
            <a:r>
              <a:rPr lang="zh-CN" altLang="en-US" dirty="0" smtClean="0"/>
              <a:t>（简单路径）</a:t>
            </a:r>
          </a:p>
        </p:txBody>
      </p:sp>
      <p:sp>
        <p:nvSpPr>
          <p:cNvPr id="21510" name="Rectangle 3"/>
          <p:cNvSpPr>
            <a:spLocks noGrp="1" noChangeArrowheads="1"/>
          </p:cNvSpPr>
          <p:nvPr>
            <p:ph type="body" idx="1"/>
          </p:nvPr>
        </p:nvSpPr>
        <p:spPr>
          <a:xfrm>
            <a:off x="1847850" y="1881188"/>
            <a:ext cx="8610600" cy="1447800"/>
          </a:xfrm>
        </p:spPr>
        <p:txBody>
          <a:bodyPr>
            <a:normAutofit fontScale="92500"/>
          </a:bodyPr>
          <a:lstStyle/>
          <a:p>
            <a:pPr eaLnBrk="1" hangingPunct="1">
              <a:buFont typeface="Wingdings" charset="2"/>
              <a:buChar char="n"/>
              <a:defRPr/>
            </a:pPr>
            <a:r>
              <a:rPr lang="en-US" altLang="zh-CN"/>
              <a:t>A simple path is a path such that all vertices are distinct, except that the first and the last could be the same.</a:t>
            </a:r>
          </a:p>
          <a:p>
            <a:pPr lvl="1" eaLnBrk="1" hangingPunct="1">
              <a:buFont typeface="Wingdings" charset="2"/>
              <a:buChar char="n"/>
              <a:defRPr/>
            </a:pPr>
            <a:r>
              <a:rPr lang="en-US" altLang="zh-CN" i="1">
                <a:solidFill>
                  <a:srgbClr val="FF3300"/>
                </a:solidFill>
              </a:rPr>
              <a:t>ABCD</a:t>
            </a:r>
            <a:r>
              <a:rPr lang="en-US" altLang="zh-CN"/>
              <a:t> is a simple path</a:t>
            </a:r>
          </a:p>
        </p:txBody>
      </p:sp>
      <p:sp>
        <p:nvSpPr>
          <p:cNvPr id="21511" name="Oval 4"/>
          <p:cNvSpPr>
            <a:spLocks noChangeArrowheads="1"/>
          </p:cNvSpPr>
          <p:nvPr/>
        </p:nvSpPr>
        <p:spPr bwMode="auto">
          <a:xfrm>
            <a:off x="7086600" y="3352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21512" name="Oval 5"/>
          <p:cNvSpPr>
            <a:spLocks noChangeArrowheads="1"/>
          </p:cNvSpPr>
          <p:nvPr/>
        </p:nvSpPr>
        <p:spPr bwMode="auto">
          <a:xfrm>
            <a:off x="8458200" y="44196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21513" name="Oval 6"/>
          <p:cNvSpPr>
            <a:spLocks noChangeArrowheads="1"/>
          </p:cNvSpPr>
          <p:nvPr/>
        </p:nvSpPr>
        <p:spPr bwMode="auto">
          <a:xfrm>
            <a:off x="7543800" y="5791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21514" name="Oval 7"/>
          <p:cNvSpPr>
            <a:spLocks noChangeArrowheads="1"/>
          </p:cNvSpPr>
          <p:nvPr/>
        </p:nvSpPr>
        <p:spPr bwMode="auto">
          <a:xfrm>
            <a:off x="5943600" y="4495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21515" name="Line 8"/>
          <p:cNvSpPr>
            <a:spLocks noChangeShapeType="1"/>
          </p:cNvSpPr>
          <p:nvPr/>
        </p:nvSpPr>
        <p:spPr bwMode="auto">
          <a:xfrm flipH="1">
            <a:off x="6477000" y="3886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1516" name="Line 9"/>
          <p:cNvSpPr>
            <a:spLocks noChangeShapeType="1"/>
          </p:cNvSpPr>
          <p:nvPr/>
        </p:nvSpPr>
        <p:spPr bwMode="auto">
          <a:xfrm>
            <a:off x="6477000" y="5029200"/>
            <a:ext cx="1066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1517" name="Line 10"/>
          <p:cNvSpPr>
            <a:spLocks noChangeShapeType="1"/>
          </p:cNvSpPr>
          <p:nvPr/>
        </p:nvSpPr>
        <p:spPr bwMode="auto">
          <a:xfrm flipV="1">
            <a:off x="8077200" y="50292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1518" name="Line 11"/>
          <p:cNvSpPr>
            <a:spLocks noChangeShapeType="1"/>
          </p:cNvSpPr>
          <p:nvPr/>
        </p:nvSpPr>
        <p:spPr bwMode="auto">
          <a:xfrm>
            <a:off x="7467600" y="3962400"/>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1519" name="Line 12"/>
          <p:cNvSpPr>
            <a:spLocks noChangeShapeType="1"/>
          </p:cNvSpPr>
          <p:nvPr/>
        </p:nvSpPr>
        <p:spPr bwMode="auto">
          <a:xfrm>
            <a:off x="7696200" y="38100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1520" name="Line 13"/>
          <p:cNvSpPr>
            <a:spLocks noChangeShapeType="1"/>
          </p:cNvSpPr>
          <p:nvPr/>
        </p:nvSpPr>
        <p:spPr bwMode="auto">
          <a:xfrm>
            <a:off x="8229600" y="5410200"/>
            <a:ext cx="381000" cy="381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1521" name="Rectangle 14"/>
          <p:cNvSpPr>
            <a:spLocks noChangeArrowheads="1"/>
          </p:cNvSpPr>
          <p:nvPr/>
        </p:nvSpPr>
        <p:spPr bwMode="auto">
          <a:xfrm>
            <a:off x="8534400" y="5638800"/>
            <a:ext cx="762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path</a:t>
            </a:r>
          </a:p>
        </p:txBody>
      </p:sp>
      <p:sp>
        <p:nvSpPr>
          <p:cNvPr id="32785" name="Freeform 15"/>
          <p:cNvSpPr>
            <a:spLocks/>
          </p:cNvSpPr>
          <p:nvPr/>
        </p:nvSpPr>
        <p:spPr bwMode="auto">
          <a:xfrm>
            <a:off x="6705600" y="3962400"/>
            <a:ext cx="1727200" cy="1803400"/>
          </a:xfrm>
          <a:custGeom>
            <a:avLst/>
            <a:gdLst>
              <a:gd name="T0" fmla="*/ 0 w 1088"/>
              <a:gd name="T1" fmla="*/ 2147483646 h 1136"/>
              <a:gd name="T2" fmla="*/ 2147483646 w 1088"/>
              <a:gd name="T3" fmla="*/ 2147483646 h 1136"/>
              <a:gd name="T4" fmla="*/ 2147483646 w 1088"/>
              <a:gd name="T5" fmla="*/ 2147483646 h 1136"/>
              <a:gd name="T6" fmla="*/ 2147483646 w 1088"/>
              <a:gd name="T7" fmla="*/ 2147483646 h 1136"/>
              <a:gd name="T8" fmla="*/ 2147483646 w 1088"/>
              <a:gd name="T9" fmla="*/ 2147483646 h 1136"/>
              <a:gd name="T10" fmla="*/ 2147483646 w 1088"/>
              <a:gd name="T11" fmla="*/ 2147483646 h 1136"/>
              <a:gd name="T12" fmla="*/ 2147483646 w 1088"/>
              <a:gd name="T13" fmla="*/ 2147483646 h 1136"/>
              <a:gd name="T14" fmla="*/ 2147483646 w 1088"/>
              <a:gd name="T15" fmla="*/ 2147483646 h 11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88" h="1136">
                <a:moveTo>
                  <a:pt x="0" y="480"/>
                </a:moveTo>
                <a:cubicBezTo>
                  <a:pt x="116" y="344"/>
                  <a:pt x="232" y="208"/>
                  <a:pt x="288" y="144"/>
                </a:cubicBezTo>
                <a:cubicBezTo>
                  <a:pt x="344" y="80"/>
                  <a:pt x="288" y="112"/>
                  <a:pt x="336" y="96"/>
                </a:cubicBezTo>
                <a:cubicBezTo>
                  <a:pt x="384" y="80"/>
                  <a:pt x="464" y="0"/>
                  <a:pt x="576" y="48"/>
                </a:cubicBezTo>
                <a:cubicBezTo>
                  <a:pt x="688" y="96"/>
                  <a:pt x="928" y="288"/>
                  <a:pt x="1008" y="384"/>
                </a:cubicBezTo>
                <a:cubicBezTo>
                  <a:pt x="1088" y="480"/>
                  <a:pt x="1088" y="512"/>
                  <a:pt x="1056" y="624"/>
                </a:cubicBezTo>
                <a:cubicBezTo>
                  <a:pt x="1024" y="736"/>
                  <a:pt x="856" y="976"/>
                  <a:pt x="816" y="1056"/>
                </a:cubicBezTo>
                <a:cubicBezTo>
                  <a:pt x="776" y="1136"/>
                  <a:pt x="796" y="1120"/>
                  <a:pt x="816" y="1104"/>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68327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217373D-B275-5C44-9558-D365B09D30C6}" type="datetime1">
              <a:rPr lang="en-US" altLang="zh-CN" smtClean="0"/>
              <a:pPr>
                <a:defRPr/>
              </a:pPr>
              <a:t>12/23/2018</a:t>
            </a:fld>
            <a:endParaRPr lang="en-US" altLang="zh-CN" smtClean="0"/>
          </a:p>
        </p:txBody>
      </p:sp>
      <p:sp>
        <p:nvSpPr>
          <p:cNvPr id="235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235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312FED5-EE88-4F7C-BBB4-471A3730FCD7}" type="slidenum">
              <a:rPr lang="en-US" altLang="zh-CN" smtClean="0"/>
              <a:pPr>
                <a:defRPr/>
              </a:pPr>
              <a:t>12</a:t>
            </a:fld>
            <a:endParaRPr lang="en-US" altLang="zh-CN" smtClean="0"/>
          </a:p>
        </p:txBody>
      </p:sp>
      <p:sp>
        <p:nvSpPr>
          <p:cNvPr id="23557" name="Rectangle 2"/>
          <p:cNvSpPr>
            <a:spLocks noGrp="1" noChangeArrowheads="1"/>
          </p:cNvSpPr>
          <p:nvPr>
            <p:ph type="title"/>
          </p:nvPr>
        </p:nvSpPr>
        <p:spPr>
          <a:xfrm>
            <a:off x="2209800" y="304800"/>
            <a:ext cx="7772400" cy="1143000"/>
          </a:xfrm>
        </p:spPr>
        <p:txBody>
          <a:bodyPr/>
          <a:lstStyle/>
          <a:p>
            <a:pPr eaLnBrk="1" hangingPunct="1"/>
            <a:r>
              <a:rPr lang="zh-CN" altLang="en-US" dirty="0" smtClean="0"/>
              <a:t>概念</a:t>
            </a:r>
            <a:r>
              <a:rPr lang="en-US" altLang="zh-CN" dirty="0" smtClean="0"/>
              <a:t>4-Cycle</a:t>
            </a:r>
            <a:r>
              <a:rPr lang="zh-CN" altLang="en-US" dirty="0" smtClean="0"/>
              <a:t>（环）</a:t>
            </a:r>
          </a:p>
        </p:txBody>
      </p:sp>
      <p:sp>
        <p:nvSpPr>
          <p:cNvPr id="23558" name="Rectangle 3"/>
          <p:cNvSpPr>
            <a:spLocks noGrp="1" noChangeArrowheads="1"/>
          </p:cNvSpPr>
          <p:nvPr>
            <p:ph type="body" idx="1"/>
          </p:nvPr>
        </p:nvSpPr>
        <p:spPr>
          <a:xfrm>
            <a:off x="1847850" y="1881188"/>
            <a:ext cx="8382000" cy="1066800"/>
          </a:xfrm>
        </p:spPr>
        <p:txBody>
          <a:bodyPr>
            <a:normAutofit fontScale="92500" lnSpcReduction="10000"/>
          </a:bodyPr>
          <a:lstStyle/>
          <a:p>
            <a:pPr eaLnBrk="1" hangingPunct="1">
              <a:lnSpc>
                <a:spcPct val="90000"/>
              </a:lnSpc>
              <a:buFont typeface="Wingdings" charset="2"/>
              <a:buChar char="n"/>
              <a:defRPr/>
            </a:pPr>
            <a:r>
              <a:rPr lang="en-US" altLang="zh-CN"/>
              <a:t>A cycle is a path that starts and ends at the same point. For undirected graph, the edges are distinct. </a:t>
            </a:r>
          </a:p>
          <a:p>
            <a:pPr lvl="1" eaLnBrk="1" hangingPunct="1">
              <a:lnSpc>
                <a:spcPct val="90000"/>
              </a:lnSpc>
              <a:buFont typeface="Wingdings" charset="2"/>
              <a:buChar char="n"/>
              <a:defRPr/>
            </a:pPr>
            <a:r>
              <a:rPr lang="en-US" altLang="zh-CN" i="1">
                <a:solidFill>
                  <a:srgbClr val="FF3300"/>
                </a:solidFill>
              </a:rPr>
              <a:t>CBDC</a:t>
            </a:r>
            <a:r>
              <a:rPr lang="en-US" altLang="zh-CN"/>
              <a:t> is a cycle</a:t>
            </a:r>
          </a:p>
        </p:txBody>
      </p:sp>
      <p:sp>
        <p:nvSpPr>
          <p:cNvPr id="23559" name="Oval 4"/>
          <p:cNvSpPr>
            <a:spLocks noChangeArrowheads="1"/>
          </p:cNvSpPr>
          <p:nvPr/>
        </p:nvSpPr>
        <p:spPr bwMode="auto">
          <a:xfrm>
            <a:off x="6629400" y="2971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23560" name="Oval 5"/>
          <p:cNvSpPr>
            <a:spLocks noChangeArrowheads="1"/>
          </p:cNvSpPr>
          <p:nvPr/>
        </p:nvSpPr>
        <p:spPr bwMode="auto">
          <a:xfrm>
            <a:off x="8001000" y="40386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23561" name="Oval 6"/>
          <p:cNvSpPr>
            <a:spLocks noChangeArrowheads="1"/>
          </p:cNvSpPr>
          <p:nvPr/>
        </p:nvSpPr>
        <p:spPr bwMode="auto">
          <a:xfrm>
            <a:off x="7086600" y="5410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23562" name="Oval 7"/>
          <p:cNvSpPr>
            <a:spLocks noChangeArrowheads="1"/>
          </p:cNvSpPr>
          <p:nvPr/>
        </p:nvSpPr>
        <p:spPr bwMode="auto">
          <a:xfrm>
            <a:off x="5486400" y="4114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23563" name="Line 8"/>
          <p:cNvSpPr>
            <a:spLocks noChangeShapeType="1"/>
          </p:cNvSpPr>
          <p:nvPr/>
        </p:nvSpPr>
        <p:spPr bwMode="auto">
          <a:xfrm flipH="1">
            <a:off x="6019800" y="3505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3564" name="Line 9"/>
          <p:cNvSpPr>
            <a:spLocks noChangeShapeType="1"/>
          </p:cNvSpPr>
          <p:nvPr/>
        </p:nvSpPr>
        <p:spPr bwMode="auto">
          <a:xfrm>
            <a:off x="6019800" y="4648200"/>
            <a:ext cx="10668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3565" name="Line 10"/>
          <p:cNvSpPr>
            <a:spLocks noChangeShapeType="1"/>
          </p:cNvSpPr>
          <p:nvPr/>
        </p:nvSpPr>
        <p:spPr bwMode="auto">
          <a:xfrm flipV="1">
            <a:off x="7620000" y="46482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3566" name="Line 11"/>
          <p:cNvSpPr>
            <a:spLocks noChangeShapeType="1"/>
          </p:cNvSpPr>
          <p:nvPr/>
        </p:nvSpPr>
        <p:spPr bwMode="auto">
          <a:xfrm>
            <a:off x="7010400" y="3581400"/>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3567" name="Line 12"/>
          <p:cNvSpPr>
            <a:spLocks noChangeShapeType="1"/>
          </p:cNvSpPr>
          <p:nvPr/>
        </p:nvSpPr>
        <p:spPr bwMode="auto">
          <a:xfrm>
            <a:off x="7239000" y="34290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34831" name="Freeform 13"/>
          <p:cNvSpPr>
            <a:spLocks/>
          </p:cNvSpPr>
          <p:nvPr/>
        </p:nvSpPr>
        <p:spPr bwMode="auto">
          <a:xfrm>
            <a:off x="7200900" y="3556000"/>
            <a:ext cx="762000" cy="1828800"/>
          </a:xfrm>
          <a:custGeom>
            <a:avLst/>
            <a:gdLst>
              <a:gd name="T0" fmla="*/ 2147483646 w 480"/>
              <a:gd name="T1" fmla="*/ 2147483646 h 1152"/>
              <a:gd name="T2" fmla="*/ 2147483646 w 480"/>
              <a:gd name="T3" fmla="*/ 2147483646 h 1152"/>
              <a:gd name="T4" fmla="*/ 2147483646 w 480"/>
              <a:gd name="T5" fmla="*/ 2147483646 h 1152"/>
              <a:gd name="T6" fmla="*/ 2147483646 w 480"/>
              <a:gd name="T7" fmla="*/ 2147483646 h 1152"/>
              <a:gd name="T8" fmla="*/ 2147483646 w 480"/>
              <a:gd name="T9" fmla="*/ 2147483646 h 1152"/>
              <a:gd name="T10" fmla="*/ 2147483646 w 480"/>
              <a:gd name="T11" fmla="*/ 2147483646 h 1152"/>
              <a:gd name="T12" fmla="*/ 2147483646 w 480"/>
              <a:gd name="T13" fmla="*/ 2147483646 h 115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0" h="1152">
                <a:moveTo>
                  <a:pt x="456" y="400"/>
                </a:moveTo>
                <a:cubicBezTo>
                  <a:pt x="300" y="252"/>
                  <a:pt x="144" y="104"/>
                  <a:pt x="72" y="64"/>
                </a:cubicBezTo>
                <a:cubicBezTo>
                  <a:pt x="0" y="24"/>
                  <a:pt x="8" y="0"/>
                  <a:pt x="24" y="160"/>
                </a:cubicBezTo>
                <a:cubicBezTo>
                  <a:pt x="40" y="320"/>
                  <a:pt x="120" y="896"/>
                  <a:pt x="168" y="1024"/>
                </a:cubicBezTo>
                <a:cubicBezTo>
                  <a:pt x="216" y="1152"/>
                  <a:pt x="264" y="1000"/>
                  <a:pt x="312" y="928"/>
                </a:cubicBezTo>
                <a:cubicBezTo>
                  <a:pt x="360" y="856"/>
                  <a:pt x="432" y="656"/>
                  <a:pt x="456" y="592"/>
                </a:cubicBezTo>
                <a:cubicBezTo>
                  <a:pt x="480" y="528"/>
                  <a:pt x="468" y="536"/>
                  <a:pt x="456" y="544"/>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09771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11CBE79-9772-514F-BCC2-F900E2274E96}" type="datetime1">
              <a:rPr lang="en-US" altLang="zh-CN" smtClean="0"/>
              <a:pPr>
                <a:defRPr/>
              </a:pPr>
              <a:t>12/23/2018</a:t>
            </a:fld>
            <a:endParaRPr lang="en-US" altLang="zh-CN" smtClean="0"/>
          </a:p>
        </p:txBody>
      </p:sp>
      <p:sp>
        <p:nvSpPr>
          <p:cNvPr id="256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256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6DF892C-8D13-4135-B325-6FADE2B774AA}" type="slidenum">
              <a:rPr lang="en-US" altLang="zh-CN" smtClean="0"/>
              <a:pPr>
                <a:defRPr/>
              </a:pPr>
              <a:t>13</a:t>
            </a:fld>
            <a:endParaRPr lang="en-US" altLang="zh-CN" smtClean="0"/>
          </a:p>
        </p:txBody>
      </p:sp>
      <p:sp>
        <p:nvSpPr>
          <p:cNvPr id="25605" name="Line 2"/>
          <p:cNvSpPr>
            <a:spLocks noChangeShapeType="1"/>
          </p:cNvSpPr>
          <p:nvPr/>
        </p:nvSpPr>
        <p:spPr bwMode="auto">
          <a:xfrm>
            <a:off x="2819400" y="3657600"/>
            <a:ext cx="12954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5606" name="Rectangle 3"/>
          <p:cNvSpPr>
            <a:spLocks noGrp="1" noChangeArrowheads="1"/>
          </p:cNvSpPr>
          <p:nvPr>
            <p:ph type="title"/>
          </p:nvPr>
        </p:nvSpPr>
        <p:spPr>
          <a:xfrm>
            <a:off x="896983" y="445294"/>
            <a:ext cx="9786257" cy="1143000"/>
          </a:xfrm>
        </p:spPr>
        <p:txBody>
          <a:bodyPr>
            <a:normAutofit fontScale="90000"/>
          </a:bodyPr>
          <a:lstStyle/>
          <a:p>
            <a:pPr eaLnBrk="1" hangingPunct="1">
              <a:defRPr/>
            </a:pPr>
            <a:r>
              <a:rPr lang="zh-CN" altLang="en-US" dirty="0" smtClean="0"/>
              <a:t>概念</a:t>
            </a:r>
            <a:r>
              <a:rPr lang="en-US" altLang="zh-CN" dirty="0" smtClean="0"/>
              <a:t>5-Connected </a:t>
            </a:r>
            <a:r>
              <a:rPr lang="en-US" altLang="zh-CN" dirty="0"/>
              <a:t>vs. Unconnected Graph</a:t>
            </a:r>
            <a:r>
              <a:rPr lang="zh-CN" altLang="en-US" dirty="0"/>
              <a:t>：</a:t>
            </a:r>
          </a:p>
        </p:txBody>
      </p:sp>
      <p:sp>
        <p:nvSpPr>
          <p:cNvPr id="25607" name="Oval 4"/>
          <p:cNvSpPr>
            <a:spLocks noChangeArrowheads="1"/>
          </p:cNvSpPr>
          <p:nvPr/>
        </p:nvSpPr>
        <p:spPr bwMode="auto">
          <a:xfrm>
            <a:off x="3505200" y="2057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08" name="Oval 5"/>
          <p:cNvSpPr>
            <a:spLocks noChangeArrowheads="1"/>
          </p:cNvSpPr>
          <p:nvPr/>
        </p:nvSpPr>
        <p:spPr bwMode="auto">
          <a:xfrm>
            <a:off x="4876800" y="3124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09" name="Oval 6"/>
          <p:cNvSpPr>
            <a:spLocks noChangeArrowheads="1"/>
          </p:cNvSpPr>
          <p:nvPr/>
        </p:nvSpPr>
        <p:spPr bwMode="auto">
          <a:xfrm>
            <a:off x="3962400" y="4495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10" name="Oval 7"/>
          <p:cNvSpPr>
            <a:spLocks noChangeArrowheads="1"/>
          </p:cNvSpPr>
          <p:nvPr/>
        </p:nvSpPr>
        <p:spPr bwMode="auto">
          <a:xfrm>
            <a:off x="2362200" y="3200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11" name="Line 8"/>
          <p:cNvSpPr>
            <a:spLocks noChangeShapeType="1"/>
          </p:cNvSpPr>
          <p:nvPr/>
        </p:nvSpPr>
        <p:spPr bwMode="auto">
          <a:xfrm flipH="1">
            <a:off x="2895600" y="2590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5612" name="Line 9"/>
          <p:cNvSpPr>
            <a:spLocks noChangeShapeType="1"/>
          </p:cNvSpPr>
          <p:nvPr/>
        </p:nvSpPr>
        <p:spPr bwMode="auto">
          <a:xfrm flipV="1">
            <a:off x="4495800" y="37338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5613" name="Line 10"/>
          <p:cNvSpPr>
            <a:spLocks noChangeShapeType="1"/>
          </p:cNvSpPr>
          <p:nvPr/>
        </p:nvSpPr>
        <p:spPr bwMode="auto">
          <a:xfrm>
            <a:off x="3886200" y="2667000"/>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5614" name="Line 11"/>
          <p:cNvSpPr>
            <a:spLocks noChangeShapeType="1"/>
          </p:cNvSpPr>
          <p:nvPr/>
        </p:nvSpPr>
        <p:spPr bwMode="auto">
          <a:xfrm>
            <a:off x="4114800" y="25146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5615" name="Oval 12"/>
          <p:cNvSpPr>
            <a:spLocks noChangeArrowheads="1"/>
          </p:cNvSpPr>
          <p:nvPr/>
        </p:nvSpPr>
        <p:spPr bwMode="auto">
          <a:xfrm>
            <a:off x="7772400" y="2057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16" name="Oval 13"/>
          <p:cNvSpPr>
            <a:spLocks noChangeArrowheads="1"/>
          </p:cNvSpPr>
          <p:nvPr/>
        </p:nvSpPr>
        <p:spPr bwMode="auto">
          <a:xfrm>
            <a:off x="9144000" y="3124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17" name="Oval 14"/>
          <p:cNvSpPr>
            <a:spLocks noChangeArrowheads="1"/>
          </p:cNvSpPr>
          <p:nvPr/>
        </p:nvSpPr>
        <p:spPr bwMode="auto">
          <a:xfrm>
            <a:off x="8229600" y="4495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18" name="Oval 15"/>
          <p:cNvSpPr>
            <a:spLocks noChangeArrowheads="1"/>
          </p:cNvSpPr>
          <p:nvPr/>
        </p:nvSpPr>
        <p:spPr bwMode="auto">
          <a:xfrm>
            <a:off x="6629400" y="3200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19" name="Line 16"/>
          <p:cNvSpPr>
            <a:spLocks noChangeShapeType="1"/>
          </p:cNvSpPr>
          <p:nvPr/>
        </p:nvSpPr>
        <p:spPr bwMode="auto">
          <a:xfrm flipH="1">
            <a:off x="7162800" y="2590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5620" name="Line 17"/>
          <p:cNvSpPr>
            <a:spLocks noChangeShapeType="1"/>
          </p:cNvSpPr>
          <p:nvPr/>
        </p:nvSpPr>
        <p:spPr bwMode="auto">
          <a:xfrm>
            <a:off x="8382000" y="25146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5621" name="Rectangle 18"/>
          <p:cNvSpPr>
            <a:spLocks noChangeArrowheads="1"/>
          </p:cNvSpPr>
          <p:nvPr/>
        </p:nvSpPr>
        <p:spPr bwMode="auto">
          <a:xfrm>
            <a:off x="2133600" y="1905000"/>
            <a:ext cx="3581400" cy="3352800"/>
          </a:xfrm>
          <a:prstGeom prst="rect">
            <a:avLst/>
          </a:prstGeom>
          <a:noFill/>
          <a:ln w="38100" cap="rnd">
            <a:solidFill>
              <a:srgbClr val="0066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22" name="Rectangle 19"/>
          <p:cNvSpPr>
            <a:spLocks noChangeArrowheads="1"/>
          </p:cNvSpPr>
          <p:nvPr/>
        </p:nvSpPr>
        <p:spPr bwMode="auto">
          <a:xfrm>
            <a:off x="6400800" y="1905000"/>
            <a:ext cx="3657600" cy="3352800"/>
          </a:xfrm>
          <a:prstGeom prst="rect">
            <a:avLst/>
          </a:prstGeom>
          <a:noFill/>
          <a:ln w="38100" cap="rnd">
            <a:solidFill>
              <a:srgbClr val="0066FF"/>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25623" name="Text Box 20"/>
          <p:cNvSpPr txBox="1">
            <a:spLocks noChangeArrowheads="1"/>
          </p:cNvSpPr>
          <p:nvPr/>
        </p:nvSpPr>
        <p:spPr bwMode="auto">
          <a:xfrm>
            <a:off x="2027239" y="5300663"/>
            <a:ext cx="439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Connected Graph</a:t>
            </a:r>
            <a:r>
              <a:rPr lang="zh-CN" altLang="en-US" sz="2400"/>
              <a:t>连通图</a:t>
            </a:r>
          </a:p>
        </p:txBody>
      </p:sp>
      <p:sp>
        <p:nvSpPr>
          <p:cNvPr id="25624" name="Text Box 21"/>
          <p:cNvSpPr txBox="1">
            <a:spLocks noChangeArrowheads="1"/>
          </p:cNvSpPr>
          <p:nvPr/>
        </p:nvSpPr>
        <p:spPr bwMode="auto">
          <a:xfrm>
            <a:off x="6484938" y="5265738"/>
            <a:ext cx="4183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t>Unconnected Graph</a:t>
            </a:r>
            <a:r>
              <a:rPr lang="zh-CN" altLang="en-US" sz="2400"/>
              <a:t>非连通图</a:t>
            </a:r>
          </a:p>
        </p:txBody>
      </p:sp>
      <p:sp>
        <p:nvSpPr>
          <p:cNvPr id="25625" name="Text Box 22"/>
          <p:cNvSpPr txBox="1">
            <a:spLocks noChangeArrowheads="1"/>
          </p:cNvSpPr>
          <p:nvPr/>
        </p:nvSpPr>
        <p:spPr bwMode="auto">
          <a:xfrm>
            <a:off x="2135189" y="5805488"/>
            <a:ext cx="7920037" cy="830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a:solidFill>
                  <a:schemeClr val="tx2"/>
                </a:solidFill>
                <a:latin typeface="Tahoma" panose="020B0604030504040204" pitchFamily="34" charset="0"/>
              </a:rPr>
              <a:t>A graph is called connected if there is a path from any vertex to any other vertex</a:t>
            </a:r>
            <a:r>
              <a:rPr lang="en-US" altLang="zh-CN" sz="2400">
                <a:solidFill>
                  <a:srgbClr val="FF0000"/>
                </a:solidFill>
                <a:latin typeface="Tahoma" panose="020B0604030504040204" pitchFamily="34" charset="0"/>
              </a:rPr>
              <a:t>(</a:t>
            </a:r>
            <a:r>
              <a:rPr lang="zh-CN" altLang="en-US" sz="2400">
                <a:solidFill>
                  <a:srgbClr val="FF0000"/>
                </a:solidFill>
                <a:latin typeface="Tahoma" panose="020B0604030504040204" pitchFamily="34" charset="0"/>
              </a:rPr>
              <a:t>如何判断</a:t>
            </a:r>
            <a:r>
              <a:rPr lang="en-US" altLang="zh-CN" sz="2400">
                <a:solidFill>
                  <a:srgbClr val="FF0000"/>
                </a:solidFill>
                <a:latin typeface="Tahoma" panose="020B0604030504040204" pitchFamily="34" charset="0"/>
              </a:rPr>
              <a:t>?).</a:t>
            </a:r>
          </a:p>
        </p:txBody>
      </p:sp>
    </p:spTree>
    <p:extLst>
      <p:ext uri="{BB962C8B-B14F-4D97-AF65-F5344CB8AC3E}">
        <p14:creationId xmlns:p14="http://schemas.microsoft.com/office/powerpoint/2010/main" val="34840417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D8C57B9-A514-BE41-B6FE-3E0B4EBD8611}" type="datetime1">
              <a:rPr lang="en-US" altLang="zh-CN" smtClean="0"/>
              <a:pPr>
                <a:defRPr/>
              </a:pPr>
              <a:t>12/23/2018</a:t>
            </a:fld>
            <a:endParaRPr lang="en-US" altLang="zh-CN" smtClean="0"/>
          </a:p>
        </p:txBody>
      </p:sp>
      <p:sp>
        <p:nvSpPr>
          <p:cNvPr id="276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276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3487297-7951-401B-BE3F-C72E57E0ACF8}" type="slidenum">
              <a:rPr lang="en-US" altLang="zh-CN" smtClean="0"/>
              <a:pPr>
                <a:defRPr/>
              </a:pPr>
              <a:t>14</a:t>
            </a:fld>
            <a:endParaRPr lang="en-US" altLang="zh-CN" smtClean="0"/>
          </a:p>
        </p:txBody>
      </p:sp>
      <p:sp>
        <p:nvSpPr>
          <p:cNvPr id="27653" name="Rectangle 2"/>
          <p:cNvSpPr>
            <a:spLocks noGrp="1" noChangeArrowheads="1"/>
          </p:cNvSpPr>
          <p:nvPr>
            <p:ph type="title"/>
          </p:nvPr>
        </p:nvSpPr>
        <p:spPr/>
        <p:txBody>
          <a:bodyPr/>
          <a:lstStyle/>
          <a:p>
            <a:pPr eaLnBrk="1" hangingPunct="1"/>
            <a:r>
              <a:rPr lang="zh-CN" altLang="en-US" dirty="0" smtClean="0"/>
              <a:t>概念</a:t>
            </a:r>
            <a:r>
              <a:rPr lang="en-US" altLang="zh-CN" dirty="0" smtClean="0"/>
              <a:t>6-Weighted Graph</a:t>
            </a:r>
            <a:r>
              <a:rPr lang="zh-CN" altLang="en-US" dirty="0" smtClean="0"/>
              <a:t>（带权图）</a:t>
            </a:r>
          </a:p>
        </p:txBody>
      </p:sp>
      <p:sp>
        <p:nvSpPr>
          <p:cNvPr id="27654" name="Rectangle 3"/>
          <p:cNvSpPr>
            <a:spLocks noGrp="1" noChangeArrowheads="1"/>
          </p:cNvSpPr>
          <p:nvPr>
            <p:ph type="body" idx="1"/>
          </p:nvPr>
        </p:nvSpPr>
        <p:spPr>
          <a:xfrm>
            <a:off x="1981200" y="1828800"/>
            <a:ext cx="8077200" cy="1295400"/>
          </a:xfrm>
        </p:spPr>
        <p:txBody>
          <a:bodyPr>
            <a:normAutofit lnSpcReduction="10000"/>
          </a:bodyPr>
          <a:lstStyle/>
          <a:p>
            <a:pPr eaLnBrk="1" hangingPunct="1">
              <a:lnSpc>
                <a:spcPct val="90000"/>
              </a:lnSpc>
              <a:buFont typeface="Wingdings" charset="2"/>
              <a:buChar char="n"/>
              <a:defRPr/>
            </a:pPr>
            <a:r>
              <a:rPr lang="en-US" altLang="zh-CN"/>
              <a:t>Weighted graph: a graph with numbers assigned to its edges</a:t>
            </a:r>
          </a:p>
          <a:p>
            <a:pPr eaLnBrk="1" hangingPunct="1">
              <a:lnSpc>
                <a:spcPct val="90000"/>
              </a:lnSpc>
              <a:buFont typeface="Wingdings" charset="2"/>
              <a:buChar char="n"/>
              <a:defRPr/>
            </a:pPr>
            <a:r>
              <a:rPr lang="en-US" altLang="zh-CN"/>
              <a:t>Weight: cost, distance, travel time, hop, etc.</a:t>
            </a:r>
          </a:p>
        </p:txBody>
      </p:sp>
      <p:sp>
        <p:nvSpPr>
          <p:cNvPr id="27655" name="Oval 4"/>
          <p:cNvSpPr>
            <a:spLocks noChangeArrowheads="1"/>
          </p:cNvSpPr>
          <p:nvPr/>
        </p:nvSpPr>
        <p:spPr bwMode="auto">
          <a:xfrm>
            <a:off x="5334000" y="34290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27656" name="Oval 5"/>
          <p:cNvSpPr>
            <a:spLocks noChangeArrowheads="1"/>
          </p:cNvSpPr>
          <p:nvPr/>
        </p:nvSpPr>
        <p:spPr bwMode="auto">
          <a:xfrm>
            <a:off x="6400800" y="42672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27657" name="Oval 6"/>
          <p:cNvSpPr>
            <a:spLocks noChangeArrowheads="1"/>
          </p:cNvSpPr>
          <p:nvPr/>
        </p:nvSpPr>
        <p:spPr bwMode="auto">
          <a:xfrm>
            <a:off x="5715000" y="52578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27658" name="Oval 7"/>
          <p:cNvSpPr>
            <a:spLocks noChangeArrowheads="1"/>
          </p:cNvSpPr>
          <p:nvPr/>
        </p:nvSpPr>
        <p:spPr bwMode="auto">
          <a:xfrm>
            <a:off x="4876800" y="44958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27659" name="Line 8"/>
          <p:cNvSpPr>
            <a:spLocks noChangeShapeType="1"/>
          </p:cNvSpPr>
          <p:nvPr/>
        </p:nvSpPr>
        <p:spPr bwMode="auto">
          <a:xfrm flipH="1">
            <a:off x="5181600" y="3962400"/>
            <a:ext cx="22860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7660" name="Line 9"/>
          <p:cNvSpPr>
            <a:spLocks noChangeShapeType="1"/>
          </p:cNvSpPr>
          <p:nvPr/>
        </p:nvSpPr>
        <p:spPr bwMode="auto">
          <a:xfrm>
            <a:off x="5334000" y="50292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7661" name="Line 10"/>
          <p:cNvSpPr>
            <a:spLocks noChangeShapeType="1"/>
          </p:cNvSpPr>
          <p:nvPr/>
        </p:nvSpPr>
        <p:spPr bwMode="auto">
          <a:xfrm>
            <a:off x="5867400" y="38862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7662" name="Line 11"/>
          <p:cNvSpPr>
            <a:spLocks noChangeShapeType="1"/>
          </p:cNvSpPr>
          <p:nvPr/>
        </p:nvSpPr>
        <p:spPr bwMode="auto">
          <a:xfrm flipH="1">
            <a:off x="6172200" y="48006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7663" name="Line 12"/>
          <p:cNvSpPr>
            <a:spLocks noChangeShapeType="1"/>
          </p:cNvSpPr>
          <p:nvPr/>
        </p:nvSpPr>
        <p:spPr bwMode="auto">
          <a:xfrm>
            <a:off x="5715000" y="4038600"/>
            <a:ext cx="228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27664" name="Rectangle 13"/>
          <p:cNvSpPr>
            <a:spLocks noChangeArrowheads="1"/>
          </p:cNvSpPr>
          <p:nvPr/>
        </p:nvSpPr>
        <p:spPr bwMode="auto">
          <a:xfrm>
            <a:off x="49530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3300"/>
                </a:solidFill>
                <a:latin typeface="Times New Roman" charset="0"/>
              </a:rPr>
              <a:t>20</a:t>
            </a:r>
          </a:p>
        </p:txBody>
      </p:sp>
      <p:sp>
        <p:nvSpPr>
          <p:cNvPr id="27665" name="Rectangle 14"/>
          <p:cNvSpPr>
            <a:spLocks noChangeArrowheads="1"/>
          </p:cNvSpPr>
          <p:nvPr/>
        </p:nvSpPr>
        <p:spPr bwMode="auto">
          <a:xfrm>
            <a:off x="6019800" y="3733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3300"/>
                </a:solidFill>
                <a:latin typeface="Times New Roman" charset="0"/>
              </a:rPr>
              <a:t>10</a:t>
            </a:r>
          </a:p>
        </p:txBody>
      </p:sp>
      <p:sp>
        <p:nvSpPr>
          <p:cNvPr id="27666" name="Rectangle 15"/>
          <p:cNvSpPr>
            <a:spLocks noChangeArrowheads="1"/>
          </p:cNvSpPr>
          <p:nvPr/>
        </p:nvSpPr>
        <p:spPr bwMode="auto">
          <a:xfrm>
            <a:off x="5791200" y="4343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3300"/>
                </a:solidFill>
                <a:latin typeface="Times New Roman" charset="0"/>
              </a:rPr>
              <a:t>1</a:t>
            </a:r>
          </a:p>
        </p:txBody>
      </p:sp>
      <p:sp>
        <p:nvSpPr>
          <p:cNvPr id="27667" name="Rectangle 16"/>
          <p:cNvSpPr>
            <a:spLocks noChangeArrowheads="1"/>
          </p:cNvSpPr>
          <p:nvPr/>
        </p:nvSpPr>
        <p:spPr bwMode="auto">
          <a:xfrm>
            <a:off x="5181600" y="5181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3300"/>
                </a:solidFill>
                <a:latin typeface="Times New Roman" charset="0"/>
              </a:rPr>
              <a:t>5</a:t>
            </a:r>
          </a:p>
        </p:txBody>
      </p:sp>
      <p:sp>
        <p:nvSpPr>
          <p:cNvPr id="27668" name="Rectangle 17"/>
          <p:cNvSpPr>
            <a:spLocks noChangeArrowheads="1"/>
          </p:cNvSpPr>
          <p:nvPr/>
        </p:nvSpPr>
        <p:spPr bwMode="auto">
          <a:xfrm>
            <a:off x="6324600" y="49530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3300"/>
                </a:solidFill>
                <a:latin typeface="Times New Roman" charset="0"/>
              </a:rPr>
              <a:t>4</a:t>
            </a:r>
          </a:p>
        </p:txBody>
      </p:sp>
    </p:spTree>
    <p:extLst>
      <p:ext uri="{BB962C8B-B14F-4D97-AF65-F5344CB8AC3E}">
        <p14:creationId xmlns:p14="http://schemas.microsoft.com/office/powerpoint/2010/main" val="42241565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5FAC797-0E87-564A-81C3-711A707553FC}" type="datetime1">
              <a:rPr lang="en-US" altLang="zh-CN" smtClean="0"/>
              <a:pPr>
                <a:defRPr/>
              </a:pPr>
              <a:t>12/23/2018</a:t>
            </a:fld>
            <a:endParaRPr lang="en-US" altLang="zh-CN" smtClean="0"/>
          </a:p>
        </p:txBody>
      </p:sp>
      <p:sp>
        <p:nvSpPr>
          <p:cNvPr id="2969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2970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D7DBC1F-0F1C-4DFB-BF40-44E55DA687CF}" type="slidenum">
              <a:rPr lang="en-US" altLang="zh-CN" smtClean="0"/>
              <a:pPr>
                <a:defRPr/>
              </a:pPr>
              <a:t>15</a:t>
            </a:fld>
            <a:endParaRPr lang="en-US" altLang="zh-CN" smtClean="0"/>
          </a:p>
        </p:txBody>
      </p:sp>
      <p:sp>
        <p:nvSpPr>
          <p:cNvPr id="29701" name="Rectangle 2"/>
          <p:cNvSpPr>
            <a:spLocks noGrp="1" noChangeArrowheads="1"/>
          </p:cNvSpPr>
          <p:nvPr>
            <p:ph type="title"/>
          </p:nvPr>
        </p:nvSpPr>
        <p:spPr>
          <a:xfrm>
            <a:off x="838199" y="365125"/>
            <a:ext cx="12094029" cy="1325563"/>
          </a:xfrm>
        </p:spPr>
        <p:txBody>
          <a:bodyPr/>
          <a:lstStyle/>
          <a:p>
            <a:pPr eaLnBrk="1" hangingPunct="1"/>
            <a:r>
              <a:rPr lang="zh-CN" altLang="en-US" dirty="0" smtClean="0"/>
              <a:t>概念</a:t>
            </a:r>
            <a:r>
              <a:rPr lang="en-US" altLang="zh-CN" dirty="0" smtClean="0"/>
              <a:t>7-strongly connected Vs. Weakly connected(</a:t>
            </a:r>
            <a:r>
              <a:rPr lang="zh-CN" altLang="en-US" dirty="0" smtClean="0"/>
              <a:t>强连通和弱连通</a:t>
            </a:r>
            <a:r>
              <a:rPr lang="en-US" altLang="zh-CN" dirty="0" smtClean="0"/>
              <a:t>) </a:t>
            </a:r>
          </a:p>
        </p:txBody>
      </p:sp>
      <p:sp>
        <p:nvSpPr>
          <p:cNvPr id="29702" name="Rectangle 3"/>
          <p:cNvSpPr>
            <a:spLocks noGrp="1" noChangeArrowheads="1"/>
          </p:cNvSpPr>
          <p:nvPr>
            <p:ph type="body" idx="1"/>
          </p:nvPr>
        </p:nvSpPr>
        <p:spPr>
          <a:xfrm>
            <a:off x="2171701" y="1808163"/>
            <a:ext cx="7775575" cy="1439862"/>
          </a:xfrm>
        </p:spPr>
        <p:txBody>
          <a:bodyPr/>
          <a:lstStyle/>
          <a:p>
            <a:pPr eaLnBrk="1" hangingPunct="1">
              <a:lnSpc>
                <a:spcPct val="80000"/>
              </a:lnSpc>
              <a:buFont typeface="Wingdings" charset="2"/>
              <a:buNone/>
              <a:defRPr/>
            </a:pPr>
            <a:r>
              <a:rPr lang="en-US" altLang="zh-CN" sz="2000"/>
              <a:t>     A directed graph is called strongly connected if there is a directed path from any vertex to any other vertex. If we suppress the direction of the edges and the resulting undirected graph is connected, we call the directed graph weakly connected.</a:t>
            </a:r>
          </a:p>
          <a:p>
            <a:pPr eaLnBrk="1" hangingPunct="1">
              <a:lnSpc>
                <a:spcPct val="80000"/>
              </a:lnSpc>
              <a:buFont typeface="Wingdings" charset="2"/>
              <a:buChar char="n"/>
              <a:defRPr/>
            </a:pPr>
            <a:endParaRPr lang="en-US" altLang="zh-CN" sz="2000"/>
          </a:p>
        </p:txBody>
      </p:sp>
      <p:pic>
        <p:nvPicPr>
          <p:cNvPr id="297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3863" y="2847976"/>
            <a:ext cx="6146800"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4539743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CDEB08A-CE31-5440-812F-13A9BC2B5056}" type="datetime1">
              <a:rPr lang="en-US" altLang="zh-CN" smtClean="0"/>
              <a:pPr>
                <a:defRPr/>
              </a:pPr>
              <a:t>12/23/2018</a:t>
            </a:fld>
            <a:endParaRPr lang="en-US" altLang="zh-CN" smtClean="0"/>
          </a:p>
        </p:txBody>
      </p:sp>
      <p:sp>
        <p:nvSpPr>
          <p:cNvPr id="3174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3174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3F76387-2686-40C2-AAFA-35266003A32A}" type="slidenum">
              <a:rPr lang="en-US" altLang="zh-CN" smtClean="0"/>
              <a:pPr>
                <a:defRPr/>
              </a:pPr>
              <a:t>16</a:t>
            </a:fld>
            <a:endParaRPr lang="en-US" altLang="zh-CN" smtClean="0"/>
          </a:p>
        </p:txBody>
      </p:sp>
      <p:sp>
        <p:nvSpPr>
          <p:cNvPr id="31749" name="Rectangle 2"/>
          <p:cNvSpPr>
            <a:spLocks noGrp="1" noChangeArrowheads="1"/>
          </p:cNvSpPr>
          <p:nvPr>
            <p:ph type="title"/>
          </p:nvPr>
        </p:nvSpPr>
        <p:spPr/>
        <p:txBody>
          <a:bodyPr/>
          <a:lstStyle/>
          <a:p>
            <a:pPr eaLnBrk="1" hangingPunct="1">
              <a:defRPr/>
            </a:pPr>
            <a:r>
              <a:rPr lang="en-US" altLang="zh-CN" dirty="0"/>
              <a:t>Representation Of Graph</a:t>
            </a:r>
          </a:p>
        </p:txBody>
      </p:sp>
      <p:sp>
        <p:nvSpPr>
          <p:cNvPr id="31750" name="Rectangle 3"/>
          <p:cNvSpPr>
            <a:spLocks noGrp="1" noChangeArrowheads="1"/>
          </p:cNvSpPr>
          <p:nvPr>
            <p:ph type="body" idx="1"/>
          </p:nvPr>
        </p:nvSpPr>
        <p:spPr/>
        <p:txBody>
          <a:bodyPr/>
          <a:lstStyle/>
          <a:p>
            <a:pPr eaLnBrk="1" hangingPunct="1">
              <a:buFont typeface="Wingdings" charset="2"/>
              <a:buChar char="n"/>
              <a:defRPr/>
            </a:pPr>
            <a:r>
              <a:rPr lang="en-US" altLang="zh-CN" dirty="0"/>
              <a:t>Two representations</a:t>
            </a:r>
          </a:p>
          <a:p>
            <a:pPr eaLnBrk="1" hangingPunct="1">
              <a:buFont typeface="Wingdings" charset="2"/>
              <a:buChar char="n"/>
              <a:defRPr/>
            </a:pPr>
            <a:endParaRPr lang="en-US" altLang="zh-CN" dirty="0"/>
          </a:p>
          <a:p>
            <a:pPr lvl="1" eaLnBrk="1" hangingPunct="1">
              <a:buFont typeface="Wingdings" charset="2"/>
              <a:buChar char="n"/>
              <a:defRPr/>
            </a:pPr>
            <a:r>
              <a:rPr lang="en-US" altLang="zh-CN" dirty="0">
                <a:solidFill>
                  <a:srgbClr val="FF0000"/>
                </a:solidFill>
              </a:rPr>
              <a:t>Adjacency Matrix/Table  12.2.1 </a:t>
            </a:r>
            <a:r>
              <a:rPr lang="en-US" altLang="zh-CN" dirty="0" smtClean="0">
                <a:solidFill>
                  <a:srgbClr val="FF0000"/>
                </a:solidFill>
              </a:rPr>
              <a:t>P572 </a:t>
            </a:r>
            <a:r>
              <a:rPr lang="zh-CN" altLang="en-US" dirty="0" smtClean="0">
                <a:solidFill>
                  <a:srgbClr val="FF0000"/>
                </a:solidFill>
              </a:rPr>
              <a:t>邻接矩阵</a:t>
            </a:r>
            <a:endParaRPr lang="en-US" altLang="zh-CN" dirty="0">
              <a:solidFill>
                <a:srgbClr val="FF0000"/>
              </a:solidFill>
            </a:endParaRPr>
          </a:p>
          <a:p>
            <a:pPr lvl="1" eaLnBrk="1" hangingPunct="1">
              <a:buFont typeface="Wingdings" charset="2"/>
              <a:buChar char="n"/>
              <a:defRPr/>
            </a:pPr>
            <a:endParaRPr lang="en-US" altLang="zh-CN" dirty="0">
              <a:solidFill>
                <a:srgbClr val="FF0000"/>
              </a:solidFill>
            </a:endParaRPr>
          </a:p>
          <a:p>
            <a:pPr lvl="1" eaLnBrk="1" hangingPunct="1">
              <a:buFont typeface="Wingdings" charset="2"/>
              <a:buChar char="n"/>
              <a:defRPr/>
            </a:pPr>
            <a:r>
              <a:rPr lang="en-US" altLang="zh-CN" dirty="0">
                <a:solidFill>
                  <a:srgbClr val="FF0000"/>
                </a:solidFill>
              </a:rPr>
              <a:t>Adjacency List  12.2.2 </a:t>
            </a:r>
            <a:r>
              <a:rPr lang="en-US" altLang="zh-CN" dirty="0" smtClean="0">
                <a:solidFill>
                  <a:srgbClr val="FF0000"/>
                </a:solidFill>
              </a:rPr>
              <a:t>P574 </a:t>
            </a:r>
            <a:r>
              <a:rPr lang="zh-CN" altLang="en-US" dirty="0" smtClean="0">
                <a:solidFill>
                  <a:srgbClr val="FF0000"/>
                </a:solidFill>
              </a:rPr>
              <a:t>邻接表</a:t>
            </a:r>
            <a:endParaRPr lang="en-US" altLang="zh-CN" dirty="0">
              <a:solidFill>
                <a:srgbClr val="FF0000"/>
              </a:solidFill>
            </a:endParaRPr>
          </a:p>
        </p:txBody>
      </p:sp>
    </p:spTree>
    <p:extLst>
      <p:ext uri="{BB962C8B-B14F-4D97-AF65-F5344CB8AC3E}">
        <p14:creationId xmlns:p14="http://schemas.microsoft.com/office/powerpoint/2010/main" val="1819898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A52184D-3968-2B43-B007-4E120F2DD5E6}" type="datetime1">
              <a:rPr lang="en-US" altLang="zh-CN" smtClean="0"/>
              <a:pPr>
                <a:defRPr/>
              </a:pPr>
              <a:t>12/23/2018</a:t>
            </a:fld>
            <a:endParaRPr lang="en-US" altLang="zh-CN" smtClean="0"/>
          </a:p>
        </p:txBody>
      </p:sp>
      <p:sp>
        <p:nvSpPr>
          <p:cNvPr id="3379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3379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5C1DA47-3AA1-49B2-B3FB-1D75AED43A66}" type="slidenum">
              <a:rPr lang="en-US" altLang="zh-CN" smtClean="0"/>
              <a:pPr>
                <a:defRPr/>
              </a:pPr>
              <a:t>17</a:t>
            </a:fld>
            <a:endParaRPr lang="en-US" altLang="zh-CN" smtClean="0"/>
          </a:p>
        </p:txBody>
      </p:sp>
      <p:sp>
        <p:nvSpPr>
          <p:cNvPr id="33797" name="Rectangle 2"/>
          <p:cNvSpPr>
            <a:spLocks noGrp="1" noChangeArrowheads="1"/>
          </p:cNvSpPr>
          <p:nvPr>
            <p:ph type="title"/>
          </p:nvPr>
        </p:nvSpPr>
        <p:spPr/>
        <p:txBody>
          <a:bodyPr/>
          <a:lstStyle/>
          <a:p>
            <a:pPr eaLnBrk="1" hangingPunct="1">
              <a:defRPr/>
            </a:pPr>
            <a:r>
              <a:rPr lang="en-US" altLang="zh-CN"/>
              <a:t>Adjacency Matrix/Table</a:t>
            </a:r>
          </a:p>
        </p:txBody>
      </p:sp>
      <p:sp>
        <p:nvSpPr>
          <p:cNvPr id="33798" name="Rectangle 3"/>
          <p:cNvSpPr>
            <a:spLocks noGrp="1" noChangeArrowheads="1"/>
          </p:cNvSpPr>
          <p:nvPr>
            <p:ph type="body" idx="1"/>
          </p:nvPr>
        </p:nvSpPr>
        <p:spPr/>
        <p:txBody>
          <a:bodyPr/>
          <a:lstStyle/>
          <a:p>
            <a:pPr eaLnBrk="1" hangingPunct="1">
              <a:buFont typeface="Wingdings" charset="2"/>
              <a:buChar char="n"/>
              <a:defRPr/>
            </a:pPr>
            <a:r>
              <a:rPr lang="en-US" altLang="zh-CN"/>
              <a:t>Assume N nodes in graph</a:t>
            </a:r>
          </a:p>
          <a:p>
            <a:pPr eaLnBrk="1" hangingPunct="1">
              <a:buFont typeface="Wingdings" charset="2"/>
              <a:buChar char="n"/>
              <a:defRPr/>
            </a:pPr>
            <a:r>
              <a:rPr lang="en-US" altLang="zh-CN"/>
              <a:t>Use Matrix A[0</a:t>
            </a:r>
            <a:r>
              <a:rPr lang="en-US" altLang="zh-CN">
                <a:latin typeface="Arial" charset="0"/>
              </a:rPr>
              <a:t>…</a:t>
            </a:r>
            <a:r>
              <a:rPr lang="en-US" altLang="zh-CN"/>
              <a:t>N-1][0</a:t>
            </a:r>
            <a:r>
              <a:rPr lang="en-US" altLang="zh-CN">
                <a:latin typeface="Arial" charset="0"/>
              </a:rPr>
              <a:t>…</a:t>
            </a:r>
            <a:r>
              <a:rPr lang="en-US" altLang="zh-CN"/>
              <a:t>N-1]</a:t>
            </a:r>
          </a:p>
          <a:p>
            <a:pPr lvl="1" eaLnBrk="1" hangingPunct="1">
              <a:buFont typeface="Wingdings" charset="2"/>
              <a:buChar char="n"/>
              <a:defRPr/>
            </a:pPr>
            <a:r>
              <a:rPr lang="en-US" altLang="zh-CN"/>
              <a:t>if vertex i and vertex j are adjacent in graph, A[i][j] = 1,</a:t>
            </a:r>
          </a:p>
          <a:p>
            <a:pPr lvl="1" eaLnBrk="1" hangingPunct="1">
              <a:buFont typeface="Wingdings" charset="2"/>
              <a:buChar char="n"/>
              <a:defRPr/>
            </a:pPr>
            <a:r>
              <a:rPr lang="en-US" altLang="zh-CN"/>
              <a:t> otherwise A[i][j] = 0</a:t>
            </a:r>
          </a:p>
          <a:p>
            <a:pPr lvl="1" eaLnBrk="1" hangingPunct="1">
              <a:buFont typeface="Wingdings" charset="2"/>
              <a:buChar char="n"/>
              <a:defRPr/>
            </a:pPr>
            <a:r>
              <a:rPr lang="en-US" altLang="zh-CN"/>
              <a:t>if vertex i has a loop, A[i][i] = 1</a:t>
            </a:r>
          </a:p>
          <a:p>
            <a:pPr lvl="1" eaLnBrk="1" hangingPunct="1">
              <a:buFont typeface="Wingdings" charset="2"/>
              <a:buChar char="n"/>
              <a:defRPr/>
            </a:pPr>
            <a:r>
              <a:rPr lang="en-US" altLang="zh-CN"/>
              <a:t>if vertex i has no loop, A[i][i] = 0</a:t>
            </a:r>
          </a:p>
        </p:txBody>
      </p:sp>
    </p:spTree>
    <p:extLst>
      <p:ext uri="{BB962C8B-B14F-4D97-AF65-F5344CB8AC3E}">
        <p14:creationId xmlns:p14="http://schemas.microsoft.com/office/powerpoint/2010/main" val="8852344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3381F52-B826-C146-AEE9-C5261C05D3BB}" type="datetime1">
              <a:rPr lang="en-US" altLang="zh-CN" smtClean="0"/>
              <a:pPr>
                <a:defRPr/>
              </a:pPr>
              <a:t>12/23/2018</a:t>
            </a:fld>
            <a:endParaRPr lang="en-US" altLang="zh-CN" smtClean="0"/>
          </a:p>
        </p:txBody>
      </p:sp>
      <p:sp>
        <p:nvSpPr>
          <p:cNvPr id="3789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3789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B2B6E35-7875-4EDC-80F5-B88D586C77A0}" type="slidenum">
              <a:rPr lang="en-US" altLang="zh-CN" smtClean="0"/>
              <a:pPr>
                <a:defRPr/>
              </a:pPr>
              <a:t>18</a:t>
            </a:fld>
            <a:endParaRPr lang="en-US" altLang="zh-CN" smtClean="0"/>
          </a:p>
        </p:txBody>
      </p:sp>
      <p:sp>
        <p:nvSpPr>
          <p:cNvPr id="37893" name="Rectangle 2"/>
          <p:cNvSpPr>
            <a:spLocks noGrp="1" noChangeArrowheads="1"/>
          </p:cNvSpPr>
          <p:nvPr>
            <p:ph type="title"/>
          </p:nvPr>
        </p:nvSpPr>
        <p:spPr/>
        <p:txBody>
          <a:bodyPr/>
          <a:lstStyle/>
          <a:p>
            <a:pPr eaLnBrk="1" hangingPunct="1">
              <a:defRPr/>
            </a:pPr>
            <a:r>
              <a:rPr lang="en-US" altLang="zh-CN"/>
              <a:t>Adjacency Matrix/Table Declaration(2) P574 </a:t>
            </a:r>
          </a:p>
        </p:txBody>
      </p:sp>
      <p:sp>
        <p:nvSpPr>
          <p:cNvPr id="37894" name="Rectangle 3"/>
          <p:cNvSpPr>
            <a:spLocks noGrp="1" noChangeArrowheads="1"/>
          </p:cNvSpPr>
          <p:nvPr>
            <p:ph type="body" idx="1"/>
          </p:nvPr>
        </p:nvSpPr>
        <p:spPr>
          <a:xfrm>
            <a:off x="2243138" y="2060575"/>
            <a:ext cx="7772400" cy="4114800"/>
          </a:xfrm>
        </p:spPr>
        <p:txBody>
          <a:bodyPr/>
          <a:lstStyle/>
          <a:p>
            <a:pPr eaLnBrk="1" hangingPunct="1">
              <a:buFont typeface="Wingdings" charset="2"/>
              <a:buNone/>
              <a:defRPr/>
            </a:pPr>
            <a:r>
              <a:rPr lang="en-US" altLang="en-US" b="1"/>
              <a:t>Digraph as an adjacency table:</a:t>
            </a:r>
            <a:endParaRPr lang="en-US" altLang="zh-CN" b="1"/>
          </a:p>
          <a:p>
            <a:pPr eaLnBrk="1" hangingPunct="1">
              <a:buFont typeface="Wingdings" charset="2"/>
              <a:buNone/>
              <a:defRPr/>
            </a:pPr>
            <a:r>
              <a:rPr lang="en-US" altLang="zh-CN" b="1"/>
              <a:t>template </a:t>
            </a:r>
            <a:r>
              <a:rPr lang="en-US" altLang="zh-CN"/>
              <a:t>&lt;</a:t>
            </a:r>
            <a:r>
              <a:rPr lang="en-US" altLang="zh-CN" b="1"/>
              <a:t>int </a:t>
            </a:r>
            <a:r>
              <a:rPr lang="en-US" altLang="zh-CN"/>
              <a:t>max_size&gt;</a:t>
            </a:r>
          </a:p>
          <a:p>
            <a:pPr eaLnBrk="1" hangingPunct="1">
              <a:buFont typeface="Wingdings" charset="2"/>
              <a:buNone/>
              <a:defRPr/>
            </a:pPr>
            <a:r>
              <a:rPr lang="en-US" altLang="zh-CN" b="1"/>
              <a:t>class </a:t>
            </a:r>
            <a:r>
              <a:rPr lang="en-US" altLang="zh-CN"/>
              <a:t>Digraph {</a:t>
            </a:r>
          </a:p>
          <a:p>
            <a:pPr eaLnBrk="1" hangingPunct="1">
              <a:buFont typeface="Wingdings" charset="2"/>
              <a:buNone/>
              <a:defRPr/>
            </a:pPr>
            <a:r>
              <a:rPr lang="en-US" altLang="zh-CN" b="1"/>
              <a:t>  int </a:t>
            </a:r>
            <a:r>
              <a:rPr lang="en-US" altLang="zh-CN"/>
              <a:t>count</a:t>
            </a:r>
            <a:r>
              <a:rPr lang="en-US" altLang="zh-CN" b="1"/>
              <a:t>; // </a:t>
            </a:r>
            <a:r>
              <a:rPr lang="en-US" altLang="zh-CN"/>
              <a:t>number of vertices, at most max size</a:t>
            </a:r>
          </a:p>
          <a:p>
            <a:pPr eaLnBrk="1" hangingPunct="1">
              <a:buFont typeface="Wingdings" charset="2"/>
              <a:buNone/>
              <a:defRPr/>
            </a:pPr>
            <a:r>
              <a:rPr lang="en-US" altLang="zh-CN" b="1"/>
              <a:t>  bool </a:t>
            </a:r>
            <a:r>
              <a:rPr lang="en-US" altLang="zh-CN"/>
              <a:t>adjacency[max_size][max_size]</a:t>
            </a:r>
            <a:r>
              <a:rPr lang="en-US" altLang="zh-CN" b="1"/>
              <a:t>;</a:t>
            </a:r>
          </a:p>
          <a:p>
            <a:pPr eaLnBrk="1" hangingPunct="1">
              <a:buFont typeface="Wingdings" charset="2"/>
              <a:buNone/>
              <a:defRPr/>
            </a:pPr>
            <a:r>
              <a:rPr lang="en-US" altLang="zh-CN"/>
              <a:t>}</a:t>
            </a:r>
            <a:r>
              <a:rPr lang="en-US" altLang="zh-CN" b="1"/>
              <a:t>;</a:t>
            </a:r>
            <a:endParaRPr lang="en-US" altLang="zh-CN"/>
          </a:p>
        </p:txBody>
      </p:sp>
    </p:spTree>
    <p:extLst>
      <p:ext uri="{BB962C8B-B14F-4D97-AF65-F5344CB8AC3E}">
        <p14:creationId xmlns:p14="http://schemas.microsoft.com/office/powerpoint/2010/main" val="20703463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008ECDD-2C93-6E40-B546-F53E681AE800}" type="datetime1">
              <a:rPr lang="en-US" altLang="zh-CN" smtClean="0"/>
              <a:pPr>
                <a:defRPr/>
              </a:pPr>
              <a:t>12/23/2018</a:t>
            </a:fld>
            <a:endParaRPr lang="en-US" altLang="zh-CN" smtClean="0"/>
          </a:p>
        </p:txBody>
      </p:sp>
      <p:sp>
        <p:nvSpPr>
          <p:cNvPr id="3993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3994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4EA637B-7C17-423A-922E-91B068F3AC3E}" type="slidenum">
              <a:rPr lang="en-US" altLang="zh-CN" smtClean="0"/>
              <a:pPr>
                <a:defRPr/>
              </a:pPr>
              <a:t>19</a:t>
            </a:fld>
            <a:endParaRPr lang="en-US" altLang="zh-CN" smtClean="0"/>
          </a:p>
        </p:txBody>
      </p:sp>
      <p:sp>
        <p:nvSpPr>
          <p:cNvPr id="39941" name="Rectangle 2"/>
          <p:cNvSpPr>
            <a:spLocks noGrp="1" noChangeArrowheads="1"/>
          </p:cNvSpPr>
          <p:nvPr>
            <p:ph type="title"/>
          </p:nvPr>
        </p:nvSpPr>
        <p:spPr/>
        <p:txBody>
          <a:bodyPr/>
          <a:lstStyle/>
          <a:p>
            <a:pPr eaLnBrk="1" hangingPunct="1">
              <a:defRPr/>
            </a:pPr>
            <a:r>
              <a:rPr lang="en-US" altLang="zh-CN"/>
              <a:t>Adjacency Matrix/Table Declaration(2)</a:t>
            </a:r>
          </a:p>
        </p:txBody>
      </p:sp>
      <p:pic>
        <p:nvPicPr>
          <p:cNvPr id="399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2313" y="1952625"/>
            <a:ext cx="7848600" cy="2941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014006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W12</a:t>
            </a:r>
            <a:r>
              <a:rPr lang="zh-CN" altLang="en-US" dirty="0" smtClean="0"/>
              <a:t>目标</a:t>
            </a:r>
            <a:r>
              <a:rPr lang="en-US" altLang="zh-CN" dirty="0" smtClean="0"/>
              <a:t>	</a:t>
            </a:r>
            <a:endParaRPr lang="zh-CN" altLang="en-US" dirty="0"/>
          </a:p>
        </p:txBody>
      </p:sp>
      <p:sp>
        <p:nvSpPr>
          <p:cNvPr id="3" name="内容占位符 2"/>
          <p:cNvSpPr>
            <a:spLocks noGrp="1"/>
          </p:cNvSpPr>
          <p:nvPr>
            <p:ph idx="1"/>
          </p:nvPr>
        </p:nvSpPr>
        <p:spPr/>
        <p:txBody>
          <a:bodyPr/>
          <a:lstStyle/>
          <a:p>
            <a:r>
              <a:rPr lang="zh-CN" altLang="en-US" dirty="0" smtClean="0">
                <a:solidFill>
                  <a:srgbClr val="FF0000"/>
                </a:solidFill>
              </a:rPr>
              <a:t>图的概念、图的两种表示</a:t>
            </a:r>
            <a:endParaRPr lang="en-US" altLang="zh-CN" dirty="0" smtClean="0">
              <a:solidFill>
                <a:srgbClr val="FF0000"/>
              </a:solidFill>
            </a:endParaRPr>
          </a:p>
          <a:p>
            <a:r>
              <a:rPr lang="zh-CN" altLang="en-US" dirty="0" smtClean="0">
                <a:solidFill>
                  <a:srgbClr val="FF0000"/>
                </a:solidFill>
              </a:rPr>
              <a:t>图的</a:t>
            </a:r>
            <a:r>
              <a:rPr lang="en-US" altLang="zh-CN" dirty="0" smtClean="0">
                <a:solidFill>
                  <a:srgbClr val="FF0000"/>
                </a:solidFill>
              </a:rPr>
              <a:t>BFS</a:t>
            </a:r>
            <a:r>
              <a:rPr lang="zh-CN" altLang="en-US" dirty="0" smtClean="0">
                <a:solidFill>
                  <a:srgbClr val="FF0000"/>
                </a:solidFill>
              </a:rPr>
              <a:t>与</a:t>
            </a:r>
            <a:r>
              <a:rPr lang="en-US" altLang="zh-CN" dirty="0" smtClean="0">
                <a:solidFill>
                  <a:srgbClr val="FF0000"/>
                </a:solidFill>
              </a:rPr>
              <a:t>DFS</a:t>
            </a:r>
            <a:r>
              <a:rPr lang="zh-CN" altLang="en-US" dirty="0" smtClean="0">
                <a:solidFill>
                  <a:srgbClr val="FF0000"/>
                </a:solidFill>
              </a:rPr>
              <a:t>遍历</a:t>
            </a:r>
            <a:endParaRPr lang="en-US" altLang="zh-CN" dirty="0" smtClean="0">
              <a:solidFill>
                <a:srgbClr val="FF0000"/>
              </a:solidFill>
            </a:endParaRPr>
          </a:p>
          <a:p>
            <a:r>
              <a:rPr lang="zh-CN" altLang="en-US" dirty="0" smtClean="0">
                <a:solidFill>
                  <a:srgbClr val="FF0000"/>
                </a:solidFill>
              </a:rPr>
              <a:t>拓扑排序及</a:t>
            </a:r>
            <a:r>
              <a:rPr lang="en-US" altLang="zh-CN" dirty="0" smtClean="0">
                <a:solidFill>
                  <a:srgbClr val="FF0000"/>
                </a:solidFill>
              </a:rPr>
              <a:t>BFS</a:t>
            </a:r>
            <a:r>
              <a:rPr lang="zh-CN" altLang="en-US" dirty="0" smtClean="0">
                <a:solidFill>
                  <a:srgbClr val="FF0000"/>
                </a:solidFill>
              </a:rPr>
              <a:t>实现拓扑排序</a:t>
            </a:r>
            <a:endParaRPr lang="en-US" altLang="zh-CN" dirty="0" smtClean="0">
              <a:solidFill>
                <a:srgbClr val="FF0000"/>
              </a:solidFill>
            </a:endParaRPr>
          </a:p>
          <a:p>
            <a:r>
              <a:rPr lang="zh-CN" altLang="en-US" dirty="0" smtClean="0">
                <a:solidFill>
                  <a:srgbClr val="FF0000"/>
                </a:solidFill>
              </a:rPr>
              <a:t>图的最小生成树及</a:t>
            </a:r>
            <a:r>
              <a:rPr lang="en-US" altLang="zh-CN" dirty="0" smtClean="0">
                <a:solidFill>
                  <a:srgbClr val="FF0000"/>
                </a:solidFill>
              </a:rPr>
              <a:t>Prim</a:t>
            </a:r>
            <a:r>
              <a:rPr lang="zh-CN" altLang="en-US" dirty="0" smtClean="0">
                <a:solidFill>
                  <a:srgbClr val="FF0000"/>
                </a:solidFill>
              </a:rPr>
              <a:t>算法</a:t>
            </a:r>
            <a:endParaRPr lang="zh-CN" altLang="en-US" dirty="0">
              <a:solidFill>
                <a:srgbClr val="FF0000"/>
              </a:solidFill>
            </a:endParaRPr>
          </a:p>
        </p:txBody>
      </p:sp>
    </p:spTree>
    <p:extLst>
      <p:ext uri="{BB962C8B-B14F-4D97-AF65-F5344CB8AC3E}">
        <p14:creationId xmlns:p14="http://schemas.microsoft.com/office/powerpoint/2010/main" val="3305045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2"/>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33E5444-82CF-B845-8E25-D22B6314D6AA}" type="datetime1">
              <a:rPr lang="en-US" altLang="zh-CN" smtClean="0"/>
              <a:pPr>
                <a:defRPr/>
              </a:pPr>
              <a:t>12/23/2018</a:t>
            </a:fld>
            <a:endParaRPr lang="en-US" altLang="zh-CN" smtClean="0"/>
          </a:p>
        </p:txBody>
      </p:sp>
      <p:sp>
        <p:nvSpPr>
          <p:cNvPr id="41987" name="页脚占位符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41988" name="灯片编号占位符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1E29C2F-7693-4DB7-BF8F-6259467DFC7C}" type="slidenum">
              <a:rPr lang="en-US" altLang="zh-CN" smtClean="0"/>
              <a:pPr>
                <a:defRPr/>
              </a:pPr>
              <a:t>20</a:t>
            </a:fld>
            <a:endParaRPr lang="en-US" altLang="zh-CN" smtClean="0"/>
          </a:p>
        </p:txBody>
      </p:sp>
      <p:sp>
        <p:nvSpPr>
          <p:cNvPr id="41989" name="Rectangle 2"/>
          <p:cNvSpPr>
            <a:spLocks noGrp="1" noChangeArrowheads="1"/>
          </p:cNvSpPr>
          <p:nvPr>
            <p:ph type="title"/>
          </p:nvPr>
        </p:nvSpPr>
        <p:spPr/>
        <p:txBody>
          <a:bodyPr/>
          <a:lstStyle/>
          <a:p>
            <a:pPr eaLnBrk="1" hangingPunct="1"/>
            <a:r>
              <a:rPr lang="en-US" altLang="zh-CN" smtClean="0"/>
              <a:t>Example of Adjacency Matrix/Table </a:t>
            </a:r>
            <a:r>
              <a:rPr lang="zh-CN" altLang="en-US" smtClean="0"/>
              <a:t>邻接矩阵</a:t>
            </a:r>
          </a:p>
        </p:txBody>
      </p:sp>
      <p:sp>
        <p:nvSpPr>
          <p:cNvPr id="41990" name="Oval 3"/>
          <p:cNvSpPr>
            <a:spLocks noChangeArrowheads="1"/>
          </p:cNvSpPr>
          <p:nvPr/>
        </p:nvSpPr>
        <p:spPr bwMode="auto">
          <a:xfrm>
            <a:off x="2743200" y="23622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41991" name="Oval 4"/>
          <p:cNvSpPr>
            <a:spLocks noChangeArrowheads="1"/>
          </p:cNvSpPr>
          <p:nvPr/>
        </p:nvSpPr>
        <p:spPr bwMode="auto">
          <a:xfrm>
            <a:off x="3810000" y="32004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41992" name="Oval 5"/>
          <p:cNvSpPr>
            <a:spLocks noChangeArrowheads="1"/>
          </p:cNvSpPr>
          <p:nvPr/>
        </p:nvSpPr>
        <p:spPr bwMode="auto">
          <a:xfrm>
            <a:off x="3124200" y="41910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41993" name="Oval 6"/>
          <p:cNvSpPr>
            <a:spLocks noChangeArrowheads="1"/>
          </p:cNvSpPr>
          <p:nvPr/>
        </p:nvSpPr>
        <p:spPr bwMode="auto">
          <a:xfrm>
            <a:off x="2286000" y="34290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41994" name="Line 7"/>
          <p:cNvSpPr>
            <a:spLocks noChangeShapeType="1"/>
          </p:cNvSpPr>
          <p:nvPr/>
        </p:nvSpPr>
        <p:spPr bwMode="auto">
          <a:xfrm flipH="1">
            <a:off x="2590800" y="2895600"/>
            <a:ext cx="2286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1995" name="Line 8"/>
          <p:cNvSpPr>
            <a:spLocks noChangeShapeType="1"/>
          </p:cNvSpPr>
          <p:nvPr/>
        </p:nvSpPr>
        <p:spPr bwMode="auto">
          <a:xfrm>
            <a:off x="2743200" y="3962400"/>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1996" name="Line 9"/>
          <p:cNvSpPr>
            <a:spLocks noChangeShapeType="1"/>
          </p:cNvSpPr>
          <p:nvPr/>
        </p:nvSpPr>
        <p:spPr bwMode="auto">
          <a:xfrm flipV="1">
            <a:off x="2819400" y="3581400"/>
            <a:ext cx="990600" cy="152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1997" name="Line 10"/>
          <p:cNvSpPr>
            <a:spLocks noChangeShapeType="1"/>
          </p:cNvSpPr>
          <p:nvPr/>
        </p:nvSpPr>
        <p:spPr bwMode="auto">
          <a:xfrm>
            <a:off x="3276600" y="2819400"/>
            <a:ext cx="60960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1998" name="Line 11"/>
          <p:cNvSpPr>
            <a:spLocks noChangeShapeType="1"/>
          </p:cNvSpPr>
          <p:nvPr/>
        </p:nvSpPr>
        <p:spPr bwMode="auto">
          <a:xfrm flipH="1">
            <a:off x="3581400" y="3733800"/>
            <a:ext cx="3048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graphicFrame>
        <p:nvGraphicFramePr>
          <p:cNvPr id="972812" name="Group 12"/>
          <p:cNvGraphicFramePr>
            <a:graphicFrameLocks noGrp="1"/>
          </p:cNvGraphicFramePr>
          <p:nvPr/>
        </p:nvGraphicFramePr>
        <p:xfrm>
          <a:off x="4953000" y="1905000"/>
          <a:ext cx="4953000" cy="2286000"/>
        </p:xfrm>
        <a:graphic>
          <a:graphicData uri="http://schemas.openxmlformats.org/drawingml/2006/table">
            <a:tbl>
              <a:tblPr/>
              <a:tblGrid>
                <a:gridCol w="1176338">
                  <a:extLst>
                    <a:ext uri="{9D8B030D-6E8A-4147-A177-3AD203B41FA5}">
                      <a16:colId xmlns:a16="http://schemas.microsoft.com/office/drawing/2014/main" xmlns="" val="20000"/>
                    </a:ext>
                  </a:extLst>
                </a:gridCol>
                <a:gridCol w="804862">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990600">
                  <a:extLst>
                    <a:ext uri="{9D8B030D-6E8A-4147-A177-3AD203B41FA5}">
                      <a16:colId xmlns:a16="http://schemas.microsoft.com/office/drawing/2014/main" xmlns=""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A[i][j]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54013">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4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4013">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4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42037" name="Text Box 50"/>
          <p:cNvSpPr txBox="1">
            <a:spLocks noChangeArrowheads="1"/>
          </p:cNvSpPr>
          <p:nvPr/>
        </p:nvSpPr>
        <p:spPr bwMode="auto">
          <a:xfrm>
            <a:off x="4953000" y="5029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FF3300"/>
                </a:solidFill>
                <a:latin typeface="Times New Roman" charset="0"/>
              </a:rPr>
              <a:t> So, Matrix A = </a:t>
            </a:r>
          </a:p>
        </p:txBody>
      </p:sp>
      <p:sp>
        <p:nvSpPr>
          <p:cNvPr id="42038" name="AutoShape 51"/>
          <p:cNvSpPr>
            <a:spLocks noChangeArrowheads="1"/>
          </p:cNvSpPr>
          <p:nvPr/>
        </p:nvSpPr>
        <p:spPr bwMode="auto">
          <a:xfrm flipH="1">
            <a:off x="7162800" y="4495800"/>
            <a:ext cx="1981200" cy="1524000"/>
          </a:xfrm>
          <a:prstGeom prst="bracketPair">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42039" name="Text Box 52"/>
          <p:cNvSpPr txBox="1">
            <a:spLocks noChangeArrowheads="1"/>
          </p:cNvSpPr>
          <p:nvPr/>
        </p:nvSpPr>
        <p:spPr bwMode="auto">
          <a:xfrm>
            <a:off x="7391400" y="4419601"/>
            <a:ext cx="16764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b="1">
                <a:solidFill>
                  <a:srgbClr val="FF3300"/>
                </a:solidFill>
                <a:latin typeface="Times New Roman" charset="0"/>
              </a:rPr>
              <a:t>0     1     1     0</a:t>
            </a:r>
          </a:p>
          <a:p>
            <a:pPr eaLnBrk="1" hangingPunct="1">
              <a:spcBef>
                <a:spcPct val="50000"/>
              </a:spcBef>
              <a:defRPr/>
            </a:pPr>
            <a:r>
              <a:rPr lang="en-US" altLang="zh-CN" b="1">
                <a:solidFill>
                  <a:srgbClr val="FF3300"/>
                </a:solidFill>
                <a:latin typeface="Times New Roman" charset="0"/>
              </a:rPr>
              <a:t>1     0     1     1</a:t>
            </a:r>
          </a:p>
          <a:p>
            <a:pPr eaLnBrk="1" hangingPunct="1">
              <a:spcBef>
                <a:spcPct val="50000"/>
              </a:spcBef>
              <a:defRPr/>
            </a:pPr>
            <a:r>
              <a:rPr lang="en-US" altLang="zh-CN" b="1">
                <a:solidFill>
                  <a:srgbClr val="FF3300"/>
                </a:solidFill>
                <a:latin typeface="Times New Roman" charset="0"/>
              </a:rPr>
              <a:t>1     1     0     1</a:t>
            </a:r>
          </a:p>
          <a:p>
            <a:pPr eaLnBrk="1" hangingPunct="1">
              <a:spcBef>
                <a:spcPct val="50000"/>
              </a:spcBef>
              <a:defRPr/>
            </a:pPr>
            <a:r>
              <a:rPr lang="en-US" altLang="zh-CN" b="1">
                <a:solidFill>
                  <a:srgbClr val="FF3300"/>
                </a:solidFill>
                <a:latin typeface="Times New Roman" charset="0"/>
              </a:rPr>
              <a:t>0     1     1     0</a:t>
            </a:r>
          </a:p>
        </p:txBody>
      </p:sp>
    </p:spTree>
    <p:extLst>
      <p:ext uri="{BB962C8B-B14F-4D97-AF65-F5344CB8AC3E}">
        <p14:creationId xmlns:p14="http://schemas.microsoft.com/office/powerpoint/2010/main" val="441924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F5743B0-EDB6-5E40-B99E-397ED2B95443}" type="datetime1">
              <a:rPr lang="en-US" altLang="zh-CN" smtClean="0"/>
              <a:pPr>
                <a:defRPr/>
              </a:pPr>
              <a:t>12/23/2018</a:t>
            </a:fld>
            <a:endParaRPr lang="en-US" altLang="zh-CN" smtClean="0"/>
          </a:p>
        </p:txBody>
      </p:sp>
      <p:sp>
        <p:nvSpPr>
          <p:cNvPr id="4403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4403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66CAB8E-CC94-4FF0-B57F-24D80CC02AD9}" type="slidenum">
              <a:rPr lang="en-US" altLang="zh-CN" smtClean="0"/>
              <a:pPr>
                <a:defRPr/>
              </a:pPr>
              <a:t>21</a:t>
            </a:fld>
            <a:endParaRPr lang="en-US" altLang="zh-CN" smtClean="0"/>
          </a:p>
        </p:txBody>
      </p:sp>
      <p:sp>
        <p:nvSpPr>
          <p:cNvPr id="44037" name="Rectangle 2"/>
          <p:cNvSpPr>
            <a:spLocks noGrp="1" noChangeArrowheads="1"/>
          </p:cNvSpPr>
          <p:nvPr>
            <p:ph type="title"/>
          </p:nvPr>
        </p:nvSpPr>
        <p:spPr/>
        <p:txBody>
          <a:bodyPr/>
          <a:lstStyle/>
          <a:p>
            <a:pPr eaLnBrk="1" hangingPunct="1">
              <a:defRPr/>
            </a:pPr>
            <a:r>
              <a:rPr lang="en-US" altLang="zh-CN"/>
              <a:t>Undirected vs. Directed </a:t>
            </a:r>
          </a:p>
        </p:txBody>
      </p:sp>
      <p:sp>
        <p:nvSpPr>
          <p:cNvPr id="44038" name="Rectangle 3"/>
          <p:cNvSpPr>
            <a:spLocks noGrp="1" noChangeArrowheads="1"/>
          </p:cNvSpPr>
          <p:nvPr>
            <p:ph type="body" idx="1"/>
          </p:nvPr>
        </p:nvSpPr>
        <p:spPr>
          <a:xfrm>
            <a:off x="2209800" y="1981200"/>
            <a:ext cx="8229600" cy="4114800"/>
          </a:xfrm>
        </p:spPr>
        <p:txBody>
          <a:bodyPr/>
          <a:lstStyle/>
          <a:p>
            <a:pPr eaLnBrk="1" hangingPunct="1">
              <a:buFont typeface="Wingdings" charset="2"/>
              <a:buChar char="n"/>
              <a:defRPr/>
            </a:pPr>
            <a:r>
              <a:rPr lang="en-US" altLang="zh-CN"/>
              <a:t>Undirected graph</a:t>
            </a:r>
          </a:p>
          <a:p>
            <a:pPr lvl="1" eaLnBrk="1" hangingPunct="1">
              <a:buFont typeface="Wingdings" charset="2"/>
              <a:buChar char="n"/>
              <a:defRPr/>
            </a:pPr>
            <a:r>
              <a:rPr lang="en-US" altLang="zh-CN"/>
              <a:t>adjacency matrix is symmetric</a:t>
            </a:r>
          </a:p>
          <a:p>
            <a:pPr lvl="1" eaLnBrk="1" hangingPunct="1">
              <a:buFont typeface="Wingdings" charset="2"/>
              <a:buChar char="n"/>
              <a:defRPr/>
            </a:pPr>
            <a:r>
              <a:rPr lang="en-US" altLang="zh-CN"/>
              <a:t>A[i][j]=A[j][i]</a:t>
            </a:r>
          </a:p>
          <a:p>
            <a:pPr eaLnBrk="1" hangingPunct="1">
              <a:buFont typeface="Wingdings" charset="2"/>
              <a:buChar char="n"/>
              <a:defRPr/>
            </a:pPr>
            <a:r>
              <a:rPr lang="en-US" altLang="zh-CN"/>
              <a:t>Directed graph</a:t>
            </a:r>
          </a:p>
          <a:p>
            <a:pPr lvl="1" eaLnBrk="1" hangingPunct="1">
              <a:buFont typeface="Wingdings" charset="2"/>
              <a:buChar char="n"/>
              <a:defRPr/>
            </a:pPr>
            <a:r>
              <a:rPr lang="en-US" altLang="zh-CN"/>
              <a:t>adjacency matrix may not be symmetric</a:t>
            </a:r>
          </a:p>
          <a:p>
            <a:pPr lvl="1" eaLnBrk="1" hangingPunct="1">
              <a:buFont typeface="Wingdings" charset="2"/>
              <a:buChar char="n"/>
              <a:defRPr/>
            </a:pPr>
            <a:r>
              <a:rPr lang="en-US" altLang="zh-CN"/>
              <a:t>A[i][j]</a:t>
            </a:r>
            <a:r>
              <a:rPr lang="en-US" altLang="zh-CN">
                <a:sym typeface="Symbol" charset="2"/>
              </a:rPr>
              <a:t></a:t>
            </a:r>
            <a:r>
              <a:rPr lang="en-US" altLang="zh-CN"/>
              <a:t>A[j][i]</a:t>
            </a:r>
          </a:p>
          <a:p>
            <a:pPr eaLnBrk="1" hangingPunct="1">
              <a:buFont typeface="Wingdings" charset="2"/>
              <a:buNone/>
              <a:defRPr/>
            </a:pPr>
            <a:endParaRPr lang="en-US" altLang="zh-CN"/>
          </a:p>
        </p:txBody>
      </p:sp>
    </p:spTree>
    <p:extLst>
      <p:ext uri="{BB962C8B-B14F-4D97-AF65-F5344CB8AC3E}">
        <p14:creationId xmlns:p14="http://schemas.microsoft.com/office/powerpoint/2010/main" val="9858099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897B7B6-5A59-E745-BC39-91DA86834277}" type="datetime1">
              <a:rPr lang="en-US" altLang="zh-CN" smtClean="0"/>
              <a:pPr>
                <a:defRPr/>
              </a:pPr>
              <a:t>12/23/2018</a:t>
            </a:fld>
            <a:endParaRPr lang="en-US" altLang="zh-CN" smtClean="0"/>
          </a:p>
        </p:txBody>
      </p:sp>
      <p:sp>
        <p:nvSpPr>
          <p:cNvPr id="4608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4608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8DC45F2-EDCF-4286-BE54-AD9A4B00ED76}" type="slidenum">
              <a:rPr lang="en-US" altLang="zh-CN" smtClean="0"/>
              <a:pPr>
                <a:defRPr/>
              </a:pPr>
              <a:t>22</a:t>
            </a:fld>
            <a:endParaRPr lang="en-US" altLang="zh-CN" smtClean="0"/>
          </a:p>
        </p:txBody>
      </p:sp>
      <p:sp>
        <p:nvSpPr>
          <p:cNvPr id="46085" name="Rectangle 2"/>
          <p:cNvSpPr>
            <a:spLocks noGrp="1" noChangeArrowheads="1"/>
          </p:cNvSpPr>
          <p:nvPr>
            <p:ph type="title"/>
          </p:nvPr>
        </p:nvSpPr>
        <p:spPr>
          <a:xfrm>
            <a:off x="1981200" y="304800"/>
            <a:ext cx="8610600" cy="1143000"/>
          </a:xfrm>
        </p:spPr>
        <p:txBody>
          <a:bodyPr/>
          <a:lstStyle/>
          <a:p>
            <a:pPr eaLnBrk="1" hangingPunct="1">
              <a:defRPr/>
            </a:pPr>
            <a:r>
              <a:rPr lang="en-US" altLang="zh-CN"/>
              <a:t>Directed Graph</a:t>
            </a:r>
          </a:p>
        </p:txBody>
      </p:sp>
      <p:graphicFrame>
        <p:nvGraphicFramePr>
          <p:cNvPr id="974851" name="Group 3"/>
          <p:cNvGraphicFramePr>
            <a:graphicFrameLocks noGrp="1"/>
          </p:cNvGraphicFramePr>
          <p:nvPr/>
        </p:nvGraphicFramePr>
        <p:xfrm>
          <a:off x="4953000" y="1836738"/>
          <a:ext cx="4876800" cy="2286000"/>
        </p:xfrm>
        <a:graphic>
          <a:graphicData uri="http://schemas.openxmlformats.org/drawingml/2006/table">
            <a:tbl>
              <a:tblPr/>
              <a:tblGrid>
                <a:gridCol w="1157288">
                  <a:extLst>
                    <a:ext uri="{9D8B030D-6E8A-4147-A177-3AD203B41FA5}">
                      <a16:colId xmlns:a16="http://schemas.microsoft.com/office/drawing/2014/main" xmlns="" val="20000"/>
                    </a:ext>
                  </a:extLst>
                </a:gridCol>
                <a:gridCol w="792162">
                  <a:extLst>
                    <a:ext uri="{9D8B030D-6E8A-4147-A177-3AD203B41FA5}">
                      <a16:colId xmlns:a16="http://schemas.microsoft.com/office/drawing/2014/main" xmlns="" val="20001"/>
                    </a:ext>
                  </a:extLst>
                </a:gridCol>
                <a:gridCol w="977900">
                  <a:extLst>
                    <a:ext uri="{9D8B030D-6E8A-4147-A177-3AD203B41FA5}">
                      <a16:colId xmlns:a16="http://schemas.microsoft.com/office/drawing/2014/main" xmlns="" val="20002"/>
                    </a:ext>
                  </a:extLst>
                </a:gridCol>
                <a:gridCol w="973138">
                  <a:extLst>
                    <a:ext uri="{9D8B030D-6E8A-4147-A177-3AD203B41FA5}">
                      <a16:colId xmlns:a16="http://schemas.microsoft.com/office/drawing/2014/main" xmlns="" val="20003"/>
                    </a:ext>
                  </a:extLst>
                </a:gridCol>
                <a:gridCol w="976312">
                  <a:extLst>
                    <a:ext uri="{9D8B030D-6E8A-4147-A177-3AD203B41FA5}">
                      <a16:colId xmlns:a16="http://schemas.microsoft.com/office/drawing/2014/main" xmlns="" val="20004"/>
                    </a:ext>
                  </a:extLst>
                </a:gridCol>
              </a:tblGrid>
              <a:tr h="4000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A[i][j]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762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782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89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46124" name="Oval 41"/>
          <p:cNvSpPr>
            <a:spLocks noChangeArrowheads="1"/>
          </p:cNvSpPr>
          <p:nvPr/>
        </p:nvSpPr>
        <p:spPr bwMode="auto">
          <a:xfrm>
            <a:off x="2743200" y="25146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46125" name="Oval 42"/>
          <p:cNvSpPr>
            <a:spLocks noChangeArrowheads="1"/>
          </p:cNvSpPr>
          <p:nvPr/>
        </p:nvSpPr>
        <p:spPr bwMode="auto">
          <a:xfrm>
            <a:off x="3810000" y="33528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46126" name="Oval 43"/>
          <p:cNvSpPr>
            <a:spLocks noChangeArrowheads="1"/>
          </p:cNvSpPr>
          <p:nvPr/>
        </p:nvSpPr>
        <p:spPr bwMode="auto">
          <a:xfrm>
            <a:off x="3124200" y="43434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46127" name="Oval 44"/>
          <p:cNvSpPr>
            <a:spLocks noChangeArrowheads="1"/>
          </p:cNvSpPr>
          <p:nvPr/>
        </p:nvSpPr>
        <p:spPr bwMode="auto">
          <a:xfrm>
            <a:off x="2286000" y="35814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46128" name="Line 45"/>
          <p:cNvSpPr>
            <a:spLocks noChangeShapeType="1"/>
          </p:cNvSpPr>
          <p:nvPr/>
        </p:nvSpPr>
        <p:spPr bwMode="auto">
          <a:xfrm flipH="1">
            <a:off x="2590800" y="30480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6129" name="Line 46"/>
          <p:cNvSpPr>
            <a:spLocks noChangeShapeType="1"/>
          </p:cNvSpPr>
          <p:nvPr/>
        </p:nvSpPr>
        <p:spPr bwMode="auto">
          <a:xfrm>
            <a:off x="2743200" y="41148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6130" name="Line 47"/>
          <p:cNvSpPr>
            <a:spLocks noChangeShapeType="1"/>
          </p:cNvSpPr>
          <p:nvPr/>
        </p:nvSpPr>
        <p:spPr bwMode="auto">
          <a:xfrm>
            <a:off x="3276600" y="29718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6131" name="Line 48"/>
          <p:cNvSpPr>
            <a:spLocks noChangeShapeType="1"/>
          </p:cNvSpPr>
          <p:nvPr/>
        </p:nvSpPr>
        <p:spPr bwMode="auto">
          <a:xfrm flipH="1">
            <a:off x="3581400" y="38862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6132" name="Line 49"/>
          <p:cNvSpPr>
            <a:spLocks noChangeShapeType="1"/>
          </p:cNvSpPr>
          <p:nvPr/>
        </p:nvSpPr>
        <p:spPr bwMode="auto">
          <a:xfrm>
            <a:off x="3124200" y="3124200"/>
            <a:ext cx="2286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6133" name="Text Box 50"/>
          <p:cNvSpPr txBox="1">
            <a:spLocks noChangeArrowheads="1"/>
          </p:cNvSpPr>
          <p:nvPr/>
        </p:nvSpPr>
        <p:spPr bwMode="auto">
          <a:xfrm>
            <a:off x="4953000" y="5029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latin typeface="Times New Roman" charset="0"/>
              </a:rPr>
              <a:t> So, Matrix A = </a:t>
            </a:r>
          </a:p>
        </p:txBody>
      </p:sp>
      <p:sp>
        <p:nvSpPr>
          <p:cNvPr id="46134" name="AutoShape 51"/>
          <p:cNvSpPr>
            <a:spLocks noChangeArrowheads="1"/>
          </p:cNvSpPr>
          <p:nvPr/>
        </p:nvSpPr>
        <p:spPr bwMode="auto">
          <a:xfrm flipH="1">
            <a:off x="7162800" y="4495800"/>
            <a:ext cx="1981200" cy="1524000"/>
          </a:xfrm>
          <a:prstGeom prst="bracketPair">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a:defRPr/>
            </a:pPr>
            <a:endParaRPr lang="zh-CN" altLang="zh-CN">
              <a:latin typeface="Arial" charset="0"/>
            </a:endParaRPr>
          </a:p>
        </p:txBody>
      </p:sp>
      <p:sp>
        <p:nvSpPr>
          <p:cNvPr id="46135" name="Text Box 52"/>
          <p:cNvSpPr txBox="1">
            <a:spLocks noChangeArrowheads="1"/>
          </p:cNvSpPr>
          <p:nvPr/>
        </p:nvSpPr>
        <p:spPr bwMode="auto">
          <a:xfrm>
            <a:off x="7391400" y="4419601"/>
            <a:ext cx="16764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b="1">
                <a:latin typeface="Times New Roman" charset="0"/>
              </a:rPr>
              <a:t>0     1     1     1</a:t>
            </a:r>
          </a:p>
          <a:p>
            <a:pPr eaLnBrk="1" hangingPunct="1">
              <a:spcBef>
                <a:spcPct val="50000"/>
              </a:spcBef>
              <a:defRPr/>
            </a:pPr>
            <a:r>
              <a:rPr lang="en-US" altLang="zh-CN" b="1">
                <a:latin typeface="Times New Roman" charset="0"/>
              </a:rPr>
              <a:t>0     0     0     1</a:t>
            </a:r>
          </a:p>
          <a:p>
            <a:pPr eaLnBrk="1" hangingPunct="1">
              <a:spcBef>
                <a:spcPct val="50000"/>
              </a:spcBef>
              <a:defRPr/>
            </a:pPr>
            <a:r>
              <a:rPr lang="en-US" altLang="zh-CN" b="1">
                <a:latin typeface="Times New Roman" charset="0"/>
              </a:rPr>
              <a:t>0     0     0     1</a:t>
            </a:r>
          </a:p>
          <a:p>
            <a:pPr eaLnBrk="1" hangingPunct="1">
              <a:spcBef>
                <a:spcPct val="50000"/>
              </a:spcBef>
              <a:defRPr/>
            </a:pPr>
            <a:r>
              <a:rPr lang="en-US" altLang="zh-CN" b="1">
                <a:latin typeface="Times New Roman" charset="0"/>
              </a:rPr>
              <a:t>0     0     0     0</a:t>
            </a:r>
          </a:p>
        </p:txBody>
      </p:sp>
    </p:spTree>
    <p:extLst>
      <p:ext uri="{BB962C8B-B14F-4D97-AF65-F5344CB8AC3E}">
        <p14:creationId xmlns:p14="http://schemas.microsoft.com/office/powerpoint/2010/main" val="40473322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559AFB6-8CE2-3546-9B86-2668FE66A2F9}" type="datetime1">
              <a:rPr lang="en-US" altLang="zh-CN" smtClean="0"/>
              <a:pPr>
                <a:defRPr/>
              </a:pPr>
              <a:t>12/23/2018</a:t>
            </a:fld>
            <a:endParaRPr lang="en-US" altLang="zh-CN" smtClean="0"/>
          </a:p>
        </p:txBody>
      </p:sp>
      <p:sp>
        <p:nvSpPr>
          <p:cNvPr id="4813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4813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34F2FC3-6433-4C78-9388-D28007950526}" type="slidenum">
              <a:rPr lang="en-US" altLang="zh-CN" smtClean="0"/>
              <a:pPr>
                <a:defRPr/>
              </a:pPr>
              <a:t>23</a:t>
            </a:fld>
            <a:endParaRPr lang="en-US" altLang="zh-CN" smtClean="0"/>
          </a:p>
        </p:txBody>
      </p:sp>
      <p:sp>
        <p:nvSpPr>
          <p:cNvPr id="48133" name="Rectangle 2"/>
          <p:cNvSpPr>
            <a:spLocks noGrp="1" noChangeArrowheads="1"/>
          </p:cNvSpPr>
          <p:nvPr>
            <p:ph type="title"/>
          </p:nvPr>
        </p:nvSpPr>
        <p:spPr>
          <a:xfrm>
            <a:off x="2209800" y="304800"/>
            <a:ext cx="7772400" cy="1143000"/>
          </a:xfrm>
        </p:spPr>
        <p:txBody>
          <a:bodyPr/>
          <a:lstStyle/>
          <a:p>
            <a:pPr eaLnBrk="1" hangingPunct="1">
              <a:defRPr/>
            </a:pPr>
            <a:r>
              <a:rPr lang="en-US" altLang="zh-CN"/>
              <a:t>Weighted Graph</a:t>
            </a:r>
          </a:p>
        </p:txBody>
      </p:sp>
      <p:graphicFrame>
        <p:nvGraphicFramePr>
          <p:cNvPr id="975875" name="Group 3"/>
          <p:cNvGraphicFramePr>
            <a:graphicFrameLocks noGrp="1"/>
          </p:cNvGraphicFramePr>
          <p:nvPr>
            <p:extLst>
              <p:ext uri="{D42A27DB-BD31-4B8C-83A1-F6EECF244321}">
                <p14:modId xmlns:p14="http://schemas.microsoft.com/office/powerpoint/2010/main" val="4023995914"/>
              </p:ext>
            </p:extLst>
          </p:nvPr>
        </p:nvGraphicFramePr>
        <p:xfrm>
          <a:off x="4648200" y="1752600"/>
          <a:ext cx="5410200" cy="2286000"/>
        </p:xfrm>
        <a:graphic>
          <a:graphicData uri="http://schemas.openxmlformats.org/drawingml/2006/table">
            <a:tbl>
              <a:tblPr/>
              <a:tblGrid>
                <a:gridCol w="1284288">
                  <a:extLst>
                    <a:ext uri="{9D8B030D-6E8A-4147-A177-3AD203B41FA5}">
                      <a16:colId xmlns:a16="http://schemas.microsoft.com/office/drawing/2014/main" xmlns="" val="20000"/>
                    </a:ext>
                  </a:extLst>
                </a:gridCol>
                <a:gridCol w="879475">
                  <a:extLst>
                    <a:ext uri="{9D8B030D-6E8A-4147-A177-3AD203B41FA5}">
                      <a16:colId xmlns:a16="http://schemas.microsoft.com/office/drawing/2014/main" xmlns="" val="20001"/>
                    </a:ext>
                  </a:extLst>
                </a:gridCol>
                <a:gridCol w="1082675">
                  <a:extLst>
                    <a:ext uri="{9D8B030D-6E8A-4147-A177-3AD203B41FA5}">
                      <a16:colId xmlns:a16="http://schemas.microsoft.com/office/drawing/2014/main" xmlns="" val="20002"/>
                    </a:ext>
                  </a:extLst>
                </a:gridCol>
                <a:gridCol w="1081087">
                  <a:extLst>
                    <a:ext uri="{9D8B030D-6E8A-4147-A177-3AD203B41FA5}">
                      <a16:colId xmlns:a16="http://schemas.microsoft.com/office/drawing/2014/main" xmlns="" val="20003"/>
                    </a:ext>
                  </a:extLst>
                </a:gridCol>
                <a:gridCol w="1082675">
                  <a:extLst>
                    <a:ext uri="{9D8B030D-6E8A-4147-A177-3AD203B41FA5}">
                      <a16:colId xmlns:a16="http://schemas.microsoft.com/office/drawing/2014/main" xmlns="" val="20004"/>
                    </a:ext>
                  </a:extLst>
                </a:gridCol>
              </a:tblGrid>
              <a:tr h="430213">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A[i][j]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254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270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54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54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48172" name="Oval 41"/>
          <p:cNvSpPr>
            <a:spLocks noChangeArrowheads="1"/>
          </p:cNvSpPr>
          <p:nvPr/>
        </p:nvSpPr>
        <p:spPr bwMode="auto">
          <a:xfrm>
            <a:off x="2514600" y="29718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48173" name="Oval 42"/>
          <p:cNvSpPr>
            <a:spLocks noChangeArrowheads="1"/>
          </p:cNvSpPr>
          <p:nvPr/>
        </p:nvSpPr>
        <p:spPr bwMode="auto">
          <a:xfrm>
            <a:off x="3581400" y="38100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48174" name="Oval 43"/>
          <p:cNvSpPr>
            <a:spLocks noChangeArrowheads="1"/>
          </p:cNvSpPr>
          <p:nvPr/>
        </p:nvSpPr>
        <p:spPr bwMode="auto">
          <a:xfrm>
            <a:off x="2895600" y="48006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48175" name="Oval 44"/>
          <p:cNvSpPr>
            <a:spLocks noChangeArrowheads="1"/>
          </p:cNvSpPr>
          <p:nvPr/>
        </p:nvSpPr>
        <p:spPr bwMode="auto">
          <a:xfrm>
            <a:off x="2057400" y="40386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48176" name="Line 45"/>
          <p:cNvSpPr>
            <a:spLocks noChangeShapeType="1"/>
          </p:cNvSpPr>
          <p:nvPr/>
        </p:nvSpPr>
        <p:spPr bwMode="auto">
          <a:xfrm flipH="1">
            <a:off x="2362200" y="3505200"/>
            <a:ext cx="22860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8177" name="Line 46"/>
          <p:cNvSpPr>
            <a:spLocks noChangeShapeType="1"/>
          </p:cNvSpPr>
          <p:nvPr/>
        </p:nvSpPr>
        <p:spPr bwMode="auto">
          <a:xfrm>
            <a:off x="2514600" y="45720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8178" name="Line 47"/>
          <p:cNvSpPr>
            <a:spLocks noChangeShapeType="1"/>
          </p:cNvSpPr>
          <p:nvPr/>
        </p:nvSpPr>
        <p:spPr bwMode="auto">
          <a:xfrm>
            <a:off x="3048000" y="34290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8179" name="Line 48"/>
          <p:cNvSpPr>
            <a:spLocks noChangeShapeType="1"/>
          </p:cNvSpPr>
          <p:nvPr/>
        </p:nvSpPr>
        <p:spPr bwMode="auto">
          <a:xfrm flipH="1">
            <a:off x="3352800" y="4343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8180" name="Line 49"/>
          <p:cNvSpPr>
            <a:spLocks noChangeShapeType="1"/>
          </p:cNvSpPr>
          <p:nvPr/>
        </p:nvSpPr>
        <p:spPr bwMode="auto">
          <a:xfrm>
            <a:off x="2895600" y="3581400"/>
            <a:ext cx="228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48181" name="Rectangle 50"/>
          <p:cNvSpPr>
            <a:spLocks noChangeArrowheads="1"/>
          </p:cNvSpPr>
          <p:nvPr/>
        </p:nvSpPr>
        <p:spPr bwMode="auto">
          <a:xfrm>
            <a:off x="2133600" y="34290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20</a:t>
            </a:r>
          </a:p>
        </p:txBody>
      </p:sp>
      <p:sp>
        <p:nvSpPr>
          <p:cNvPr id="48182" name="Rectangle 51"/>
          <p:cNvSpPr>
            <a:spLocks noChangeArrowheads="1"/>
          </p:cNvSpPr>
          <p:nvPr/>
        </p:nvSpPr>
        <p:spPr bwMode="auto">
          <a:xfrm>
            <a:off x="3200400" y="3276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10</a:t>
            </a:r>
          </a:p>
        </p:txBody>
      </p:sp>
      <p:sp>
        <p:nvSpPr>
          <p:cNvPr id="48183" name="Rectangle 52"/>
          <p:cNvSpPr>
            <a:spLocks noChangeArrowheads="1"/>
          </p:cNvSpPr>
          <p:nvPr/>
        </p:nvSpPr>
        <p:spPr bwMode="auto">
          <a:xfrm>
            <a:off x="29718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48184" name="Rectangle 53"/>
          <p:cNvSpPr>
            <a:spLocks noChangeArrowheads="1"/>
          </p:cNvSpPr>
          <p:nvPr/>
        </p:nvSpPr>
        <p:spPr bwMode="auto">
          <a:xfrm>
            <a:off x="2362200" y="4724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5</a:t>
            </a:r>
          </a:p>
        </p:txBody>
      </p:sp>
      <p:sp>
        <p:nvSpPr>
          <p:cNvPr id="48185" name="Rectangle 54"/>
          <p:cNvSpPr>
            <a:spLocks noChangeArrowheads="1"/>
          </p:cNvSpPr>
          <p:nvPr/>
        </p:nvSpPr>
        <p:spPr bwMode="auto">
          <a:xfrm>
            <a:off x="3505200" y="4495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4</a:t>
            </a:r>
          </a:p>
        </p:txBody>
      </p:sp>
      <p:sp>
        <p:nvSpPr>
          <p:cNvPr id="48186" name="Text Box 55"/>
          <p:cNvSpPr txBox="1">
            <a:spLocks noChangeArrowheads="1"/>
          </p:cNvSpPr>
          <p:nvPr/>
        </p:nvSpPr>
        <p:spPr bwMode="auto">
          <a:xfrm>
            <a:off x="4953000" y="5029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latin typeface="Times New Roman" charset="0"/>
              </a:rPr>
              <a:t> So, Matrix A = </a:t>
            </a:r>
          </a:p>
        </p:txBody>
      </p:sp>
      <p:sp>
        <p:nvSpPr>
          <p:cNvPr id="48187" name="AutoShape 56"/>
          <p:cNvSpPr>
            <a:spLocks noChangeArrowheads="1"/>
          </p:cNvSpPr>
          <p:nvPr/>
        </p:nvSpPr>
        <p:spPr bwMode="auto">
          <a:xfrm flipH="1">
            <a:off x="7162800" y="4495800"/>
            <a:ext cx="2286000" cy="1524000"/>
          </a:xfrm>
          <a:prstGeom prst="bracketPair">
            <a:avLst>
              <a:gd name="adj" fmla="val 1666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48188" name="Text Box 57"/>
          <p:cNvSpPr txBox="1">
            <a:spLocks noChangeArrowheads="1"/>
          </p:cNvSpPr>
          <p:nvPr/>
        </p:nvSpPr>
        <p:spPr bwMode="auto">
          <a:xfrm>
            <a:off x="7391400" y="4419601"/>
            <a:ext cx="1981200" cy="160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b="1">
                <a:latin typeface="Times New Roman" charset="0"/>
              </a:rPr>
              <a:t> 0     20     10     1</a:t>
            </a:r>
          </a:p>
          <a:p>
            <a:pPr eaLnBrk="1" hangingPunct="1">
              <a:spcBef>
                <a:spcPct val="50000"/>
              </a:spcBef>
              <a:defRPr/>
            </a:pPr>
            <a:r>
              <a:rPr lang="en-US" altLang="zh-CN" b="1">
                <a:latin typeface="Times New Roman" charset="0"/>
              </a:rPr>
              <a:t>20     0       0      5</a:t>
            </a:r>
          </a:p>
          <a:p>
            <a:pPr eaLnBrk="1" hangingPunct="1">
              <a:spcBef>
                <a:spcPct val="50000"/>
              </a:spcBef>
              <a:defRPr/>
            </a:pPr>
            <a:r>
              <a:rPr lang="en-US" altLang="zh-CN" b="1">
                <a:latin typeface="Times New Roman" charset="0"/>
              </a:rPr>
              <a:t>10     0       0      4</a:t>
            </a:r>
          </a:p>
          <a:p>
            <a:pPr eaLnBrk="1" hangingPunct="1">
              <a:spcBef>
                <a:spcPct val="50000"/>
              </a:spcBef>
              <a:defRPr/>
            </a:pPr>
            <a:r>
              <a:rPr lang="en-US" altLang="zh-CN" b="1">
                <a:latin typeface="Times New Roman" charset="0"/>
              </a:rPr>
              <a:t> 1      5       4      0</a:t>
            </a:r>
          </a:p>
        </p:txBody>
      </p:sp>
    </p:spTree>
    <p:extLst>
      <p:ext uri="{BB962C8B-B14F-4D97-AF65-F5344CB8AC3E}">
        <p14:creationId xmlns:p14="http://schemas.microsoft.com/office/powerpoint/2010/main" val="3111934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3CE6C7C-9707-1A40-8DC2-C4D3923ABC08}" type="datetime1">
              <a:rPr lang="en-US" altLang="zh-CN" smtClean="0"/>
              <a:pPr>
                <a:defRPr/>
              </a:pPr>
              <a:t>12/23/2018</a:t>
            </a:fld>
            <a:endParaRPr lang="en-US" altLang="zh-CN" smtClean="0"/>
          </a:p>
        </p:txBody>
      </p:sp>
      <p:sp>
        <p:nvSpPr>
          <p:cNvPr id="5017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5018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0CBB6F0-EB13-4317-9176-3D13B4284A1B}" type="slidenum">
              <a:rPr lang="en-US" altLang="zh-CN" smtClean="0"/>
              <a:pPr>
                <a:defRPr/>
              </a:pPr>
              <a:t>24</a:t>
            </a:fld>
            <a:endParaRPr lang="en-US" altLang="zh-CN" smtClean="0"/>
          </a:p>
        </p:txBody>
      </p:sp>
      <p:sp>
        <p:nvSpPr>
          <p:cNvPr id="50181" name="Rectangle 2"/>
          <p:cNvSpPr>
            <a:spLocks noGrp="1" noChangeArrowheads="1"/>
          </p:cNvSpPr>
          <p:nvPr>
            <p:ph type="title"/>
          </p:nvPr>
        </p:nvSpPr>
        <p:spPr/>
        <p:txBody>
          <a:bodyPr/>
          <a:lstStyle/>
          <a:p>
            <a:pPr eaLnBrk="1" hangingPunct="1"/>
            <a:r>
              <a:rPr lang="en-US" altLang="zh-CN" smtClean="0"/>
              <a:t>Adjacency List </a:t>
            </a:r>
            <a:r>
              <a:rPr lang="zh-CN" altLang="en-US" smtClean="0"/>
              <a:t>邻接表</a:t>
            </a:r>
          </a:p>
        </p:txBody>
      </p:sp>
      <p:sp>
        <p:nvSpPr>
          <p:cNvPr id="50182" name="Rectangle 3"/>
          <p:cNvSpPr>
            <a:spLocks noGrp="1" noChangeArrowheads="1"/>
          </p:cNvSpPr>
          <p:nvPr>
            <p:ph type="body" idx="1"/>
          </p:nvPr>
        </p:nvSpPr>
        <p:spPr>
          <a:xfrm>
            <a:off x="1955800" y="1916113"/>
            <a:ext cx="8229600" cy="3886200"/>
          </a:xfrm>
        </p:spPr>
        <p:txBody>
          <a:bodyPr/>
          <a:lstStyle/>
          <a:p>
            <a:pPr eaLnBrk="1" hangingPunct="1">
              <a:buFont typeface="Wingdings" charset="2"/>
              <a:buChar char="n"/>
              <a:defRPr/>
            </a:pPr>
            <a:r>
              <a:rPr lang="en-US" altLang="zh-CN" sz="2400"/>
              <a:t>An array of list</a:t>
            </a:r>
          </a:p>
          <a:p>
            <a:pPr eaLnBrk="1" hangingPunct="1">
              <a:buFont typeface="Wingdings" charset="2"/>
              <a:buChar char="n"/>
              <a:defRPr/>
            </a:pPr>
            <a:r>
              <a:rPr lang="en-US" altLang="zh-CN" sz="2400"/>
              <a:t>the i</a:t>
            </a:r>
            <a:r>
              <a:rPr lang="en-US" altLang="zh-CN" sz="2400" i="1"/>
              <a:t>th</a:t>
            </a:r>
            <a:r>
              <a:rPr lang="en-US" altLang="zh-CN" sz="2400"/>
              <a:t> element of the array is a list of vertices that connect to vertex i</a:t>
            </a:r>
          </a:p>
        </p:txBody>
      </p:sp>
      <p:sp>
        <p:nvSpPr>
          <p:cNvPr id="50183" name="Oval 4"/>
          <p:cNvSpPr>
            <a:spLocks noChangeArrowheads="1"/>
          </p:cNvSpPr>
          <p:nvPr/>
        </p:nvSpPr>
        <p:spPr bwMode="auto">
          <a:xfrm>
            <a:off x="2590800" y="34290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50184" name="Oval 5"/>
          <p:cNvSpPr>
            <a:spLocks noChangeArrowheads="1"/>
          </p:cNvSpPr>
          <p:nvPr/>
        </p:nvSpPr>
        <p:spPr bwMode="auto">
          <a:xfrm>
            <a:off x="3657600" y="42672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0185" name="Oval 6"/>
          <p:cNvSpPr>
            <a:spLocks noChangeArrowheads="1"/>
          </p:cNvSpPr>
          <p:nvPr/>
        </p:nvSpPr>
        <p:spPr bwMode="auto">
          <a:xfrm>
            <a:off x="2971800" y="52578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0186" name="Oval 7"/>
          <p:cNvSpPr>
            <a:spLocks noChangeArrowheads="1"/>
          </p:cNvSpPr>
          <p:nvPr/>
        </p:nvSpPr>
        <p:spPr bwMode="auto">
          <a:xfrm>
            <a:off x="2133600" y="44958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50187" name="Line 8"/>
          <p:cNvSpPr>
            <a:spLocks noChangeShapeType="1"/>
          </p:cNvSpPr>
          <p:nvPr/>
        </p:nvSpPr>
        <p:spPr bwMode="auto">
          <a:xfrm flipH="1">
            <a:off x="2438400" y="3962400"/>
            <a:ext cx="228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188" name="Line 9"/>
          <p:cNvSpPr>
            <a:spLocks noChangeShapeType="1"/>
          </p:cNvSpPr>
          <p:nvPr/>
        </p:nvSpPr>
        <p:spPr bwMode="auto">
          <a:xfrm>
            <a:off x="2590800" y="5029200"/>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189" name="Line 10"/>
          <p:cNvSpPr>
            <a:spLocks noChangeShapeType="1"/>
          </p:cNvSpPr>
          <p:nvPr/>
        </p:nvSpPr>
        <p:spPr bwMode="auto">
          <a:xfrm>
            <a:off x="3124200" y="3886200"/>
            <a:ext cx="609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190" name="Line 11"/>
          <p:cNvSpPr>
            <a:spLocks noChangeShapeType="1"/>
          </p:cNvSpPr>
          <p:nvPr/>
        </p:nvSpPr>
        <p:spPr bwMode="auto">
          <a:xfrm flipH="1">
            <a:off x="3429000" y="4800600"/>
            <a:ext cx="304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191" name="Line 12"/>
          <p:cNvSpPr>
            <a:spLocks noChangeShapeType="1"/>
          </p:cNvSpPr>
          <p:nvPr/>
        </p:nvSpPr>
        <p:spPr bwMode="auto">
          <a:xfrm>
            <a:off x="2971800" y="4038600"/>
            <a:ext cx="2286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192" name="Line 13"/>
          <p:cNvSpPr>
            <a:spLocks noChangeShapeType="1"/>
          </p:cNvSpPr>
          <p:nvPr/>
        </p:nvSpPr>
        <p:spPr bwMode="auto">
          <a:xfrm>
            <a:off x="8077200" y="32766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grpSp>
        <p:nvGrpSpPr>
          <p:cNvPr id="61456" name="Group 14"/>
          <p:cNvGrpSpPr>
            <a:grpSpLocks/>
          </p:cNvGrpSpPr>
          <p:nvPr/>
        </p:nvGrpSpPr>
        <p:grpSpPr bwMode="auto">
          <a:xfrm>
            <a:off x="4724400" y="2971800"/>
            <a:ext cx="4648200" cy="2438400"/>
            <a:chOff x="2112" y="1488"/>
            <a:chExt cx="2928" cy="1536"/>
          </a:xfrm>
        </p:grpSpPr>
        <p:sp>
          <p:nvSpPr>
            <p:cNvPr id="50195" name="Rectangle 15"/>
            <p:cNvSpPr>
              <a:spLocks noChangeArrowheads="1"/>
            </p:cNvSpPr>
            <p:nvPr/>
          </p:nvSpPr>
          <p:spPr bwMode="auto">
            <a:xfrm>
              <a:off x="2400" y="1488"/>
              <a:ext cx="28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0196" name="Rectangle 16"/>
            <p:cNvSpPr>
              <a:spLocks noChangeArrowheads="1"/>
            </p:cNvSpPr>
            <p:nvPr/>
          </p:nvSpPr>
          <p:spPr bwMode="auto">
            <a:xfrm>
              <a:off x="2400" y="1872"/>
              <a:ext cx="28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0197" name="Rectangle 17"/>
            <p:cNvSpPr>
              <a:spLocks noChangeArrowheads="1"/>
            </p:cNvSpPr>
            <p:nvPr/>
          </p:nvSpPr>
          <p:spPr bwMode="auto">
            <a:xfrm>
              <a:off x="2400" y="2256"/>
              <a:ext cx="28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0198" name="Rectangle 18"/>
            <p:cNvSpPr>
              <a:spLocks noChangeArrowheads="1"/>
            </p:cNvSpPr>
            <p:nvPr/>
          </p:nvSpPr>
          <p:spPr bwMode="auto">
            <a:xfrm>
              <a:off x="2400" y="2640"/>
              <a:ext cx="28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0199" name="Line 19"/>
            <p:cNvSpPr>
              <a:spLocks noChangeShapeType="1"/>
            </p:cNvSpPr>
            <p:nvPr/>
          </p:nvSpPr>
          <p:spPr bwMode="auto">
            <a:xfrm flipH="1">
              <a:off x="2400" y="2640"/>
              <a:ext cx="288"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200" name="Rectangle 20"/>
            <p:cNvSpPr>
              <a:spLocks noChangeArrowheads="1"/>
            </p:cNvSpPr>
            <p:nvPr/>
          </p:nvSpPr>
          <p:spPr bwMode="auto">
            <a:xfrm>
              <a:off x="2112" y="1488"/>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50201" name="Rectangle 21"/>
            <p:cNvSpPr>
              <a:spLocks noChangeArrowheads="1"/>
            </p:cNvSpPr>
            <p:nvPr/>
          </p:nvSpPr>
          <p:spPr bwMode="auto">
            <a:xfrm>
              <a:off x="2112" y="1872"/>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0202" name="Rectangle 22"/>
            <p:cNvSpPr>
              <a:spLocks noChangeArrowheads="1"/>
            </p:cNvSpPr>
            <p:nvPr/>
          </p:nvSpPr>
          <p:spPr bwMode="auto">
            <a:xfrm>
              <a:off x="2112" y="2256"/>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50203" name="Rectangle 23"/>
            <p:cNvSpPr>
              <a:spLocks noChangeArrowheads="1"/>
            </p:cNvSpPr>
            <p:nvPr/>
          </p:nvSpPr>
          <p:spPr bwMode="auto">
            <a:xfrm>
              <a:off x="2112" y="2640"/>
              <a:ext cx="28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grpSp>
          <p:nvGrpSpPr>
            <p:cNvPr id="61467" name="Group 24"/>
            <p:cNvGrpSpPr>
              <a:grpSpLocks/>
            </p:cNvGrpSpPr>
            <p:nvPr/>
          </p:nvGrpSpPr>
          <p:grpSpPr bwMode="auto">
            <a:xfrm>
              <a:off x="3024" y="1536"/>
              <a:ext cx="480" cy="288"/>
              <a:chOff x="3024" y="1488"/>
              <a:chExt cx="480" cy="384"/>
            </a:xfrm>
          </p:grpSpPr>
          <p:sp>
            <p:nvSpPr>
              <p:cNvPr id="50224" name="Rectangle 25"/>
              <p:cNvSpPr>
                <a:spLocks noChangeArrowheads="1"/>
              </p:cNvSpPr>
              <p:nvPr/>
            </p:nvSpPr>
            <p:spPr bwMode="auto">
              <a:xfrm>
                <a:off x="302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0225" name="Rectangle 26"/>
              <p:cNvSpPr>
                <a:spLocks noChangeArrowheads="1"/>
              </p:cNvSpPr>
              <p:nvPr/>
            </p:nvSpPr>
            <p:spPr bwMode="auto">
              <a:xfrm>
                <a:off x="326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grpSp>
        <p:grpSp>
          <p:nvGrpSpPr>
            <p:cNvPr id="61468" name="Group 27"/>
            <p:cNvGrpSpPr>
              <a:grpSpLocks/>
            </p:cNvGrpSpPr>
            <p:nvPr/>
          </p:nvGrpSpPr>
          <p:grpSpPr bwMode="auto">
            <a:xfrm>
              <a:off x="3792" y="1536"/>
              <a:ext cx="480" cy="288"/>
              <a:chOff x="3024" y="1488"/>
              <a:chExt cx="480" cy="384"/>
            </a:xfrm>
          </p:grpSpPr>
          <p:sp>
            <p:nvSpPr>
              <p:cNvPr id="50222" name="Rectangle 28"/>
              <p:cNvSpPr>
                <a:spLocks noChangeArrowheads="1"/>
              </p:cNvSpPr>
              <p:nvPr/>
            </p:nvSpPr>
            <p:spPr bwMode="auto">
              <a:xfrm>
                <a:off x="302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50223" name="Rectangle 29"/>
              <p:cNvSpPr>
                <a:spLocks noChangeArrowheads="1"/>
              </p:cNvSpPr>
              <p:nvPr/>
            </p:nvSpPr>
            <p:spPr bwMode="auto">
              <a:xfrm>
                <a:off x="326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grpSp>
        <p:grpSp>
          <p:nvGrpSpPr>
            <p:cNvPr id="61469" name="Group 30"/>
            <p:cNvGrpSpPr>
              <a:grpSpLocks/>
            </p:cNvGrpSpPr>
            <p:nvPr/>
          </p:nvGrpSpPr>
          <p:grpSpPr bwMode="auto">
            <a:xfrm>
              <a:off x="4560" y="1536"/>
              <a:ext cx="480" cy="288"/>
              <a:chOff x="3024" y="1488"/>
              <a:chExt cx="480" cy="384"/>
            </a:xfrm>
          </p:grpSpPr>
          <p:sp>
            <p:nvSpPr>
              <p:cNvPr id="50220" name="Rectangle 31"/>
              <p:cNvSpPr>
                <a:spLocks noChangeArrowheads="1"/>
              </p:cNvSpPr>
              <p:nvPr/>
            </p:nvSpPr>
            <p:spPr bwMode="auto">
              <a:xfrm>
                <a:off x="302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0221" name="Rectangle 32"/>
              <p:cNvSpPr>
                <a:spLocks noChangeArrowheads="1"/>
              </p:cNvSpPr>
              <p:nvPr/>
            </p:nvSpPr>
            <p:spPr bwMode="auto">
              <a:xfrm>
                <a:off x="326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grpSp>
        <p:grpSp>
          <p:nvGrpSpPr>
            <p:cNvPr id="61470" name="Group 33"/>
            <p:cNvGrpSpPr>
              <a:grpSpLocks/>
            </p:cNvGrpSpPr>
            <p:nvPr/>
          </p:nvGrpSpPr>
          <p:grpSpPr bwMode="auto">
            <a:xfrm>
              <a:off x="3024" y="1920"/>
              <a:ext cx="480" cy="288"/>
              <a:chOff x="3024" y="1488"/>
              <a:chExt cx="480" cy="384"/>
            </a:xfrm>
          </p:grpSpPr>
          <p:sp>
            <p:nvSpPr>
              <p:cNvPr id="50218" name="Rectangle 34"/>
              <p:cNvSpPr>
                <a:spLocks noChangeArrowheads="1"/>
              </p:cNvSpPr>
              <p:nvPr/>
            </p:nvSpPr>
            <p:spPr bwMode="auto">
              <a:xfrm>
                <a:off x="302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0219" name="Rectangle 35"/>
              <p:cNvSpPr>
                <a:spLocks noChangeArrowheads="1"/>
              </p:cNvSpPr>
              <p:nvPr/>
            </p:nvSpPr>
            <p:spPr bwMode="auto">
              <a:xfrm>
                <a:off x="326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grpSp>
        <p:grpSp>
          <p:nvGrpSpPr>
            <p:cNvPr id="61471" name="Group 36"/>
            <p:cNvGrpSpPr>
              <a:grpSpLocks/>
            </p:cNvGrpSpPr>
            <p:nvPr/>
          </p:nvGrpSpPr>
          <p:grpSpPr bwMode="auto">
            <a:xfrm>
              <a:off x="3024" y="2304"/>
              <a:ext cx="480" cy="288"/>
              <a:chOff x="3024" y="1488"/>
              <a:chExt cx="480" cy="384"/>
            </a:xfrm>
          </p:grpSpPr>
          <p:sp>
            <p:nvSpPr>
              <p:cNvPr id="50216" name="Rectangle 37"/>
              <p:cNvSpPr>
                <a:spLocks noChangeArrowheads="1"/>
              </p:cNvSpPr>
              <p:nvPr/>
            </p:nvSpPr>
            <p:spPr bwMode="auto">
              <a:xfrm>
                <a:off x="302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0217" name="Rectangle 38"/>
              <p:cNvSpPr>
                <a:spLocks noChangeArrowheads="1"/>
              </p:cNvSpPr>
              <p:nvPr/>
            </p:nvSpPr>
            <p:spPr bwMode="auto">
              <a:xfrm>
                <a:off x="3264" y="1488"/>
                <a:ext cx="240"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grpSp>
        <p:sp>
          <p:nvSpPr>
            <p:cNvPr id="50209" name="Line 39"/>
            <p:cNvSpPr>
              <a:spLocks noChangeShapeType="1"/>
            </p:cNvSpPr>
            <p:nvPr/>
          </p:nvSpPr>
          <p:spPr bwMode="auto">
            <a:xfrm flipH="1">
              <a:off x="3264" y="1920"/>
              <a:ext cx="24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210" name="Line 40"/>
            <p:cNvSpPr>
              <a:spLocks noChangeShapeType="1"/>
            </p:cNvSpPr>
            <p:nvPr/>
          </p:nvSpPr>
          <p:spPr bwMode="auto">
            <a:xfrm flipH="1">
              <a:off x="3264" y="2304"/>
              <a:ext cx="24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211" name="Line 41"/>
            <p:cNvSpPr>
              <a:spLocks noChangeShapeType="1"/>
            </p:cNvSpPr>
            <p:nvPr/>
          </p:nvSpPr>
          <p:spPr bwMode="auto">
            <a:xfrm flipH="1">
              <a:off x="4800" y="1536"/>
              <a:ext cx="24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212" name="Line 42"/>
            <p:cNvSpPr>
              <a:spLocks noChangeShapeType="1"/>
            </p:cNvSpPr>
            <p:nvPr/>
          </p:nvSpPr>
          <p:spPr bwMode="auto">
            <a:xfrm>
              <a:off x="2544" y="1680"/>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213" name="Line 43"/>
            <p:cNvSpPr>
              <a:spLocks noChangeShapeType="1"/>
            </p:cNvSpPr>
            <p:nvPr/>
          </p:nvSpPr>
          <p:spPr bwMode="auto">
            <a:xfrm>
              <a:off x="3360" y="1680"/>
              <a:ext cx="43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214" name="Line 44"/>
            <p:cNvSpPr>
              <a:spLocks noChangeShapeType="1"/>
            </p:cNvSpPr>
            <p:nvPr/>
          </p:nvSpPr>
          <p:spPr bwMode="auto">
            <a:xfrm>
              <a:off x="2544" y="2064"/>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0215" name="Line 45"/>
            <p:cNvSpPr>
              <a:spLocks noChangeShapeType="1"/>
            </p:cNvSpPr>
            <p:nvPr/>
          </p:nvSpPr>
          <p:spPr bwMode="auto">
            <a:xfrm>
              <a:off x="2544" y="2448"/>
              <a:ext cx="48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grpSp>
      <p:sp>
        <p:nvSpPr>
          <p:cNvPr id="50194" name="Text Box 46"/>
          <p:cNvSpPr txBox="1">
            <a:spLocks noChangeArrowheads="1"/>
          </p:cNvSpPr>
          <p:nvPr/>
        </p:nvSpPr>
        <p:spPr bwMode="auto">
          <a:xfrm>
            <a:off x="4495800" y="5518151"/>
            <a:ext cx="5943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r>
              <a:rPr lang="en-US" altLang="zh-CN" sz="2400">
                <a:latin typeface="Times New Roman" charset="0"/>
              </a:rPr>
              <a:t>vertex 0 connect to vertex 1, 2 and 3</a:t>
            </a:r>
          </a:p>
          <a:p>
            <a:pPr eaLnBrk="1" hangingPunct="1">
              <a:defRPr/>
            </a:pPr>
            <a:r>
              <a:rPr lang="en-US" altLang="zh-CN" sz="2400">
                <a:latin typeface="Times New Roman" charset="0"/>
              </a:rPr>
              <a:t>vertex 1 connects to 3</a:t>
            </a:r>
          </a:p>
          <a:p>
            <a:pPr eaLnBrk="1" hangingPunct="1">
              <a:defRPr/>
            </a:pPr>
            <a:r>
              <a:rPr lang="en-US" altLang="zh-CN" sz="2400">
                <a:latin typeface="Times New Roman" charset="0"/>
              </a:rPr>
              <a:t>vertex 2 connects to 3</a:t>
            </a:r>
          </a:p>
        </p:txBody>
      </p:sp>
    </p:spTree>
    <p:extLst>
      <p:ext uri="{BB962C8B-B14F-4D97-AF65-F5344CB8AC3E}">
        <p14:creationId xmlns:p14="http://schemas.microsoft.com/office/powerpoint/2010/main" val="34109821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DF7FA87-C62A-FF48-BD87-975FA5F155C5}" type="datetime1">
              <a:rPr lang="en-US" altLang="zh-CN" smtClean="0"/>
              <a:pPr>
                <a:defRPr/>
              </a:pPr>
              <a:t>12/23/2018</a:t>
            </a:fld>
            <a:endParaRPr lang="en-US" altLang="zh-CN" smtClean="0"/>
          </a:p>
        </p:txBody>
      </p:sp>
      <p:sp>
        <p:nvSpPr>
          <p:cNvPr id="5222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5222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2DD2CB8-009B-479A-A944-09C870FE730B}" type="slidenum">
              <a:rPr lang="en-US" altLang="zh-CN" smtClean="0"/>
              <a:pPr>
                <a:defRPr/>
              </a:pPr>
              <a:t>25</a:t>
            </a:fld>
            <a:endParaRPr lang="en-US" altLang="zh-CN" smtClean="0"/>
          </a:p>
        </p:txBody>
      </p:sp>
      <p:sp>
        <p:nvSpPr>
          <p:cNvPr id="52229" name="Rectangle 2"/>
          <p:cNvSpPr>
            <a:spLocks noGrp="1" noChangeArrowheads="1"/>
          </p:cNvSpPr>
          <p:nvPr>
            <p:ph type="title"/>
          </p:nvPr>
        </p:nvSpPr>
        <p:spPr/>
        <p:txBody>
          <a:bodyPr/>
          <a:lstStyle/>
          <a:p>
            <a:pPr eaLnBrk="1" hangingPunct="1">
              <a:defRPr/>
            </a:pPr>
            <a:r>
              <a:rPr lang="en-US" altLang="zh-CN"/>
              <a:t>Weighted Graph</a:t>
            </a:r>
          </a:p>
        </p:txBody>
      </p:sp>
      <p:sp>
        <p:nvSpPr>
          <p:cNvPr id="52230" name="Rectangle 3"/>
          <p:cNvSpPr>
            <a:spLocks noGrp="1" noChangeArrowheads="1"/>
          </p:cNvSpPr>
          <p:nvPr>
            <p:ph type="body" idx="1"/>
          </p:nvPr>
        </p:nvSpPr>
        <p:spPr>
          <a:xfrm>
            <a:off x="2208213" y="1844675"/>
            <a:ext cx="7772400" cy="838200"/>
          </a:xfrm>
        </p:spPr>
        <p:txBody>
          <a:bodyPr>
            <a:normAutofit lnSpcReduction="10000"/>
          </a:bodyPr>
          <a:lstStyle/>
          <a:p>
            <a:pPr eaLnBrk="1" hangingPunct="1">
              <a:lnSpc>
                <a:spcPct val="90000"/>
              </a:lnSpc>
              <a:buFont typeface="Wingdings" charset="2"/>
              <a:buChar char="n"/>
              <a:defRPr/>
            </a:pPr>
            <a:r>
              <a:rPr lang="en-US" altLang="zh-CN"/>
              <a:t>Weighted graph: extend each node with an addition field: weight</a:t>
            </a:r>
          </a:p>
        </p:txBody>
      </p:sp>
      <p:sp>
        <p:nvSpPr>
          <p:cNvPr id="52231" name="Oval 4"/>
          <p:cNvSpPr>
            <a:spLocks noChangeArrowheads="1"/>
          </p:cNvSpPr>
          <p:nvPr/>
        </p:nvSpPr>
        <p:spPr bwMode="auto">
          <a:xfrm>
            <a:off x="2514600" y="29718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52232" name="Oval 5"/>
          <p:cNvSpPr>
            <a:spLocks noChangeArrowheads="1"/>
          </p:cNvSpPr>
          <p:nvPr/>
        </p:nvSpPr>
        <p:spPr bwMode="auto">
          <a:xfrm>
            <a:off x="3581400" y="38100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2233" name="Oval 6"/>
          <p:cNvSpPr>
            <a:spLocks noChangeArrowheads="1"/>
          </p:cNvSpPr>
          <p:nvPr/>
        </p:nvSpPr>
        <p:spPr bwMode="auto">
          <a:xfrm>
            <a:off x="2895600" y="48006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2234" name="Oval 7"/>
          <p:cNvSpPr>
            <a:spLocks noChangeArrowheads="1"/>
          </p:cNvSpPr>
          <p:nvPr/>
        </p:nvSpPr>
        <p:spPr bwMode="auto">
          <a:xfrm>
            <a:off x="2057400" y="4038600"/>
            <a:ext cx="5334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52235" name="Line 8"/>
          <p:cNvSpPr>
            <a:spLocks noChangeShapeType="1"/>
          </p:cNvSpPr>
          <p:nvPr/>
        </p:nvSpPr>
        <p:spPr bwMode="auto">
          <a:xfrm flipH="1">
            <a:off x="2362200" y="3505200"/>
            <a:ext cx="228600" cy="5334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36" name="Line 9"/>
          <p:cNvSpPr>
            <a:spLocks noChangeShapeType="1"/>
          </p:cNvSpPr>
          <p:nvPr/>
        </p:nvSpPr>
        <p:spPr bwMode="auto">
          <a:xfrm>
            <a:off x="2514600" y="45720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37" name="Line 10"/>
          <p:cNvSpPr>
            <a:spLocks noChangeShapeType="1"/>
          </p:cNvSpPr>
          <p:nvPr/>
        </p:nvSpPr>
        <p:spPr bwMode="auto">
          <a:xfrm>
            <a:off x="3048000" y="3429000"/>
            <a:ext cx="609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38" name="Line 11"/>
          <p:cNvSpPr>
            <a:spLocks noChangeShapeType="1"/>
          </p:cNvSpPr>
          <p:nvPr/>
        </p:nvSpPr>
        <p:spPr bwMode="auto">
          <a:xfrm flipH="1">
            <a:off x="3352800" y="4343400"/>
            <a:ext cx="3048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39" name="Line 12"/>
          <p:cNvSpPr>
            <a:spLocks noChangeShapeType="1"/>
          </p:cNvSpPr>
          <p:nvPr/>
        </p:nvSpPr>
        <p:spPr bwMode="auto">
          <a:xfrm>
            <a:off x="2895600" y="3581400"/>
            <a:ext cx="228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40" name="Rectangle 13"/>
          <p:cNvSpPr>
            <a:spLocks noChangeArrowheads="1"/>
          </p:cNvSpPr>
          <p:nvPr/>
        </p:nvSpPr>
        <p:spPr bwMode="auto">
          <a:xfrm>
            <a:off x="2133600" y="34290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20</a:t>
            </a:r>
          </a:p>
        </p:txBody>
      </p:sp>
      <p:sp>
        <p:nvSpPr>
          <p:cNvPr id="52241" name="Rectangle 14"/>
          <p:cNvSpPr>
            <a:spLocks noChangeArrowheads="1"/>
          </p:cNvSpPr>
          <p:nvPr/>
        </p:nvSpPr>
        <p:spPr bwMode="auto">
          <a:xfrm>
            <a:off x="3200400" y="3276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10</a:t>
            </a:r>
          </a:p>
        </p:txBody>
      </p:sp>
      <p:sp>
        <p:nvSpPr>
          <p:cNvPr id="52242" name="Rectangle 15"/>
          <p:cNvSpPr>
            <a:spLocks noChangeArrowheads="1"/>
          </p:cNvSpPr>
          <p:nvPr/>
        </p:nvSpPr>
        <p:spPr bwMode="auto">
          <a:xfrm>
            <a:off x="29718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2243" name="Rectangle 16"/>
          <p:cNvSpPr>
            <a:spLocks noChangeArrowheads="1"/>
          </p:cNvSpPr>
          <p:nvPr/>
        </p:nvSpPr>
        <p:spPr bwMode="auto">
          <a:xfrm>
            <a:off x="2362200" y="4724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5</a:t>
            </a:r>
          </a:p>
        </p:txBody>
      </p:sp>
      <p:sp>
        <p:nvSpPr>
          <p:cNvPr id="52244" name="Rectangle 17"/>
          <p:cNvSpPr>
            <a:spLocks noChangeArrowheads="1"/>
          </p:cNvSpPr>
          <p:nvPr/>
        </p:nvSpPr>
        <p:spPr bwMode="auto">
          <a:xfrm>
            <a:off x="3505200" y="4495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4</a:t>
            </a:r>
          </a:p>
        </p:txBody>
      </p:sp>
      <p:sp>
        <p:nvSpPr>
          <p:cNvPr id="52245" name="Rectangle 18"/>
          <p:cNvSpPr>
            <a:spLocks noChangeArrowheads="1"/>
          </p:cNvSpPr>
          <p:nvPr/>
        </p:nvSpPr>
        <p:spPr bwMode="auto">
          <a:xfrm>
            <a:off x="4724400" y="2819400"/>
            <a:ext cx="457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2246" name="Rectangle 19"/>
          <p:cNvSpPr>
            <a:spLocks noChangeArrowheads="1"/>
          </p:cNvSpPr>
          <p:nvPr/>
        </p:nvSpPr>
        <p:spPr bwMode="auto">
          <a:xfrm>
            <a:off x="4724400" y="3429000"/>
            <a:ext cx="457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2247" name="Rectangle 20"/>
          <p:cNvSpPr>
            <a:spLocks noChangeArrowheads="1"/>
          </p:cNvSpPr>
          <p:nvPr/>
        </p:nvSpPr>
        <p:spPr bwMode="auto">
          <a:xfrm>
            <a:off x="4724400" y="4038600"/>
            <a:ext cx="457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2248" name="Rectangle 21"/>
          <p:cNvSpPr>
            <a:spLocks noChangeArrowheads="1"/>
          </p:cNvSpPr>
          <p:nvPr/>
        </p:nvSpPr>
        <p:spPr bwMode="auto">
          <a:xfrm>
            <a:off x="4724400" y="4648200"/>
            <a:ext cx="457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2249" name="Rectangle 22"/>
          <p:cNvSpPr>
            <a:spLocks noChangeArrowheads="1"/>
          </p:cNvSpPr>
          <p:nvPr/>
        </p:nvSpPr>
        <p:spPr bwMode="auto">
          <a:xfrm>
            <a:off x="4267200" y="28194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52250" name="Rectangle 23"/>
          <p:cNvSpPr>
            <a:spLocks noChangeArrowheads="1"/>
          </p:cNvSpPr>
          <p:nvPr/>
        </p:nvSpPr>
        <p:spPr bwMode="auto">
          <a:xfrm>
            <a:off x="4267200" y="34290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2251" name="Rectangle 24"/>
          <p:cNvSpPr>
            <a:spLocks noChangeArrowheads="1"/>
          </p:cNvSpPr>
          <p:nvPr/>
        </p:nvSpPr>
        <p:spPr bwMode="auto">
          <a:xfrm>
            <a:off x="4267200" y="40386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52252" name="Rectangle 25"/>
          <p:cNvSpPr>
            <a:spLocks noChangeArrowheads="1"/>
          </p:cNvSpPr>
          <p:nvPr/>
        </p:nvSpPr>
        <p:spPr bwMode="auto">
          <a:xfrm>
            <a:off x="4267200" y="4648200"/>
            <a:ext cx="45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2253" name="Rectangle 26"/>
          <p:cNvSpPr>
            <a:spLocks noChangeArrowheads="1"/>
          </p:cNvSpPr>
          <p:nvPr/>
        </p:nvSpPr>
        <p:spPr bwMode="auto">
          <a:xfrm>
            <a:off x="55626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2254" name="Rectangle 27"/>
          <p:cNvSpPr>
            <a:spLocks noChangeArrowheads="1"/>
          </p:cNvSpPr>
          <p:nvPr/>
        </p:nvSpPr>
        <p:spPr bwMode="auto">
          <a:xfrm>
            <a:off x="59436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10</a:t>
            </a:r>
          </a:p>
        </p:txBody>
      </p:sp>
      <p:sp>
        <p:nvSpPr>
          <p:cNvPr id="52255" name="Rectangle 28"/>
          <p:cNvSpPr>
            <a:spLocks noChangeArrowheads="1"/>
          </p:cNvSpPr>
          <p:nvPr/>
        </p:nvSpPr>
        <p:spPr bwMode="auto">
          <a:xfrm>
            <a:off x="63246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56" name="Line 29"/>
          <p:cNvSpPr>
            <a:spLocks noChangeShapeType="1"/>
          </p:cNvSpPr>
          <p:nvPr/>
        </p:nvSpPr>
        <p:spPr bwMode="auto">
          <a:xfrm flipH="1">
            <a:off x="9677400" y="28956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57" name="Line 30"/>
          <p:cNvSpPr>
            <a:spLocks noChangeShapeType="1"/>
          </p:cNvSpPr>
          <p:nvPr/>
        </p:nvSpPr>
        <p:spPr bwMode="auto">
          <a:xfrm>
            <a:off x="4953000" y="31242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58" name="Line 31"/>
          <p:cNvSpPr>
            <a:spLocks noChangeShapeType="1"/>
          </p:cNvSpPr>
          <p:nvPr/>
        </p:nvSpPr>
        <p:spPr bwMode="auto">
          <a:xfrm>
            <a:off x="6553200" y="3124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59" name="Line 32"/>
          <p:cNvSpPr>
            <a:spLocks noChangeShapeType="1"/>
          </p:cNvSpPr>
          <p:nvPr/>
        </p:nvSpPr>
        <p:spPr bwMode="auto">
          <a:xfrm>
            <a:off x="4953000" y="37338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60" name="Line 33"/>
          <p:cNvSpPr>
            <a:spLocks noChangeShapeType="1"/>
          </p:cNvSpPr>
          <p:nvPr/>
        </p:nvSpPr>
        <p:spPr bwMode="auto">
          <a:xfrm>
            <a:off x="4953000" y="4343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61" name="Rectangle 34"/>
          <p:cNvSpPr>
            <a:spLocks noChangeArrowheads="1"/>
          </p:cNvSpPr>
          <p:nvPr/>
        </p:nvSpPr>
        <p:spPr bwMode="auto">
          <a:xfrm>
            <a:off x="72390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52262" name="Rectangle 35"/>
          <p:cNvSpPr>
            <a:spLocks noChangeArrowheads="1"/>
          </p:cNvSpPr>
          <p:nvPr/>
        </p:nvSpPr>
        <p:spPr bwMode="auto">
          <a:xfrm>
            <a:off x="76200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20</a:t>
            </a:r>
          </a:p>
        </p:txBody>
      </p:sp>
      <p:sp>
        <p:nvSpPr>
          <p:cNvPr id="52263" name="Rectangle 36"/>
          <p:cNvSpPr>
            <a:spLocks noChangeArrowheads="1"/>
          </p:cNvSpPr>
          <p:nvPr/>
        </p:nvSpPr>
        <p:spPr bwMode="auto">
          <a:xfrm>
            <a:off x="80010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64" name="Line 37"/>
          <p:cNvSpPr>
            <a:spLocks noChangeShapeType="1"/>
          </p:cNvSpPr>
          <p:nvPr/>
        </p:nvSpPr>
        <p:spPr bwMode="auto">
          <a:xfrm>
            <a:off x="8229600" y="3124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65" name="Rectangle 38"/>
          <p:cNvSpPr>
            <a:spLocks noChangeArrowheads="1"/>
          </p:cNvSpPr>
          <p:nvPr/>
        </p:nvSpPr>
        <p:spPr bwMode="auto">
          <a:xfrm>
            <a:off x="89154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2266" name="Rectangle 39"/>
          <p:cNvSpPr>
            <a:spLocks noChangeArrowheads="1"/>
          </p:cNvSpPr>
          <p:nvPr/>
        </p:nvSpPr>
        <p:spPr bwMode="auto">
          <a:xfrm>
            <a:off x="92964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2267" name="Rectangle 40"/>
          <p:cNvSpPr>
            <a:spLocks noChangeArrowheads="1"/>
          </p:cNvSpPr>
          <p:nvPr/>
        </p:nvSpPr>
        <p:spPr bwMode="auto">
          <a:xfrm>
            <a:off x="9677400" y="28956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68" name="Rectangle 41"/>
          <p:cNvSpPr>
            <a:spLocks noChangeArrowheads="1"/>
          </p:cNvSpPr>
          <p:nvPr/>
        </p:nvSpPr>
        <p:spPr bwMode="auto">
          <a:xfrm>
            <a:off x="5562600" y="35052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52269" name="Rectangle 42"/>
          <p:cNvSpPr>
            <a:spLocks noChangeArrowheads="1"/>
          </p:cNvSpPr>
          <p:nvPr/>
        </p:nvSpPr>
        <p:spPr bwMode="auto">
          <a:xfrm>
            <a:off x="5943600" y="35052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10</a:t>
            </a:r>
          </a:p>
        </p:txBody>
      </p:sp>
      <p:sp>
        <p:nvSpPr>
          <p:cNvPr id="52270" name="Rectangle 43"/>
          <p:cNvSpPr>
            <a:spLocks noChangeArrowheads="1"/>
          </p:cNvSpPr>
          <p:nvPr/>
        </p:nvSpPr>
        <p:spPr bwMode="auto">
          <a:xfrm>
            <a:off x="6324600" y="35052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71" name="Line 44"/>
          <p:cNvSpPr>
            <a:spLocks noChangeShapeType="1"/>
          </p:cNvSpPr>
          <p:nvPr/>
        </p:nvSpPr>
        <p:spPr bwMode="auto">
          <a:xfrm>
            <a:off x="6553200" y="3733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72" name="Rectangle 45"/>
          <p:cNvSpPr>
            <a:spLocks noChangeArrowheads="1"/>
          </p:cNvSpPr>
          <p:nvPr/>
        </p:nvSpPr>
        <p:spPr bwMode="auto">
          <a:xfrm>
            <a:off x="7239000" y="35052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2273" name="Rectangle 46"/>
          <p:cNvSpPr>
            <a:spLocks noChangeArrowheads="1"/>
          </p:cNvSpPr>
          <p:nvPr/>
        </p:nvSpPr>
        <p:spPr bwMode="auto">
          <a:xfrm>
            <a:off x="7620000" y="35052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4</a:t>
            </a:r>
          </a:p>
        </p:txBody>
      </p:sp>
      <p:sp>
        <p:nvSpPr>
          <p:cNvPr id="52274" name="Rectangle 47"/>
          <p:cNvSpPr>
            <a:spLocks noChangeArrowheads="1"/>
          </p:cNvSpPr>
          <p:nvPr/>
        </p:nvSpPr>
        <p:spPr bwMode="auto">
          <a:xfrm>
            <a:off x="8001000" y="35052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75" name="Line 48"/>
          <p:cNvSpPr>
            <a:spLocks noChangeShapeType="1"/>
          </p:cNvSpPr>
          <p:nvPr/>
        </p:nvSpPr>
        <p:spPr bwMode="auto">
          <a:xfrm flipH="1">
            <a:off x="8001000" y="35052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76" name="Rectangle 49"/>
          <p:cNvSpPr>
            <a:spLocks noChangeArrowheads="1"/>
          </p:cNvSpPr>
          <p:nvPr/>
        </p:nvSpPr>
        <p:spPr bwMode="auto">
          <a:xfrm>
            <a:off x="5562600" y="41148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52277" name="Rectangle 50"/>
          <p:cNvSpPr>
            <a:spLocks noChangeArrowheads="1"/>
          </p:cNvSpPr>
          <p:nvPr/>
        </p:nvSpPr>
        <p:spPr bwMode="auto">
          <a:xfrm>
            <a:off x="5943600" y="41148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20</a:t>
            </a:r>
          </a:p>
        </p:txBody>
      </p:sp>
      <p:sp>
        <p:nvSpPr>
          <p:cNvPr id="52278" name="Rectangle 51"/>
          <p:cNvSpPr>
            <a:spLocks noChangeArrowheads="1"/>
          </p:cNvSpPr>
          <p:nvPr/>
        </p:nvSpPr>
        <p:spPr bwMode="auto">
          <a:xfrm>
            <a:off x="6324600" y="41148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79" name="Line 52"/>
          <p:cNvSpPr>
            <a:spLocks noChangeShapeType="1"/>
          </p:cNvSpPr>
          <p:nvPr/>
        </p:nvSpPr>
        <p:spPr bwMode="auto">
          <a:xfrm>
            <a:off x="6553200" y="43434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80" name="Rectangle 53"/>
          <p:cNvSpPr>
            <a:spLocks noChangeArrowheads="1"/>
          </p:cNvSpPr>
          <p:nvPr/>
        </p:nvSpPr>
        <p:spPr bwMode="auto">
          <a:xfrm>
            <a:off x="7239000" y="41148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3</a:t>
            </a:r>
          </a:p>
        </p:txBody>
      </p:sp>
      <p:sp>
        <p:nvSpPr>
          <p:cNvPr id="52281" name="Rectangle 54"/>
          <p:cNvSpPr>
            <a:spLocks noChangeArrowheads="1"/>
          </p:cNvSpPr>
          <p:nvPr/>
        </p:nvSpPr>
        <p:spPr bwMode="auto">
          <a:xfrm>
            <a:off x="7620000" y="41148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5</a:t>
            </a:r>
          </a:p>
        </p:txBody>
      </p:sp>
      <p:sp>
        <p:nvSpPr>
          <p:cNvPr id="52282" name="Rectangle 55"/>
          <p:cNvSpPr>
            <a:spLocks noChangeArrowheads="1"/>
          </p:cNvSpPr>
          <p:nvPr/>
        </p:nvSpPr>
        <p:spPr bwMode="auto">
          <a:xfrm>
            <a:off x="8001000" y="41148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83" name="Rectangle 56"/>
          <p:cNvSpPr>
            <a:spLocks noChangeArrowheads="1"/>
          </p:cNvSpPr>
          <p:nvPr/>
        </p:nvSpPr>
        <p:spPr bwMode="auto">
          <a:xfrm>
            <a:off x="55626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0</a:t>
            </a:r>
          </a:p>
        </p:txBody>
      </p:sp>
      <p:sp>
        <p:nvSpPr>
          <p:cNvPr id="52284" name="Rectangle 57"/>
          <p:cNvSpPr>
            <a:spLocks noChangeArrowheads="1"/>
          </p:cNvSpPr>
          <p:nvPr/>
        </p:nvSpPr>
        <p:spPr bwMode="auto">
          <a:xfrm>
            <a:off x="59436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2285" name="Rectangle 58"/>
          <p:cNvSpPr>
            <a:spLocks noChangeArrowheads="1"/>
          </p:cNvSpPr>
          <p:nvPr/>
        </p:nvSpPr>
        <p:spPr bwMode="auto">
          <a:xfrm>
            <a:off x="63246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86" name="Line 59"/>
          <p:cNvSpPr>
            <a:spLocks noChangeShapeType="1"/>
          </p:cNvSpPr>
          <p:nvPr/>
        </p:nvSpPr>
        <p:spPr bwMode="auto">
          <a:xfrm>
            <a:off x="6553200" y="4953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87" name="Rectangle 60"/>
          <p:cNvSpPr>
            <a:spLocks noChangeArrowheads="1"/>
          </p:cNvSpPr>
          <p:nvPr/>
        </p:nvSpPr>
        <p:spPr bwMode="auto">
          <a:xfrm>
            <a:off x="72390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2288" name="Rectangle 61"/>
          <p:cNvSpPr>
            <a:spLocks noChangeArrowheads="1"/>
          </p:cNvSpPr>
          <p:nvPr/>
        </p:nvSpPr>
        <p:spPr bwMode="auto">
          <a:xfrm>
            <a:off x="76200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4</a:t>
            </a:r>
          </a:p>
        </p:txBody>
      </p:sp>
      <p:sp>
        <p:nvSpPr>
          <p:cNvPr id="52289" name="Rectangle 62"/>
          <p:cNvSpPr>
            <a:spLocks noChangeArrowheads="1"/>
          </p:cNvSpPr>
          <p:nvPr/>
        </p:nvSpPr>
        <p:spPr bwMode="auto">
          <a:xfrm>
            <a:off x="80010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90" name="Line 63"/>
          <p:cNvSpPr>
            <a:spLocks noChangeShapeType="1"/>
          </p:cNvSpPr>
          <p:nvPr/>
        </p:nvSpPr>
        <p:spPr bwMode="auto">
          <a:xfrm>
            <a:off x="8229600" y="49530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91" name="Rectangle 64"/>
          <p:cNvSpPr>
            <a:spLocks noChangeArrowheads="1"/>
          </p:cNvSpPr>
          <p:nvPr/>
        </p:nvSpPr>
        <p:spPr bwMode="auto">
          <a:xfrm>
            <a:off x="89154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a:t>
            </a:r>
          </a:p>
        </p:txBody>
      </p:sp>
      <p:sp>
        <p:nvSpPr>
          <p:cNvPr id="52292" name="Rectangle 65"/>
          <p:cNvSpPr>
            <a:spLocks noChangeArrowheads="1"/>
          </p:cNvSpPr>
          <p:nvPr/>
        </p:nvSpPr>
        <p:spPr bwMode="auto">
          <a:xfrm>
            <a:off x="92964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5</a:t>
            </a:r>
          </a:p>
        </p:txBody>
      </p:sp>
      <p:sp>
        <p:nvSpPr>
          <p:cNvPr id="52293" name="Rectangle 66"/>
          <p:cNvSpPr>
            <a:spLocks noChangeArrowheads="1"/>
          </p:cNvSpPr>
          <p:nvPr/>
        </p:nvSpPr>
        <p:spPr bwMode="auto">
          <a:xfrm>
            <a:off x="9677400" y="4724400"/>
            <a:ext cx="381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52294" name="Line 67"/>
          <p:cNvSpPr>
            <a:spLocks noChangeShapeType="1"/>
          </p:cNvSpPr>
          <p:nvPr/>
        </p:nvSpPr>
        <p:spPr bwMode="auto">
          <a:xfrm>
            <a:off x="4953000" y="49530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95" name="Line 68"/>
          <p:cNvSpPr>
            <a:spLocks noChangeShapeType="1"/>
          </p:cNvSpPr>
          <p:nvPr/>
        </p:nvSpPr>
        <p:spPr bwMode="auto">
          <a:xfrm flipH="1">
            <a:off x="8001000" y="41148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2296" name="Line 69"/>
          <p:cNvSpPr>
            <a:spLocks noChangeShapeType="1"/>
          </p:cNvSpPr>
          <p:nvPr/>
        </p:nvSpPr>
        <p:spPr bwMode="auto">
          <a:xfrm flipH="1">
            <a:off x="9677400" y="4724400"/>
            <a:ext cx="3810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Tree>
    <p:extLst>
      <p:ext uri="{BB962C8B-B14F-4D97-AF65-F5344CB8AC3E}">
        <p14:creationId xmlns:p14="http://schemas.microsoft.com/office/powerpoint/2010/main" val="16161704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29CE977-2774-A746-B250-0AD4613A4B31}" type="datetime1">
              <a:rPr lang="en-US" altLang="zh-CN" smtClean="0"/>
              <a:pPr>
                <a:defRPr/>
              </a:pPr>
              <a:t>12/23/2018</a:t>
            </a:fld>
            <a:endParaRPr lang="en-US" altLang="zh-CN" smtClean="0"/>
          </a:p>
        </p:txBody>
      </p:sp>
      <p:sp>
        <p:nvSpPr>
          <p:cNvPr id="5427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5427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A7DE30F-C07C-462D-9FCC-957E74464D4D}" type="slidenum">
              <a:rPr lang="en-US" altLang="zh-CN" smtClean="0"/>
              <a:pPr>
                <a:defRPr/>
              </a:pPr>
              <a:t>26</a:t>
            </a:fld>
            <a:endParaRPr lang="en-US" altLang="zh-CN" smtClean="0"/>
          </a:p>
        </p:txBody>
      </p:sp>
      <p:sp>
        <p:nvSpPr>
          <p:cNvPr id="54277" name="Rectangle 2"/>
          <p:cNvSpPr>
            <a:spLocks noGrp="1" noChangeArrowheads="1"/>
          </p:cNvSpPr>
          <p:nvPr>
            <p:ph type="title"/>
          </p:nvPr>
        </p:nvSpPr>
        <p:spPr/>
        <p:txBody>
          <a:bodyPr/>
          <a:lstStyle/>
          <a:p>
            <a:pPr eaLnBrk="1" hangingPunct="1">
              <a:defRPr/>
            </a:pPr>
            <a:r>
              <a:rPr lang="en-US" altLang="zh-CN"/>
              <a:t>Adjacency List implementation</a:t>
            </a:r>
          </a:p>
        </p:txBody>
      </p:sp>
      <p:sp>
        <p:nvSpPr>
          <p:cNvPr id="54278" name="Rectangle 3"/>
          <p:cNvSpPr>
            <a:spLocks noGrp="1" noChangeArrowheads="1"/>
          </p:cNvSpPr>
          <p:nvPr>
            <p:ph type="body" idx="1"/>
          </p:nvPr>
        </p:nvSpPr>
        <p:spPr>
          <a:xfrm>
            <a:off x="1955800" y="2060575"/>
            <a:ext cx="7772400" cy="4114800"/>
          </a:xfrm>
        </p:spPr>
        <p:txBody>
          <a:bodyPr/>
          <a:lstStyle/>
          <a:p>
            <a:pPr eaLnBrk="1" hangingPunct="1">
              <a:buFont typeface="Wingdings" charset="2"/>
              <a:buNone/>
              <a:defRPr/>
            </a:pPr>
            <a:r>
              <a:rPr lang="en-US" altLang="zh-CN"/>
              <a:t>typedef int Vertex;</a:t>
            </a:r>
          </a:p>
          <a:p>
            <a:pPr eaLnBrk="1" hangingPunct="1">
              <a:buFont typeface="Wingdings" charset="2"/>
              <a:buNone/>
              <a:defRPr/>
            </a:pPr>
            <a:r>
              <a:rPr lang="en-US" altLang="zh-CN"/>
              <a:t>template &lt;int max_size&gt;</a:t>
            </a:r>
          </a:p>
          <a:p>
            <a:pPr eaLnBrk="1" hangingPunct="1">
              <a:buFont typeface="Wingdings" charset="2"/>
              <a:buNone/>
              <a:defRPr/>
            </a:pPr>
            <a:r>
              <a:rPr lang="en-US" altLang="zh-CN"/>
              <a:t>class Digraph {</a:t>
            </a:r>
          </a:p>
          <a:p>
            <a:pPr eaLnBrk="1" hangingPunct="1">
              <a:buFont typeface="Wingdings" charset="2"/>
              <a:buNone/>
              <a:defRPr/>
            </a:pPr>
            <a:r>
              <a:rPr lang="en-US" altLang="zh-CN"/>
              <a:t>	int count; // number of vertices, at most max_size</a:t>
            </a:r>
          </a:p>
          <a:p>
            <a:pPr eaLnBrk="1" hangingPunct="1">
              <a:buFont typeface="Wingdings" charset="2"/>
              <a:buNone/>
              <a:defRPr/>
            </a:pPr>
            <a:r>
              <a:rPr lang="en-US" altLang="zh-CN"/>
              <a:t>	</a:t>
            </a:r>
            <a:r>
              <a:rPr lang="en-US" altLang="zh-CN">
                <a:solidFill>
                  <a:schemeClr val="folHlink"/>
                </a:solidFill>
              </a:rPr>
              <a:t>List</a:t>
            </a:r>
            <a:r>
              <a:rPr lang="en-US" altLang="zh-CN"/>
              <a:t>&lt;Vertex&gt; neighbors[max_size];</a:t>
            </a:r>
          </a:p>
          <a:p>
            <a:pPr eaLnBrk="1" hangingPunct="1">
              <a:buFont typeface="Wingdings" charset="2"/>
              <a:buNone/>
              <a:defRPr/>
            </a:pPr>
            <a:r>
              <a:rPr lang="en-US" altLang="zh-CN"/>
              <a:t>};</a:t>
            </a:r>
          </a:p>
          <a:p>
            <a:pPr eaLnBrk="1" hangingPunct="1">
              <a:buFont typeface="Wingdings" charset="2"/>
              <a:buChar char="n"/>
              <a:defRPr/>
            </a:pPr>
            <a:endParaRPr lang="en-US" altLang="zh-CN"/>
          </a:p>
        </p:txBody>
      </p:sp>
    </p:spTree>
    <p:extLst>
      <p:ext uri="{BB962C8B-B14F-4D97-AF65-F5344CB8AC3E}">
        <p14:creationId xmlns:p14="http://schemas.microsoft.com/office/powerpoint/2010/main" val="19101267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EAC7B42-09F4-8348-83C8-1D5DD8AA4EBE}" type="datetime1">
              <a:rPr lang="en-US" altLang="zh-CN" smtClean="0"/>
              <a:pPr>
                <a:defRPr/>
              </a:pPr>
              <a:t>12/23/2018</a:t>
            </a:fld>
            <a:endParaRPr lang="en-US" altLang="zh-CN" smtClean="0"/>
          </a:p>
        </p:txBody>
      </p:sp>
      <p:sp>
        <p:nvSpPr>
          <p:cNvPr id="5632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5632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8A9946E-A01F-4065-910B-47F849FAA162}" type="slidenum">
              <a:rPr lang="en-US" altLang="zh-CN" smtClean="0"/>
              <a:pPr>
                <a:defRPr/>
              </a:pPr>
              <a:t>27</a:t>
            </a:fld>
            <a:endParaRPr lang="en-US" altLang="zh-CN" smtClean="0"/>
          </a:p>
        </p:txBody>
      </p:sp>
      <p:sp>
        <p:nvSpPr>
          <p:cNvPr id="56325" name="Rectangle 2"/>
          <p:cNvSpPr>
            <a:spLocks noGrp="1" noChangeArrowheads="1"/>
          </p:cNvSpPr>
          <p:nvPr>
            <p:ph type="title"/>
          </p:nvPr>
        </p:nvSpPr>
        <p:spPr/>
        <p:txBody>
          <a:bodyPr/>
          <a:lstStyle/>
          <a:p>
            <a:pPr eaLnBrk="1" hangingPunct="1">
              <a:defRPr/>
            </a:pPr>
            <a:r>
              <a:rPr lang="en-US" altLang="zh-CN"/>
              <a:t>Adjacency List</a:t>
            </a:r>
          </a:p>
        </p:txBody>
      </p:sp>
      <p:pic>
        <p:nvPicPr>
          <p:cNvPr id="5632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9" y="2528889"/>
            <a:ext cx="6694487"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5632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1" y="260351"/>
            <a:ext cx="2379663"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8664913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A2ED6B6-96E4-414A-ABFF-213B82A154CF}" type="datetime1">
              <a:rPr lang="en-US" altLang="zh-CN" smtClean="0"/>
              <a:pPr>
                <a:defRPr/>
              </a:pPr>
              <a:t>12/23/2018</a:t>
            </a:fld>
            <a:endParaRPr lang="en-US" altLang="zh-CN" smtClean="0"/>
          </a:p>
        </p:txBody>
      </p:sp>
      <p:sp>
        <p:nvSpPr>
          <p:cNvPr id="583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583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2A884B7-4695-45B6-9A4D-90A702035606}" type="slidenum">
              <a:rPr lang="en-US" altLang="zh-CN" smtClean="0"/>
              <a:pPr>
                <a:defRPr/>
              </a:pPr>
              <a:t>28</a:t>
            </a:fld>
            <a:endParaRPr lang="en-US" altLang="zh-CN" smtClean="0"/>
          </a:p>
        </p:txBody>
      </p:sp>
      <p:sp>
        <p:nvSpPr>
          <p:cNvPr id="58373" name="Rectangle 2"/>
          <p:cNvSpPr>
            <a:spLocks noGrp="1" noChangeArrowheads="1"/>
          </p:cNvSpPr>
          <p:nvPr>
            <p:ph type="title"/>
          </p:nvPr>
        </p:nvSpPr>
        <p:spPr>
          <a:xfrm>
            <a:off x="838199" y="365125"/>
            <a:ext cx="12368349" cy="1325563"/>
          </a:xfrm>
        </p:spPr>
        <p:txBody>
          <a:bodyPr/>
          <a:lstStyle/>
          <a:p>
            <a:pPr eaLnBrk="1" hangingPunct="1"/>
            <a:r>
              <a:rPr lang="en-US" altLang="zh-CN" sz="3600" b="1" dirty="0"/>
              <a:t>Linked </a:t>
            </a:r>
            <a:r>
              <a:rPr lang="en-US" altLang="zh-CN" sz="3600" b="1" dirty="0" smtClean="0"/>
              <a:t>Implementation-</a:t>
            </a:r>
            <a:r>
              <a:rPr lang="zh-CN" altLang="en-US" sz="3600" b="1" dirty="0" smtClean="0"/>
              <a:t>十字</a:t>
            </a:r>
            <a:r>
              <a:rPr lang="zh-CN" altLang="en-US" sz="3600" b="1" dirty="0"/>
              <a:t>链表的</a:t>
            </a:r>
            <a:r>
              <a:rPr lang="zh-CN" altLang="en-US" sz="3600" b="1" dirty="0" smtClean="0"/>
              <a:t>实现</a:t>
            </a:r>
            <a:r>
              <a:rPr lang="en-US" altLang="zh-CN" sz="3600" b="1" dirty="0" smtClean="0"/>
              <a:t>-</a:t>
            </a:r>
            <a:r>
              <a:rPr lang="zh-CN" altLang="en-US" sz="3600" b="1" dirty="0" smtClean="0"/>
              <a:t>不常见</a:t>
            </a:r>
            <a:endParaRPr lang="zh-CN" altLang="en-US" sz="3600" b="1" dirty="0"/>
          </a:p>
        </p:txBody>
      </p:sp>
      <p:sp>
        <p:nvSpPr>
          <p:cNvPr id="58374" name="Rectangle 3"/>
          <p:cNvSpPr>
            <a:spLocks noGrp="1" noChangeArrowheads="1"/>
          </p:cNvSpPr>
          <p:nvPr>
            <p:ph type="body" idx="1"/>
          </p:nvPr>
        </p:nvSpPr>
        <p:spPr>
          <a:xfrm>
            <a:off x="1882776" y="1881189"/>
            <a:ext cx="8596313" cy="4364037"/>
          </a:xfrm>
        </p:spPr>
        <p:txBody>
          <a:bodyPr>
            <a:normAutofit fontScale="92500" lnSpcReduction="10000"/>
          </a:bodyPr>
          <a:lstStyle/>
          <a:p>
            <a:pPr eaLnBrk="1" hangingPunct="1">
              <a:buFont typeface="Wingdings" charset="2"/>
              <a:buNone/>
              <a:defRPr/>
            </a:pPr>
            <a:r>
              <a:rPr lang="en-US" altLang="zh-CN" sz="1800"/>
              <a:t>class Edge; // forward declaration</a:t>
            </a:r>
          </a:p>
          <a:p>
            <a:pPr eaLnBrk="1" hangingPunct="1">
              <a:buFont typeface="Wingdings" charset="2"/>
              <a:buNone/>
              <a:defRPr/>
            </a:pPr>
            <a:r>
              <a:rPr lang="en-US" altLang="zh-CN" sz="1800"/>
              <a:t>class Vertex {</a:t>
            </a:r>
          </a:p>
          <a:p>
            <a:pPr eaLnBrk="1" hangingPunct="1">
              <a:buFont typeface="Wingdings" charset="2"/>
              <a:buNone/>
              <a:defRPr/>
            </a:pPr>
            <a:r>
              <a:rPr lang="en-US" altLang="zh-CN" sz="1800"/>
              <a:t>	Edge *first_edge; // start of the adjacency list</a:t>
            </a:r>
          </a:p>
          <a:p>
            <a:pPr eaLnBrk="1" hangingPunct="1">
              <a:buFont typeface="Wingdings" charset="2"/>
              <a:buNone/>
              <a:defRPr/>
            </a:pPr>
            <a:r>
              <a:rPr lang="en-US" altLang="zh-CN" sz="1800"/>
              <a:t>	Vertex *next_vertex; // next vertex on the linked list</a:t>
            </a:r>
          </a:p>
          <a:p>
            <a:pPr eaLnBrk="1" hangingPunct="1">
              <a:buFont typeface="Wingdings" charset="2"/>
              <a:buNone/>
              <a:defRPr/>
            </a:pPr>
            <a:r>
              <a:rPr lang="en-US" altLang="zh-CN" sz="1800"/>
              <a:t>};</a:t>
            </a:r>
          </a:p>
          <a:p>
            <a:pPr eaLnBrk="1" hangingPunct="1">
              <a:buFont typeface="Wingdings" charset="2"/>
              <a:buNone/>
              <a:defRPr/>
            </a:pPr>
            <a:r>
              <a:rPr lang="en-US" altLang="zh-CN" sz="1800"/>
              <a:t>class Edge {</a:t>
            </a:r>
          </a:p>
          <a:p>
            <a:pPr eaLnBrk="1" hangingPunct="1">
              <a:buFont typeface="Wingdings" charset="2"/>
              <a:buNone/>
              <a:defRPr/>
            </a:pPr>
            <a:r>
              <a:rPr lang="en-US" altLang="zh-CN" sz="1800"/>
              <a:t>	Vertex *end_point; // vertex to which the edge points</a:t>
            </a:r>
          </a:p>
          <a:p>
            <a:pPr eaLnBrk="1" hangingPunct="1">
              <a:buFont typeface="Wingdings" charset="2"/>
              <a:buNone/>
              <a:defRPr/>
            </a:pPr>
            <a:r>
              <a:rPr lang="en-US" altLang="zh-CN" sz="1800"/>
              <a:t>	Edge *next_edge; // next edge on the adjacency list</a:t>
            </a:r>
          </a:p>
          <a:p>
            <a:pPr eaLnBrk="1" hangingPunct="1">
              <a:buFont typeface="Wingdings" charset="2"/>
              <a:buNone/>
              <a:defRPr/>
            </a:pPr>
            <a:r>
              <a:rPr lang="en-US" altLang="zh-CN" sz="1800"/>
              <a:t>};</a:t>
            </a:r>
          </a:p>
          <a:p>
            <a:pPr eaLnBrk="1" hangingPunct="1">
              <a:buFont typeface="Wingdings" charset="2"/>
              <a:buNone/>
              <a:defRPr/>
            </a:pPr>
            <a:r>
              <a:rPr lang="en-US" altLang="zh-CN" sz="1800"/>
              <a:t>class Digraph {</a:t>
            </a:r>
          </a:p>
          <a:p>
            <a:pPr eaLnBrk="1" hangingPunct="1">
              <a:buFont typeface="Wingdings" charset="2"/>
              <a:buNone/>
              <a:defRPr/>
            </a:pPr>
            <a:r>
              <a:rPr lang="en-US" altLang="zh-CN" sz="1800"/>
              <a:t>	Vertex *first_vertex; // header for the list of vertices</a:t>
            </a:r>
          </a:p>
          <a:p>
            <a:pPr eaLnBrk="1" hangingPunct="1">
              <a:buFont typeface="Wingdings" charset="2"/>
              <a:buNone/>
              <a:defRPr/>
            </a:pPr>
            <a:r>
              <a:rPr lang="en-US" altLang="zh-CN" sz="1800"/>
              <a:t>};</a:t>
            </a:r>
            <a:endParaRPr lang="en-US" altLang="zh-CN" sz="1800" b="1"/>
          </a:p>
          <a:p>
            <a:pPr eaLnBrk="1" hangingPunct="1">
              <a:buFont typeface="Wingdings" charset="2"/>
              <a:buNone/>
              <a:defRPr/>
            </a:pPr>
            <a:r>
              <a:rPr lang="en-US" altLang="zh-CN" sz="1800" b="1"/>
              <a:t>P576 figure 12.5 (a)</a:t>
            </a:r>
          </a:p>
        </p:txBody>
      </p:sp>
    </p:spTree>
    <p:extLst>
      <p:ext uri="{BB962C8B-B14F-4D97-AF65-F5344CB8AC3E}">
        <p14:creationId xmlns:p14="http://schemas.microsoft.com/office/powerpoint/2010/main" val="12166417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BB41AB7-C2B2-DB46-A392-6E91CB4CE4DF}" type="datetime1">
              <a:rPr lang="en-US" altLang="zh-CN" smtClean="0"/>
              <a:pPr>
                <a:defRPr/>
              </a:pPr>
              <a:t>12/23/2018</a:t>
            </a:fld>
            <a:endParaRPr lang="en-US" altLang="zh-CN" smtClean="0"/>
          </a:p>
        </p:txBody>
      </p:sp>
      <p:sp>
        <p:nvSpPr>
          <p:cNvPr id="604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604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E8C157E-46B0-4C28-852F-3E3913BCB877}" type="slidenum">
              <a:rPr lang="en-US" altLang="zh-CN" smtClean="0"/>
              <a:pPr>
                <a:defRPr/>
              </a:pPr>
              <a:t>29</a:t>
            </a:fld>
            <a:endParaRPr lang="en-US" altLang="zh-CN" smtClean="0"/>
          </a:p>
        </p:txBody>
      </p:sp>
      <p:sp>
        <p:nvSpPr>
          <p:cNvPr id="60421" name="Rectangle 2"/>
          <p:cNvSpPr>
            <a:spLocks noGrp="1" noChangeArrowheads="1"/>
          </p:cNvSpPr>
          <p:nvPr>
            <p:ph type="title"/>
          </p:nvPr>
        </p:nvSpPr>
        <p:spPr/>
        <p:txBody>
          <a:bodyPr/>
          <a:lstStyle/>
          <a:p>
            <a:pPr eaLnBrk="1" hangingPunct="1">
              <a:defRPr/>
            </a:pPr>
            <a:r>
              <a:rPr lang="en-US" altLang="zh-CN"/>
              <a:t>Adjacency List implementation</a:t>
            </a:r>
          </a:p>
        </p:txBody>
      </p:sp>
      <p:pic>
        <p:nvPicPr>
          <p:cNvPr id="6042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64" y="1989138"/>
            <a:ext cx="7596187" cy="421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7741244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5A86665-BCB4-D549-AB1B-BC592CE4A494}" type="datetime1">
              <a:rPr lang="en-US" altLang="zh-CN" smtClean="0">
                <a:solidFill>
                  <a:schemeClr val="bg2"/>
                </a:solidFill>
              </a:rPr>
              <a:pPr>
                <a:defRPr/>
              </a:pPr>
              <a:t>12/23/2018</a:t>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pitchFamily="34" charset="0"/>
              </a:rPr>
              <a:t>数据结构与程序设计 </a:t>
            </a: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8AE427F-0957-4056-84E2-BA715A05DED1}" type="slidenum">
              <a:rPr lang="en-US" altLang="zh-CN" smtClean="0">
                <a:solidFill>
                  <a:schemeClr val="bg2"/>
                </a:solidFill>
              </a:rPr>
              <a:pPr>
                <a:defRPr/>
              </a:pPr>
              <a:t>3</a:t>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a:extLst>
            <a:ext uri="{FAA26D3D-D897-4be2-8F04-BA451C77F1D7}">
              <ma14:placeholderFlag xmlns="" xmlns:ma14="http://schemas.microsoft.com/office/mac/drawingml/2011/main" val="1"/>
            </a:ext>
          </a:extLst>
        </p:spPr>
        <p:txBody>
          <a:bodyPr>
            <a:normAutofit/>
          </a:bodyPr>
          <a:lstStyle/>
          <a:p>
            <a:pPr eaLnBrk="1" hangingPunct="1"/>
            <a:r>
              <a:rPr lang="zh-CN" altLang="en-US" dirty="0" smtClean="0">
                <a:latin typeface="宋体" panose="02010600030101010101" pitchFamily="2" charset="-122"/>
              </a:rPr>
              <a:t>图的概念与存储</a:t>
            </a:r>
            <a:endParaRPr lang="en-US" altLang="zh-CN" dirty="0" smtClean="0">
              <a:latin typeface="宋体" panose="02010600030101010101" pitchFamily="2" charset="-122"/>
            </a:endParaRPr>
          </a:p>
        </p:txBody>
      </p:sp>
      <p:sp>
        <p:nvSpPr>
          <p:cNvPr id="2" name="副标题 1"/>
          <p:cNvSpPr>
            <a:spLocks noGrp="1"/>
          </p:cNvSpPr>
          <p:nvPr>
            <p:ph type="subTitle" idx="1"/>
          </p:nvPr>
        </p:nvSpPr>
        <p:spPr>
          <a:extLst>
            <a:ext uri="{FAA26D3D-D897-4be2-8F04-BA451C77F1D7}">
              <ma14:placeholderFlag xmlns="" xmlns:ma14="http://schemas.microsoft.com/office/mac/drawingml/2011/main" val="1"/>
            </a:ext>
          </a:extLst>
        </p:spPr>
        <p:txBody>
          <a:bodyPr/>
          <a:lstStyle/>
          <a:p>
            <a:pPr>
              <a:defRPr/>
            </a:pPr>
            <a:endParaRPr kumimoji="1" lang="zh-CN" altLang="en-US"/>
          </a:p>
        </p:txBody>
      </p:sp>
    </p:spTree>
    <p:extLst>
      <p:ext uri="{BB962C8B-B14F-4D97-AF65-F5344CB8AC3E}">
        <p14:creationId xmlns:p14="http://schemas.microsoft.com/office/powerpoint/2010/main" val="304699824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2"/>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40E064C-650B-C942-BB9E-861EFE2F6394}" type="datetime1">
              <a:rPr lang="en-US" altLang="zh-CN" smtClean="0"/>
              <a:pPr>
                <a:defRPr/>
              </a:pPr>
              <a:t>12/23/2018</a:t>
            </a:fld>
            <a:endParaRPr lang="en-US" altLang="zh-CN" smtClean="0"/>
          </a:p>
        </p:txBody>
      </p:sp>
      <p:sp>
        <p:nvSpPr>
          <p:cNvPr id="62467" name="页脚占位符 3"/>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62468" name="灯片编号占位符 4"/>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51755F4-A10F-467D-B96C-CF8A20BBF7A9}" type="slidenum">
              <a:rPr lang="en-US" altLang="zh-CN" smtClean="0"/>
              <a:pPr>
                <a:defRPr/>
              </a:pPr>
              <a:t>30</a:t>
            </a:fld>
            <a:endParaRPr lang="en-US" altLang="zh-CN" smtClean="0"/>
          </a:p>
        </p:txBody>
      </p:sp>
      <p:sp>
        <p:nvSpPr>
          <p:cNvPr id="62469" name="Rectangle 2"/>
          <p:cNvSpPr>
            <a:spLocks noGrp="1" noChangeArrowheads="1"/>
          </p:cNvSpPr>
          <p:nvPr>
            <p:ph type="title"/>
          </p:nvPr>
        </p:nvSpPr>
        <p:spPr>
          <a:xfrm>
            <a:off x="1981200" y="304800"/>
            <a:ext cx="8382000" cy="1143000"/>
          </a:xfrm>
        </p:spPr>
        <p:txBody>
          <a:bodyPr/>
          <a:lstStyle/>
          <a:p>
            <a:pPr eaLnBrk="1" hangingPunct="1">
              <a:defRPr/>
            </a:pPr>
            <a:r>
              <a:rPr lang="en-US" altLang="zh-CN" sz="4000"/>
              <a:t>Comparison Of Representations</a:t>
            </a:r>
          </a:p>
        </p:txBody>
      </p:sp>
      <p:graphicFrame>
        <p:nvGraphicFramePr>
          <p:cNvPr id="978947" name="Group 3"/>
          <p:cNvGraphicFramePr>
            <a:graphicFrameLocks noGrp="1"/>
          </p:cNvGraphicFramePr>
          <p:nvPr/>
        </p:nvGraphicFramePr>
        <p:xfrm>
          <a:off x="1905000" y="1828800"/>
          <a:ext cx="8382000" cy="3748088"/>
        </p:xfrm>
        <a:graphic>
          <a:graphicData uri="http://schemas.openxmlformats.org/drawingml/2006/table">
            <a:tbl>
              <a:tblPr/>
              <a:tblGrid>
                <a:gridCol w="4572000">
                  <a:extLst>
                    <a:ext uri="{9D8B030D-6E8A-4147-A177-3AD203B41FA5}">
                      <a16:colId xmlns:a16="http://schemas.microsoft.com/office/drawing/2014/main" xmlns="" val="20000"/>
                    </a:ext>
                  </a:extLst>
                </a:gridCol>
                <a:gridCol w="2057400">
                  <a:extLst>
                    <a:ext uri="{9D8B030D-6E8A-4147-A177-3AD203B41FA5}">
                      <a16:colId xmlns:a16="http://schemas.microsoft.com/office/drawing/2014/main" xmlns="" val="20001"/>
                    </a:ext>
                  </a:extLst>
                </a:gridCol>
                <a:gridCol w="1752600">
                  <a:extLst>
                    <a:ext uri="{9D8B030D-6E8A-4147-A177-3AD203B41FA5}">
                      <a16:colId xmlns:a16="http://schemas.microsoft.com/office/drawing/2014/main" xmlns="" val="20002"/>
                    </a:ext>
                  </a:extLst>
                </a:gridCol>
              </a:tblGrid>
              <a:tr h="76200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Cost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Adjacency Matrix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Adjacency List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960438">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Given two vertices u and v:</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find out whether u and v are adjacent</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degree of node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958850">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Given a vertex u: </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enumerate all neighbors of u</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degree of node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1006475">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For all vertices: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ZapfDingbats" pitchFamily="82" charset="2"/>
                        <a:buNone/>
                        <a:tabLst/>
                      </a:pPr>
                      <a:r>
                        <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ZapfDingbats" pitchFamily="82" charset="2"/>
                        </a:rPr>
                        <a:t>enumerate all neighbors of each vertex</a:t>
                      </a:r>
                      <a:endParaRPr kumimoji="0"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O(N</a:t>
                      </a:r>
                      <a:r>
                        <a:rPr kumimoji="0" lang="en-US" altLang="zh-CN" sz="20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rPr>
                        <a:t>2</a:t>
                      </a: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imes New Roman" panose="02020603050405020304" pitchFamily="18"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Summations of all node degree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20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rPr>
                        <a:t>O(E)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1751034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5A86665-BCB4-D549-AB1B-BC592CE4A494}" type="datetime1">
              <a:rPr lang="en-US" altLang="zh-CN" smtClean="0">
                <a:solidFill>
                  <a:schemeClr val="bg2"/>
                </a:solidFill>
              </a:rPr>
              <a:pPr>
                <a:defRPr/>
              </a:pPr>
              <a:t>12/23/2018</a:t>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pitchFamily="34" charset="0"/>
              </a:rPr>
              <a:t>数据结构与程序设计 </a:t>
            </a: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8AE427F-0957-4056-84E2-BA715A05DED1}" type="slidenum">
              <a:rPr lang="en-US" altLang="zh-CN" smtClean="0">
                <a:solidFill>
                  <a:schemeClr val="bg2"/>
                </a:solidFill>
              </a:rPr>
              <a:pPr>
                <a:defRPr/>
              </a:pPr>
              <a:t>31</a:t>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a:extLst>
            <a:ext uri="{FAA26D3D-D897-4be2-8F04-BA451C77F1D7}">
              <ma14:placeholderFlag xmlns="" xmlns:ma14="http://schemas.microsoft.com/office/mac/drawingml/2011/main" val="1"/>
            </a:ext>
          </a:extLst>
        </p:spPr>
        <p:txBody>
          <a:bodyPr>
            <a:normAutofit/>
          </a:bodyPr>
          <a:lstStyle/>
          <a:p>
            <a:pPr eaLnBrk="1" hangingPunct="1"/>
            <a:r>
              <a:rPr lang="zh-CN" altLang="en-US" dirty="0" smtClean="0">
                <a:latin typeface="宋体" panose="02010600030101010101" pitchFamily="2" charset="-122"/>
              </a:rPr>
              <a:t>图的遍历</a:t>
            </a:r>
            <a:r>
              <a:rPr lang="en-US" altLang="zh-CN" dirty="0" smtClean="0">
                <a:latin typeface="宋体" panose="02010600030101010101" pitchFamily="2" charset="-122"/>
              </a:rPr>
              <a:t>-DFS</a:t>
            </a:r>
            <a:r>
              <a:rPr lang="zh-CN" altLang="en-US" dirty="0" smtClean="0">
                <a:latin typeface="宋体" panose="02010600030101010101" pitchFamily="2" charset="-122"/>
              </a:rPr>
              <a:t>与</a:t>
            </a:r>
            <a:r>
              <a:rPr lang="en-US" altLang="zh-CN" dirty="0" smtClean="0">
                <a:latin typeface="宋体" panose="02010600030101010101" pitchFamily="2" charset="-122"/>
              </a:rPr>
              <a:t>BFS</a:t>
            </a:r>
          </a:p>
        </p:txBody>
      </p:sp>
      <p:sp>
        <p:nvSpPr>
          <p:cNvPr id="2" name="副标题 1"/>
          <p:cNvSpPr>
            <a:spLocks noGrp="1"/>
          </p:cNvSpPr>
          <p:nvPr>
            <p:ph type="subTitle" idx="1"/>
          </p:nvPr>
        </p:nvSpPr>
        <p:spPr>
          <a:extLst>
            <a:ext uri="{FAA26D3D-D897-4be2-8F04-BA451C77F1D7}">
              <ma14:placeholderFlag xmlns="" xmlns:ma14="http://schemas.microsoft.com/office/mac/drawingml/2011/main" val="1"/>
            </a:ext>
          </a:extLst>
        </p:spPr>
        <p:txBody>
          <a:bodyPr/>
          <a:lstStyle/>
          <a:p>
            <a:pPr>
              <a:defRPr/>
            </a:pPr>
            <a:endParaRPr kumimoji="1" lang="zh-CN" altLang="en-US"/>
          </a:p>
        </p:txBody>
      </p:sp>
    </p:spTree>
    <p:extLst>
      <p:ext uri="{BB962C8B-B14F-4D97-AF65-F5344CB8AC3E}">
        <p14:creationId xmlns:p14="http://schemas.microsoft.com/office/powerpoint/2010/main" val="3102317703"/>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BF66970-A4F1-0B49-B14F-9824CE081228}" type="datetime1">
              <a:rPr lang="en-US" altLang="zh-CN" smtClean="0"/>
              <a:pPr>
                <a:defRPr/>
              </a:pPr>
              <a:t>12/23/2018</a:t>
            </a:fld>
            <a:endParaRPr lang="en-US" altLang="zh-CN" smtClean="0"/>
          </a:p>
        </p:txBody>
      </p:sp>
      <p:sp>
        <p:nvSpPr>
          <p:cNvPr id="645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645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8AACB12-C772-4461-9432-0DCC29DD8263}" type="slidenum">
              <a:rPr lang="en-US" altLang="zh-CN" smtClean="0"/>
              <a:pPr>
                <a:defRPr/>
              </a:pPr>
              <a:t>32</a:t>
            </a:fld>
            <a:endParaRPr lang="en-US" altLang="zh-CN" smtClean="0"/>
          </a:p>
        </p:txBody>
      </p:sp>
      <p:sp>
        <p:nvSpPr>
          <p:cNvPr id="64517" name="Rectangle 2"/>
          <p:cNvSpPr>
            <a:spLocks noGrp="1" noChangeArrowheads="1"/>
          </p:cNvSpPr>
          <p:nvPr>
            <p:ph type="title"/>
          </p:nvPr>
        </p:nvSpPr>
        <p:spPr/>
        <p:txBody>
          <a:bodyPr/>
          <a:lstStyle/>
          <a:p>
            <a:pPr eaLnBrk="1" hangingPunct="1">
              <a:defRPr/>
            </a:pPr>
            <a:r>
              <a:rPr lang="en-US" altLang="zh-CN"/>
              <a:t>Graph Traversal Algorithms</a:t>
            </a:r>
          </a:p>
        </p:txBody>
      </p:sp>
      <p:sp>
        <p:nvSpPr>
          <p:cNvPr id="64518" name="Rectangle 3"/>
          <p:cNvSpPr>
            <a:spLocks noGrp="1" noChangeArrowheads="1"/>
          </p:cNvSpPr>
          <p:nvPr>
            <p:ph type="body" idx="1"/>
          </p:nvPr>
        </p:nvSpPr>
        <p:spPr/>
        <p:txBody>
          <a:bodyPr/>
          <a:lstStyle/>
          <a:p>
            <a:pPr eaLnBrk="1" hangingPunct="1">
              <a:lnSpc>
                <a:spcPct val="80000"/>
              </a:lnSpc>
              <a:buFont typeface="Wingdings" charset="2"/>
              <a:buChar char="n"/>
              <a:defRPr/>
            </a:pPr>
            <a:r>
              <a:rPr lang="en-US" altLang="zh-CN" sz="2400" i="1">
                <a:solidFill>
                  <a:schemeClr val="folHlink"/>
                </a:solidFill>
              </a:rPr>
              <a:t>Depth-first traversal</a:t>
            </a:r>
            <a:r>
              <a:rPr lang="en-US" altLang="zh-CN" sz="2400" i="1"/>
              <a:t> </a:t>
            </a:r>
            <a:r>
              <a:rPr lang="en-US" altLang="zh-CN" sz="2400"/>
              <a:t>of a graph is roughly analogous to preorder traversal of an ordered tree. Suppose that the traversal has just visited a vertex </a:t>
            </a:r>
            <a:r>
              <a:rPr lang="en-US" altLang="zh-CN" sz="2400" i="1"/>
              <a:t>v</a:t>
            </a:r>
            <a:r>
              <a:rPr lang="en-US" altLang="zh-CN" sz="2400"/>
              <a:t>, and let </a:t>
            </a:r>
            <a:r>
              <a:rPr lang="en-US" altLang="zh-CN" sz="2400" i="1"/>
              <a:t>w</a:t>
            </a:r>
            <a:r>
              <a:rPr lang="en-US" altLang="zh-CN" sz="2400"/>
              <a:t>1</a:t>
            </a:r>
            <a:r>
              <a:rPr lang="en-US" altLang="zh-CN" sz="2400" i="1"/>
              <a:t>;w</a:t>
            </a:r>
            <a:r>
              <a:rPr lang="en-US" altLang="zh-CN" sz="2400"/>
              <a:t>2</a:t>
            </a:r>
            <a:r>
              <a:rPr lang="en-US" altLang="zh-CN" sz="2400" i="1"/>
              <a:t>; : : : ;wk </a:t>
            </a:r>
            <a:r>
              <a:rPr lang="en-US" altLang="zh-CN" sz="2400"/>
              <a:t>be the vertices adjacent to </a:t>
            </a:r>
            <a:r>
              <a:rPr lang="en-US" altLang="zh-CN" sz="2400" i="1"/>
              <a:t>v</a:t>
            </a:r>
            <a:r>
              <a:rPr lang="en-US" altLang="zh-CN" sz="2400"/>
              <a:t>. Then we shall next visit </a:t>
            </a:r>
            <a:r>
              <a:rPr lang="en-US" altLang="zh-CN" sz="2400" i="1"/>
              <a:t>w</a:t>
            </a:r>
            <a:r>
              <a:rPr lang="en-US" altLang="zh-CN" sz="2400"/>
              <a:t>1 and keep </a:t>
            </a:r>
            <a:r>
              <a:rPr lang="en-US" altLang="zh-CN" sz="2400" i="1"/>
              <a:t>w</a:t>
            </a:r>
            <a:r>
              <a:rPr lang="en-US" altLang="zh-CN" sz="2400"/>
              <a:t>2</a:t>
            </a:r>
            <a:r>
              <a:rPr lang="en-US" altLang="zh-CN" sz="2400" i="1"/>
              <a:t>; : : : ;wk </a:t>
            </a:r>
            <a:r>
              <a:rPr lang="en-US" altLang="zh-CN" sz="2400"/>
              <a:t>waiting. After visiting </a:t>
            </a:r>
            <a:r>
              <a:rPr lang="en-US" altLang="zh-CN" sz="2400" i="1"/>
              <a:t>w</a:t>
            </a:r>
            <a:r>
              <a:rPr lang="en-US" altLang="zh-CN" sz="2400"/>
              <a:t>1 , we traverse all the vertices to which it is adjacent before returning to traverse </a:t>
            </a:r>
            <a:r>
              <a:rPr lang="en-US" altLang="zh-CN" sz="2400" i="1"/>
              <a:t>w</a:t>
            </a:r>
            <a:r>
              <a:rPr lang="en-US" altLang="zh-CN" sz="2400"/>
              <a:t>2</a:t>
            </a:r>
            <a:r>
              <a:rPr lang="en-US" altLang="zh-CN" sz="2400" i="1"/>
              <a:t>; : : : ;wk </a:t>
            </a:r>
            <a:r>
              <a:rPr lang="en-US" altLang="zh-CN" sz="2400"/>
              <a:t>.</a:t>
            </a:r>
          </a:p>
          <a:p>
            <a:pPr eaLnBrk="1" hangingPunct="1">
              <a:lnSpc>
                <a:spcPct val="80000"/>
              </a:lnSpc>
              <a:buFont typeface="Wingdings" charset="2"/>
              <a:buChar char="n"/>
              <a:defRPr/>
            </a:pPr>
            <a:r>
              <a:rPr lang="en-US" altLang="zh-CN" sz="2400" i="1">
                <a:solidFill>
                  <a:schemeClr val="folHlink"/>
                </a:solidFill>
              </a:rPr>
              <a:t>Breadth-first traversal</a:t>
            </a:r>
            <a:r>
              <a:rPr lang="en-US" altLang="zh-CN" sz="2400" i="1"/>
              <a:t> </a:t>
            </a:r>
            <a:r>
              <a:rPr lang="en-US" altLang="zh-CN" sz="2400"/>
              <a:t>of a graph is roughly analogous to level-by-level traversal of an ordered tree. If the traversal has just visited a vertex </a:t>
            </a:r>
            <a:r>
              <a:rPr lang="en-US" altLang="zh-CN" sz="2400" i="1"/>
              <a:t>v</a:t>
            </a:r>
            <a:r>
              <a:rPr lang="en-US" altLang="zh-CN" sz="2400"/>
              <a:t>, then it next visits </a:t>
            </a:r>
            <a:r>
              <a:rPr lang="en-US" altLang="zh-CN" sz="2400" i="1"/>
              <a:t>all </a:t>
            </a:r>
            <a:r>
              <a:rPr lang="en-US" altLang="zh-CN" sz="2400"/>
              <a:t>the vertices adjacent to </a:t>
            </a:r>
            <a:r>
              <a:rPr lang="en-US" altLang="zh-CN" sz="2400" i="1"/>
              <a:t>v</a:t>
            </a:r>
            <a:r>
              <a:rPr lang="en-US" altLang="zh-CN" sz="2400"/>
              <a:t>, putting the vertices adjacent to these in a waiting list to be traversed after all vertices adjacent to </a:t>
            </a:r>
            <a:r>
              <a:rPr lang="en-US" altLang="zh-CN" sz="2400" i="1"/>
              <a:t>v </a:t>
            </a:r>
            <a:r>
              <a:rPr lang="en-US" altLang="zh-CN" sz="2400"/>
              <a:t>have been visited.</a:t>
            </a:r>
          </a:p>
          <a:p>
            <a:pPr eaLnBrk="1" hangingPunct="1">
              <a:lnSpc>
                <a:spcPct val="80000"/>
              </a:lnSpc>
              <a:buFont typeface="Wingdings" charset="2"/>
              <a:buChar char="n"/>
              <a:defRPr/>
            </a:pPr>
            <a:endParaRPr lang="en-US" altLang="zh-CN" sz="2400"/>
          </a:p>
        </p:txBody>
      </p:sp>
    </p:spTree>
    <p:extLst>
      <p:ext uri="{BB962C8B-B14F-4D97-AF65-F5344CB8AC3E}">
        <p14:creationId xmlns:p14="http://schemas.microsoft.com/office/powerpoint/2010/main" val="5032586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7B2040F-5B87-6649-9855-4078174A354B}" type="datetime1">
              <a:rPr lang="en-US" altLang="zh-CN" smtClean="0"/>
              <a:pPr>
                <a:defRPr/>
              </a:pPr>
              <a:t>12/23/2018</a:t>
            </a:fld>
            <a:endParaRPr lang="en-US" altLang="zh-CN" smtClean="0"/>
          </a:p>
        </p:txBody>
      </p:sp>
      <p:sp>
        <p:nvSpPr>
          <p:cNvPr id="665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665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69A8286-7EC4-4CA4-BE1C-20AE4B89829F}" type="slidenum">
              <a:rPr lang="en-US" altLang="zh-CN" smtClean="0"/>
              <a:pPr>
                <a:defRPr/>
              </a:pPr>
              <a:t>33</a:t>
            </a:fld>
            <a:endParaRPr lang="en-US" altLang="zh-CN" smtClean="0"/>
          </a:p>
        </p:txBody>
      </p:sp>
      <p:sp>
        <p:nvSpPr>
          <p:cNvPr id="66565" name="Rectangle 2"/>
          <p:cNvSpPr>
            <a:spLocks noGrp="1" noChangeArrowheads="1"/>
          </p:cNvSpPr>
          <p:nvPr>
            <p:ph type="title"/>
          </p:nvPr>
        </p:nvSpPr>
        <p:spPr/>
        <p:txBody>
          <a:bodyPr/>
          <a:lstStyle/>
          <a:p>
            <a:pPr eaLnBrk="1" hangingPunct="1">
              <a:defRPr/>
            </a:pPr>
            <a:r>
              <a:rPr lang="en-US" altLang="zh-CN"/>
              <a:t>Graph Traversal Algorithms</a:t>
            </a:r>
          </a:p>
        </p:txBody>
      </p:sp>
      <p:pic>
        <p:nvPicPr>
          <p:cNvPr id="665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0" y="2241550"/>
            <a:ext cx="8064500" cy="362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3893818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18B7B9D-7833-A049-8E7B-4CED349F7146}" type="datetime1">
              <a:rPr lang="en-US" altLang="zh-CN" smtClean="0"/>
              <a:pPr>
                <a:defRPr/>
              </a:pPr>
              <a:t>12/23/2018</a:t>
            </a:fld>
            <a:endParaRPr lang="en-US" altLang="zh-CN" smtClean="0"/>
          </a:p>
        </p:txBody>
      </p:sp>
      <p:sp>
        <p:nvSpPr>
          <p:cNvPr id="686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686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FA0073C-5C1F-408A-BB8B-62E4D44C9DF5}" type="slidenum">
              <a:rPr lang="en-US" altLang="zh-CN" smtClean="0"/>
              <a:pPr>
                <a:defRPr/>
              </a:pPr>
              <a:t>34</a:t>
            </a:fld>
            <a:endParaRPr lang="en-US" altLang="zh-CN" smtClean="0"/>
          </a:p>
        </p:txBody>
      </p:sp>
      <p:sp>
        <p:nvSpPr>
          <p:cNvPr id="68613" name="Rectangle 2"/>
          <p:cNvSpPr>
            <a:spLocks noGrp="1" noChangeArrowheads="1"/>
          </p:cNvSpPr>
          <p:nvPr>
            <p:ph type="title"/>
          </p:nvPr>
        </p:nvSpPr>
        <p:spPr/>
        <p:txBody>
          <a:bodyPr/>
          <a:lstStyle/>
          <a:p>
            <a:pPr eaLnBrk="1" hangingPunct="1">
              <a:defRPr/>
            </a:pPr>
            <a:r>
              <a:rPr lang="en-US" altLang="zh-CN" b="1"/>
              <a:t>Graph Traversal p577 F12.6</a:t>
            </a:r>
            <a:br>
              <a:rPr lang="en-US" altLang="zh-CN" b="1"/>
            </a:br>
            <a:r>
              <a:rPr lang="en-US" altLang="zh-CN" b="1"/>
              <a:t> Depth-First Algorithm</a:t>
            </a:r>
          </a:p>
        </p:txBody>
      </p:sp>
      <p:sp>
        <p:nvSpPr>
          <p:cNvPr id="68614" name="Rectangle 3"/>
          <p:cNvSpPr>
            <a:spLocks noGrp="1" noChangeArrowheads="1"/>
          </p:cNvSpPr>
          <p:nvPr>
            <p:ph type="body" idx="1"/>
          </p:nvPr>
        </p:nvSpPr>
        <p:spPr>
          <a:xfrm>
            <a:off x="1882776" y="1881189"/>
            <a:ext cx="8596313" cy="4364037"/>
          </a:xfrm>
        </p:spPr>
        <p:txBody>
          <a:bodyPr>
            <a:normAutofit lnSpcReduction="10000"/>
          </a:bodyPr>
          <a:lstStyle/>
          <a:p>
            <a:pPr eaLnBrk="1" hangingPunct="1">
              <a:buFont typeface="Wingdings" charset="2"/>
              <a:buNone/>
              <a:defRPr/>
            </a:pPr>
            <a:r>
              <a:rPr lang="en-US" altLang="zh-CN" sz="2000" b="1" dirty="0"/>
              <a:t>template &lt;</a:t>
            </a:r>
            <a:r>
              <a:rPr lang="en-US" altLang="zh-CN" sz="2000" b="1" dirty="0" err="1"/>
              <a:t>int</a:t>
            </a:r>
            <a:r>
              <a:rPr lang="en-US" altLang="zh-CN" sz="2000" b="1" dirty="0"/>
              <a:t> </a:t>
            </a:r>
            <a:r>
              <a:rPr lang="en-US" altLang="zh-CN" sz="2000" b="1" dirty="0" err="1"/>
              <a:t>max_size</a:t>
            </a:r>
            <a:r>
              <a:rPr lang="en-US" altLang="zh-CN" sz="2000" b="1" dirty="0"/>
              <a:t>&gt;</a:t>
            </a:r>
          </a:p>
          <a:p>
            <a:pPr eaLnBrk="1" hangingPunct="1">
              <a:buFont typeface="Wingdings" charset="2"/>
              <a:buNone/>
              <a:defRPr/>
            </a:pPr>
            <a:r>
              <a:rPr lang="en-US" altLang="zh-CN" sz="2000" b="1" dirty="0"/>
              <a:t>void Digraph&lt;</a:t>
            </a:r>
            <a:r>
              <a:rPr lang="en-US" altLang="zh-CN" sz="2000" b="1" dirty="0" err="1"/>
              <a:t>max_size</a:t>
            </a:r>
            <a:r>
              <a:rPr lang="en-US" altLang="zh-CN" sz="2000" b="1" dirty="0"/>
              <a:t>&gt; :: </a:t>
            </a:r>
            <a:r>
              <a:rPr lang="en-US" altLang="zh-CN" sz="2000" b="1" dirty="0" err="1"/>
              <a:t>depth_first</a:t>
            </a:r>
            <a:r>
              <a:rPr lang="en-US" altLang="zh-CN" sz="2000" b="1" dirty="0"/>
              <a:t>(void (*visit)(Vertex &amp;)) </a:t>
            </a:r>
            <a:r>
              <a:rPr lang="en-US" altLang="zh-CN" sz="2000" b="1" dirty="0" err="1"/>
              <a:t>const</a:t>
            </a:r>
            <a:endParaRPr lang="en-US" altLang="zh-CN" sz="2000" b="1" dirty="0"/>
          </a:p>
          <a:p>
            <a:pPr eaLnBrk="1" hangingPunct="1">
              <a:buFont typeface="Wingdings" charset="2"/>
              <a:buNone/>
              <a:defRPr/>
            </a:pPr>
            <a:r>
              <a:rPr lang="en-US" altLang="zh-CN" sz="2000" b="1" dirty="0"/>
              <a:t>/* Post: The function *visit has been performed at each vertex of the Digraph in depth-first order.</a:t>
            </a:r>
          </a:p>
          <a:p>
            <a:pPr eaLnBrk="1" hangingPunct="1">
              <a:buFont typeface="Wingdings" charset="2"/>
              <a:buNone/>
              <a:defRPr/>
            </a:pPr>
            <a:r>
              <a:rPr lang="en-US" altLang="zh-CN" sz="2000" b="1" dirty="0"/>
              <a:t>Uses: Method traverse to produce the recursive depth-first order. */</a:t>
            </a:r>
          </a:p>
          <a:p>
            <a:pPr eaLnBrk="1" hangingPunct="1">
              <a:buFont typeface="Wingdings" charset="2"/>
              <a:buNone/>
              <a:defRPr/>
            </a:pPr>
            <a:r>
              <a:rPr lang="en-US" altLang="zh-CN" sz="2000" b="1" dirty="0"/>
              <a:t>{</a:t>
            </a:r>
          </a:p>
          <a:p>
            <a:pPr eaLnBrk="1" hangingPunct="1">
              <a:buFont typeface="Wingdings" charset="2"/>
              <a:buNone/>
              <a:defRPr/>
            </a:pPr>
            <a:r>
              <a:rPr lang="en-US" altLang="zh-CN" sz="2000" b="1" dirty="0"/>
              <a:t>	bool visited[</a:t>
            </a:r>
            <a:r>
              <a:rPr lang="en-US" altLang="zh-CN" sz="2000" b="1" dirty="0" err="1"/>
              <a:t>max_size</a:t>
            </a:r>
            <a:r>
              <a:rPr lang="en-US" altLang="zh-CN" sz="2000" b="1" dirty="0"/>
              <a:t>];</a:t>
            </a:r>
          </a:p>
          <a:p>
            <a:pPr eaLnBrk="1" hangingPunct="1">
              <a:buFont typeface="Wingdings" charset="2"/>
              <a:buNone/>
              <a:defRPr/>
            </a:pPr>
            <a:r>
              <a:rPr lang="en-US" altLang="zh-CN" sz="2000" b="1" dirty="0"/>
              <a:t>	Vertex v;</a:t>
            </a:r>
          </a:p>
          <a:p>
            <a:pPr eaLnBrk="1" hangingPunct="1">
              <a:buFont typeface="Wingdings" charset="2"/>
              <a:buNone/>
              <a:defRPr/>
            </a:pPr>
            <a:r>
              <a:rPr lang="en-US" altLang="zh-CN" sz="2000" b="1" dirty="0"/>
              <a:t>	for (all v in G)  visited[v] = false</a:t>
            </a:r>
            <a:r>
              <a:rPr lang="en-US" altLang="zh-CN" sz="2000" b="1" dirty="0" smtClean="0"/>
              <a:t>; //visited[v]=1</a:t>
            </a:r>
            <a:r>
              <a:rPr lang="zh-CN" altLang="en-US" sz="2000" b="1" dirty="0" smtClean="0"/>
              <a:t>表示</a:t>
            </a:r>
            <a:r>
              <a:rPr lang="en-US" altLang="zh-CN" sz="2000" b="1" dirty="0" smtClean="0"/>
              <a:t>v</a:t>
            </a:r>
            <a:r>
              <a:rPr lang="zh-CN" altLang="en-US" sz="2000" b="1" dirty="0" smtClean="0"/>
              <a:t>已经被遍历过</a:t>
            </a:r>
            <a:endParaRPr lang="en-US" altLang="zh-CN" sz="2000" b="1" dirty="0"/>
          </a:p>
          <a:p>
            <a:pPr eaLnBrk="1" hangingPunct="1">
              <a:buFont typeface="Wingdings" charset="2"/>
              <a:buNone/>
              <a:defRPr/>
            </a:pPr>
            <a:r>
              <a:rPr lang="en-US" altLang="zh-CN" sz="2000" b="1" dirty="0"/>
              <a:t>	</a:t>
            </a:r>
            <a:r>
              <a:rPr lang="en-US" altLang="zh-CN" sz="2000" b="1" dirty="0">
                <a:solidFill>
                  <a:srgbClr val="FF0000"/>
                </a:solidFill>
              </a:rPr>
              <a:t>for (all v in G)  if (!visited[v]) traverse(v, visited, visit</a:t>
            </a:r>
            <a:r>
              <a:rPr lang="en-US" altLang="zh-CN" sz="2000" b="1" dirty="0" smtClean="0">
                <a:solidFill>
                  <a:srgbClr val="FF0000"/>
                </a:solidFill>
              </a:rPr>
              <a:t>); //visit </a:t>
            </a:r>
            <a:r>
              <a:rPr lang="zh-CN" altLang="en-US" sz="2000" b="1" dirty="0" smtClean="0">
                <a:solidFill>
                  <a:srgbClr val="FF0000"/>
                </a:solidFill>
              </a:rPr>
              <a:t>是一个用于输出的函数指针</a:t>
            </a:r>
            <a:endParaRPr lang="en-US" altLang="zh-CN" sz="2000" b="1" dirty="0">
              <a:solidFill>
                <a:srgbClr val="FF0000"/>
              </a:solidFill>
            </a:endParaRPr>
          </a:p>
          <a:p>
            <a:pPr eaLnBrk="1" hangingPunct="1">
              <a:buFont typeface="Wingdings" charset="2"/>
              <a:buNone/>
              <a:defRPr/>
            </a:pPr>
            <a:r>
              <a:rPr lang="en-US" altLang="zh-CN" sz="2000" b="1" dirty="0" smtClean="0"/>
              <a:t>}//</a:t>
            </a:r>
            <a:r>
              <a:rPr lang="zh-CN" altLang="en-US" sz="2000" b="1" dirty="0" smtClean="0"/>
              <a:t>背也要背下来</a:t>
            </a:r>
            <a:endParaRPr lang="en-US" altLang="zh-CN" sz="2000" b="1" dirty="0"/>
          </a:p>
        </p:txBody>
      </p:sp>
    </p:spTree>
    <p:extLst>
      <p:ext uri="{BB962C8B-B14F-4D97-AF65-F5344CB8AC3E}">
        <p14:creationId xmlns:p14="http://schemas.microsoft.com/office/powerpoint/2010/main" val="37080185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BD981A6-C549-7342-8F05-D95595703F2E}" type="datetime1">
              <a:rPr lang="en-US" altLang="zh-CN" smtClean="0"/>
              <a:pPr>
                <a:defRPr/>
              </a:pPr>
              <a:t>12/23/2018</a:t>
            </a:fld>
            <a:endParaRPr lang="en-US" altLang="zh-CN" smtClean="0"/>
          </a:p>
        </p:txBody>
      </p:sp>
      <p:sp>
        <p:nvSpPr>
          <p:cNvPr id="706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706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9EFF4EE-1346-4786-A36E-BAAD756C284E}" type="slidenum">
              <a:rPr lang="en-US" altLang="zh-CN" smtClean="0"/>
              <a:pPr>
                <a:defRPr/>
              </a:pPr>
              <a:t>35</a:t>
            </a:fld>
            <a:endParaRPr lang="en-US" altLang="zh-CN" smtClean="0"/>
          </a:p>
        </p:txBody>
      </p:sp>
      <p:sp>
        <p:nvSpPr>
          <p:cNvPr id="70661" name="Rectangle 2"/>
          <p:cNvSpPr>
            <a:spLocks noGrp="1" noChangeArrowheads="1"/>
          </p:cNvSpPr>
          <p:nvPr>
            <p:ph type="title"/>
          </p:nvPr>
        </p:nvSpPr>
        <p:spPr/>
        <p:txBody>
          <a:bodyPr/>
          <a:lstStyle/>
          <a:p>
            <a:pPr eaLnBrk="1" hangingPunct="1">
              <a:defRPr/>
            </a:pPr>
            <a:r>
              <a:rPr lang="en-US" altLang="zh-CN" b="1"/>
              <a:t>Graph Traversal p577 F12.6</a:t>
            </a:r>
            <a:br>
              <a:rPr lang="en-US" altLang="zh-CN" b="1"/>
            </a:br>
            <a:r>
              <a:rPr lang="en-US" altLang="zh-CN" b="1"/>
              <a:t> </a:t>
            </a:r>
            <a:r>
              <a:rPr lang="en-US" altLang="zh-CN"/>
              <a:t>Depth-First Algorithm</a:t>
            </a:r>
          </a:p>
        </p:txBody>
      </p:sp>
      <p:sp>
        <p:nvSpPr>
          <p:cNvPr id="70662" name="Rectangle 3"/>
          <p:cNvSpPr>
            <a:spLocks noGrp="1" noChangeArrowheads="1"/>
          </p:cNvSpPr>
          <p:nvPr>
            <p:ph type="body" idx="1"/>
          </p:nvPr>
        </p:nvSpPr>
        <p:spPr>
          <a:xfrm>
            <a:off x="1882776" y="2060575"/>
            <a:ext cx="8596313" cy="4364038"/>
          </a:xfrm>
        </p:spPr>
        <p:txBody>
          <a:bodyPr>
            <a:normAutofit fontScale="92500" lnSpcReduction="20000"/>
          </a:bodyPr>
          <a:lstStyle/>
          <a:p>
            <a:pPr eaLnBrk="1" hangingPunct="1">
              <a:lnSpc>
                <a:spcPct val="80000"/>
              </a:lnSpc>
              <a:buFont typeface="Wingdings" charset="2"/>
              <a:buNone/>
              <a:defRPr/>
            </a:pPr>
            <a:endParaRPr lang="en-US" altLang="zh-CN" sz="1800" dirty="0"/>
          </a:p>
          <a:p>
            <a:pPr eaLnBrk="1" hangingPunct="1">
              <a:lnSpc>
                <a:spcPct val="80000"/>
              </a:lnSpc>
              <a:buFont typeface="Wingdings" charset="2"/>
              <a:buNone/>
              <a:defRPr/>
            </a:pPr>
            <a:r>
              <a:rPr lang="en-US" altLang="zh-CN" sz="1800" b="1" dirty="0"/>
              <a:t>template &lt;</a:t>
            </a:r>
            <a:r>
              <a:rPr lang="en-US" altLang="zh-CN" sz="1800" b="1" dirty="0" err="1"/>
              <a:t>int</a:t>
            </a:r>
            <a:r>
              <a:rPr lang="en-US" altLang="zh-CN" sz="1800" b="1" dirty="0"/>
              <a:t> </a:t>
            </a:r>
            <a:r>
              <a:rPr lang="en-US" altLang="zh-CN" sz="1800" b="1" dirty="0" err="1"/>
              <a:t>max_size</a:t>
            </a:r>
            <a:r>
              <a:rPr lang="en-US" altLang="zh-CN" sz="1800" b="1" dirty="0"/>
              <a:t>&gt;</a:t>
            </a:r>
          </a:p>
          <a:p>
            <a:pPr eaLnBrk="1" hangingPunct="1">
              <a:lnSpc>
                <a:spcPct val="80000"/>
              </a:lnSpc>
              <a:buFont typeface="Wingdings" charset="2"/>
              <a:buNone/>
              <a:defRPr/>
            </a:pPr>
            <a:r>
              <a:rPr lang="en-US" altLang="zh-CN" sz="1800" b="1" dirty="0"/>
              <a:t>void Digraph&lt;</a:t>
            </a:r>
            <a:r>
              <a:rPr lang="en-US" altLang="zh-CN" sz="1800" b="1" dirty="0" err="1"/>
              <a:t>max_size</a:t>
            </a:r>
            <a:r>
              <a:rPr lang="en-US" altLang="zh-CN" sz="1800" b="1" dirty="0"/>
              <a:t>&gt; :: traverse(Vertex &amp;v, bool visited[],void (*visit)(Vertex &amp;)) </a:t>
            </a:r>
            <a:r>
              <a:rPr lang="en-US" altLang="zh-CN" sz="1800" b="1" dirty="0" err="1"/>
              <a:t>const</a:t>
            </a:r>
            <a:endParaRPr lang="en-US" altLang="zh-CN" sz="1800" b="1" dirty="0"/>
          </a:p>
          <a:p>
            <a:pPr eaLnBrk="1" hangingPunct="1">
              <a:lnSpc>
                <a:spcPct val="80000"/>
              </a:lnSpc>
              <a:buFont typeface="Wingdings" charset="2"/>
              <a:buNone/>
              <a:defRPr/>
            </a:pPr>
            <a:r>
              <a:rPr lang="en-US" altLang="zh-CN" sz="1800" b="1" dirty="0"/>
              <a:t>/* Pre: v is a vertex of the Digraph.</a:t>
            </a:r>
          </a:p>
          <a:p>
            <a:pPr eaLnBrk="1" hangingPunct="1">
              <a:lnSpc>
                <a:spcPct val="80000"/>
              </a:lnSpc>
              <a:buFont typeface="Wingdings" charset="2"/>
              <a:buNone/>
              <a:defRPr/>
            </a:pPr>
            <a:r>
              <a:rPr lang="en-US" altLang="zh-CN" sz="1800" b="1" dirty="0"/>
              <a:t>Post: The depth-first traversal, using function *visit, has been completed for v and</a:t>
            </a:r>
          </a:p>
          <a:p>
            <a:pPr eaLnBrk="1" hangingPunct="1">
              <a:lnSpc>
                <a:spcPct val="80000"/>
              </a:lnSpc>
              <a:buFont typeface="Wingdings" charset="2"/>
              <a:buNone/>
              <a:defRPr/>
            </a:pPr>
            <a:r>
              <a:rPr lang="en-US" altLang="zh-CN" sz="1800" b="1" dirty="0"/>
              <a:t>for all vertices that can be reached from v.</a:t>
            </a:r>
          </a:p>
          <a:p>
            <a:pPr eaLnBrk="1" hangingPunct="1">
              <a:lnSpc>
                <a:spcPct val="80000"/>
              </a:lnSpc>
              <a:buFont typeface="Wingdings" charset="2"/>
              <a:buNone/>
              <a:defRPr/>
            </a:pPr>
            <a:r>
              <a:rPr lang="en-US" altLang="zh-CN" sz="1800" b="1" dirty="0"/>
              <a:t>Uses: traverse recursively. */</a:t>
            </a:r>
          </a:p>
          <a:p>
            <a:pPr eaLnBrk="1" hangingPunct="1">
              <a:lnSpc>
                <a:spcPct val="80000"/>
              </a:lnSpc>
              <a:buFont typeface="Wingdings" charset="2"/>
              <a:buNone/>
              <a:defRPr/>
            </a:pPr>
            <a:r>
              <a:rPr lang="en-US" altLang="zh-CN" sz="1800" b="1" dirty="0"/>
              <a:t>{</a:t>
            </a:r>
          </a:p>
          <a:p>
            <a:pPr eaLnBrk="1" hangingPunct="1">
              <a:lnSpc>
                <a:spcPct val="80000"/>
              </a:lnSpc>
              <a:buFont typeface="Wingdings" charset="2"/>
              <a:buNone/>
              <a:defRPr/>
            </a:pPr>
            <a:r>
              <a:rPr lang="en-US" altLang="zh-CN" sz="1800" b="1" dirty="0"/>
              <a:t>	Vertex w;</a:t>
            </a:r>
          </a:p>
          <a:p>
            <a:pPr eaLnBrk="1" hangingPunct="1">
              <a:lnSpc>
                <a:spcPct val="80000"/>
              </a:lnSpc>
              <a:buFont typeface="Wingdings" charset="2"/>
              <a:buNone/>
              <a:defRPr/>
            </a:pPr>
            <a:r>
              <a:rPr lang="en-US" altLang="zh-CN" sz="1800" b="1" dirty="0"/>
              <a:t>	visited[v] = true;</a:t>
            </a:r>
          </a:p>
          <a:p>
            <a:pPr eaLnBrk="1" hangingPunct="1">
              <a:lnSpc>
                <a:spcPct val="80000"/>
              </a:lnSpc>
              <a:buFont typeface="Wingdings" charset="2"/>
              <a:buNone/>
              <a:defRPr/>
            </a:pPr>
            <a:r>
              <a:rPr lang="en-US" altLang="zh-CN" sz="1800" b="1" dirty="0"/>
              <a:t>	(*visit)(v);</a:t>
            </a:r>
          </a:p>
          <a:p>
            <a:pPr eaLnBrk="1" hangingPunct="1">
              <a:lnSpc>
                <a:spcPct val="80000"/>
              </a:lnSpc>
              <a:buFont typeface="Wingdings" charset="2"/>
              <a:buNone/>
              <a:defRPr/>
            </a:pPr>
            <a:r>
              <a:rPr lang="en-US" altLang="zh-CN" sz="1800" b="1" dirty="0"/>
              <a:t>	for (all w adjacent to v)</a:t>
            </a:r>
          </a:p>
          <a:p>
            <a:pPr eaLnBrk="1" hangingPunct="1">
              <a:lnSpc>
                <a:spcPct val="80000"/>
              </a:lnSpc>
              <a:buFont typeface="Wingdings" charset="2"/>
              <a:buNone/>
              <a:defRPr/>
            </a:pPr>
            <a:r>
              <a:rPr lang="en-US" altLang="zh-CN" sz="1800" b="1" dirty="0"/>
              <a:t>		if (!visited[w]) traverse(w, visited, visit);</a:t>
            </a:r>
          </a:p>
          <a:p>
            <a:pPr eaLnBrk="1" hangingPunct="1">
              <a:lnSpc>
                <a:spcPct val="80000"/>
              </a:lnSpc>
              <a:buFont typeface="Wingdings" charset="2"/>
              <a:buNone/>
              <a:defRPr/>
            </a:pPr>
            <a:r>
              <a:rPr lang="en-US" altLang="zh-CN" sz="1800" b="1" dirty="0" smtClean="0"/>
              <a:t>}//</a:t>
            </a:r>
            <a:r>
              <a:rPr lang="zh-CN" altLang="en-US" sz="1800" b="1" dirty="0" smtClean="0"/>
              <a:t>背也要背下来</a:t>
            </a:r>
            <a:endParaRPr lang="en-US" altLang="zh-CN" sz="1800" b="1" dirty="0"/>
          </a:p>
        </p:txBody>
      </p:sp>
    </p:spTree>
    <p:extLst>
      <p:ext uri="{BB962C8B-B14F-4D97-AF65-F5344CB8AC3E}">
        <p14:creationId xmlns:p14="http://schemas.microsoft.com/office/powerpoint/2010/main" val="255970899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098E3ED-EB14-1049-8543-1F6438B3FB81}" type="datetime1">
              <a:rPr lang="en-US" altLang="zh-CN" smtClean="0"/>
              <a:pPr>
                <a:defRPr/>
              </a:pPr>
              <a:t>12/23/2018</a:t>
            </a:fld>
            <a:endParaRPr lang="en-US" altLang="zh-CN" smtClean="0"/>
          </a:p>
        </p:txBody>
      </p:sp>
      <p:sp>
        <p:nvSpPr>
          <p:cNvPr id="727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727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6FD4F92-0A5B-4536-B1A4-338524F1BA9B}" type="slidenum">
              <a:rPr lang="en-US" altLang="zh-CN" smtClean="0"/>
              <a:pPr>
                <a:defRPr/>
              </a:pPr>
              <a:t>36</a:t>
            </a:fld>
            <a:endParaRPr lang="en-US" altLang="zh-CN" smtClean="0"/>
          </a:p>
        </p:txBody>
      </p:sp>
      <p:sp>
        <p:nvSpPr>
          <p:cNvPr id="72709"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a:t>
            </a:r>
          </a:p>
        </p:txBody>
      </p:sp>
      <p:sp>
        <p:nvSpPr>
          <p:cNvPr id="72710" name="Rectangle 3"/>
          <p:cNvSpPr>
            <a:spLocks noGrp="1" noChangeArrowheads="1"/>
          </p:cNvSpPr>
          <p:nvPr>
            <p:ph type="body" idx="1"/>
          </p:nvPr>
        </p:nvSpPr>
        <p:spPr>
          <a:xfrm>
            <a:off x="2133600" y="1600200"/>
            <a:ext cx="7467600" cy="4419600"/>
          </a:xfrm>
        </p:spPr>
        <p:txBody>
          <a:bodyPr/>
          <a:lstStyle/>
          <a:p>
            <a:pPr eaLnBrk="1" hangingPunct="1">
              <a:lnSpc>
                <a:spcPct val="90000"/>
              </a:lnSpc>
              <a:buFont typeface="Wingdings" charset="2"/>
              <a:buNone/>
              <a:defRPr/>
            </a:pPr>
            <a:endParaRPr lang="en-US" altLang="zh-CN"/>
          </a:p>
          <a:p>
            <a:pPr eaLnBrk="1" hangingPunct="1">
              <a:lnSpc>
                <a:spcPct val="90000"/>
              </a:lnSpc>
              <a:buFont typeface="Wingdings" charset="2"/>
              <a:buChar char="n"/>
              <a:defRPr/>
            </a:pPr>
            <a:r>
              <a:rPr lang="en-US" altLang="zh-CN"/>
              <a:t>Example</a:t>
            </a:r>
          </a:p>
          <a:p>
            <a:pPr lvl="1" eaLnBrk="1" hangingPunct="1">
              <a:lnSpc>
                <a:spcPct val="90000"/>
              </a:lnSpc>
              <a:buFont typeface="Wingdings" charset="2"/>
              <a:buChar char="n"/>
              <a:defRPr/>
            </a:pPr>
            <a:r>
              <a:rPr lang="en-US" altLang="zh-CN"/>
              <a:t>A</a:t>
            </a:r>
            <a:r>
              <a:rPr lang="en-US" altLang="zh-CN">
                <a:latin typeface="Arial" charset="0"/>
              </a:rPr>
              <a:t>’</a:t>
            </a:r>
            <a:r>
              <a:rPr lang="en-US" altLang="zh-CN"/>
              <a:t>s neighbor: B, C, E</a:t>
            </a:r>
          </a:p>
          <a:p>
            <a:pPr lvl="1" eaLnBrk="1" hangingPunct="1">
              <a:lnSpc>
                <a:spcPct val="90000"/>
              </a:lnSpc>
              <a:buFont typeface="Wingdings" charset="2"/>
              <a:buChar char="n"/>
              <a:defRPr/>
            </a:pPr>
            <a:r>
              <a:rPr lang="en-US" altLang="zh-CN"/>
              <a:t>B</a:t>
            </a:r>
            <a:r>
              <a:rPr lang="en-US" altLang="zh-CN">
                <a:latin typeface="Arial" charset="0"/>
              </a:rPr>
              <a:t>’</a:t>
            </a:r>
            <a:r>
              <a:rPr lang="en-US" altLang="zh-CN"/>
              <a:t>s neighbor: A, C, F</a:t>
            </a:r>
          </a:p>
          <a:p>
            <a:pPr lvl="1" eaLnBrk="1" hangingPunct="1">
              <a:lnSpc>
                <a:spcPct val="90000"/>
              </a:lnSpc>
              <a:buFont typeface="Wingdings" charset="2"/>
              <a:buChar char="n"/>
              <a:defRPr/>
            </a:pPr>
            <a:r>
              <a:rPr lang="en-US" altLang="zh-CN"/>
              <a:t>C</a:t>
            </a:r>
            <a:r>
              <a:rPr lang="en-US" altLang="zh-CN">
                <a:latin typeface="Arial" charset="0"/>
              </a:rPr>
              <a:t>’</a:t>
            </a:r>
            <a:r>
              <a:rPr lang="en-US" altLang="zh-CN"/>
              <a:t>s neighbor: A, B, D</a:t>
            </a:r>
          </a:p>
          <a:p>
            <a:pPr lvl="1" eaLnBrk="1" hangingPunct="1">
              <a:lnSpc>
                <a:spcPct val="90000"/>
              </a:lnSpc>
              <a:buFont typeface="Wingdings" charset="2"/>
              <a:buChar char="n"/>
              <a:defRPr/>
            </a:pPr>
            <a:r>
              <a:rPr lang="en-US" altLang="zh-CN"/>
              <a:t>D</a:t>
            </a:r>
            <a:r>
              <a:rPr lang="en-US" altLang="zh-CN">
                <a:latin typeface="Arial" charset="0"/>
              </a:rPr>
              <a:t>’</a:t>
            </a:r>
            <a:r>
              <a:rPr lang="en-US" altLang="zh-CN"/>
              <a:t>s neighbor: E, C, F</a:t>
            </a:r>
          </a:p>
          <a:p>
            <a:pPr lvl="1" eaLnBrk="1" hangingPunct="1">
              <a:lnSpc>
                <a:spcPct val="90000"/>
              </a:lnSpc>
              <a:buFont typeface="Wingdings" charset="2"/>
              <a:buChar char="n"/>
              <a:defRPr/>
            </a:pPr>
            <a:r>
              <a:rPr lang="en-US" altLang="zh-CN"/>
              <a:t>E</a:t>
            </a:r>
            <a:r>
              <a:rPr lang="en-US" altLang="zh-CN">
                <a:latin typeface="Arial" charset="0"/>
              </a:rPr>
              <a:t>’</a:t>
            </a:r>
            <a:r>
              <a:rPr lang="en-US" altLang="zh-CN"/>
              <a:t>s neighbor: A, D</a:t>
            </a:r>
          </a:p>
          <a:p>
            <a:pPr lvl="1" eaLnBrk="1" hangingPunct="1">
              <a:lnSpc>
                <a:spcPct val="90000"/>
              </a:lnSpc>
              <a:buFont typeface="Wingdings" charset="2"/>
              <a:buChar char="n"/>
              <a:defRPr/>
            </a:pPr>
            <a:r>
              <a:rPr lang="en-US" altLang="zh-CN"/>
              <a:t>F</a:t>
            </a:r>
            <a:r>
              <a:rPr lang="en-US" altLang="zh-CN">
                <a:latin typeface="Arial" charset="0"/>
              </a:rPr>
              <a:t>’</a:t>
            </a:r>
            <a:r>
              <a:rPr lang="en-US" altLang="zh-CN"/>
              <a:t>s neighbor: B, D</a:t>
            </a:r>
          </a:p>
          <a:p>
            <a:pPr lvl="1" eaLnBrk="1" hangingPunct="1">
              <a:lnSpc>
                <a:spcPct val="90000"/>
              </a:lnSpc>
              <a:buFont typeface="Wingdings" charset="2"/>
              <a:buChar char="n"/>
              <a:defRPr/>
            </a:pPr>
            <a:r>
              <a:rPr lang="en-US" altLang="zh-CN">
                <a:solidFill>
                  <a:srgbClr val="FF3300"/>
                </a:solidFill>
              </a:rPr>
              <a:t>start from vertex A</a:t>
            </a:r>
          </a:p>
        </p:txBody>
      </p:sp>
      <p:sp>
        <p:nvSpPr>
          <p:cNvPr id="72711" name="Line 4"/>
          <p:cNvSpPr>
            <a:spLocks noChangeShapeType="1"/>
          </p:cNvSpPr>
          <p:nvPr/>
        </p:nvSpPr>
        <p:spPr bwMode="auto">
          <a:xfrm>
            <a:off x="7543800" y="38100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2" name="Line 5"/>
          <p:cNvSpPr>
            <a:spLocks noChangeShapeType="1"/>
          </p:cNvSpPr>
          <p:nvPr/>
        </p:nvSpPr>
        <p:spPr bwMode="auto">
          <a:xfrm flipH="1">
            <a:off x="7620000" y="3048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3" name="Line 6"/>
          <p:cNvSpPr>
            <a:spLocks noChangeShapeType="1"/>
          </p:cNvSpPr>
          <p:nvPr/>
        </p:nvSpPr>
        <p:spPr bwMode="auto">
          <a:xfrm>
            <a:off x="8229600" y="27432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4" name="Line 7"/>
          <p:cNvSpPr>
            <a:spLocks noChangeShapeType="1"/>
          </p:cNvSpPr>
          <p:nvPr/>
        </p:nvSpPr>
        <p:spPr bwMode="auto">
          <a:xfrm>
            <a:off x="8382000" y="28956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5" name="Line 8"/>
          <p:cNvSpPr>
            <a:spLocks noChangeShapeType="1"/>
          </p:cNvSpPr>
          <p:nvPr/>
        </p:nvSpPr>
        <p:spPr bwMode="auto">
          <a:xfrm>
            <a:off x="7391400" y="37338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6" name="Line 9"/>
          <p:cNvSpPr>
            <a:spLocks noChangeShapeType="1"/>
          </p:cNvSpPr>
          <p:nvPr/>
        </p:nvSpPr>
        <p:spPr bwMode="auto">
          <a:xfrm flipH="1">
            <a:off x="9448800" y="3962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7" name="Line 10"/>
          <p:cNvSpPr>
            <a:spLocks noChangeShapeType="1"/>
          </p:cNvSpPr>
          <p:nvPr/>
        </p:nvSpPr>
        <p:spPr bwMode="auto">
          <a:xfrm>
            <a:off x="8610600" y="3886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8" name="Line 11"/>
          <p:cNvSpPr>
            <a:spLocks noChangeShapeType="1"/>
          </p:cNvSpPr>
          <p:nvPr/>
        </p:nvSpPr>
        <p:spPr bwMode="auto">
          <a:xfrm flipV="1">
            <a:off x="7696200" y="4648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2719" name="Oval 12"/>
          <p:cNvSpPr>
            <a:spLocks noChangeArrowheads="1"/>
          </p:cNvSpPr>
          <p:nvPr/>
        </p:nvSpPr>
        <p:spPr bwMode="auto">
          <a:xfrm>
            <a:off x="8001000" y="25908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A</a:t>
            </a:r>
          </a:p>
        </p:txBody>
      </p:sp>
      <p:sp>
        <p:nvSpPr>
          <p:cNvPr id="72720" name="Oval 13"/>
          <p:cNvSpPr>
            <a:spLocks noChangeArrowheads="1"/>
          </p:cNvSpPr>
          <p:nvPr/>
        </p:nvSpPr>
        <p:spPr bwMode="auto">
          <a:xfrm>
            <a:off x="7162800" y="3505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72721" name="Oval 14"/>
          <p:cNvSpPr>
            <a:spLocks noChangeArrowheads="1"/>
          </p:cNvSpPr>
          <p:nvPr/>
        </p:nvSpPr>
        <p:spPr bwMode="auto">
          <a:xfrm>
            <a:off x="8305800" y="3657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72722" name="Oval 15"/>
          <p:cNvSpPr>
            <a:spLocks noChangeArrowheads="1"/>
          </p:cNvSpPr>
          <p:nvPr/>
        </p:nvSpPr>
        <p:spPr bwMode="auto">
          <a:xfrm>
            <a:off x="9372600" y="3581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72723" name="Oval 16"/>
          <p:cNvSpPr>
            <a:spLocks noChangeArrowheads="1"/>
          </p:cNvSpPr>
          <p:nvPr/>
        </p:nvSpPr>
        <p:spPr bwMode="auto">
          <a:xfrm>
            <a:off x="7315200" y="441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72724" name="Oval 17"/>
          <p:cNvSpPr>
            <a:spLocks noChangeArrowheads="1"/>
          </p:cNvSpPr>
          <p:nvPr/>
        </p:nvSpPr>
        <p:spPr bwMode="auto">
          <a:xfrm>
            <a:off x="91440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Tree>
    <p:extLst>
      <p:ext uri="{BB962C8B-B14F-4D97-AF65-F5344CB8AC3E}">
        <p14:creationId xmlns:p14="http://schemas.microsoft.com/office/powerpoint/2010/main" val="3373926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001A5EC-CB85-3F48-966E-BD8DC0408520}" type="datetime1">
              <a:rPr lang="en-US" altLang="zh-CN" smtClean="0"/>
              <a:pPr>
                <a:defRPr/>
              </a:pPr>
              <a:t>12/23/2018</a:t>
            </a:fld>
            <a:endParaRPr lang="en-US" altLang="zh-CN" smtClean="0"/>
          </a:p>
        </p:txBody>
      </p:sp>
      <p:sp>
        <p:nvSpPr>
          <p:cNvPr id="747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747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73D4787-F5EC-4AD8-BDBE-FA88CEA0E2D0}" type="slidenum">
              <a:rPr lang="en-US" altLang="zh-CN" smtClean="0"/>
              <a:pPr>
                <a:defRPr/>
              </a:pPr>
              <a:t>37</a:t>
            </a:fld>
            <a:endParaRPr lang="en-US" altLang="zh-CN" smtClean="0"/>
          </a:p>
        </p:txBody>
      </p:sp>
      <p:sp>
        <p:nvSpPr>
          <p:cNvPr id="74757"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58"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59"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60"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61"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62"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63"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64"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4765" name="Rectangle 10"/>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74766" name="Rectangle 11"/>
          <p:cNvSpPr>
            <a:spLocks noGrp="1" noChangeArrowheads="1"/>
          </p:cNvSpPr>
          <p:nvPr>
            <p:ph type="body" idx="1"/>
          </p:nvPr>
        </p:nvSpPr>
        <p:spPr>
          <a:xfrm>
            <a:off x="1828800" y="3581400"/>
            <a:ext cx="6705600" cy="2286000"/>
          </a:xfrm>
        </p:spPr>
        <p:txBody>
          <a:bodyPr/>
          <a:lstStyle/>
          <a:p>
            <a:pPr eaLnBrk="1" hangingPunct="1">
              <a:buFont typeface="Wingdings" charset="2"/>
              <a:buChar char="n"/>
              <a:defRPr/>
            </a:pPr>
            <a:r>
              <a:rPr lang="en-US" altLang="zh-CN"/>
              <a:t>Initial State</a:t>
            </a:r>
          </a:p>
          <a:p>
            <a:pPr lvl="1" eaLnBrk="1" hangingPunct="1">
              <a:buFont typeface="Wingdings" charset="2"/>
              <a:buChar char="n"/>
              <a:defRPr/>
            </a:pPr>
            <a:r>
              <a:rPr lang="en-US" altLang="zh-CN"/>
              <a:t>Visited Vertices  { }</a:t>
            </a:r>
          </a:p>
          <a:p>
            <a:pPr lvl="1" eaLnBrk="1" hangingPunct="1">
              <a:buFont typeface="Wingdings" charset="2"/>
              <a:buChar char="n"/>
              <a:defRPr/>
            </a:pPr>
            <a:r>
              <a:rPr lang="en-US" altLang="zh-CN"/>
              <a:t>Probing Vertices { </a:t>
            </a:r>
            <a:r>
              <a:rPr lang="en-US" altLang="zh-CN">
                <a:solidFill>
                  <a:srgbClr val="FF3300"/>
                </a:solidFill>
              </a:rPr>
              <a:t>A</a:t>
            </a:r>
            <a:r>
              <a:rPr lang="en-US" altLang="zh-CN"/>
              <a:t> }</a:t>
            </a:r>
          </a:p>
          <a:p>
            <a:pPr lvl="1" eaLnBrk="1" hangingPunct="1">
              <a:buFont typeface="Wingdings" charset="2"/>
              <a:buChar char="n"/>
              <a:defRPr/>
            </a:pPr>
            <a:r>
              <a:rPr lang="en-US" altLang="zh-CN"/>
              <a:t>Unvisited Vertices { A, B, C, D, E, F }</a:t>
            </a:r>
          </a:p>
        </p:txBody>
      </p:sp>
      <p:sp>
        <p:nvSpPr>
          <p:cNvPr id="74767" name="Oval 12"/>
          <p:cNvSpPr>
            <a:spLocks noChangeArrowheads="1"/>
          </p:cNvSpPr>
          <p:nvPr/>
        </p:nvSpPr>
        <p:spPr bwMode="auto">
          <a:xfrm>
            <a:off x="8382000" y="13716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A</a:t>
            </a:r>
          </a:p>
        </p:txBody>
      </p:sp>
      <p:sp>
        <p:nvSpPr>
          <p:cNvPr id="74768" name="Oval 13"/>
          <p:cNvSpPr>
            <a:spLocks noChangeArrowheads="1"/>
          </p:cNvSpPr>
          <p:nvPr/>
        </p:nvSpPr>
        <p:spPr bwMode="auto">
          <a:xfrm>
            <a:off x="7543800" y="2286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74769" name="Oval 14"/>
          <p:cNvSpPr>
            <a:spLocks noChangeArrowheads="1"/>
          </p:cNvSpPr>
          <p:nvPr/>
        </p:nvSpPr>
        <p:spPr bwMode="auto">
          <a:xfrm>
            <a:off x="8686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74770" name="Oval 15"/>
          <p:cNvSpPr>
            <a:spLocks noChangeArrowheads="1"/>
          </p:cNvSpPr>
          <p:nvPr/>
        </p:nvSpPr>
        <p:spPr bwMode="auto">
          <a:xfrm>
            <a:off x="975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74771"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74772"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74773"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74774" name="Rectangle 19"/>
          <p:cNvSpPr>
            <a:spLocks noChangeArrowheads="1"/>
          </p:cNvSpPr>
          <p:nvPr/>
        </p:nvSpPr>
        <p:spPr bwMode="auto">
          <a:xfrm>
            <a:off x="9067800" y="4724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4775" name="Rectangle 20"/>
          <p:cNvSpPr>
            <a:spLocks noChangeArrowheads="1"/>
          </p:cNvSpPr>
          <p:nvPr/>
        </p:nvSpPr>
        <p:spPr bwMode="auto">
          <a:xfrm>
            <a:off x="9067800" y="5029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4776" name="Rectangle 21"/>
          <p:cNvSpPr>
            <a:spLocks noChangeArrowheads="1"/>
          </p:cNvSpPr>
          <p:nvPr/>
        </p:nvSpPr>
        <p:spPr bwMode="auto">
          <a:xfrm>
            <a:off x="9067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4777" name="Rectangle 22"/>
          <p:cNvSpPr>
            <a:spLocks noChangeArrowheads="1"/>
          </p:cNvSpPr>
          <p:nvPr/>
        </p:nvSpPr>
        <p:spPr bwMode="auto">
          <a:xfrm>
            <a:off x="9067800" y="4419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4778" name="Rectangle 23"/>
          <p:cNvSpPr>
            <a:spLocks noChangeArrowheads="1"/>
          </p:cNvSpPr>
          <p:nvPr/>
        </p:nvSpPr>
        <p:spPr bwMode="auto">
          <a:xfrm>
            <a:off x="9067800" y="5638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74779" name="Rectangle 24"/>
          <p:cNvSpPr>
            <a:spLocks noChangeArrowheads="1"/>
          </p:cNvSpPr>
          <p:nvPr/>
        </p:nvSpPr>
        <p:spPr bwMode="auto">
          <a:xfrm>
            <a:off x="9067800" y="4114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4780" name="Text Box 25"/>
          <p:cNvSpPr txBox="1">
            <a:spLocks noChangeArrowheads="1"/>
          </p:cNvSpPr>
          <p:nvPr/>
        </p:nvSpPr>
        <p:spPr bwMode="auto">
          <a:xfrm>
            <a:off x="8077200" y="55626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Tree>
    <p:extLst>
      <p:ext uri="{BB962C8B-B14F-4D97-AF65-F5344CB8AC3E}">
        <p14:creationId xmlns:p14="http://schemas.microsoft.com/office/powerpoint/2010/main" val="30002187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DFC0178-46C6-8444-AA69-CC54130397F2}" type="datetime1">
              <a:rPr lang="en-US" altLang="zh-CN" smtClean="0"/>
              <a:pPr>
                <a:defRPr/>
              </a:pPr>
              <a:t>12/23/2018</a:t>
            </a:fld>
            <a:endParaRPr lang="en-US" altLang="zh-CN" smtClean="0"/>
          </a:p>
        </p:txBody>
      </p:sp>
      <p:sp>
        <p:nvSpPr>
          <p:cNvPr id="768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768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C558D3B-4970-4330-AC4F-BB4109A2C025}" type="slidenum">
              <a:rPr lang="en-US" altLang="zh-CN" smtClean="0"/>
              <a:pPr>
                <a:defRPr/>
              </a:pPr>
              <a:t>38</a:t>
            </a:fld>
            <a:endParaRPr lang="en-US" altLang="zh-CN" smtClean="0"/>
          </a:p>
        </p:txBody>
      </p:sp>
      <p:sp>
        <p:nvSpPr>
          <p:cNvPr id="76805"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06"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07"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08"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09"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10"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11"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12"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6813" name="Rectangle 10"/>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76814" name="Rectangle 11"/>
          <p:cNvSpPr>
            <a:spLocks noGrp="1" noChangeArrowheads="1"/>
          </p:cNvSpPr>
          <p:nvPr>
            <p:ph type="body" idx="1"/>
          </p:nvPr>
        </p:nvSpPr>
        <p:spPr>
          <a:xfrm>
            <a:off x="1828800" y="3657600"/>
            <a:ext cx="57150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A, mark it as visited</a:t>
            </a:r>
          </a:p>
          <a:p>
            <a:pPr eaLnBrk="1" hangingPunct="1">
              <a:lnSpc>
                <a:spcPct val="90000"/>
              </a:lnSpc>
              <a:buFont typeface="Wingdings" charset="2"/>
              <a:buChar char="n"/>
              <a:defRPr/>
            </a:pPr>
            <a:r>
              <a:rPr lang="en-US" altLang="zh-CN" sz="2400"/>
              <a:t>Find A</a:t>
            </a:r>
            <a:r>
              <a:rPr lang="en-US" altLang="zh-CN" sz="2400">
                <a:latin typeface="Arial" charset="0"/>
              </a:rPr>
              <a:t>’</a:t>
            </a:r>
            <a:r>
              <a:rPr lang="en-US" altLang="zh-CN" sz="2400"/>
              <a:t>s first unvisited neighbor, push it into stack</a:t>
            </a:r>
          </a:p>
          <a:p>
            <a:pPr lvl="1" eaLnBrk="1" hangingPunct="1">
              <a:lnSpc>
                <a:spcPct val="90000"/>
              </a:lnSpc>
              <a:buFont typeface="Wingdings" charset="2"/>
              <a:buChar char="n"/>
              <a:defRPr/>
            </a:pPr>
            <a:r>
              <a:rPr lang="en-US" altLang="zh-CN" sz="2000"/>
              <a:t>Visited Vertices  { A }</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a:t>
            </a:r>
            <a:r>
              <a:rPr lang="en-US" altLang="zh-CN" sz="2000"/>
              <a:t> }</a:t>
            </a:r>
          </a:p>
          <a:p>
            <a:pPr lvl="1" eaLnBrk="1" hangingPunct="1">
              <a:lnSpc>
                <a:spcPct val="90000"/>
              </a:lnSpc>
              <a:buFont typeface="Wingdings" charset="2"/>
              <a:buChar char="n"/>
              <a:defRPr/>
            </a:pPr>
            <a:r>
              <a:rPr lang="en-US" altLang="zh-CN" sz="2000"/>
              <a:t>Unvisited Vertices { B, C, D, E, F }</a:t>
            </a:r>
          </a:p>
        </p:txBody>
      </p:sp>
      <p:sp>
        <p:nvSpPr>
          <p:cNvPr id="76815"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76816" name="Oval 13"/>
          <p:cNvSpPr>
            <a:spLocks noChangeArrowheads="1"/>
          </p:cNvSpPr>
          <p:nvPr/>
        </p:nvSpPr>
        <p:spPr bwMode="auto">
          <a:xfrm>
            <a:off x="7543800" y="22860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B</a:t>
            </a:r>
          </a:p>
        </p:txBody>
      </p:sp>
      <p:sp>
        <p:nvSpPr>
          <p:cNvPr id="76817" name="Oval 14"/>
          <p:cNvSpPr>
            <a:spLocks noChangeArrowheads="1"/>
          </p:cNvSpPr>
          <p:nvPr/>
        </p:nvSpPr>
        <p:spPr bwMode="auto">
          <a:xfrm>
            <a:off x="8686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76818" name="Oval 15"/>
          <p:cNvSpPr>
            <a:spLocks noChangeArrowheads="1"/>
          </p:cNvSpPr>
          <p:nvPr/>
        </p:nvSpPr>
        <p:spPr bwMode="auto">
          <a:xfrm>
            <a:off x="975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76819"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76820"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76821"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76822" name="Rectangle 19"/>
          <p:cNvSpPr>
            <a:spLocks noChangeArrowheads="1"/>
          </p:cNvSpPr>
          <p:nvPr/>
        </p:nvSpPr>
        <p:spPr bwMode="auto">
          <a:xfrm>
            <a:off x="9753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23" name="Rectangle 20"/>
          <p:cNvSpPr>
            <a:spLocks noChangeArrowheads="1"/>
          </p:cNvSpPr>
          <p:nvPr/>
        </p:nvSpPr>
        <p:spPr bwMode="auto">
          <a:xfrm>
            <a:off x="97536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24" name="Rectangle 21"/>
          <p:cNvSpPr>
            <a:spLocks noChangeArrowheads="1"/>
          </p:cNvSpPr>
          <p:nvPr/>
        </p:nvSpPr>
        <p:spPr bwMode="auto">
          <a:xfrm>
            <a:off x="97536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76825" name="Rectangle 22"/>
          <p:cNvSpPr>
            <a:spLocks noChangeArrowheads="1"/>
          </p:cNvSpPr>
          <p:nvPr/>
        </p:nvSpPr>
        <p:spPr bwMode="auto">
          <a:xfrm>
            <a:off x="97536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26" name="Rectangle 23"/>
          <p:cNvSpPr>
            <a:spLocks noChangeArrowheads="1"/>
          </p:cNvSpPr>
          <p:nvPr/>
        </p:nvSpPr>
        <p:spPr bwMode="auto">
          <a:xfrm>
            <a:off x="97536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76827" name="Rectangle 24"/>
          <p:cNvSpPr>
            <a:spLocks noChangeArrowheads="1"/>
          </p:cNvSpPr>
          <p:nvPr/>
        </p:nvSpPr>
        <p:spPr bwMode="auto">
          <a:xfrm>
            <a:off x="97536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28" name="Text Box 2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76829" name="Rectangle 26"/>
          <p:cNvSpPr>
            <a:spLocks noChangeArrowheads="1"/>
          </p:cNvSpPr>
          <p:nvPr/>
        </p:nvSpPr>
        <p:spPr bwMode="auto">
          <a:xfrm>
            <a:off x="8610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30" name="Rectangle 27"/>
          <p:cNvSpPr>
            <a:spLocks noChangeArrowheads="1"/>
          </p:cNvSpPr>
          <p:nvPr/>
        </p:nvSpPr>
        <p:spPr bwMode="auto">
          <a:xfrm>
            <a:off x="86106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31" name="Rectangle 28"/>
          <p:cNvSpPr>
            <a:spLocks noChangeArrowheads="1"/>
          </p:cNvSpPr>
          <p:nvPr/>
        </p:nvSpPr>
        <p:spPr bwMode="auto">
          <a:xfrm>
            <a:off x="86106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32" name="Rectangle 29"/>
          <p:cNvSpPr>
            <a:spLocks noChangeArrowheads="1"/>
          </p:cNvSpPr>
          <p:nvPr/>
        </p:nvSpPr>
        <p:spPr bwMode="auto">
          <a:xfrm>
            <a:off x="86106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33" name="Rectangle 30"/>
          <p:cNvSpPr>
            <a:spLocks noChangeArrowheads="1"/>
          </p:cNvSpPr>
          <p:nvPr/>
        </p:nvSpPr>
        <p:spPr bwMode="auto">
          <a:xfrm>
            <a:off x="86106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76834" name="Rectangle 31"/>
          <p:cNvSpPr>
            <a:spLocks noChangeArrowheads="1"/>
          </p:cNvSpPr>
          <p:nvPr/>
        </p:nvSpPr>
        <p:spPr bwMode="auto">
          <a:xfrm>
            <a:off x="86106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6835" name="AutoShape 32"/>
          <p:cNvSpPr>
            <a:spLocks noChangeArrowheads="1"/>
          </p:cNvSpPr>
          <p:nvPr/>
        </p:nvSpPr>
        <p:spPr bwMode="auto">
          <a:xfrm>
            <a:off x="91440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32913896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FA37BA8-0256-FA41-88EA-F59EE3DB083B}" type="datetime1">
              <a:rPr lang="en-US" altLang="zh-CN" smtClean="0"/>
              <a:pPr>
                <a:defRPr/>
              </a:pPr>
              <a:t>12/23/2018</a:t>
            </a:fld>
            <a:endParaRPr lang="en-US" altLang="zh-CN" smtClean="0"/>
          </a:p>
        </p:txBody>
      </p:sp>
      <p:sp>
        <p:nvSpPr>
          <p:cNvPr id="788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788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252865B-F878-42AE-9509-18B2989BD653}" type="slidenum">
              <a:rPr lang="en-US" altLang="zh-CN" smtClean="0"/>
              <a:pPr>
                <a:defRPr/>
              </a:pPr>
              <a:t>39</a:t>
            </a:fld>
            <a:endParaRPr lang="en-US" altLang="zh-CN" smtClean="0"/>
          </a:p>
        </p:txBody>
      </p:sp>
      <p:sp>
        <p:nvSpPr>
          <p:cNvPr id="78853"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78854" name="Rectangle 3"/>
          <p:cNvSpPr>
            <a:spLocks noGrp="1" noChangeArrowheads="1"/>
          </p:cNvSpPr>
          <p:nvPr>
            <p:ph type="body" idx="1"/>
          </p:nvPr>
        </p:nvSpPr>
        <p:spPr>
          <a:xfrm>
            <a:off x="1828800" y="3657600"/>
            <a:ext cx="54102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B, mark it as visited</a:t>
            </a:r>
          </a:p>
          <a:p>
            <a:pPr eaLnBrk="1" hangingPunct="1">
              <a:lnSpc>
                <a:spcPct val="90000"/>
              </a:lnSpc>
              <a:buFont typeface="Wingdings" charset="2"/>
              <a:buChar char="n"/>
              <a:defRPr/>
            </a:pPr>
            <a:r>
              <a:rPr lang="en-US" altLang="zh-CN" sz="2400"/>
              <a:t>Find B</a:t>
            </a:r>
            <a:r>
              <a:rPr lang="en-US" altLang="zh-CN" sz="2400">
                <a:latin typeface="Arial" charset="0"/>
              </a:rPr>
              <a:t>’</a:t>
            </a:r>
            <a:r>
              <a:rPr lang="en-US" altLang="zh-CN" sz="2400"/>
              <a:t>s first unvisited neighbor, push it in stack</a:t>
            </a:r>
          </a:p>
          <a:p>
            <a:pPr lvl="1" eaLnBrk="1" hangingPunct="1">
              <a:lnSpc>
                <a:spcPct val="90000"/>
              </a:lnSpc>
              <a:buFont typeface="Wingdings" charset="2"/>
              <a:buChar char="n"/>
              <a:defRPr/>
            </a:pPr>
            <a:r>
              <a:rPr lang="en-US" altLang="zh-CN" sz="2000"/>
              <a:t>Visited Vertices  { A, B</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C</a:t>
            </a:r>
            <a:r>
              <a:rPr lang="en-US" altLang="zh-CN" sz="2000"/>
              <a:t> }</a:t>
            </a:r>
          </a:p>
          <a:p>
            <a:pPr lvl="1" eaLnBrk="1" hangingPunct="1">
              <a:lnSpc>
                <a:spcPct val="90000"/>
              </a:lnSpc>
              <a:buFont typeface="Wingdings" charset="2"/>
              <a:buChar char="n"/>
              <a:defRPr/>
            </a:pPr>
            <a:r>
              <a:rPr lang="en-US" altLang="zh-CN" sz="2000"/>
              <a:t>Unvisited Vertices { C, D, E, F }</a:t>
            </a:r>
          </a:p>
        </p:txBody>
      </p:sp>
      <p:sp>
        <p:nvSpPr>
          <p:cNvPr id="78855"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78856" name="Rectangle 5"/>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8857" name="Rectangle 6"/>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78858" name="Rectangle 7"/>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78859" name="Rectangle 8"/>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8860" name="Rectangle 9"/>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78861" name="Rectangle 10"/>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8862" name="Text Box 11"/>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78863" name="Rectangle 12"/>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8864" name="Rectangle 13"/>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8865" name="Rectangle 14"/>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78866" name="Rectangle 15"/>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8867" name="Rectangle 16"/>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78868" name="Rectangle 17"/>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78869" name="AutoShape 18"/>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8870" name="Line 19"/>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1" name="Line 20"/>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2" name="Line 21"/>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3" name="Line 22"/>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4" name="Line 23"/>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5" name="Line 24"/>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6" name="Line 25"/>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7" name="Line 26"/>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8878" name="Oval 27"/>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78879" name="Oval 28"/>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78880" name="Oval 29"/>
          <p:cNvSpPr>
            <a:spLocks noChangeArrowheads="1"/>
          </p:cNvSpPr>
          <p:nvPr/>
        </p:nvSpPr>
        <p:spPr bwMode="auto">
          <a:xfrm>
            <a:off x="8686800" y="24384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C</a:t>
            </a:r>
          </a:p>
        </p:txBody>
      </p:sp>
      <p:sp>
        <p:nvSpPr>
          <p:cNvPr id="78881" name="Oval 30"/>
          <p:cNvSpPr>
            <a:spLocks noChangeArrowheads="1"/>
          </p:cNvSpPr>
          <p:nvPr/>
        </p:nvSpPr>
        <p:spPr bwMode="auto">
          <a:xfrm>
            <a:off x="975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78882" name="Oval 31"/>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78883" name="Oval 32"/>
          <p:cNvSpPr>
            <a:spLocks noChangeArrowheads="1"/>
          </p:cNvSpPr>
          <p:nvPr/>
        </p:nvSpPr>
        <p:spPr bwMode="auto">
          <a:xfrm>
            <a:off x="95250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Tree>
    <p:extLst>
      <p:ext uri="{BB962C8B-B14F-4D97-AF65-F5344CB8AC3E}">
        <p14:creationId xmlns:p14="http://schemas.microsoft.com/office/powerpoint/2010/main" val="2106049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88F6442-F57F-6240-B41A-F39A30F3509B}" type="datetime1">
              <a:rPr lang="en-US" altLang="zh-CN" smtClean="0"/>
              <a:pPr>
                <a:defRPr/>
              </a:pPr>
              <a:t>12/23/2018</a:t>
            </a:fld>
            <a:endParaRPr lang="en-US" altLang="zh-CN" smtClean="0"/>
          </a:p>
        </p:txBody>
      </p:sp>
      <p:sp>
        <p:nvSpPr>
          <p:cNvPr id="71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71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BD62309-5190-4027-93AF-A90ABCB85F21}" type="slidenum">
              <a:rPr lang="en-US" altLang="zh-CN" smtClean="0"/>
              <a:pPr>
                <a:defRPr/>
              </a:pPr>
              <a:t>4</a:t>
            </a:fld>
            <a:endParaRPr lang="en-US" altLang="zh-CN" smtClean="0"/>
          </a:p>
        </p:txBody>
      </p:sp>
      <p:sp>
        <p:nvSpPr>
          <p:cNvPr id="7173" name="Rectangle 2"/>
          <p:cNvSpPr>
            <a:spLocks noGrp="1" noChangeArrowheads="1"/>
          </p:cNvSpPr>
          <p:nvPr>
            <p:ph type="title"/>
          </p:nvPr>
        </p:nvSpPr>
        <p:spPr>
          <a:xfrm>
            <a:off x="470263" y="441325"/>
            <a:ext cx="9726250" cy="1143000"/>
          </a:xfrm>
        </p:spPr>
        <p:txBody>
          <a:bodyPr>
            <a:normAutofit/>
          </a:bodyPr>
          <a:lstStyle/>
          <a:p>
            <a:pPr eaLnBrk="1" hangingPunct="1">
              <a:defRPr/>
            </a:pPr>
            <a:r>
              <a:rPr lang="en-US" altLang="zh-CN" sz="4000" dirty="0">
                <a:latin typeface="宋体" charset="0"/>
              </a:rPr>
              <a:t>Graphs</a:t>
            </a:r>
            <a:r>
              <a:rPr lang="en-US" altLang="zh-CN" sz="4000" dirty="0"/>
              <a:t> example: Northwest Airline Flight</a:t>
            </a:r>
          </a:p>
        </p:txBody>
      </p:sp>
      <p:sp>
        <p:nvSpPr>
          <p:cNvPr id="7174" name="Oval 3"/>
          <p:cNvSpPr>
            <a:spLocks noChangeArrowheads="1"/>
          </p:cNvSpPr>
          <p:nvPr/>
        </p:nvSpPr>
        <p:spPr bwMode="auto">
          <a:xfrm>
            <a:off x="2286000" y="2209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75" name="Oval 4"/>
          <p:cNvSpPr>
            <a:spLocks noChangeArrowheads="1"/>
          </p:cNvSpPr>
          <p:nvPr/>
        </p:nvSpPr>
        <p:spPr bwMode="auto">
          <a:xfrm>
            <a:off x="28194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76" name="Oval 5"/>
          <p:cNvSpPr>
            <a:spLocks noChangeArrowheads="1"/>
          </p:cNvSpPr>
          <p:nvPr/>
        </p:nvSpPr>
        <p:spPr bwMode="auto">
          <a:xfrm>
            <a:off x="3352800" y="3962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77" name="Oval 6"/>
          <p:cNvSpPr>
            <a:spLocks noChangeArrowheads="1"/>
          </p:cNvSpPr>
          <p:nvPr/>
        </p:nvSpPr>
        <p:spPr bwMode="auto">
          <a:xfrm>
            <a:off x="5334000" y="3429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78" name="Oval 7"/>
          <p:cNvSpPr>
            <a:spLocks noChangeArrowheads="1"/>
          </p:cNvSpPr>
          <p:nvPr/>
        </p:nvSpPr>
        <p:spPr bwMode="auto">
          <a:xfrm>
            <a:off x="4572000" y="5181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79" name="Oval 8"/>
          <p:cNvSpPr>
            <a:spLocks noChangeArrowheads="1"/>
          </p:cNvSpPr>
          <p:nvPr/>
        </p:nvSpPr>
        <p:spPr bwMode="auto">
          <a:xfrm>
            <a:off x="7772400" y="5105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80" name="Oval 9"/>
          <p:cNvSpPr>
            <a:spLocks noChangeArrowheads="1"/>
          </p:cNvSpPr>
          <p:nvPr/>
        </p:nvSpPr>
        <p:spPr bwMode="auto">
          <a:xfrm>
            <a:off x="7620000" y="3581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81" name="Oval 10"/>
          <p:cNvSpPr>
            <a:spLocks noChangeArrowheads="1"/>
          </p:cNvSpPr>
          <p:nvPr/>
        </p:nvSpPr>
        <p:spPr bwMode="auto">
          <a:xfrm>
            <a:off x="83820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7182" name="Line 11"/>
          <p:cNvSpPr>
            <a:spLocks noChangeShapeType="1"/>
          </p:cNvSpPr>
          <p:nvPr/>
        </p:nvSpPr>
        <p:spPr bwMode="auto">
          <a:xfrm>
            <a:off x="2667000" y="2743200"/>
            <a:ext cx="2286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83" name="Line 12"/>
          <p:cNvSpPr>
            <a:spLocks noChangeShapeType="1"/>
          </p:cNvSpPr>
          <p:nvPr/>
        </p:nvSpPr>
        <p:spPr bwMode="auto">
          <a:xfrm>
            <a:off x="3352800" y="3429000"/>
            <a:ext cx="198120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84" name="Line 13"/>
          <p:cNvSpPr>
            <a:spLocks noChangeShapeType="1"/>
          </p:cNvSpPr>
          <p:nvPr/>
        </p:nvSpPr>
        <p:spPr bwMode="auto">
          <a:xfrm flipV="1">
            <a:off x="3886200" y="3810000"/>
            <a:ext cx="1447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85" name="Line 14"/>
          <p:cNvSpPr>
            <a:spLocks noChangeShapeType="1"/>
          </p:cNvSpPr>
          <p:nvPr/>
        </p:nvSpPr>
        <p:spPr bwMode="auto">
          <a:xfrm>
            <a:off x="3810000" y="4419600"/>
            <a:ext cx="838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86" name="Line 15"/>
          <p:cNvSpPr>
            <a:spLocks noChangeShapeType="1"/>
          </p:cNvSpPr>
          <p:nvPr/>
        </p:nvSpPr>
        <p:spPr bwMode="auto">
          <a:xfrm flipV="1">
            <a:off x="4953000" y="3962400"/>
            <a:ext cx="5334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87" name="Line 16"/>
          <p:cNvSpPr>
            <a:spLocks noChangeShapeType="1"/>
          </p:cNvSpPr>
          <p:nvPr/>
        </p:nvSpPr>
        <p:spPr bwMode="auto">
          <a:xfrm>
            <a:off x="5105400" y="54864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88" name="Line 17"/>
          <p:cNvSpPr>
            <a:spLocks noChangeShapeType="1"/>
          </p:cNvSpPr>
          <p:nvPr/>
        </p:nvSpPr>
        <p:spPr bwMode="auto">
          <a:xfrm>
            <a:off x="5867400" y="3733800"/>
            <a:ext cx="1752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89" name="Line 18"/>
          <p:cNvSpPr>
            <a:spLocks noChangeShapeType="1"/>
          </p:cNvSpPr>
          <p:nvPr/>
        </p:nvSpPr>
        <p:spPr bwMode="auto">
          <a:xfrm>
            <a:off x="7848600" y="41148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90" name="Line 19"/>
          <p:cNvSpPr>
            <a:spLocks noChangeShapeType="1"/>
          </p:cNvSpPr>
          <p:nvPr/>
        </p:nvSpPr>
        <p:spPr bwMode="auto">
          <a:xfrm>
            <a:off x="5791200" y="3886200"/>
            <a:ext cx="1981200" cy="1371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91" name="Line 20"/>
          <p:cNvSpPr>
            <a:spLocks noChangeShapeType="1"/>
          </p:cNvSpPr>
          <p:nvPr/>
        </p:nvSpPr>
        <p:spPr bwMode="auto">
          <a:xfrm flipV="1">
            <a:off x="5867400" y="2743200"/>
            <a:ext cx="25146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7192" name="Rectangle 21"/>
          <p:cNvSpPr>
            <a:spLocks noChangeArrowheads="1"/>
          </p:cNvSpPr>
          <p:nvPr/>
        </p:nvSpPr>
        <p:spPr bwMode="auto">
          <a:xfrm>
            <a:off x="8991600" y="22860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ShenYang</a:t>
            </a:r>
          </a:p>
        </p:txBody>
      </p:sp>
      <p:sp>
        <p:nvSpPr>
          <p:cNvPr id="7193" name="Rectangle 22"/>
          <p:cNvSpPr>
            <a:spLocks noChangeArrowheads="1"/>
          </p:cNvSpPr>
          <p:nvPr/>
        </p:nvSpPr>
        <p:spPr bwMode="auto">
          <a:xfrm>
            <a:off x="8305800" y="3581400"/>
            <a:ext cx="1143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Ji Nan</a:t>
            </a:r>
          </a:p>
        </p:txBody>
      </p:sp>
      <p:sp>
        <p:nvSpPr>
          <p:cNvPr id="7194" name="Rectangle 23"/>
          <p:cNvSpPr>
            <a:spLocks noChangeArrowheads="1"/>
          </p:cNvSpPr>
          <p:nvPr/>
        </p:nvSpPr>
        <p:spPr bwMode="auto">
          <a:xfrm>
            <a:off x="8382000" y="51054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ShanHai</a:t>
            </a:r>
          </a:p>
        </p:txBody>
      </p:sp>
      <p:sp>
        <p:nvSpPr>
          <p:cNvPr id="7195" name="Rectangle 24"/>
          <p:cNvSpPr>
            <a:spLocks noChangeArrowheads="1"/>
          </p:cNvSpPr>
          <p:nvPr/>
        </p:nvSpPr>
        <p:spPr bwMode="auto">
          <a:xfrm>
            <a:off x="4876800" y="2819400"/>
            <a:ext cx="1447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Bei Jing</a:t>
            </a:r>
          </a:p>
        </p:txBody>
      </p:sp>
      <p:sp>
        <p:nvSpPr>
          <p:cNvPr id="7196" name="Rectangle 25"/>
          <p:cNvSpPr>
            <a:spLocks noChangeArrowheads="1"/>
          </p:cNvSpPr>
          <p:nvPr/>
        </p:nvSpPr>
        <p:spPr bwMode="auto">
          <a:xfrm>
            <a:off x="3505200" y="5181600"/>
            <a:ext cx="99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WuHan</a:t>
            </a:r>
          </a:p>
        </p:txBody>
      </p:sp>
      <p:sp>
        <p:nvSpPr>
          <p:cNvPr id="7197" name="Rectangle 26"/>
          <p:cNvSpPr>
            <a:spLocks noChangeArrowheads="1"/>
          </p:cNvSpPr>
          <p:nvPr/>
        </p:nvSpPr>
        <p:spPr bwMode="auto">
          <a:xfrm>
            <a:off x="2667000" y="4038600"/>
            <a:ext cx="60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Xi an</a:t>
            </a:r>
          </a:p>
        </p:txBody>
      </p:sp>
      <p:sp>
        <p:nvSpPr>
          <p:cNvPr id="7198" name="Rectangle 27"/>
          <p:cNvSpPr>
            <a:spLocks noChangeArrowheads="1"/>
          </p:cNvSpPr>
          <p:nvPr/>
        </p:nvSpPr>
        <p:spPr bwMode="auto">
          <a:xfrm>
            <a:off x="1905000" y="3124200"/>
            <a:ext cx="838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Lan Zhou</a:t>
            </a:r>
          </a:p>
        </p:txBody>
      </p:sp>
      <p:sp>
        <p:nvSpPr>
          <p:cNvPr id="7199" name="Rectangle 28"/>
          <p:cNvSpPr>
            <a:spLocks noChangeArrowheads="1"/>
          </p:cNvSpPr>
          <p:nvPr/>
        </p:nvSpPr>
        <p:spPr bwMode="auto">
          <a:xfrm>
            <a:off x="2895600" y="2133600"/>
            <a:ext cx="1371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Wu LU Mu Qi</a:t>
            </a:r>
          </a:p>
        </p:txBody>
      </p:sp>
    </p:spTree>
    <p:extLst>
      <p:ext uri="{BB962C8B-B14F-4D97-AF65-F5344CB8AC3E}">
        <p14:creationId xmlns:p14="http://schemas.microsoft.com/office/powerpoint/2010/main" val="23656788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96224A0-BA40-D54F-8BFF-7D31545422A5}" type="datetime1">
              <a:rPr lang="en-US" altLang="zh-CN" smtClean="0"/>
              <a:pPr>
                <a:defRPr/>
              </a:pPr>
              <a:t>12/23/2018</a:t>
            </a:fld>
            <a:endParaRPr lang="en-US" altLang="zh-CN" smtClean="0"/>
          </a:p>
        </p:txBody>
      </p:sp>
      <p:sp>
        <p:nvSpPr>
          <p:cNvPr id="8089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8090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1C390E4-8704-49E7-B023-9206786F0EB9}" type="slidenum">
              <a:rPr lang="en-US" altLang="zh-CN" smtClean="0"/>
              <a:pPr>
                <a:defRPr/>
              </a:pPr>
              <a:t>40</a:t>
            </a:fld>
            <a:endParaRPr lang="en-US" altLang="zh-CN" smtClean="0"/>
          </a:p>
        </p:txBody>
      </p:sp>
      <p:sp>
        <p:nvSpPr>
          <p:cNvPr id="80901"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80902" name="Rectangle 3"/>
          <p:cNvSpPr>
            <a:spLocks noGrp="1" noChangeArrowheads="1"/>
          </p:cNvSpPr>
          <p:nvPr>
            <p:ph type="body" idx="1"/>
          </p:nvPr>
        </p:nvSpPr>
        <p:spPr>
          <a:xfrm>
            <a:off x="1828800" y="3657600"/>
            <a:ext cx="56388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C, mark it as visited</a:t>
            </a:r>
          </a:p>
          <a:p>
            <a:pPr eaLnBrk="1" hangingPunct="1">
              <a:lnSpc>
                <a:spcPct val="90000"/>
              </a:lnSpc>
              <a:buFont typeface="Wingdings" charset="2"/>
              <a:buChar char="n"/>
              <a:defRPr/>
            </a:pPr>
            <a:r>
              <a:rPr lang="en-US" altLang="zh-CN" sz="2400"/>
              <a:t>Find C</a:t>
            </a:r>
            <a:r>
              <a:rPr lang="en-US" altLang="zh-CN" sz="2400">
                <a:latin typeface="Arial" charset="0"/>
              </a:rPr>
              <a:t>’</a:t>
            </a:r>
            <a:r>
              <a:rPr lang="en-US" altLang="zh-CN" sz="2400"/>
              <a:t>s first unvisited neighbor, push it in stack</a:t>
            </a:r>
          </a:p>
          <a:p>
            <a:pPr lvl="1" eaLnBrk="1" hangingPunct="1">
              <a:lnSpc>
                <a:spcPct val="90000"/>
              </a:lnSpc>
              <a:buFont typeface="Wingdings" charset="2"/>
              <a:buChar char="n"/>
              <a:defRPr/>
            </a:pPr>
            <a:r>
              <a:rPr lang="en-US" altLang="zh-CN" sz="2000"/>
              <a:t>Visited Vertices  { A, B, C</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C, D</a:t>
            </a:r>
            <a:r>
              <a:rPr lang="en-US" altLang="zh-CN" sz="2000"/>
              <a:t> }</a:t>
            </a:r>
          </a:p>
          <a:p>
            <a:pPr lvl="1" eaLnBrk="1" hangingPunct="1">
              <a:lnSpc>
                <a:spcPct val="90000"/>
              </a:lnSpc>
              <a:buFont typeface="Wingdings" charset="2"/>
              <a:buChar char="n"/>
              <a:defRPr/>
            </a:pPr>
            <a:r>
              <a:rPr lang="en-US" altLang="zh-CN" sz="2000"/>
              <a:t>Unvisited Vertices { D, E, F }</a:t>
            </a:r>
          </a:p>
        </p:txBody>
      </p:sp>
      <p:sp>
        <p:nvSpPr>
          <p:cNvPr id="80903"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80904"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80905"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06"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07"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08"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09"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10"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11"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12"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0913"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0914"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0915"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0916" name="Oval 17"/>
          <p:cNvSpPr>
            <a:spLocks noChangeArrowheads="1"/>
          </p:cNvSpPr>
          <p:nvPr/>
        </p:nvSpPr>
        <p:spPr bwMode="auto">
          <a:xfrm>
            <a:off x="975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80917" name="Oval 18"/>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80918" name="Oval 19"/>
          <p:cNvSpPr>
            <a:spLocks noChangeArrowheads="1"/>
          </p:cNvSpPr>
          <p:nvPr/>
        </p:nvSpPr>
        <p:spPr bwMode="auto">
          <a:xfrm>
            <a:off x="9525000" y="31242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D</a:t>
            </a:r>
          </a:p>
        </p:txBody>
      </p:sp>
      <p:sp>
        <p:nvSpPr>
          <p:cNvPr id="80919"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0920"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0921"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0922"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0923"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0924"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0925"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0926"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0927"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0928"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0929"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0930"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0931"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36227126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18737CF-F7C6-A14F-B709-7A268BEF6BF4}" type="datetime1">
              <a:rPr lang="en-US" altLang="zh-CN" smtClean="0"/>
              <a:pPr>
                <a:defRPr/>
              </a:pPr>
              <a:t>12/23/2018</a:t>
            </a:fld>
            <a:endParaRPr lang="en-US" altLang="zh-CN" smtClean="0"/>
          </a:p>
        </p:txBody>
      </p:sp>
      <p:sp>
        <p:nvSpPr>
          <p:cNvPr id="8294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8294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3D7D753-259C-4E84-8668-7347A1D67328}" type="slidenum">
              <a:rPr lang="en-US" altLang="zh-CN" smtClean="0"/>
              <a:pPr>
                <a:defRPr/>
              </a:pPr>
              <a:t>41</a:t>
            </a:fld>
            <a:endParaRPr lang="en-US" altLang="zh-CN" smtClean="0"/>
          </a:p>
        </p:txBody>
      </p:sp>
      <p:sp>
        <p:nvSpPr>
          <p:cNvPr id="82949"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82950" name="Rectangle 3"/>
          <p:cNvSpPr>
            <a:spLocks noGrp="1" noChangeArrowheads="1"/>
          </p:cNvSpPr>
          <p:nvPr>
            <p:ph type="body" idx="1"/>
          </p:nvPr>
        </p:nvSpPr>
        <p:spPr>
          <a:xfrm>
            <a:off x="1828800" y="3657600"/>
            <a:ext cx="54102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D, mark it as visited</a:t>
            </a:r>
          </a:p>
          <a:p>
            <a:pPr eaLnBrk="1" hangingPunct="1">
              <a:lnSpc>
                <a:spcPct val="90000"/>
              </a:lnSpc>
              <a:buFont typeface="Wingdings" charset="2"/>
              <a:buChar char="n"/>
              <a:defRPr/>
            </a:pPr>
            <a:r>
              <a:rPr lang="en-US" altLang="zh-CN" sz="2400"/>
              <a:t>Find D</a:t>
            </a:r>
            <a:r>
              <a:rPr lang="en-US" altLang="zh-CN" sz="2400">
                <a:latin typeface="Arial" charset="0"/>
              </a:rPr>
              <a:t>’</a:t>
            </a:r>
            <a:r>
              <a:rPr lang="en-US" altLang="zh-CN" sz="2400"/>
              <a:t>s first unvisited neighbor, push it in stack</a:t>
            </a:r>
          </a:p>
          <a:p>
            <a:pPr lvl="1" eaLnBrk="1" hangingPunct="1">
              <a:lnSpc>
                <a:spcPct val="90000"/>
              </a:lnSpc>
              <a:buFont typeface="Wingdings" charset="2"/>
              <a:buChar char="n"/>
              <a:defRPr/>
            </a:pPr>
            <a:r>
              <a:rPr lang="en-US" altLang="zh-CN" sz="2000"/>
              <a:t>Visited Vertices  { A, B, C, D</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C, D, E</a:t>
            </a:r>
            <a:r>
              <a:rPr lang="en-US" altLang="zh-CN" sz="2000"/>
              <a:t> }</a:t>
            </a:r>
          </a:p>
          <a:p>
            <a:pPr lvl="1" eaLnBrk="1" hangingPunct="1">
              <a:lnSpc>
                <a:spcPct val="90000"/>
              </a:lnSpc>
              <a:buFont typeface="Wingdings" charset="2"/>
              <a:buChar char="n"/>
              <a:defRPr/>
            </a:pPr>
            <a:r>
              <a:rPr lang="en-US" altLang="zh-CN" sz="2000"/>
              <a:t>Unvisited Vertices { E, F }</a:t>
            </a:r>
          </a:p>
        </p:txBody>
      </p:sp>
      <p:sp>
        <p:nvSpPr>
          <p:cNvPr id="82951"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82952"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82953"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54"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55"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56"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57"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58"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59"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60"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2961"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2962"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2963"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2964" name="Oval 17"/>
          <p:cNvSpPr>
            <a:spLocks noChangeArrowheads="1"/>
          </p:cNvSpPr>
          <p:nvPr/>
        </p:nvSpPr>
        <p:spPr bwMode="auto">
          <a:xfrm>
            <a:off x="9753600" y="23622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E</a:t>
            </a:r>
          </a:p>
        </p:txBody>
      </p:sp>
      <p:sp>
        <p:nvSpPr>
          <p:cNvPr id="82965" name="Oval 18"/>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82966"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2967"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2968"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2969"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2970"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82971"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2972"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2973"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2974"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2975"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2976"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2977"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2978"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2979"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148799209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5A5FAE2-D790-7443-B39E-F050C94D4D63}" type="datetime1">
              <a:rPr lang="en-US" altLang="zh-CN" smtClean="0"/>
              <a:pPr>
                <a:defRPr/>
              </a:pPr>
              <a:t>12/23/2018</a:t>
            </a:fld>
            <a:endParaRPr lang="en-US" altLang="zh-CN" smtClean="0"/>
          </a:p>
        </p:txBody>
      </p:sp>
      <p:sp>
        <p:nvSpPr>
          <p:cNvPr id="8499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8499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CBBD694-102C-4431-A986-99C236498249}" type="slidenum">
              <a:rPr lang="en-US" altLang="zh-CN" smtClean="0"/>
              <a:pPr>
                <a:defRPr/>
              </a:pPr>
              <a:t>42</a:t>
            </a:fld>
            <a:endParaRPr lang="en-US" altLang="zh-CN" smtClean="0"/>
          </a:p>
        </p:txBody>
      </p:sp>
      <p:sp>
        <p:nvSpPr>
          <p:cNvPr id="84997"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84998"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E, mark it as visited</a:t>
            </a:r>
          </a:p>
          <a:p>
            <a:pPr eaLnBrk="1" hangingPunct="1">
              <a:lnSpc>
                <a:spcPct val="90000"/>
              </a:lnSpc>
              <a:buFont typeface="Wingdings" charset="2"/>
              <a:buChar char="n"/>
              <a:defRPr/>
            </a:pPr>
            <a:r>
              <a:rPr lang="en-US" altLang="zh-CN" sz="2400"/>
              <a:t>Find E</a:t>
            </a:r>
            <a:r>
              <a:rPr lang="en-US" altLang="zh-CN" sz="2400">
                <a:latin typeface="Arial" charset="0"/>
              </a:rPr>
              <a:t>’</a:t>
            </a:r>
            <a:r>
              <a:rPr lang="en-US" altLang="zh-CN" sz="2400"/>
              <a:t>s first unvisited neighbor, no vertex found, Pop E</a:t>
            </a:r>
          </a:p>
          <a:p>
            <a:pPr lvl="1" eaLnBrk="1" hangingPunct="1">
              <a:lnSpc>
                <a:spcPct val="90000"/>
              </a:lnSpc>
              <a:buFont typeface="Wingdings" charset="2"/>
              <a:buChar char="n"/>
              <a:defRPr/>
            </a:pPr>
            <a:r>
              <a:rPr lang="en-US" altLang="zh-CN" sz="2000"/>
              <a:t>Visited Vertices  { A, B, C, D, E</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C, D</a:t>
            </a:r>
            <a:r>
              <a:rPr lang="en-US" altLang="zh-CN" sz="2000"/>
              <a:t> }</a:t>
            </a:r>
          </a:p>
          <a:p>
            <a:pPr lvl="1" eaLnBrk="1" hangingPunct="1">
              <a:lnSpc>
                <a:spcPct val="90000"/>
              </a:lnSpc>
              <a:buFont typeface="Wingdings" charset="2"/>
              <a:buChar char="n"/>
              <a:defRPr/>
            </a:pPr>
            <a:r>
              <a:rPr lang="en-US" altLang="zh-CN" sz="2000"/>
              <a:t>Unvisited Vertices { F }</a:t>
            </a:r>
          </a:p>
        </p:txBody>
      </p:sp>
      <p:sp>
        <p:nvSpPr>
          <p:cNvPr id="84999"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85000"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85001"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2"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3"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4"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5"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6"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7"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8"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5009"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5010"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5011"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5012"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85013" name="Oval 18"/>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85014" name="Oval 19"/>
          <p:cNvSpPr>
            <a:spLocks noChangeArrowheads="1"/>
          </p:cNvSpPr>
          <p:nvPr/>
        </p:nvSpPr>
        <p:spPr bwMode="auto">
          <a:xfrm>
            <a:off x="9525000" y="31242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D</a:t>
            </a:r>
          </a:p>
        </p:txBody>
      </p:sp>
      <p:sp>
        <p:nvSpPr>
          <p:cNvPr id="8501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5016"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5017"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5018"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5019"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5020"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5021"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5022"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5023"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5024"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85025"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5026"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5027"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6928169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66A250A-FBC3-AE4B-9CB5-52C871823385}" type="datetime1">
              <a:rPr lang="en-US" altLang="zh-CN" smtClean="0"/>
              <a:pPr>
                <a:defRPr/>
              </a:pPr>
              <a:t>12/23/2018</a:t>
            </a:fld>
            <a:endParaRPr lang="en-US" altLang="zh-CN" smtClean="0"/>
          </a:p>
        </p:txBody>
      </p:sp>
      <p:sp>
        <p:nvSpPr>
          <p:cNvPr id="8704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8704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6E3C00F-A707-40EC-BA6A-625567E7B4D6}" type="slidenum">
              <a:rPr lang="en-US" altLang="zh-CN" smtClean="0"/>
              <a:pPr>
                <a:defRPr/>
              </a:pPr>
              <a:t>43</a:t>
            </a:fld>
            <a:endParaRPr lang="en-US" altLang="zh-CN" smtClean="0"/>
          </a:p>
        </p:txBody>
      </p:sp>
      <p:sp>
        <p:nvSpPr>
          <p:cNvPr id="87045"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87046"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D, mark it as visited</a:t>
            </a:r>
          </a:p>
          <a:p>
            <a:pPr eaLnBrk="1" hangingPunct="1">
              <a:lnSpc>
                <a:spcPct val="90000"/>
              </a:lnSpc>
              <a:buFont typeface="Wingdings" charset="2"/>
              <a:buChar char="n"/>
              <a:defRPr/>
            </a:pPr>
            <a:r>
              <a:rPr lang="en-US" altLang="zh-CN" sz="2400"/>
              <a:t>Find D</a:t>
            </a:r>
            <a:r>
              <a:rPr lang="en-US" altLang="zh-CN" sz="2400">
                <a:latin typeface="Arial" charset="0"/>
              </a:rPr>
              <a:t>’</a:t>
            </a:r>
            <a:r>
              <a:rPr lang="en-US" altLang="zh-CN" sz="2400"/>
              <a:t>s first unvisited neighbor, push it in stack</a:t>
            </a:r>
          </a:p>
          <a:p>
            <a:pPr lvl="1" eaLnBrk="1" hangingPunct="1">
              <a:lnSpc>
                <a:spcPct val="90000"/>
              </a:lnSpc>
              <a:buFont typeface="Wingdings" charset="2"/>
              <a:buChar char="n"/>
              <a:defRPr/>
            </a:pPr>
            <a:r>
              <a:rPr lang="en-US" altLang="zh-CN" sz="2000"/>
              <a:t>Visited Vertices  { A, B, C, D, E</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C, D, F</a:t>
            </a:r>
            <a:r>
              <a:rPr lang="en-US" altLang="zh-CN" sz="2000"/>
              <a:t>}</a:t>
            </a:r>
          </a:p>
          <a:p>
            <a:pPr lvl="1" eaLnBrk="1" hangingPunct="1">
              <a:lnSpc>
                <a:spcPct val="90000"/>
              </a:lnSpc>
              <a:buFont typeface="Wingdings" charset="2"/>
              <a:buChar char="n"/>
              <a:defRPr/>
            </a:pPr>
            <a:r>
              <a:rPr lang="en-US" altLang="zh-CN" sz="2000"/>
              <a:t>Unvisited Vertices { F }</a:t>
            </a:r>
          </a:p>
        </p:txBody>
      </p:sp>
      <p:sp>
        <p:nvSpPr>
          <p:cNvPr id="87047"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87048"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87049"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0"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1"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2"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3"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4"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5"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6"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7057"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7058"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7059"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7060"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87061" name="Oval 18"/>
          <p:cNvSpPr>
            <a:spLocks noChangeArrowheads="1"/>
          </p:cNvSpPr>
          <p:nvPr/>
        </p:nvSpPr>
        <p:spPr bwMode="auto">
          <a:xfrm>
            <a:off x="7696200" y="32004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F</a:t>
            </a:r>
          </a:p>
        </p:txBody>
      </p:sp>
      <p:sp>
        <p:nvSpPr>
          <p:cNvPr id="87062"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706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7064"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7065"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7066"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87067"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7068"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7069"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7070"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7071"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7072"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7073"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7074"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7075"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1921476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A0B2362-61FD-7944-8431-EA88FC05B174}" type="datetime1">
              <a:rPr lang="en-US" altLang="zh-CN" smtClean="0"/>
              <a:pPr>
                <a:defRPr/>
              </a:pPr>
              <a:t>12/23/2018</a:t>
            </a:fld>
            <a:endParaRPr lang="en-US" altLang="zh-CN" smtClean="0"/>
          </a:p>
        </p:txBody>
      </p:sp>
      <p:sp>
        <p:nvSpPr>
          <p:cNvPr id="8909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8909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425BA89-284C-4A0E-88F1-B36E83084603}" type="slidenum">
              <a:rPr lang="en-US" altLang="zh-CN" smtClean="0"/>
              <a:pPr>
                <a:defRPr/>
              </a:pPr>
              <a:t>44</a:t>
            </a:fld>
            <a:endParaRPr lang="en-US" altLang="zh-CN" smtClean="0"/>
          </a:p>
        </p:txBody>
      </p:sp>
      <p:sp>
        <p:nvSpPr>
          <p:cNvPr id="89093"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89094"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F, mark it as visited</a:t>
            </a:r>
          </a:p>
          <a:p>
            <a:pPr eaLnBrk="1" hangingPunct="1">
              <a:lnSpc>
                <a:spcPct val="90000"/>
              </a:lnSpc>
              <a:buFont typeface="Wingdings" charset="2"/>
              <a:buChar char="n"/>
              <a:defRPr/>
            </a:pPr>
            <a:r>
              <a:rPr lang="en-US" altLang="zh-CN" sz="2400"/>
              <a:t>Find F</a:t>
            </a:r>
            <a:r>
              <a:rPr lang="en-US" altLang="zh-CN" sz="2400">
                <a:latin typeface="Arial" charset="0"/>
              </a:rPr>
              <a:t>’</a:t>
            </a:r>
            <a:r>
              <a:rPr lang="en-US" altLang="zh-CN" sz="2400"/>
              <a:t>s first unvisited neighbor, no vertex found, Pop F</a:t>
            </a:r>
          </a:p>
          <a:p>
            <a:pPr lvl="1" eaLnBrk="1" hangingPunct="1">
              <a:lnSpc>
                <a:spcPct val="90000"/>
              </a:lnSpc>
              <a:buFont typeface="Wingdings" charset="2"/>
              <a:buChar char="n"/>
              <a:defRPr/>
            </a:pPr>
            <a:r>
              <a:rPr lang="en-US" altLang="zh-CN" sz="2000"/>
              <a:t>Visited Vertices  { A, B, C, D, E, F</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C, D</a:t>
            </a:r>
            <a:r>
              <a:rPr lang="en-US" altLang="zh-CN" sz="2000"/>
              <a:t>}</a:t>
            </a:r>
          </a:p>
          <a:p>
            <a:pPr lvl="1" eaLnBrk="1" hangingPunct="1">
              <a:lnSpc>
                <a:spcPct val="90000"/>
              </a:lnSpc>
              <a:buFont typeface="Wingdings" charset="2"/>
              <a:buChar char="n"/>
              <a:defRPr/>
            </a:pPr>
            <a:r>
              <a:rPr lang="en-US" altLang="zh-CN" sz="2000"/>
              <a:t>Unvisited Vertices { }</a:t>
            </a:r>
          </a:p>
        </p:txBody>
      </p:sp>
      <p:sp>
        <p:nvSpPr>
          <p:cNvPr id="89095"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89096"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89097"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098"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099"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100"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101"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102"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103"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104"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89105"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9106"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9107"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9108"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89109"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89110"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9111"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9112"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9113"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9114"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9115"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9116"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9117"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89118"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89119"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89120"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89121"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89122"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89123"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2331621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784FCFE-5A20-CE43-B5A4-BD314D60AEE6}" type="datetime1">
              <a:rPr lang="en-US" altLang="zh-CN" smtClean="0"/>
              <a:pPr>
                <a:defRPr/>
              </a:pPr>
              <a:t>12/23/2018</a:t>
            </a:fld>
            <a:endParaRPr lang="en-US" altLang="zh-CN" smtClean="0"/>
          </a:p>
        </p:txBody>
      </p:sp>
      <p:sp>
        <p:nvSpPr>
          <p:cNvPr id="9113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9114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1421951-F41A-4CEB-91DE-B12688F8E5E1}" type="slidenum">
              <a:rPr lang="en-US" altLang="zh-CN" smtClean="0"/>
              <a:pPr>
                <a:defRPr/>
              </a:pPr>
              <a:t>45</a:t>
            </a:fld>
            <a:endParaRPr lang="en-US" altLang="zh-CN" smtClean="0"/>
          </a:p>
        </p:txBody>
      </p:sp>
      <p:sp>
        <p:nvSpPr>
          <p:cNvPr id="91141"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91142"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D, mark it as visited</a:t>
            </a:r>
          </a:p>
          <a:p>
            <a:pPr eaLnBrk="1" hangingPunct="1">
              <a:lnSpc>
                <a:spcPct val="90000"/>
              </a:lnSpc>
              <a:buFont typeface="Wingdings" charset="2"/>
              <a:buChar char="n"/>
              <a:defRPr/>
            </a:pPr>
            <a:r>
              <a:rPr lang="en-US" altLang="zh-CN" sz="2400"/>
              <a:t>Find D</a:t>
            </a:r>
            <a:r>
              <a:rPr lang="en-US" altLang="zh-CN" sz="2400">
                <a:latin typeface="Arial" charset="0"/>
              </a:rPr>
              <a:t>’</a:t>
            </a:r>
            <a:r>
              <a:rPr lang="en-US" altLang="zh-CN" sz="2400"/>
              <a:t>s first unvisited neighbor, no vertex found, Pop D</a:t>
            </a:r>
          </a:p>
          <a:p>
            <a:pPr lvl="1" eaLnBrk="1" hangingPunct="1">
              <a:lnSpc>
                <a:spcPct val="90000"/>
              </a:lnSpc>
              <a:buFont typeface="Wingdings" charset="2"/>
              <a:buChar char="n"/>
              <a:defRPr/>
            </a:pPr>
            <a:r>
              <a:rPr lang="en-US" altLang="zh-CN" sz="2000"/>
              <a:t>Visited Vertices  { A, B, C, D, E, F</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C </a:t>
            </a:r>
            <a:r>
              <a:rPr lang="en-US" altLang="zh-CN" sz="2000"/>
              <a:t>}</a:t>
            </a:r>
          </a:p>
          <a:p>
            <a:pPr lvl="1" eaLnBrk="1" hangingPunct="1">
              <a:lnSpc>
                <a:spcPct val="90000"/>
              </a:lnSpc>
              <a:buFont typeface="Wingdings" charset="2"/>
              <a:buChar char="n"/>
              <a:defRPr/>
            </a:pPr>
            <a:r>
              <a:rPr lang="en-US" altLang="zh-CN" sz="2000"/>
              <a:t>Unvisited Vertices { }</a:t>
            </a:r>
          </a:p>
        </p:txBody>
      </p:sp>
      <p:sp>
        <p:nvSpPr>
          <p:cNvPr id="91143"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91144"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91145"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46"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47"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48"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49"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50"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51"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52"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1153"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1154"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1155"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1156"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91157"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91158"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91159"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1160"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1161"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1162"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1163"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1164"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1165"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91166"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1167"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1168"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1169"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1170"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1171"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15124881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00B98A2-B048-8D40-B912-408B93512E79}" type="datetime1">
              <a:rPr lang="en-US" altLang="zh-CN" smtClean="0"/>
              <a:pPr>
                <a:defRPr/>
              </a:pPr>
              <a:t>12/23/2018</a:t>
            </a:fld>
            <a:endParaRPr lang="en-US" altLang="zh-CN" smtClean="0"/>
          </a:p>
        </p:txBody>
      </p:sp>
      <p:sp>
        <p:nvSpPr>
          <p:cNvPr id="9318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9318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CD34D4D-DF96-4C42-9F84-FD5B6F81F29E}" type="slidenum">
              <a:rPr lang="en-US" altLang="zh-CN" smtClean="0"/>
              <a:pPr>
                <a:defRPr/>
              </a:pPr>
              <a:t>46</a:t>
            </a:fld>
            <a:endParaRPr lang="en-US" altLang="zh-CN" smtClean="0"/>
          </a:p>
        </p:txBody>
      </p:sp>
      <p:sp>
        <p:nvSpPr>
          <p:cNvPr id="93189"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93190"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C, mark it as visited</a:t>
            </a:r>
          </a:p>
          <a:p>
            <a:pPr eaLnBrk="1" hangingPunct="1">
              <a:lnSpc>
                <a:spcPct val="90000"/>
              </a:lnSpc>
              <a:buFont typeface="Wingdings" charset="2"/>
              <a:buChar char="n"/>
              <a:defRPr/>
            </a:pPr>
            <a:r>
              <a:rPr lang="en-US" altLang="zh-CN" sz="2400"/>
              <a:t>Find C</a:t>
            </a:r>
            <a:r>
              <a:rPr lang="en-US" altLang="zh-CN" sz="2400">
                <a:latin typeface="Arial" charset="0"/>
              </a:rPr>
              <a:t>’</a:t>
            </a:r>
            <a:r>
              <a:rPr lang="en-US" altLang="zh-CN" sz="2400"/>
              <a:t>s first unvisited neighbor, no vertex found, Pop C</a:t>
            </a:r>
          </a:p>
          <a:p>
            <a:pPr lvl="1" eaLnBrk="1" hangingPunct="1">
              <a:lnSpc>
                <a:spcPct val="90000"/>
              </a:lnSpc>
              <a:buFont typeface="Wingdings" charset="2"/>
              <a:buChar char="n"/>
              <a:defRPr/>
            </a:pPr>
            <a:r>
              <a:rPr lang="en-US" altLang="zh-CN" sz="2000"/>
              <a:t>Visited Vertices  { A, B, C, D, E, F</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B </a:t>
            </a:r>
            <a:r>
              <a:rPr lang="en-US" altLang="zh-CN" sz="2000"/>
              <a:t>}</a:t>
            </a:r>
          </a:p>
          <a:p>
            <a:pPr lvl="1" eaLnBrk="1" hangingPunct="1">
              <a:lnSpc>
                <a:spcPct val="90000"/>
              </a:lnSpc>
              <a:buFont typeface="Wingdings" charset="2"/>
              <a:buChar char="n"/>
              <a:defRPr/>
            </a:pPr>
            <a:r>
              <a:rPr lang="en-US" altLang="zh-CN" sz="2000"/>
              <a:t>Unvisited Vertices { }</a:t>
            </a:r>
          </a:p>
        </p:txBody>
      </p:sp>
      <p:sp>
        <p:nvSpPr>
          <p:cNvPr id="93191"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93192"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93193"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194"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195"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196"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197"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198"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199"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200"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3201"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3202"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3203"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3204"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93205"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93206"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93207"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3208"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3209"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3210"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3211"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3212"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3213"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3214"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3215"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3216"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3217"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3218"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3219"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35246877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E71ABA9-5E2C-EF4C-A941-CD040F33A16C}" type="datetime1">
              <a:rPr lang="en-US" altLang="zh-CN" smtClean="0"/>
              <a:pPr>
                <a:defRPr/>
              </a:pPr>
              <a:t>12/23/2018</a:t>
            </a:fld>
            <a:endParaRPr lang="en-US" altLang="zh-CN" smtClean="0"/>
          </a:p>
        </p:txBody>
      </p:sp>
      <p:sp>
        <p:nvSpPr>
          <p:cNvPr id="9523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9523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08DF12F-D2CD-4AC2-9050-B2257D90E5C3}" type="slidenum">
              <a:rPr lang="en-US" altLang="zh-CN" smtClean="0"/>
              <a:pPr>
                <a:defRPr/>
              </a:pPr>
              <a:t>47</a:t>
            </a:fld>
            <a:endParaRPr lang="en-US" altLang="zh-CN" smtClean="0"/>
          </a:p>
        </p:txBody>
      </p:sp>
      <p:sp>
        <p:nvSpPr>
          <p:cNvPr id="95237"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95238"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B, mark it as visited</a:t>
            </a:r>
          </a:p>
          <a:p>
            <a:pPr eaLnBrk="1" hangingPunct="1">
              <a:lnSpc>
                <a:spcPct val="90000"/>
              </a:lnSpc>
              <a:buFont typeface="Wingdings" charset="2"/>
              <a:buChar char="n"/>
              <a:defRPr/>
            </a:pPr>
            <a:r>
              <a:rPr lang="en-US" altLang="zh-CN" sz="2400"/>
              <a:t>Find B</a:t>
            </a:r>
            <a:r>
              <a:rPr lang="en-US" altLang="zh-CN" sz="2400">
                <a:latin typeface="Arial" charset="0"/>
              </a:rPr>
              <a:t>’</a:t>
            </a:r>
            <a:r>
              <a:rPr lang="en-US" altLang="zh-CN" sz="2400"/>
              <a:t>s first unvisited neighbor, no vertex found, Pop B</a:t>
            </a:r>
          </a:p>
          <a:p>
            <a:pPr lvl="1" eaLnBrk="1" hangingPunct="1">
              <a:lnSpc>
                <a:spcPct val="90000"/>
              </a:lnSpc>
              <a:buFont typeface="Wingdings" charset="2"/>
              <a:buChar char="n"/>
              <a:defRPr/>
            </a:pPr>
            <a:r>
              <a:rPr lang="en-US" altLang="zh-CN" sz="2000"/>
              <a:t>Visited Vertices  { A, B, C, D, E, F</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 </a:t>
            </a:r>
            <a:r>
              <a:rPr lang="en-US" altLang="zh-CN" sz="2000">
                <a:solidFill>
                  <a:srgbClr val="FF3300"/>
                </a:solidFill>
              </a:rPr>
              <a:t>A </a:t>
            </a:r>
            <a:r>
              <a:rPr lang="en-US" altLang="zh-CN" sz="2000"/>
              <a:t>}</a:t>
            </a:r>
          </a:p>
          <a:p>
            <a:pPr lvl="1" eaLnBrk="1" hangingPunct="1">
              <a:lnSpc>
                <a:spcPct val="90000"/>
              </a:lnSpc>
              <a:buFont typeface="Wingdings" charset="2"/>
              <a:buChar char="n"/>
              <a:defRPr/>
            </a:pPr>
            <a:r>
              <a:rPr lang="en-US" altLang="zh-CN" sz="2000"/>
              <a:t>Unvisited Vertices { }</a:t>
            </a:r>
          </a:p>
        </p:txBody>
      </p:sp>
      <p:sp>
        <p:nvSpPr>
          <p:cNvPr id="95239"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95240"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95241"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2"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3"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4"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5"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6"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7"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8"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5249"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5250"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5251"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5252"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95253"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95254"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9525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56"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57"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58"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59"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5260"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61"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62"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63"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5264"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65"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5266"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5267"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3380014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8A402EB-F9CD-2A44-A4FB-20B79826B920}" type="datetime1">
              <a:rPr lang="en-US" altLang="zh-CN" smtClean="0"/>
              <a:pPr>
                <a:defRPr/>
              </a:pPr>
              <a:t>12/23/2018</a:t>
            </a:fld>
            <a:endParaRPr lang="en-US" altLang="zh-CN" smtClean="0"/>
          </a:p>
        </p:txBody>
      </p:sp>
      <p:sp>
        <p:nvSpPr>
          <p:cNvPr id="9728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9728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04E144B-A558-4321-BED1-CF6D6EF2EDBA}" type="slidenum">
              <a:rPr lang="en-US" altLang="zh-CN" smtClean="0"/>
              <a:pPr>
                <a:defRPr/>
              </a:pPr>
              <a:t>48</a:t>
            </a:fld>
            <a:endParaRPr lang="en-US" altLang="zh-CN" smtClean="0"/>
          </a:p>
        </p:txBody>
      </p:sp>
      <p:sp>
        <p:nvSpPr>
          <p:cNvPr id="97285"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97286" name="Rectangle 3"/>
          <p:cNvSpPr>
            <a:spLocks noGrp="1" noChangeArrowheads="1"/>
          </p:cNvSpPr>
          <p:nvPr>
            <p:ph type="body" idx="1"/>
          </p:nvPr>
        </p:nvSpPr>
        <p:spPr>
          <a:xfrm>
            <a:off x="1828800" y="3657600"/>
            <a:ext cx="5562600" cy="2286000"/>
          </a:xfrm>
        </p:spPr>
        <p:txBody>
          <a:bodyPr>
            <a:normAutofit fontScale="92500" lnSpcReduction="10000"/>
          </a:bodyPr>
          <a:lstStyle/>
          <a:p>
            <a:pPr eaLnBrk="1" hangingPunct="1">
              <a:lnSpc>
                <a:spcPct val="90000"/>
              </a:lnSpc>
              <a:buFont typeface="Wingdings" charset="2"/>
              <a:buChar char="n"/>
              <a:defRPr/>
            </a:pPr>
            <a:r>
              <a:rPr lang="en-US" altLang="zh-CN" sz="2400"/>
              <a:t>Peek a vertex from stack, it is A, mark it as visited</a:t>
            </a:r>
          </a:p>
          <a:p>
            <a:pPr eaLnBrk="1" hangingPunct="1">
              <a:lnSpc>
                <a:spcPct val="90000"/>
              </a:lnSpc>
              <a:buFont typeface="Wingdings" charset="2"/>
              <a:buChar char="n"/>
              <a:defRPr/>
            </a:pPr>
            <a:r>
              <a:rPr lang="en-US" altLang="zh-CN" sz="2400"/>
              <a:t>Find A</a:t>
            </a:r>
            <a:r>
              <a:rPr lang="en-US" altLang="zh-CN" sz="2400">
                <a:latin typeface="Arial" charset="0"/>
              </a:rPr>
              <a:t>’</a:t>
            </a:r>
            <a:r>
              <a:rPr lang="en-US" altLang="zh-CN" sz="2400"/>
              <a:t>s first unvisited neighbor, no vertex found, Pop A</a:t>
            </a:r>
          </a:p>
          <a:p>
            <a:pPr lvl="1" eaLnBrk="1" hangingPunct="1">
              <a:lnSpc>
                <a:spcPct val="90000"/>
              </a:lnSpc>
              <a:buFont typeface="Wingdings" charset="2"/>
              <a:buChar char="n"/>
              <a:defRPr/>
            </a:pPr>
            <a:r>
              <a:rPr lang="en-US" altLang="zh-CN" sz="2000"/>
              <a:t>Visited Vertices  { A, B, C, D, E, F</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Probing Vertices {</a:t>
            </a:r>
            <a:r>
              <a:rPr lang="en-US" altLang="zh-CN" sz="2000">
                <a:solidFill>
                  <a:srgbClr val="FF3300"/>
                </a:solidFill>
              </a:rPr>
              <a:t> </a:t>
            </a:r>
            <a:r>
              <a:rPr lang="en-US" altLang="zh-CN" sz="2000"/>
              <a:t>}</a:t>
            </a:r>
          </a:p>
          <a:p>
            <a:pPr lvl="1" eaLnBrk="1" hangingPunct="1">
              <a:lnSpc>
                <a:spcPct val="90000"/>
              </a:lnSpc>
              <a:buFont typeface="Wingdings" charset="2"/>
              <a:buChar char="n"/>
              <a:defRPr/>
            </a:pPr>
            <a:r>
              <a:rPr lang="en-US" altLang="zh-CN" sz="2000"/>
              <a:t>Unvisited Vertices { }</a:t>
            </a:r>
          </a:p>
        </p:txBody>
      </p:sp>
      <p:sp>
        <p:nvSpPr>
          <p:cNvPr id="97287"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97288"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97289"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0"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1"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2"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3"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4"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5"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6"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7297"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7298"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7299"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7300"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97301"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97302"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9730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04" name="Rectangle 21"/>
          <p:cNvSpPr>
            <a:spLocks noChangeArrowheads="1"/>
          </p:cNvSpPr>
          <p:nvPr/>
        </p:nvSpPr>
        <p:spPr bwMode="auto">
          <a:xfrm>
            <a:off x="9677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05" name="Rectangle 22"/>
          <p:cNvSpPr>
            <a:spLocks noChangeArrowheads="1"/>
          </p:cNvSpPr>
          <p:nvPr/>
        </p:nvSpPr>
        <p:spPr bwMode="auto">
          <a:xfrm>
            <a:off x="9677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06" name="Rectangle 23"/>
          <p:cNvSpPr>
            <a:spLocks noChangeArrowheads="1"/>
          </p:cNvSpPr>
          <p:nvPr/>
        </p:nvSpPr>
        <p:spPr bwMode="auto">
          <a:xfrm>
            <a:off x="9677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07" name="Rectangle 24"/>
          <p:cNvSpPr>
            <a:spLocks noChangeArrowheads="1"/>
          </p:cNvSpPr>
          <p:nvPr/>
        </p:nvSpPr>
        <p:spPr bwMode="auto">
          <a:xfrm>
            <a:off x="9677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97308" name="Rectangle 25"/>
          <p:cNvSpPr>
            <a:spLocks noChangeArrowheads="1"/>
          </p:cNvSpPr>
          <p:nvPr/>
        </p:nvSpPr>
        <p:spPr bwMode="auto">
          <a:xfrm>
            <a:off x="9677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09" name="Rectangle 26"/>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10" name="Rectangle 27"/>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11" name="Rectangle 28"/>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97312" name="Rectangle 29"/>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13" name="Rectangle 30"/>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7314" name="Rectangle 31"/>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7315" name="AutoShape 32"/>
          <p:cNvSpPr>
            <a:spLocks noChangeArrowheads="1"/>
          </p:cNvSpPr>
          <p:nvPr/>
        </p:nvSpPr>
        <p:spPr bwMode="auto">
          <a:xfrm>
            <a:off x="9067800" y="5181600"/>
            <a:ext cx="533400" cy="152400"/>
          </a:xfrm>
          <a:prstGeom prst="rightArrow">
            <a:avLst>
              <a:gd name="adj1" fmla="val 50000"/>
              <a:gd name="adj2" fmla="val 875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1781469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7D36D00-DADB-5E4F-9D05-52E116CA1143}" type="datetime1">
              <a:rPr lang="en-US" altLang="zh-CN" smtClean="0"/>
              <a:pPr>
                <a:defRPr/>
              </a:pPr>
              <a:t>12/23/2018</a:t>
            </a:fld>
            <a:endParaRPr lang="en-US" altLang="zh-CN" smtClean="0"/>
          </a:p>
        </p:txBody>
      </p:sp>
      <p:sp>
        <p:nvSpPr>
          <p:cNvPr id="9933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9933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8B90F32-3653-4449-990F-DA3024050A18}" type="slidenum">
              <a:rPr lang="en-US" altLang="zh-CN" smtClean="0"/>
              <a:pPr>
                <a:defRPr/>
              </a:pPr>
              <a:t>49</a:t>
            </a:fld>
            <a:endParaRPr lang="en-US" altLang="zh-CN" smtClean="0"/>
          </a:p>
        </p:txBody>
      </p:sp>
      <p:sp>
        <p:nvSpPr>
          <p:cNvPr id="99333" name="Rectangle 2"/>
          <p:cNvSpPr>
            <a:spLocks noGrp="1" noChangeArrowheads="1"/>
          </p:cNvSpPr>
          <p:nvPr>
            <p:ph type="title"/>
          </p:nvPr>
        </p:nvSpPr>
        <p:spPr>
          <a:xfrm>
            <a:off x="2286000" y="228600"/>
            <a:ext cx="7772400" cy="1143000"/>
          </a:xfrm>
        </p:spPr>
        <p:txBody>
          <a:bodyPr/>
          <a:lstStyle/>
          <a:p>
            <a:pPr eaLnBrk="1" hangingPunct="1">
              <a:defRPr/>
            </a:pPr>
            <a:r>
              <a:rPr lang="en-US" altLang="zh-CN"/>
              <a:t>Depth First Traversal (Cont)</a:t>
            </a:r>
          </a:p>
        </p:txBody>
      </p:sp>
      <p:sp>
        <p:nvSpPr>
          <p:cNvPr id="99334" name="Rectangle 3"/>
          <p:cNvSpPr>
            <a:spLocks noGrp="1" noChangeArrowheads="1"/>
          </p:cNvSpPr>
          <p:nvPr>
            <p:ph type="body" idx="1"/>
          </p:nvPr>
        </p:nvSpPr>
        <p:spPr>
          <a:xfrm>
            <a:off x="1828800" y="3657600"/>
            <a:ext cx="5562600" cy="2286000"/>
          </a:xfrm>
        </p:spPr>
        <p:txBody>
          <a:bodyPr/>
          <a:lstStyle/>
          <a:p>
            <a:pPr eaLnBrk="1" hangingPunct="1">
              <a:lnSpc>
                <a:spcPct val="90000"/>
              </a:lnSpc>
              <a:buFont typeface="Wingdings" charset="2"/>
              <a:buChar char="n"/>
              <a:defRPr/>
            </a:pPr>
            <a:r>
              <a:rPr lang="en-US" altLang="zh-CN"/>
              <a:t>Now probing list is empty</a:t>
            </a:r>
          </a:p>
          <a:p>
            <a:pPr eaLnBrk="1" hangingPunct="1">
              <a:lnSpc>
                <a:spcPct val="90000"/>
              </a:lnSpc>
              <a:buFont typeface="Wingdings" charset="2"/>
              <a:buChar char="n"/>
              <a:defRPr/>
            </a:pPr>
            <a:r>
              <a:rPr lang="en-US" altLang="zh-CN"/>
              <a:t>End of Depth First Traversal</a:t>
            </a:r>
          </a:p>
          <a:p>
            <a:pPr lvl="1" eaLnBrk="1" hangingPunct="1">
              <a:lnSpc>
                <a:spcPct val="90000"/>
              </a:lnSpc>
              <a:buFont typeface="Wingdings" charset="2"/>
              <a:buChar char="n"/>
              <a:defRPr/>
            </a:pPr>
            <a:r>
              <a:rPr lang="en-US" altLang="zh-CN"/>
              <a:t>Visited Vertices  { A, B, C, D, E, F</a:t>
            </a:r>
            <a:r>
              <a:rPr lang="en-US" altLang="zh-CN">
                <a:solidFill>
                  <a:srgbClr val="FF3300"/>
                </a:solidFill>
              </a:rPr>
              <a:t> </a:t>
            </a:r>
            <a:r>
              <a:rPr lang="en-US" altLang="zh-CN"/>
              <a:t>}</a:t>
            </a:r>
          </a:p>
          <a:p>
            <a:pPr lvl="1" eaLnBrk="1" hangingPunct="1">
              <a:lnSpc>
                <a:spcPct val="90000"/>
              </a:lnSpc>
              <a:buFont typeface="Wingdings" charset="2"/>
              <a:buChar char="n"/>
              <a:defRPr/>
            </a:pPr>
            <a:r>
              <a:rPr lang="en-US" altLang="zh-CN"/>
              <a:t>Probing Vertices {</a:t>
            </a:r>
            <a:r>
              <a:rPr lang="en-US" altLang="zh-CN">
                <a:solidFill>
                  <a:srgbClr val="FF3300"/>
                </a:solidFill>
              </a:rPr>
              <a:t> </a:t>
            </a:r>
            <a:r>
              <a:rPr lang="en-US" altLang="zh-CN"/>
              <a:t>}</a:t>
            </a:r>
          </a:p>
          <a:p>
            <a:pPr lvl="1" eaLnBrk="1" hangingPunct="1">
              <a:lnSpc>
                <a:spcPct val="90000"/>
              </a:lnSpc>
              <a:buFont typeface="Wingdings" charset="2"/>
              <a:buChar char="n"/>
              <a:defRPr/>
            </a:pPr>
            <a:r>
              <a:rPr lang="en-US" altLang="zh-CN"/>
              <a:t>Unvisited Vertices { }</a:t>
            </a:r>
          </a:p>
        </p:txBody>
      </p:sp>
      <p:sp>
        <p:nvSpPr>
          <p:cNvPr id="99335" name="Text Box 4"/>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99336" name="Text Box 5"/>
          <p:cNvSpPr txBox="1">
            <a:spLocks noChangeArrowheads="1"/>
          </p:cNvSpPr>
          <p:nvPr/>
        </p:nvSpPr>
        <p:spPr bwMode="auto">
          <a:xfrm>
            <a:off x="8915400" y="5791200"/>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stack</a:t>
            </a:r>
          </a:p>
        </p:txBody>
      </p:sp>
      <p:sp>
        <p:nvSpPr>
          <p:cNvPr id="99337" name="Line 6"/>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38" name="Line 7"/>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39" name="Line 8"/>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40" name="Line 9"/>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41" name="Line 10"/>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42" name="Line 11"/>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43" name="Line 12"/>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44" name="Line 13"/>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9345" name="Oval 14"/>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99346" name="Oval 15"/>
          <p:cNvSpPr>
            <a:spLocks noChangeArrowheads="1"/>
          </p:cNvSpPr>
          <p:nvPr/>
        </p:nvSpPr>
        <p:spPr bwMode="auto">
          <a:xfrm>
            <a:off x="7543800" y="22860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99347" name="Oval 16"/>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99348" name="Oval 17"/>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99349" name="Oval 18"/>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99350" name="Oval 19"/>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99351" name="Rectangle 20"/>
          <p:cNvSpPr>
            <a:spLocks noChangeArrowheads="1"/>
          </p:cNvSpPr>
          <p:nvPr/>
        </p:nvSpPr>
        <p:spPr bwMode="auto">
          <a:xfrm>
            <a:off x="8534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9352" name="Rectangle 21"/>
          <p:cNvSpPr>
            <a:spLocks noChangeArrowheads="1"/>
          </p:cNvSpPr>
          <p:nvPr/>
        </p:nvSpPr>
        <p:spPr bwMode="auto">
          <a:xfrm>
            <a:off x="8534400" y="48768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9353" name="Rectangle 22"/>
          <p:cNvSpPr>
            <a:spLocks noChangeArrowheads="1"/>
          </p:cNvSpPr>
          <p:nvPr/>
        </p:nvSpPr>
        <p:spPr bwMode="auto">
          <a:xfrm>
            <a:off x="8534400" y="51816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99354" name="Rectangle 23"/>
          <p:cNvSpPr>
            <a:spLocks noChangeArrowheads="1"/>
          </p:cNvSpPr>
          <p:nvPr/>
        </p:nvSpPr>
        <p:spPr bwMode="auto">
          <a:xfrm>
            <a:off x="8534400" y="42672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9355" name="Rectangle 24"/>
          <p:cNvSpPr>
            <a:spLocks noChangeArrowheads="1"/>
          </p:cNvSpPr>
          <p:nvPr/>
        </p:nvSpPr>
        <p:spPr bwMode="auto">
          <a:xfrm>
            <a:off x="8534400" y="5486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99356" name="Rectangle 25"/>
          <p:cNvSpPr>
            <a:spLocks noChangeArrowheads="1"/>
          </p:cNvSpPr>
          <p:nvPr/>
        </p:nvSpPr>
        <p:spPr bwMode="auto">
          <a:xfrm>
            <a:off x="8534400" y="39624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Tree>
    <p:extLst>
      <p:ext uri="{BB962C8B-B14F-4D97-AF65-F5344CB8AC3E}">
        <p14:creationId xmlns:p14="http://schemas.microsoft.com/office/powerpoint/2010/main" val="33154213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08CD723-D898-014C-BD0D-8261265B3E63}" type="datetime1">
              <a:rPr lang="en-US" altLang="zh-CN" smtClean="0"/>
              <a:pPr>
                <a:defRPr/>
              </a:pPr>
              <a:t>12/23/2018</a:t>
            </a:fld>
            <a:endParaRPr lang="en-US" altLang="zh-CN" smtClean="0"/>
          </a:p>
        </p:txBody>
      </p:sp>
      <p:sp>
        <p:nvSpPr>
          <p:cNvPr id="92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92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8C81299-54C8-4DFC-995E-DE1687694B0B}" type="slidenum">
              <a:rPr lang="en-US" altLang="zh-CN" smtClean="0"/>
              <a:pPr>
                <a:defRPr/>
              </a:pPr>
              <a:t>5</a:t>
            </a:fld>
            <a:endParaRPr lang="en-US" altLang="zh-CN" smtClean="0"/>
          </a:p>
        </p:txBody>
      </p:sp>
      <p:sp>
        <p:nvSpPr>
          <p:cNvPr id="9221" name="Line 2"/>
          <p:cNvSpPr>
            <a:spLocks noChangeShapeType="1"/>
          </p:cNvSpPr>
          <p:nvPr/>
        </p:nvSpPr>
        <p:spPr bwMode="auto">
          <a:xfrm flipH="1">
            <a:off x="4191000" y="2514600"/>
            <a:ext cx="19812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22" name="Line 3"/>
          <p:cNvSpPr>
            <a:spLocks noChangeShapeType="1"/>
          </p:cNvSpPr>
          <p:nvPr/>
        </p:nvSpPr>
        <p:spPr bwMode="auto">
          <a:xfrm>
            <a:off x="4648200" y="2438400"/>
            <a:ext cx="1905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23" name="Line 4"/>
          <p:cNvSpPr>
            <a:spLocks noChangeShapeType="1"/>
          </p:cNvSpPr>
          <p:nvPr/>
        </p:nvSpPr>
        <p:spPr bwMode="auto">
          <a:xfrm flipH="1">
            <a:off x="3962400" y="2362200"/>
            <a:ext cx="457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24" name="Line 5"/>
          <p:cNvSpPr>
            <a:spLocks noChangeShapeType="1"/>
          </p:cNvSpPr>
          <p:nvPr/>
        </p:nvSpPr>
        <p:spPr bwMode="auto">
          <a:xfrm flipV="1">
            <a:off x="4724400" y="3276600"/>
            <a:ext cx="1752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25" name="Rectangle 6"/>
          <p:cNvSpPr>
            <a:spLocks noGrp="1" noChangeArrowheads="1"/>
          </p:cNvSpPr>
          <p:nvPr>
            <p:ph type="title"/>
          </p:nvPr>
        </p:nvSpPr>
        <p:spPr/>
        <p:txBody>
          <a:bodyPr/>
          <a:lstStyle/>
          <a:p>
            <a:pPr eaLnBrk="1" hangingPunct="1">
              <a:defRPr/>
            </a:pPr>
            <a:r>
              <a:rPr lang="en-US" altLang="zh-CN">
                <a:latin typeface="宋体" charset="0"/>
              </a:rPr>
              <a:t>Graphs</a:t>
            </a:r>
            <a:r>
              <a:rPr lang="en-US" altLang="zh-CN"/>
              <a:t> example: Computer Network Or Internet</a:t>
            </a:r>
          </a:p>
        </p:txBody>
      </p:sp>
      <p:sp>
        <p:nvSpPr>
          <p:cNvPr id="9226" name="Oval 7"/>
          <p:cNvSpPr>
            <a:spLocks noChangeArrowheads="1"/>
          </p:cNvSpPr>
          <p:nvPr/>
        </p:nvSpPr>
        <p:spPr bwMode="auto">
          <a:xfrm>
            <a:off x="6019800" y="213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27" name="Oval 8"/>
          <p:cNvSpPr>
            <a:spLocks noChangeArrowheads="1"/>
          </p:cNvSpPr>
          <p:nvPr/>
        </p:nvSpPr>
        <p:spPr bwMode="auto">
          <a:xfrm>
            <a:off x="3733800" y="3276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28" name="Oval 9"/>
          <p:cNvSpPr>
            <a:spLocks noChangeArrowheads="1"/>
          </p:cNvSpPr>
          <p:nvPr/>
        </p:nvSpPr>
        <p:spPr bwMode="auto">
          <a:xfrm>
            <a:off x="28956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29" name="Oval 10"/>
          <p:cNvSpPr>
            <a:spLocks noChangeArrowheads="1"/>
          </p:cNvSpPr>
          <p:nvPr/>
        </p:nvSpPr>
        <p:spPr bwMode="auto">
          <a:xfrm>
            <a:off x="37338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30" name="Oval 11"/>
          <p:cNvSpPr>
            <a:spLocks noChangeArrowheads="1"/>
          </p:cNvSpPr>
          <p:nvPr/>
        </p:nvSpPr>
        <p:spPr bwMode="auto">
          <a:xfrm>
            <a:off x="45720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31" name="Oval 12"/>
          <p:cNvSpPr>
            <a:spLocks noChangeArrowheads="1"/>
          </p:cNvSpPr>
          <p:nvPr/>
        </p:nvSpPr>
        <p:spPr bwMode="auto">
          <a:xfrm>
            <a:off x="6324600" y="30480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32" name="Oval 13"/>
          <p:cNvSpPr>
            <a:spLocks noChangeArrowheads="1"/>
          </p:cNvSpPr>
          <p:nvPr/>
        </p:nvSpPr>
        <p:spPr bwMode="auto">
          <a:xfrm>
            <a:off x="5867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33" name="Oval 14"/>
          <p:cNvSpPr>
            <a:spLocks noChangeArrowheads="1"/>
          </p:cNvSpPr>
          <p:nvPr/>
        </p:nvSpPr>
        <p:spPr bwMode="auto">
          <a:xfrm>
            <a:off x="6629400" y="4267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34" name="Oval 15"/>
          <p:cNvSpPr>
            <a:spLocks noChangeArrowheads="1"/>
          </p:cNvSpPr>
          <p:nvPr/>
        </p:nvSpPr>
        <p:spPr bwMode="auto">
          <a:xfrm>
            <a:off x="7467600" y="4343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9235" name="Line 16"/>
          <p:cNvSpPr>
            <a:spLocks noChangeShapeType="1"/>
          </p:cNvSpPr>
          <p:nvPr/>
        </p:nvSpPr>
        <p:spPr bwMode="auto">
          <a:xfrm>
            <a:off x="6248400" y="2590800"/>
            <a:ext cx="152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36" name="Line 17"/>
          <p:cNvSpPr>
            <a:spLocks noChangeShapeType="1"/>
          </p:cNvSpPr>
          <p:nvPr/>
        </p:nvSpPr>
        <p:spPr bwMode="auto">
          <a:xfrm>
            <a:off x="3962400" y="37338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37" name="Line 18"/>
          <p:cNvSpPr>
            <a:spLocks noChangeShapeType="1"/>
          </p:cNvSpPr>
          <p:nvPr/>
        </p:nvSpPr>
        <p:spPr bwMode="auto">
          <a:xfrm flipH="1">
            <a:off x="3124200" y="36576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38" name="Line 19"/>
          <p:cNvSpPr>
            <a:spLocks noChangeShapeType="1"/>
          </p:cNvSpPr>
          <p:nvPr/>
        </p:nvSpPr>
        <p:spPr bwMode="auto">
          <a:xfrm>
            <a:off x="4191000" y="36576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39" name="Line 20"/>
          <p:cNvSpPr>
            <a:spLocks noChangeShapeType="1"/>
          </p:cNvSpPr>
          <p:nvPr/>
        </p:nvSpPr>
        <p:spPr bwMode="auto">
          <a:xfrm>
            <a:off x="6629400" y="3505200"/>
            <a:ext cx="152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40" name="Line 21"/>
          <p:cNvSpPr>
            <a:spLocks noChangeShapeType="1"/>
          </p:cNvSpPr>
          <p:nvPr/>
        </p:nvSpPr>
        <p:spPr bwMode="auto">
          <a:xfrm flipH="1">
            <a:off x="6096000" y="3505200"/>
            <a:ext cx="3048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41" name="Line 22"/>
          <p:cNvSpPr>
            <a:spLocks noChangeShapeType="1"/>
          </p:cNvSpPr>
          <p:nvPr/>
        </p:nvSpPr>
        <p:spPr bwMode="auto">
          <a:xfrm>
            <a:off x="6705600" y="3352800"/>
            <a:ext cx="914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9242" name="Rectangle 23"/>
          <p:cNvSpPr>
            <a:spLocks noChangeArrowheads="1"/>
          </p:cNvSpPr>
          <p:nvPr/>
        </p:nvSpPr>
        <p:spPr bwMode="auto">
          <a:xfrm>
            <a:off x="6553200" y="2133600"/>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ECNU</a:t>
            </a:r>
          </a:p>
        </p:txBody>
      </p:sp>
      <p:sp>
        <p:nvSpPr>
          <p:cNvPr id="9243" name="Rectangle 24"/>
          <p:cNvSpPr>
            <a:spLocks noChangeArrowheads="1"/>
          </p:cNvSpPr>
          <p:nvPr/>
        </p:nvSpPr>
        <p:spPr bwMode="auto">
          <a:xfrm>
            <a:off x="7162800" y="2971800"/>
            <a:ext cx="2286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Regional Network</a:t>
            </a:r>
          </a:p>
        </p:txBody>
      </p:sp>
      <p:sp>
        <p:nvSpPr>
          <p:cNvPr id="9244" name="Rectangle 25"/>
          <p:cNvSpPr>
            <a:spLocks noChangeArrowheads="1"/>
          </p:cNvSpPr>
          <p:nvPr/>
        </p:nvSpPr>
        <p:spPr bwMode="auto">
          <a:xfrm>
            <a:off x="4114800" y="4800600"/>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Intel</a:t>
            </a:r>
          </a:p>
        </p:txBody>
      </p:sp>
      <p:sp>
        <p:nvSpPr>
          <p:cNvPr id="9245" name="Rectangle 26"/>
          <p:cNvSpPr>
            <a:spLocks noChangeArrowheads="1"/>
          </p:cNvSpPr>
          <p:nvPr/>
        </p:nvSpPr>
        <p:spPr bwMode="auto">
          <a:xfrm>
            <a:off x="7772400" y="46482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UNT</a:t>
            </a:r>
          </a:p>
        </p:txBody>
      </p:sp>
      <p:sp>
        <p:nvSpPr>
          <p:cNvPr id="9246" name="Oval 27"/>
          <p:cNvSpPr>
            <a:spLocks noChangeArrowheads="1"/>
          </p:cNvSpPr>
          <p:nvPr/>
        </p:nvSpPr>
        <p:spPr bwMode="auto">
          <a:xfrm>
            <a:off x="4191000" y="21336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a:defRPr/>
            </a:pPr>
            <a:endParaRPr lang="zh-CN" altLang="zh-CN">
              <a:latin typeface="Arial" charset="0"/>
            </a:endParaRPr>
          </a:p>
        </p:txBody>
      </p:sp>
      <p:sp>
        <p:nvSpPr>
          <p:cNvPr id="9247" name="Rectangle 28"/>
          <p:cNvSpPr>
            <a:spLocks noChangeArrowheads="1"/>
          </p:cNvSpPr>
          <p:nvPr/>
        </p:nvSpPr>
        <p:spPr bwMode="auto">
          <a:xfrm>
            <a:off x="2640013" y="2097088"/>
            <a:ext cx="1219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FuDan University </a:t>
            </a:r>
          </a:p>
        </p:txBody>
      </p:sp>
    </p:spTree>
    <p:extLst>
      <p:ext uri="{BB962C8B-B14F-4D97-AF65-F5344CB8AC3E}">
        <p14:creationId xmlns:p14="http://schemas.microsoft.com/office/powerpoint/2010/main" val="20913722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CD09B12-4E88-5C4C-90C0-A24132C9807A}" type="datetime1">
              <a:rPr lang="en-US" altLang="zh-CN" smtClean="0"/>
              <a:pPr>
                <a:defRPr/>
              </a:pPr>
              <a:t>12/23/2018</a:t>
            </a:fld>
            <a:endParaRPr lang="en-US" altLang="zh-CN" smtClean="0"/>
          </a:p>
        </p:txBody>
      </p:sp>
      <p:sp>
        <p:nvSpPr>
          <p:cNvPr id="10137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0138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AE809D2-CFBB-43CF-A3C4-C884D4EB4790}" type="slidenum">
              <a:rPr lang="en-US" altLang="zh-CN" smtClean="0"/>
              <a:pPr>
                <a:defRPr/>
              </a:pPr>
              <a:t>50</a:t>
            </a:fld>
            <a:endParaRPr lang="en-US" altLang="zh-CN" smtClean="0"/>
          </a:p>
        </p:txBody>
      </p:sp>
      <p:sp>
        <p:nvSpPr>
          <p:cNvPr id="101381" name="Rectangle 2"/>
          <p:cNvSpPr>
            <a:spLocks noGrp="1" noChangeArrowheads="1"/>
          </p:cNvSpPr>
          <p:nvPr>
            <p:ph type="title"/>
          </p:nvPr>
        </p:nvSpPr>
        <p:spPr>
          <a:xfrm>
            <a:off x="7081157" y="10318"/>
            <a:ext cx="10515600" cy="1325563"/>
          </a:xfrm>
        </p:spPr>
        <p:txBody>
          <a:bodyPr>
            <a:normAutofit/>
          </a:bodyPr>
          <a:lstStyle/>
          <a:p>
            <a:pPr eaLnBrk="1" hangingPunct="1">
              <a:defRPr/>
            </a:pPr>
            <a:r>
              <a:rPr lang="en-US" altLang="zh-CN" sz="3600" b="1" dirty="0" smtClean="0"/>
              <a:t>Breadth-First </a:t>
            </a:r>
            <a:r>
              <a:rPr lang="en-US" altLang="zh-CN" sz="3600" b="1" dirty="0"/>
              <a:t>Algorithm</a:t>
            </a:r>
          </a:p>
        </p:txBody>
      </p:sp>
      <p:sp>
        <p:nvSpPr>
          <p:cNvPr id="101382" name="Rectangle 3"/>
          <p:cNvSpPr>
            <a:spLocks noGrp="1" noChangeArrowheads="1"/>
          </p:cNvSpPr>
          <p:nvPr>
            <p:ph type="body" idx="1"/>
          </p:nvPr>
        </p:nvSpPr>
        <p:spPr>
          <a:xfrm>
            <a:off x="144032" y="244475"/>
            <a:ext cx="9711168" cy="6949282"/>
          </a:xfrm>
        </p:spPr>
        <p:txBody>
          <a:bodyPr>
            <a:noAutofit/>
          </a:bodyPr>
          <a:lstStyle/>
          <a:p>
            <a:pPr eaLnBrk="1" hangingPunct="1">
              <a:lnSpc>
                <a:spcPct val="80000"/>
              </a:lnSpc>
              <a:buFont typeface="Wingdings" charset="2"/>
              <a:buNone/>
              <a:defRPr/>
            </a:pPr>
            <a:r>
              <a:rPr lang="en-US" altLang="zh-CN" sz="1600" b="1" dirty="0"/>
              <a:t>template &lt;</a:t>
            </a:r>
            <a:r>
              <a:rPr lang="en-US" altLang="zh-CN" sz="1600" b="1" dirty="0" err="1"/>
              <a:t>int</a:t>
            </a:r>
            <a:r>
              <a:rPr lang="en-US" altLang="zh-CN" sz="1600" b="1" dirty="0"/>
              <a:t> </a:t>
            </a:r>
            <a:r>
              <a:rPr lang="en-US" altLang="zh-CN" sz="1600" b="1" dirty="0" err="1"/>
              <a:t>max_size</a:t>
            </a:r>
            <a:r>
              <a:rPr lang="en-US" altLang="zh-CN" sz="1600" b="1" dirty="0"/>
              <a:t>&gt;</a:t>
            </a:r>
          </a:p>
          <a:p>
            <a:pPr eaLnBrk="1" hangingPunct="1">
              <a:lnSpc>
                <a:spcPct val="80000"/>
              </a:lnSpc>
              <a:buFont typeface="Wingdings" charset="2"/>
              <a:buNone/>
              <a:defRPr/>
            </a:pPr>
            <a:r>
              <a:rPr lang="en-US" altLang="zh-CN" sz="1600" b="1" dirty="0"/>
              <a:t>void Digraph&lt;</a:t>
            </a:r>
            <a:r>
              <a:rPr lang="en-US" altLang="zh-CN" sz="1600" b="1" dirty="0" err="1"/>
              <a:t>max_size</a:t>
            </a:r>
            <a:r>
              <a:rPr lang="en-US" altLang="zh-CN" sz="1600" b="1" dirty="0"/>
              <a:t>&gt; :: </a:t>
            </a:r>
            <a:r>
              <a:rPr lang="en-US" altLang="zh-CN" sz="1600" b="1" dirty="0" err="1"/>
              <a:t>breadth_first</a:t>
            </a:r>
            <a:r>
              <a:rPr lang="en-US" altLang="zh-CN" sz="1600" b="1" dirty="0"/>
              <a:t>(void (*visit)(Vertex &amp;)) </a:t>
            </a:r>
            <a:r>
              <a:rPr lang="en-US" altLang="zh-CN" sz="1600" b="1" dirty="0" err="1"/>
              <a:t>const</a:t>
            </a:r>
            <a:endParaRPr lang="en-US" altLang="zh-CN" sz="1600" b="1" dirty="0"/>
          </a:p>
          <a:p>
            <a:pPr eaLnBrk="1" hangingPunct="1">
              <a:lnSpc>
                <a:spcPct val="80000"/>
              </a:lnSpc>
              <a:buFont typeface="Wingdings" charset="2"/>
              <a:buNone/>
              <a:defRPr/>
            </a:pPr>
            <a:r>
              <a:rPr lang="en-US" altLang="zh-CN" sz="1600" b="1" dirty="0" smtClean="0"/>
              <a:t>{</a:t>
            </a:r>
            <a:endParaRPr lang="en-US" altLang="zh-CN" sz="1600" b="1" dirty="0"/>
          </a:p>
          <a:p>
            <a:pPr eaLnBrk="1" hangingPunct="1">
              <a:lnSpc>
                <a:spcPct val="80000"/>
              </a:lnSpc>
              <a:buFont typeface="Wingdings" charset="2"/>
              <a:buNone/>
              <a:defRPr/>
            </a:pPr>
            <a:r>
              <a:rPr lang="en-US" altLang="zh-CN" sz="1600" b="1" dirty="0"/>
              <a:t>	Queue q;</a:t>
            </a:r>
          </a:p>
          <a:p>
            <a:pPr eaLnBrk="1" hangingPunct="1">
              <a:lnSpc>
                <a:spcPct val="80000"/>
              </a:lnSpc>
              <a:buFont typeface="Wingdings" charset="2"/>
              <a:buNone/>
              <a:defRPr/>
            </a:pPr>
            <a:r>
              <a:rPr lang="en-US" altLang="zh-CN" sz="1600" b="1" dirty="0"/>
              <a:t>	bool visited[</a:t>
            </a:r>
            <a:r>
              <a:rPr lang="en-US" altLang="zh-CN" sz="1600" b="1" dirty="0" err="1"/>
              <a:t>max_size</a:t>
            </a:r>
            <a:r>
              <a:rPr lang="en-US" altLang="zh-CN" sz="1600" b="1" dirty="0"/>
              <a:t>];</a:t>
            </a:r>
          </a:p>
          <a:p>
            <a:pPr eaLnBrk="1" hangingPunct="1">
              <a:lnSpc>
                <a:spcPct val="80000"/>
              </a:lnSpc>
              <a:buFont typeface="Wingdings" charset="2"/>
              <a:buNone/>
              <a:defRPr/>
            </a:pPr>
            <a:r>
              <a:rPr lang="en-US" altLang="zh-CN" sz="1600" b="1" dirty="0"/>
              <a:t>	Vertex v, w, x;</a:t>
            </a:r>
          </a:p>
          <a:p>
            <a:pPr eaLnBrk="1" hangingPunct="1">
              <a:lnSpc>
                <a:spcPct val="80000"/>
              </a:lnSpc>
              <a:buFont typeface="Wingdings" charset="2"/>
              <a:buNone/>
              <a:defRPr/>
            </a:pPr>
            <a:r>
              <a:rPr lang="en-US" altLang="zh-CN" sz="1600" b="1" dirty="0"/>
              <a:t>	for (all v in G) visited[v] = false;</a:t>
            </a:r>
          </a:p>
          <a:p>
            <a:pPr eaLnBrk="1" hangingPunct="1">
              <a:lnSpc>
                <a:spcPct val="80000"/>
              </a:lnSpc>
              <a:buFont typeface="Wingdings" charset="2"/>
              <a:buNone/>
              <a:defRPr/>
            </a:pPr>
            <a:r>
              <a:rPr lang="en-US" altLang="zh-CN" sz="1600" b="1" dirty="0"/>
              <a:t>	for (all v in G)</a:t>
            </a:r>
          </a:p>
          <a:p>
            <a:pPr eaLnBrk="1" hangingPunct="1">
              <a:lnSpc>
                <a:spcPct val="80000"/>
              </a:lnSpc>
              <a:buFont typeface="Wingdings" charset="2"/>
              <a:buNone/>
              <a:defRPr/>
            </a:pPr>
            <a:r>
              <a:rPr lang="en-US" altLang="zh-CN" sz="1600" b="1" dirty="0"/>
              <a:t>		if (!visited[v]) {</a:t>
            </a:r>
          </a:p>
          <a:p>
            <a:pPr eaLnBrk="1" hangingPunct="1">
              <a:lnSpc>
                <a:spcPct val="80000"/>
              </a:lnSpc>
              <a:buFont typeface="Wingdings" charset="2"/>
              <a:buNone/>
              <a:defRPr/>
            </a:pPr>
            <a:r>
              <a:rPr lang="en-US" altLang="zh-CN" sz="1600" b="1" dirty="0"/>
              <a:t>			</a:t>
            </a:r>
            <a:r>
              <a:rPr lang="en-US" altLang="zh-CN" sz="1600" b="1" dirty="0" err="1"/>
              <a:t>q.append</a:t>
            </a:r>
            <a:r>
              <a:rPr lang="en-US" altLang="zh-CN" sz="1600" b="1" dirty="0"/>
              <a:t>(v</a:t>
            </a:r>
            <a:r>
              <a:rPr lang="en-US" altLang="zh-CN" sz="1600" b="1" dirty="0" smtClean="0"/>
              <a:t>);  //</a:t>
            </a:r>
            <a:r>
              <a:rPr lang="zh-CN" altLang="en-US" sz="1600" b="1" dirty="0" smtClean="0"/>
              <a:t>为每个连通子图加入一个节点到队列</a:t>
            </a:r>
            <a:endParaRPr lang="en-US" altLang="zh-CN" sz="1600" b="1" dirty="0"/>
          </a:p>
          <a:p>
            <a:pPr eaLnBrk="1" hangingPunct="1">
              <a:lnSpc>
                <a:spcPct val="80000"/>
              </a:lnSpc>
              <a:buFont typeface="Wingdings" charset="2"/>
              <a:buNone/>
              <a:defRPr/>
            </a:pPr>
            <a:r>
              <a:rPr lang="en-US" altLang="zh-CN" sz="1600" b="1" dirty="0"/>
              <a:t>			</a:t>
            </a:r>
            <a:r>
              <a:rPr lang="en-US" altLang="zh-CN" sz="1600" b="1" dirty="0">
                <a:solidFill>
                  <a:srgbClr val="FF0000"/>
                </a:solidFill>
              </a:rPr>
              <a:t>while (!</a:t>
            </a:r>
            <a:r>
              <a:rPr lang="en-US" altLang="zh-CN" sz="1600" b="1" dirty="0" err="1">
                <a:solidFill>
                  <a:srgbClr val="FF0000"/>
                </a:solidFill>
              </a:rPr>
              <a:t>q.empty</a:t>
            </a:r>
            <a:r>
              <a:rPr lang="en-US" altLang="zh-CN" sz="1600" b="1" dirty="0">
                <a:solidFill>
                  <a:srgbClr val="FF0000"/>
                </a:solidFill>
              </a:rPr>
              <a:t>( )){</a:t>
            </a:r>
          </a:p>
          <a:p>
            <a:pPr eaLnBrk="1" hangingPunct="1">
              <a:lnSpc>
                <a:spcPct val="80000"/>
              </a:lnSpc>
              <a:buFont typeface="Wingdings" charset="2"/>
              <a:buNone/>
              <a:defRPr/>
            </a:pPr>
            <a:r>
              <a:rPr lang="en-US" altLang="zh-CN" sz="1600" b="1" dirty="0">
                <a:solidFill>
                  <a:srgbClr val="FF0000"/>
                </a:solidFill>
              </a:rPr>
              <a:t>				</a:t>
            </a:r>
            <a:r>
              <a:rPr lang="en-US" altLang="zh-CN" sz="1600" b="1" dirty="0" err="1">
                <a:solidFill>
                  <a:srgbClr val="FF0000"/>
                </a:solidFill>
              </a:rPr>
              <a:t>q.retrieve</a:t>
            </a:r>
            <a:r>
              <a:rPr lang="en-US" altLang="zh-CN" sz="1600" b="1" dirty="0">
                <a:solidFill>
                  <a:srgbClr val="FF0000"/>
                </a:solidFill>
              </a:rPr>
              <a:t>(w);</a:t>
            </a:r>
          </a:p>
          <a:p>
            <a:pPr eaLnBrk="1" hangingPunct="1">
              <a:lnSpc>
                <a:spcPct val="80000"/>
              </a:lnSpc>
              <a:buFont typeface="Wingdings" charset="2"/>
              <a:buNone/>
              <a:defRPr/>
            </a:pPr>
            <a:r>
              <a:rPr lang="en-US" altLang="zh-CN" sz="1600" b="1" dirty="0">
                <a:solidFill>
                  <a:srgbClr val="FF0000"/>
                </a:solidFill>
              </a:rPr>
              <a:t>			</a:t>
            </a:r>
            <a:r>
              <a:rPr lang="en-US" altLang="zh-CN" sz="1600" b="1" dirty="0" smtClean="0">
                <a:solidFill>
                  <a:srgbClr val="FF0000"/>
                </a:solidFill>
              </a:rPr>
              <a:t>                        (*</a:t>
            </a:r>
            <a:r>
              <a:rPr lang="en-US" altLang="zh-CN" sz="1600" b="1" dirty="0">
                <a:solidFill>
                  <a:srgbClr val="FF0000"/>
                </a:solidFill>
              </a:rPr>
              <a:t>visit)(w</a:t>
            </a:r>
            <a:r>
              <a:rPr lang="en-US" altLang="zh-CN" sz="1600" b="1" dirty="0" smtClean="0">
                <a:solidFill>
                  <a:srgbClr val="FF0000"/>
                </a:solidFill>
              </a:rPr>
              <a:t>);</a:t>
            </a:r>
          </a:p>
          <a:p>
            <a:pPr>
              <a:lnSpc>
                <a:spcPct val="80000"/>
              </a:lnSpc>
              <a:buNone/>
              <a:defRPr/>
            </a:pPr>
            <a:r>
              <a:rPr lang="en-US" altLang="zh-CN" sz="1600" b="1" dirty="0" smtClean="0">
                <a:solidFill>
                  <a:srgbClr val="FF0000"/>
                </a:solidFill>
              </a:rPr>
              <a:t>				 </a:t>
            </a:r>
            <a:r>
              <a:rPr lang="en-US" altLang="zh-CN" sz="1600" b="1" dirty="0">
                <a:solidFill>
                  <a:srgbClr val="FF0000"/>
                </a:solidFill>
              </a:rPr>
              <a:t>visited[w] = true;</a:t>
            </a:r>
          </a:p>
          <a:p>
            <a:pPr eaLnBrk="1" hangingPunct="1">
              <a:lnSpc>
                <a:spcPct val="80000"/>
              </a:lnSpc>
              <a:buFont typeface="Wingdings" charset="2"/>
              <a:buNone/>
              <a:defRPr/>
            </a:pPr>
            <a:r>
              <a:rPr lang="en-US" altLang="zh-CN" sz="1600" b="1" dirty="0">
                <a:solidFill>
                  <a:srgbClr val="FF0000"/>
                </a:solidFill>
              </a:rPr>
              <a:t>				</a:t>
            </a:r>
            <a:r>
              <a:rPr lang="en-US" altLang="zh-CN" sz="1600" b="1" dirty="0" smtClean="0">
                <a:solidFill>
                  <a:srgbClr val="FF0000"/>
                </a:solidFill>
              </a:rPr>
              <a:t>for </a:t>
            </a:r>
            <a:r>
              <a:rPr lang="en-US" altLang="zh-CN" sz="1600" b="1" dirty="0">
                <a:solidFill>
                  <a:srgbClr val="FF0000"/>
                </a:solidFill>
              </a:rPr>
              <a:t>(all x adjacent to w) </a:t>
            </a:r>
            <a:endParaRPr lang="en-US" altLang="zh-CN" sz="1600" b="1" dirty="0" smtClean="0">
              <a:solidFill>
                <a:srgbClr val="FF0000"/>
              </a:solidFill>
            </a:endParaRPr>
          </a:p>
          <a:p>
            <a:pPr eaLnBrk="1" hangingPunct="1">
              <a:lnSpc>
                <a:spcPct val="80000"/>
              </a:lnSpc>
              <a:buFont typeface="Wingdings" charset="2"/>
              <a:buNone/>
              <a:defRPr/>
            </a:pPr>
            <a:r>
              <a:rPr lang="en-US" altLang="zh-CN" sz="1600" b="1" dirty="0">
                <a:solidFill>
                  <a:srgbClr val="FF0000"/>
                </a:solidFill>
              </a:rPr>
              <a:t>	</a:t>
            </a:r>
            <a:r>
              <a:rPr lang="en-US" altLang="zh-CN" sz="1600" b="1" dirty="0" smtClean="0">
                <a:solidFill>
                  <a:srgbClr val="FF0000"/>
                </a:solidFill>
              </a:rPr>
              <a:t>			            if (!visited[x])   </a:t>
            </a:r>
            <a:r>
              <a:rPr lang="en-US" altLang="zh-CN" sz="1600" b="1" dirty="0" err="1" smtClean="0">
                <a:solidFill>
                  <a:srgbClr val="FF0000"/>
                </a:solidFill>
              </a:rPr>
              <a:t>q.append</a:t>
            </a:r>
            <a:r>
              <a:rPr lang="en-US" altLang="zh-CN" sz="1600" b="1" dirty="0" smtClean="0">
                <a:solidFill>
                  <a:srgbClr val="FF0000"/>
                </a:solidFill>
              </a:rPr>
              <a:t>(x</a:t>
            </a:r>
            <a:r>
              <a:rPr lang="en-US" altLang="zh-CN" sz="1600" b="1" dirty="0">
                <a:solidFill>
                  <a:srgbClr val="FF0000"/>
                </a:solidFill>
              </a:rPr>
              <a:t>);</a:t>
            </a:r>
          </a:p>
          <a:p>
            <a:pPr eaLnBrk="1" hangingPunct="1">
              <a:lnSpc>
                <a:spcPct val="80000"/>
              </a:lnSpc>
              <a:buFont typeface="Wingdings" charset="2"/>
              <a:buNone/>
              <a:defRPr/>
            </a:pPr>
            <a:r>
              <a:rPr lang="en-US" altLang="zh-CN" sz="1600" b="1" dirty="0">
                <a:solidFill>
                  <a:srgbClr val="FF0000"/>
                </a:solidFill>
              </a:rPr>
              <a:t>				}</a:t>
            </a:r>
          </a:p>
          <a:p>
            <a:pPr eaLnBrk="1" hangingPunct="1">
              <a:lnSpc>
                <a:spcPct val="80000"/>
              </a:lnSpc>
              <a:buFont typeface="Wingdings" charset="2"/>
              <a:buNone/>
              <a:defRPr/>
            </a:pPr>
            <a:r>
              <a:rPr lang="en-US" altLang="zh-CN" sz="1600" b="1" dirty="0">
                <a:solidFill>
                  <a:srgbClr val="FF0000"/>
                </a:solidFill>
              </a:rPr>
              <a:t>				</a:t>
            </a:r>
            <a:r>
              <a:rPr lang="en-US" altLang="zh-CN" sz="1600" b="1" dirty="0" err="1">
                <a:solidFill>
                  <a:srgbClr val="FF0000"/>
                </a:solidFill>
              </a:rPr>
              <a:t>q.serve</a:t>
            </a:r>
            <a:r>
              <a:rPr lang="en-US" altLang="zh-CN" sz="1600" b="1" dirty="0">
                <a:solidFill>
                  <a:srgbClr val="FF0000"/>
                </a:solidFill>
              </a:rPr>
              <a:t>( );</a:t>
            </a:r>
          </a:p>
          <a:p>
            <a:pPr eaLnBrk="1" hangingPunct="1">
              <a:lnSpc>
                <a:spcPct val="80000"/>
              </a:lnSpc>
              <a:buFont typeface="Wingdings" charset="2"/>
              <a:buNone/>
              <a:defRPr/>
            </a:pPr>
            <a:r>
              <a:rPr lang="en-US" altLang="zh-CN" sz="1600" b="1" dirty="0">
                <a:solidFill>
                  <a:srgbClr val="FF0000"/>
                </a:solidFill>
              </a:rPr>
              <a:t>			}</a:t>
            </a:r>
          </a:p>
          <a:p>
            <a:pPr eaLnBrk="1" hangingPunct="1">
              <a:lnSpc>
                <a:spcPct val="80000"/>
              </a:lnSpc>
              <a:buFont typeface="Wingdings" charset="2"/>
              <a:buNone/>
              <a:defRPr/>
            </a:pPr>
            <a:r>
              <a:rPr lang="en-US" altLang="zh-CN" sz="1600" b="1" dirty="0"/>
              <a:t>		}</a:t>
            </a:r>
          </a:p>
          <a:p>
            <a:pPr eaLnBrk="1" hangingPunct="1">
              <a:lnSpc>
                <a:spcPct val="80000"/>
              </a:lnSpc>
              <a:buFont typeface="Wingdings" charset="2"/>
              <a:buNone/>
              <a:defRPr/>
            </a:pPr>
            <a:r>
              <a:rPr lang="en-US" altLang="zh-CN" sz="1600" b="1" dirty="0"/>
              <a:t>}</a:t>
            </a:r>
          </a:p>
        </p:txBody>
      </p:sp>
    </p:spTree>
    <p:extLst>
      <p:ext uri="{BB962C8B-B14F-4D97-AF65-F5344CB8AC3E}">
        <p14:creationId xmlns:p14="http://schemas.microsoft.com/office/powerpoint/2010/main" val="125141004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5E90B9D-97C1-C14D-A630-7B611D3DF9E4}" type="datetime1">
              <a:rPr lang="en-US" altLang="zh-CN" smtClean="0"/>
              <a:pPr>
                <a:defRPr/>
              </a:pPr>
              <a:t>12/23/2018</a:t>
            </a:fld>
            <a:endParaRPr lang="en-US" altLang="zh-CN" smtClean="0"/>
          </a:p>
        </p:txBody>
      </p:sp>
      <p:sp>
        <p:nvSpPr>
          <p:cNvPr id="10342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0342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C483605-4D97-4ECC-ABBC-B231A34122F7}" type="slidenum">
              <a:rPr lang="en-US" altLang="zh-CN" smtClean="0"/>
              <a:pPr>
                <a:defRPr/>
              </a:pPr>
              <a:t>51</a:t>
            </a:fld>
            <a:endParaRPr lang="en-US" altLang="zh-CN" smtClean="0"/>
          </a:p>
        </p:txBody>
      </p:sp>
      <p:sp>
        <p:nvSpPr>
          <p:cNvPr id="103429" name="Rectangle 2"/>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a:t>
            </a:r>
          </a:p>
        </p:txBody>
      </p:sp>
      <p:sp>
        <p:nvSpPr>
          <p:cNvPr id="103430" name="Rectangle 3"/>
          <p:cNvSpPr>
            <a:spLocks noGrp="1" noChangeArrowheads="1"/>
          </p:cNvSpPr>
          <p:nvPr>
            <p:ph type="body" idx="1"/>
          </p:nvPr>
        </p:nvSpPr>
        <p:spPr>
          <a:xfrm>
            <a:off x="2135188" y="1952625"/>
            <a:ext cx="7467600" cy="4419600"/>
          </a:xfrm>
        </p:spPr>
        <p:txBody>
          <a:bodyPr/>
          <a:lstStyle/>
          <a:p>
            <a:pPr eaLnBrk="1" hangingPunct="1">
              <a:buFont typeface="Wingdings" charset="2"/>
              <a:buChar char="n"/>
              <a:defRPr/>
            </a:pPr>
            <a:r>
              <a:rPr lang="en-US" altLang="zh-CN"/>
              <a:t>Probing List is implemented as queue (FIFO)</a:t>
            </a:r>
          </a:p>
          <a:p>
            <a:pPr eaLnBrk="1" hangingPunct="1">
              <a:buFont typeface="Wingdings" charset="2"/>
              <a:buChar char="n"/>
              <a:defRPr/>
            </a:pPr>
            <a:r>
              <a:rPr lang="en-US" altLang="zh-CN"/>
              <a:t>Example</a:t>
            </a:r>
          </a:p>
          <a:p>
            <a:pPr lvl="1" eaLnBrk="1" hangingPunct="1">
              <a:buFont typeface="Wingdings" charset="2"/>
              <a:buChar char="n"/>
              <a:defRPr/>
            </a:pPr>
            <a:r>
              <a:rPr lang="en-US" altLang="zh-CN"/>
              <a:t>A</a:t>
            </a:r>
            <a:r>
              <a:rPr lang="en-US" altLang="zh-CN">
                <a:latin typeface="Arial" charset="0"/>
              </a:rPr>
              <a:t>’</a:t>
            </a:r>
            <a:r>
              <a:rPr lang="en-US" altLang="zh-CN"/>
              <a:t>s neighbor: B C E</a:t>
            </a:r>
          </a:p>
          <a:p>
            <a:pPr lvl="1" eaLnBrk="1" hangingPunct="1">
              <a:buFont typeface="Wingdings" charset="2"/>
              <a:buChar char="n"/>
              <a:defRPr/>
            </a:pPr>
            <a:r>
              <a:rPr lang="en-US" altLang="zh-CN"/>
              <a:t>B</a:t>
            </a:r>
            <a:r>
              <a:rPr lang="en-US" altLang="zh-CN">
                <a:latin typeface="Arial" charset="0"/>
              </a:rPr>
              <a:t>’</a:t>
            </a:r>
            <a:r>
              <a:rPr lang="en-US" altLang="zh-CN"/>
              <a:t>s neighbor: A C F</a:t>
            </a:r>
          </a:p>
          <a:p>
            <a:pPr lvl="1" eaLnBrk="1" hangingPunct="1">
              <a:buFont typeface="Wingdings" charset="2"/>
              <a:buChar char="n"/>
              <a:defRPr/>
            </a:pPr>
            <a:r>
              <a:rPr lang="en-US" altLang="zh-CN"/>
              <a:t>C</a:t>
            </a:r>
            <a:r>
              <a:rPr lang="en-US" altLang="zh-CN">
                <a:latin typeface="Arial" charset="0"/>
              </a:rPr>
              <a:t>’</a:t>
            </a:r>
            <a:r>
              <a:rPr lang="en-US" altLang="zh-CN"/>
              <a:t>s neighbor: A B D</a:t>
            </a:r>
          </a:p>
          <a:p>
            <a:pPr lvl="1" eaLnBrk="1" hangingPunct="1">
              <a:buFont typeface="Wingdings" charset="2"/>
              <a:buChar char="n"/>
              <a:defRPr/>
            </a:pPr>
            <a:r>
              <a:rPr lang="en-US" altLang="zh-CN"/>
              <a:t>D</a:t>
            </a:r>
            <a:r>
              <a:rPr lang="en-US" altLang="zh-CN">
                <a:latin typeface="Arial" charset="0"/>
              </a:rPr>
              <a:t>’</a:t>
            </a:r>
            <a:r>
              <a:rPr lang="en-US" altLang="zh-CN"/>
              <a:t>s neighbor: E C F</a:t>
            </a:r>
          </a:p>
          <a:p>
            <a:pPr lvl="1" eaLnBrk="1" hangingPunct="1">
              <a:buFont typeface="Wingdings" charset="2"/>
              <a:buChar char="n"/>
              <a:defRPr/>
            </a:pPr>
            <a:r>
              <a:rPr lang="en-US" altLang="zh-CN"/>
              <a:t>E</a:t>
            </a:r>
            <a:r>
              <a:rPr lang="en-US" altLang="zh-CN">
                <a:latin typeface="Arial" charset="0"/>
              </a:rPr>
              <a:t>’</a:t>
            </a:r>
            <a:r>
              <a:rPr lang="en-US" altLang="zh-CN"/>
              <a:t>s neighbor: A D</a:t>
            </a:r>
          </a:p>
          <a:p>
            <a:pPr lvl="1" eaLnBrk="1" hangingPunct="1">
              <a:buFont typeface="Wingdings" charset="2"/>
              <a:buChar char="n"/>
              <a:defRPr/>
            </a:pPr>
            <a:r>
              <a:rPr lang="en-US" altLang="zh-CN"/>
              <a:t>F</a:t>
            </a:r>
            <a:r>
              <a:rPr lang="en-US" altLang="zh-CN">
                <a:latin typeface="Arial" charset="0"/>
              </a:rPr>
              <a:t>’</a:t>
            </a:r>
            <a:r>
              <a:rPr lang="en-US" altLang="zh-CN"/>
              <a:t>s neighbor: B D</a:t>
            </a:r>
          </a:p>
          <a:p>
            <a:pPr lvl="1" eaLnBrk="1" hangingPunct="1">
              <a:buFont typeface="Wingdings" charset="2"/>
              <a:buChar char="n"/>
              <a:defRPr/>
            </a:pPr>
            <a:r>
              <a:rPr lang="en-US" altLang="zh-CN">
                <a:solidFill>
                  <a:srgbClr val="FF3300"/>
                </a:solidFill>
              </a:rPr>
              <a:t>start from vertex A</a:t>
            </a:r>
          </a:p>
        </p:txBody>
      </p:sp>
      <p:sp>
        <p:nvSpPr>
          <p:cNvPr id="103431" name="Line 4"/>
          <p:cNvSpPr>
            <a:spLocks noChangeShapeType="1"/>
          </p:cNvSpPr>
          <p:nvPr/>
        </p:nvSpPr>
        <p:spPr bwMode="auto">
          <a:xfrm>
            <a:off x="7543800" y="38100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2" name="Line 5"/>
          <p:cNvSpPr>
            <a:spLocks noChangeShapeType="1"/>
          </p:cNvSpPr>
          <p:nvPr/>
        </p:nvSpPr>
        <p:spPr bwMode="auto">
          <a:xfrm flipH="1">
            <a:off x="7620000" y="3048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3" name="Line 6"/>
          <p:cNvSpPr>
            <a:spLocks noChangeShapeType="1"/>
          </p:cNvSpPr>
          <p:nvPr/>
        </p:nvSpPr>
        <p:spPr bwMode="auto">
          <a:xfrm>
            <a:off x="8229600" y="27432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4" name="Line 7"/>
          <p:cNvSpPr>
            <a:spLocks noChangeShapeType="1"/>
          </p:cNvSpPr>
          <p:nvPr/>
        </p:nvSpPr>
        <p:spPr bwMode="auto">
          <a:xfrm>
            <a:off x="8382000" y="28956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5" name="Line 8"/>
          <p:cNvSpPr>
            <a:spLocks noChangeShapeType="1"/>
          </p:cNvSpPr>
          <p:nvPr/>
        </p:nvSpPr>
        <p:spPr bwMode="auto">
          <a:xfrm>
            <a:off x="7391400" y="37338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6" name="Line 9"/>
          <p:cNvSpPr>
            <a:spLocks noChangeShapeType="1"/>
          </p:cNvSpPr>
          <p:nvPr/>
        </p:nvSpPr>
        <p:spPr bwMode="auto">
          <a:xfrm flipH="1">
            <a:off x="9448800" y="3962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7" name="Line 10"/>
          <p:cNvSpPr>
            <a:spLocks noChangeShapeType="1"/>
          </p:cNvSpPr>
          <p:nvPr/>
        </p:nvSpPr>
        <p:spPr bwMode="auto">
          <a:xfrm>
            <a:off x="8610600" y="3886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8" name="Line 11"/>
          <p:cNvSpPr>
            <a:spLocks noChangeShapeType="1"/>
          </p:cNvSpPr>
          <p:nvPr/>
        </p:nvSpPr>
        <p:spPr bwMode="auto">
          <a:xfrm flipV="1">
            <a:off x="7696200" y="4648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3439" name="Oval 12"/>
          <p:cNvSpPr>
            <a:spLocks noChangeArrowheads="1"/>
          </p:cNvSpPr>
          <p:nvPr/>
        </p:nvSpPr>
        <p:spPr bwMode="auto">
          <a:xfrm>
            <a:off x="8001000" y="25908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A</a:t>
            </a:r>
          </a:p>
        </p:txBody>
      </p:sp>
      <p:sp>
        <p:nvSpPr>
          <p:cNvPr id="103440" name="Oval 13"/>
          <p:cNvSpPr>
            <a:spLocks noChangeArrowheads="1"/>
          </p:cNvSpPr>
          <p:nvPr/>
        </p:nvSpPr>
        <p:spPr bwMode="auto">
          <a:xfrm>
            <a:off x="7162800" y="3505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03441" name="Oval 14"/>
          <p:cNvSpPr>
            <a:spLocks noChangeArrowheads="1"/>
          </p:cNvSpPr>
          <p:nvPr/>
        </p:nvSpPr>
        <p:spPr bwMode="auto">
          <a:xfrm>
            <a:off x="8305800" y="3657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03442" name="Oval 15"/>
          <p:cNvSpPr>
            <a:spLocks noChangeArrowheads="1"/>
          </p:cNvSpPr>
          <p:nvPr/>
        </p:nvSpPr>
        <p:spPr bwMode="auto">
          <a:xfrm>
            <a:off x="9372600" y="3581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03443" name="Oval 16"/>
          <p:cNvSpPr>
            <a:spLocks noChangeArrowheads="1"/>
          </p:cNvSpPr>
          <p:nvPr/>
        </p:nvSpPr>
        <p:spPr bwMode="auto">
          <a:xfrm>
            <a:off x="7315200" y="441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03444" name="Oval 17"/>
          <p:cNvSpPr>
            <a:spLocks noChangeArrowheads="1"/>
          </p:cNvSpPr>
          <p:nvPr/>
        </p:nvSpPr>
        <p:spPr bwMode="auto">
          <a:xfrm>
            <a:off x="91440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Tree>
    <p:extLst>
      <p:ext uri="{BB962C8B-B14F-4D97-AF65-F5344CB8AC3E}">
        <p14:creationId xmlns:p14="http://schemas.microsoft.com/office/powerpoint/2010/main" val="25108437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09FBDCA-0357-C340-B5F1-41E20A75F757}" type="datetime1">
              <a:rPr lang="en-US" altLang="zh-CN" smtClean="0"/>
              <a:pPr>
                <a:defRPr/>
              </a:pPr>
              <a:t>12/23/2018</a:t>
            </a:fld>
            <a:endParaRPr lang="en-US" altLang="zh-CN" smtClean="0"/>
          </a:p>
        </p:txBody>
      </p:sp>
      <p:sp>
        <p:nvSpPr>
          <p:cNvPr id="10547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0547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E70EC84-90AD-470D-92A6-A728421B88B0}" type="slidenum">
              <a:rPr lang="en-US" altLang="zh-CN" smtClean="0"/>
              <a:pPr>
                <a:defRPr/>
              </a:pPr>
              <a:t>52</a:t>
            </a:fld>
            <a:endParaRPr lang="en-US" altLang="zh-CN" smtClean="0"/>
          </a:p>
        </p:txBody>
      </p:sp>
      <p:sp>
        <p:nvSpPr>
          <p:cNvPr id="105477"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78"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79"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80"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81"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82"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83"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84"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5485"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05486" name="Rectangle 11"/>
          <p:cNvSpPr>
            <a:spLocks noGrp="1" noChangeArrowheads="1"/>
          </p:cNvSpPr>
          <p:nvPr>
            <p:ph type="body" idx="1"/>
          </p:nvPr>
        </p:nvSpPr>
        <p:spPr>
          <a:xfrm>
            <a:off x="1828800" y="3581400"/>
            <a:ext cx="6705600" cy="2286000"/>
          </a:xfrm>
        </p:spPr>
        <p:txBody>
          <a:bodyPr/>
          <a:lstStyle/>
          <a:p>
            <a:pPr eaLnBrk="1" hangingPunct="1">
              <a:buFont typeface="Wingdings" charset="2"/>
              <a:buChar char="n"/>
              <a:defRPr/>
            </a:pPr>
            <a:r>
              <a:rPr lang="en-US" altLang="zh-CN"/>
              <a:t>Initial State</a:t>
            </a:r>
          </a:p>
          <a:p>
            <a:pPr lvl="1" eaLnBrk="1" hangingPunct="1">
              <a:buFont typeface="Wingdings" charset="2"/>
              <a:buChar char="n"/>
              <a:defRPr/>
            </a:pPr>
            <a:r>
              <a:rPr lang="en-US" altLang="zh-CN"/>
              <a:t>Visited Vertices  { }</a:t>
            </a:r>
          </a:p>
          <a:p>
            <a:pPr lvl="1" eaLnBrk="1" hangingPunct="1">
              <a:buFont typeface="Wingdings" charset="2"/>
              <a:buChar char="n"/>
              <a:defRPr/>
            </a:pPr>
            <a:r>
              <a:rPr lang="en-US" altLang="zh-CN"/>
              <a:t>Probing Vertices { A }</a:t>
            </a:r>
          </a:p>
          <a:p>
            <a:pPr lvl="1" eaLnBrk="1" hangingPunct="1">
              <a:buFont typeface="Wingdings" charset="2"/>
              <a:buChar char="n"/>
              <a:defRPr/>
            </a:pPr>
            <a:r>
              <a:rPr lang="en-US" altLang="zh-CN"/>
              <a:t>Unvisited Vertices { A, B, C, D, E, F }</a:t>
            </a:r>
          </a:p>
        </p:txBody>
      </p:sp>
      <p:sp>
        <p:nvSpPr>
          <p:cNvPr id="105487" name="Oval 12"/>
          <p:cNvSpPr>
            <a:spLocks noChangeArrowheads="1"/>
          </p:cNvSpPr>
          <p:nvPr/>
        </p:nvSpPr>
        <p:spPr bwMode="auto">
          <a:xfrm>
            <a:off x="8382000" y="1371600"/>
            <a:ext cx="533400" cy="5334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solidFill>
                  <a:srgbClr val="FFFF00"/>
                </a:solidFill>
                <a:latin typeface="Times New Roman" charset="0"/>
              </a:rPr>
              <a:t>A</a:t>
            </a:r>
          </a:p>
        </p:txBody>
      </p:sp>
      <p:sp>
        <p:nvSpPr>
          <p:cNvPr id="105488" name="Oval 13"/>
          <p:cNvSpPr>
            <a:spLocks noChangeArrowheads="1"/>
          </p:cNvSpPr>
          <p:nvPr/>
        </p:nvSpPr>
        <p:spPr bwMode="auto">
          <a:xfrm>
            <a:off x="7543800" y="2286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05489" name="Oval 14"/>
          <p:cNvSpPr>
            <a:spLocks noChangeArrowheads="1"/>
          </p:cNvSpPr>
          <p:nvPr/>
        </p:nvSpPr>
        <p:spPr bwMode="auto">
          <a:xfrm>
            <a:off x="8686800" y="2438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05490" name="Oval 15"/>
          <p:cNvSpPr>
            <a:spLocks noChangeArrowheads="1"/>
          </p:cNvSpPr>
          <p:nvPr/>
        </p:nvSpPr>
        <p:spPr bwMode="auto">
          <a:xfrm>
            <a:off x="9753600" y="2362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05491"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05492"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05493"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05494"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549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5496"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05497"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5498"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5499"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5500" name="Text Box 25"/>
          <p:cNvSpPr txBox="1">
            <a:spLocks noChangeArrowheads="1"/>
          </p:cNvSpPr>
          <p:nvPr/>
        </p:nvSpPr>
        <p:spPr bwMode="auto">
          <a:xfrm>
            <a:off x="8763000" y="5029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Tree>
    <p:extLst>
      <p:ext uri="{BB962C8B-B14F-4D97-AF65-F5344CB8AC3E}">
        <p14:creationId xmlns:p14="http://schemas.microsoft.com/office/powerpoint/2010/main" val="30965218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FB2DA32-DA65-0542-B53B-CAB909CB5B43}" type="datetime1">
              <a:rPr lang="en-US" altLang="zh-CN" smtClean="0"/>
              <a:pPr>
                <a:defRPr/>
              </a:pPr>
              <a:t>12/23/2018</a:t>
            </a:fld>
            <a:endParaRPr lang="en-US" altLang="zh-CN" smtClean="0"/>
          </a:p>
        </p:txBody>
      </p:sp>
      <p:sp>
        <p:nvSpPr>
          <p:cNvPr id="10752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0752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B02E06B-736B-4AC2-A23D-4BD741D63F8A}" type="slidenum">
              <a:rPr lang="en-US" altLang="zh-CN" smtClean="0"/>
              <a:pPr>
                <a:defRPr/>
              </a:pPr>
              <a:t>53</a:t>
            </a:fld>
            <a:endParaRPr lang="en-US" altLang="zh-CN" smtClean="0"/>
          </a:p>
        </p:txBody>
      </p:sp>
      <p:sp>
        <p:nvSpPr>
          <p:cNvPr id="107525"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26"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27"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28"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29"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30"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31"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32"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7533"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07534"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charset="2"/>
              <a:buChar char="n"/>
              <a:defRPr/>
            </a:pPr>
            <a:r>
              <a:rPr lang="en-US" altLang="zh-CN" sz="2400"/>
              <a:t>Delete first vertex from queue, it is A, mark it as visited</a:t>
            </a:r>
          </a:p>
          <a:p>
            <a:pPr eaLnBrk="1" hangingPunct="1">
              <a:lnSpc>
                <a:spcPct val="90000"/>
              </a:lnSpc>
              <a:buFont typeface="Wingdings" charset="2"/>
              <a:buChar char="n"/>
              <a:defRPr/>
            </a:pPr>
            <a:r>
              <a:rPr lang="en-US" altLang="zh-CN" sz="2400"/>
              <a:t>Find A</a:t>
            </a:r>
            <a:r>
              <a:rPr lang="en-US" altLang="zh-CN" sz="2400">
                <a:latin typeface="Arial" charset="0"/>
              </a:rPr>
              <a:t>’</a:t>
            </a:r>
            <a:r>
              <a:rPr lang="en-US" altLang="zh-CN" sz="2400"/>
              <a:t>s all unvisited neighbors, mark them as visited, put them into queue</a:t>
            </a:r>
          </a:p>
          <a:p>
            <a:pPr lvl="1" eaLnBrk="1" hangingPunct="1">
              <a:lnSpc>
                <a:spcPct val="90000"/>
              </a:lnSpc>
              <a:buFont typeface="Wingdings" charset="2"/>
              <a:buChar char="n"/>
              <a:defRPr/>
            </a:pPr>
            <a:r>
              <a:rPr lang="en-US" altLang="zh-CN" sz="2000"/>
              <a:t>Visited Vertices  { </a:t>
            </a:r>
            <a:r>
              <a:rPr lang="en-US" altLang="zh-CN" sz="2000">
                <a:solidFill>
                  <a:srgbClr val="FF3300"/>
                </a:solidFill>
              </a:rPr>
              <a:t>A</a:t>
            </a:r>
            <a:r>
              <a:rPr lang="en-US" altLang="zh-CN" sz="2000"/>
              <a:t>}</a:t>
            </a:r>
          </a:p>
          <a:p>
            <a:pPr lvl="1" eaLnBrk="1" hangingPunct="1">
              <a:lnSpc>
                <a:spcPct val="90000"/>
              </a:lnSpc>
              <a:buFont typeface="Wingdings" charset="2"/>
              <a:buChar char="n"/>
              <a:defRPr/>
            </a:pPr>
            <a:r>
              <a:rPr lang="en-US" altLang="zh-CN" sz="2000"/>
              <a:t>Probing Vertices { B, C, E }</a:t>
            </a:r>
          </a:p>
          <a:p>
            <a:pPr lvl="1" eaLnBrk="1" hangingPunct="1">
              <a:lnSpc>
                <a:spcPct val="90000"/>
              </a:lnSpc>
              <a:buFont typeface="Wingdings" charset="2"/>
              <a:buChar char="n"/>
              <a:defRPr/>
            </a:pPr>
            <a:r>
              <a:rPr lang="en-US" altLang="zh-CN" sz="2000"/>
              <a:t>Unvisited Vertices { D, F }</a:t>
            </a:r>
          </a:p>
        </p:txBody>
      </p:sp>
      <p:sp>
        <p:nvSpPr>
          <p:cNvPr id="107535" name="Oval 12"/>
          <p:cNvSpPr>
            <a:spLocks noChangeArrowheads="1"/>
          </p:cNvSpPr>
          <p:nvPr/>
        </p:nvSpPr>
        <p:spPr bwMode="auto">
          <a:xfrm>
            <a:off x="8382000" y="1371600"/>
            <a:ext cx="533400" cy="533400"/>
          </a:xfrm>
          <a:prstGeom prst="ellipse">
            <a:avLst/>
          </a:prstGeom>
          <a:solidFill>
            <a:schemeClr val="folHlink"/>
          </a:solidFill>
          <a:ln w="5715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07536" name="Oval 13"/>
          <p:cNvSpPr>
            <a:spLocks noChangeArrowheads="1"/>
          </p:cNvSpPr>
          <p:nvPr/>
        </p:nvSpPr>
        <p:spPr bwMode="auto">
          <a:xfrm>
            <a:off x="7543800" y="2286000"/>
            <a:ext cx="533400" cy="533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07537"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07538"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07539" name="Oval 16"/>
          <p:cNvSpPr>
            <a:spLocks noChangeArrowheads="1"/>
          </p:cNvSpPr>
          <p:nvPr/>
        </p:nvSpPr>
        <p:spPr bwMode="auto">
          <a:xfrm>
            <a:off x="7696200" y="3200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07540"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07541"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07542"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4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44"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07545"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46"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47"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48"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
        <p:nvSpPr>
          <p:cNvPr id="107549"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50"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51"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07552"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07553"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7554"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07555"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160463978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E1B8219-2CDC-B246-83E9-B57B2D8E590C}" type="datetime1">
              <a:rPr lang="en-US" altLang="zh-CN" smtClean="0"/>
              <a:pPr>
                <a:defRPr/>
              </a:pPr>
              <a:t>12/23/2018</a:t>
            </a:fld>
            <a:endParaRPr lang="en-US" altLang="zh-CN" smtClean="0"/>
          </a:p>
        </p:txBody>
      </p:sp>
      <p:sp>
        <p:nvSpPr>
          <p:cNvPr id="1095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095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D46220D-980E-4518-B76F-FCCD40CAFB16}" type="slidenum">
              <a:rPr lang="en-US" altLang="zh-CN" smtClean="0"/>
              <a:pPr>
                <a:defRPr/>
              </a:pPr>
              <a:t>54</a:t>
            </a:fld>
            <a:endParaRPr lang="en-US" altLang="zh-CN" smtClean="0"/>
          </a:p>
        </p:txBody>
      </p:sp>
      <p:sp>
        <p:nvSpPr>
          <p:cNvPr id="109573"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74"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75"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76"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77"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78"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79"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80"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09581"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09582"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charset="2"/>
              <a:buChar char="n"/>
              <a:defRPr/>
            </a:pPr>
            <a:r>
              <a:rPr lang="en-US" altLang="zh-CN" sz="2400"/>
              <a:t>Delete first vertex from queue, it is B, mark it as visited</a:t>
            </a:r>
          </a:p>
          <a:p>
            <a:pPr eaLnBrk="1" hangingPunct="1">
              <a:lnSpc>
                <a:spcPct val="90000"/>
              </a:lnSpc>
              <a:buFont typeface="Wingdings" charset="2"/>
              <a:buChar char="n"/>
              <a:defRPr/>
            </a:pPr>
            <a:r>
              <a:rPr lang="en-US" altLang="zh-CN" sz="2400"/>
              <a:t>Find B</a:t>
            </a:r>
            <a:r>
              <a:rPr lang="en-US" altLang="zh-CN" sz="2400">
                <a:latin typeface="Arial" charset="0"/>
              </a:rPr>
              <a:t>’</a:t>
            </a:r>
            <a:r>
              <a:rPr lang="en-US" altLang="zh-CN" sz="2400"/>
              <a:t>s all unvisited neighbors, mark them as visited, put them into queue</a:t>
            </a:r>
          </a:p>
          <a:p>
            <a:pPr lvl="1" eaLnBrk="1" hangingPunct="1">
              <a:lnSpc>
                <a:spcPct val="90000"/>
              </a:lnSpc>
              <a:buFont typeface="Wingdings" charset="2"/>
              <a:buChar char="n"/>
              <a:defRPr/>
            </a:pPr>
            <a:r>
              <a:rPr lang="en-US" altLang="zh-CN" sz="2000"/>
              <a:t>Visited Vertices  { </a:t>
            </a:r>
            <a:r>
              <a:rPr lang="en-US" altLang="zh-CN" sz="2000">
                <a:solidFill>
                  <a:srgbClr val="FF3300"/>
                </a:solidFill>
              </a:rPr>
              <a:t>A, B, </a:t>
            </a:r>
            <a:r>
              <a:rPr lang="en-US" altLang="zh-CN" sz="2000"/>
              <a:t>}</a:t>
            </a:r>
          </a:p>
          <a:p>
            <a:pPr lvl="1" eaLnBrk="1" hangingPunct="1">
              <a:lnSpc>
                <a:spcPct val="90000"/>
              </a:lnSpc>
              <a:buFont typeface="Wingdings" charset="2"/>
              <a:buChar char="n"/>
              <a:defRPr/>
            </a:pPr>
            <a:r>
              <a:rPr lang="en-US" altLang="zh-CN" sz="2000"/>
              <a:t>Probing Vertices { C, E, F }</a:t>
            </a:r>
          </a:p>
          <a:p>
            <a:pPr lvl="1" eaLnBrk="1" hangingPunct="1">
              <a:lnSpc>
                <a:spcPct val="90000"/>
              </a:lnSpc>
              <a:buFont typeface="Wingdings" charset="2"/>
              <a:buChar char="n"/>
              <a:defRPr/>
            </a:pPr>
            <a:r>
              <a:rPr lang="en-US" altLang="zh-CN" sz="2000"/>
              <a:t>Unvisited Vertices { D }</a:t>
            </a:r>
          </a:p>
        </p:txBody>
      </p:sp>
      <p:sp>
        <p:nvSpPr>
          <p:cNvPr id="109583"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09584" name="Oval 13"/>
          <p:cNvSpPr>
            <a:spLocks noChangeArrowheads="1"/>
          </p:cNvSpPr>
          <p:nvPr/>
        </p:nvSpPr>
        <p:spPr bwMode="auto">
          <a:xfrm>
            <a:off x="7543800" y="2286000"/>
            <a:ext cx="533400" cy="533400"/>
          </a:xfrm>
          <a:prstGeom prst="ellipse">
            <a:avLst/>
          </a:prstGeom>
          <a:solidFill>
            <a:schemeClr val="folHlink"/>
          </a:solidFill>
          <a:ln w="381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09585" name="Oval 14"/>
          <p:cNvSpPr>
            <a:spLocks noChangeArrowheads="1"/>
          </p:cNvSpPr>
          <p:nvPr/>
        </p:nvSpPr>
        <p:spPr bwMode="auto">
          <a:xfrm>
            <a:off x="8686800" y="2438400"/>
            <a:ext cx="533400" cy="533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09586"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09587"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09588" name="Oval 17"/>
          <p:cNvSpPr>
            <a:spLocks noChangeArrowheads="1"/>
          </p:cNvSpPr>
          <p:nvPr/>
        </p:nvSpPr>
        <p:spPr bwMode="auto">
          <a:xfrm>
            <a:off x="9525000" y="3124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09589"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09590"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9591"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9592"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09593"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09594"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9595"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09596"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
        <p:nvSpPr>
          <p:cNvPr id="109597"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9598"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9599"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09600"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09601"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09602"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09603"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14380139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B9734B2-FC63-AF46-BF72-5E84D9A3F3CA}" type="datetime1">
              <a:rPr lang="en-US" altLang="zh-CN" smtClean="0"/>
              <a:pPr>
                <a:defRPr/>
              </a:pPr>
              <a:t>12/23/2018</a:t>
            </a:fld>
            <a:endParaRPr lang="en-US" altLang="zh-CN" smtClean="0"/>
          </a:p>
        </p:txBody>
      </p:sp>
      <p:sp>
        <p:nvSpPr>
          <p:cNvPr id="1116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116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AF78022-08DB-4046-954E-2CDEFF1BB8C7}" type="slidenum">
              <a:rPr lang="en-US" altLang="zh-CN" smtClean="0"/>
              <a:pPr>
                <a:defRPr/>
              </a:pPr>
              <a:t>55</a:t>
            </a:fld>
            <a:endParaRPr lang="en-US" altLang="zh-CN" smtClean="0"/>
          </a:p>
        </p:txBody>
      </p:sp>
      <p:sp>
        <p:nvSpPr>
          <p:cNvPr id="111621"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2"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3"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4"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5"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6"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7"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8"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1629"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11630"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charset="2"/>
              <a:buChar char="n"/>
              <a:defRPr/>
            </a:pPr>
            <a:r>
              <a:rPr lang="en-US" altLang="zh-CN" sz="2400"/>
              <a:t>Delete first vertex from queue, it is C, mark it as visited</a:t>
            </a:r>
          </a:p>
          <a:p>
            <a:pPr eaLnBrk="1" hangingPunct="1">
              <a:lnSpc>
                <a:spcPct val="90000"/>
              </a:lnSpc>
              <a:buFont typeface="Wingdings" charset="2"/>
              <a:buChar char="n"/>
              <a:defRPr/>
            </a:pPr>
            <a:r>
              <a:rPr lang="en-US" altLang="zh-CN" sz="2400"/>
              <a:t>Find C</a:t>
            </a:r>
            <a:r>
              <a:rPr lang="en-US" altLang="zh-CN" sz="2400">
                <a:latin typeface="Arial" charset="0"/>
              </a:rPr>
              <a:t>’</a:t>
            </a:r>
            <a:r>
              <a:rPr lang="en-US" altLang="zh-CN" sz="2400"/>
              <a:t>s all unvisited neighbors, mark them as visited, put them into queue</a:t>
            </a:r>
          </a:p>
          <a:p>
            <a:pPr lvl="1" eaLnBrk="1" hangingPunct="1">
              <a:lnSpc>
                <a:spcPct val="90000"/>
              </a:lnSpc>
              <a:buFont typeface="Wingdings" charset="2"/>
              <a:buChar char="n"/>
              <a:defRPr/>
            </a:pPr>
            <a:r>
              <a:rPr lang="en-US" altLang="zh-CN" sz="2000"/>
              <a:t>Visited Vertices  { </a:t>
            </a:r>
            <a:r>
              <a:rPr lang="en-US" altLang="zh-CN" sz="2000">
                <a:solidFill>
                  <a:srgbClr val="FF3300"/>
                </a:solidFill>
              </a:rPr>
              <a:t>A, B, C, </a:t>
            </a:r>
            <a:r>
              <a:rPr lang="en-US" altLang="zh-CN" sz="2000"/>
              <a:t>}</a:t>
            </a:r>
          </a:p>
          <a:p>
            <a:pPr lvl="1" eaLnBrk="1" hangingPunct="1">
              <a:lnSpc>
                <a:spcPct val="90000"/>
              </a:lnSpc>
              <a:buFont typeface="Wingdings" charset="2"/>
              <a:buChar char="n"/>
              <a:defRPr/>
            </a:pPr>
            <a:r>
              <a:rPr lang="en-US" altLang="zh-CN" sz="2000"/>
              <a:t>Probing Vertices { E, F, D }</a:t>
            </a:r>
          </a:p>
          <a:p>
            <a:pPr lvl="1" eaLnBrk="1" hangingPunct="1">
              <a:lnSpc>
                <a:spcPct val="90000"/>
              </a:lnSpc>
              <a:buFont typeface="Wingdings" charset="2"/>
              <a:buChar char="n"/>
              <a:defRPr/>
            </a:pPr>
            <a:r>
              <a:rPr lang="en-US" altLang="zh-CN" sz="2000"/>
              <a:t>Unvisited Vertices { }</a:t>
            </a:r>
          </a:p>
        </p:txBody>
      </p:sp>
      <p:sp>
        <p:nvSpPr>
          <p:cNvPr id="111631"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11632"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11633" name="Oval 14"/>
          <p:cNvSpPr>
            <a:spLocks noChangeArrowheads="1"/>
          </p:cNvSpPr>
          <p:nvPr/>
        </p:nvSpPr>
        <p:spPr bwMode="auto">
          <a:xfrm>
            <a:off x="8686800" y="2438400"/>
            <a:ext cx="533400" cy="533400"/>
          </a:xfrm>
          <a:prstGeom prst="ellipse">
            <a:avLst/>
          </a:prstGeom>
          <a:solidFill>
            <a:schemeClr val="folHlink"/>
          </a:solidFill>
          <a:ln w="381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11634" name="Oval 15"/>
          <p:cNvSpPr>
            <a:spLocks noChangeArrowheads="1"/>
          </p:cNvSpPr>
          <p:nvPr/>
        </p:nvSpPr>
        <p:spPr bwMode="auto">
          <a:xfrm>
            <a:off x="9753600" y="2362200"/>
            <a:ext cx="533400" cy="533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1635"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1636" name="Oval 17"/>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1637"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11638"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1639"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1640"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11641"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1642"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1643"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1644"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
        <p:nvSpPr>
          <p:cNvPr id="111645"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1646"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1647"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1648"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1649"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1650"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1651"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85036430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7754408-90E4-3546-AB40-70DAB695AE61}" type="datetime1">
              <a:rPr lang="en-US" altLang="zh-CN" smtClean="0"/>
              <a:pPr>
                <a:defRPr/>
              </a:pPr>
              <a:t>12/23/2018</a:t>
            </a:fld>
            <a:endParaRPr lang="en-US" altLang="zh-CN" smtClean="0"/>
          </a:p>
        </p:txBody>
      </p:sp>
      <p:sp>
        <p:nvSpPr>
          <p:cNvPr id="1136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136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6DE76F3-BB9C-4F74-94D0-AA04EA4E666E}" type="slidenum">
              <a:rPr lang="en-US" altLang="zh-CN" smtClean="0"/>
              <a:pPr>
                <a:defRPr/>
              </a:pPr>
              <a:t>56</a:t>
            </a:fld>
            <a:endParaRPr lang="en-US" altLang="zh-CN" smtClean="0"/>
          </a:p>
        </p:txBody>
      </p:sp>
      <p:sp>
        <p:nvSpPr>
          <p:cNvPr id="113669"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0"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1"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2"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3"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4"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5"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6"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3677"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13678"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charset="2"/>
              <a:buChar char="n"/>
              <a:defRPr/>
            </a:pPr>
            <a:r>
              <a:rPr lang="en-US" altLang="zh-CN" sz="2400"/>
              <a:t>Delete first vertex from queue, it is E, mark it as visited</a:t>
            </a:r>
          </a:p>
          <a:p>
            <a:pPr eaLnBrk="1" hangingPunct="1">
              <a:lnSpc>
                <a:spcPct val="90000"/>
              </a:lnSpc>
              <a:buFont typeface="Wingdings" charset="2"/>
              <a:buChar char="n"/>
              <a:defRPr/>
            </a:pPr>
            <a:r>
              <a:rPr lang="en-US" altLang="zh-CN" sz="2400"/>
              <a:t>Find E</a:t>
            </a:r>
            <a:r>
              <a:rPr lang="en-US" altLang="zh-CN" sz="2400">
                <a:latin typeface="Arial" charset="0"/>
              </a:rPr>
              <a:t>’</a:t>
            </a:r>
            <a:r>
              <a:rPr lang="en-US" altLang="zh-CN" sz="2400"/>
              <a:t>s all unvisited neighbors, no vertex found</a:t>
            </a:r>
          </a:p>
          <a:p>
            <a:pPr lvl="1" eaLnBrk="1" hangingPunct="1">
              <a:lnSpc>
                <a:spcPct val="90000"/>
              </a:lnSpc>
              <a:buFont typeface="Wingdings" charset="2"/>
              <a:buChar char="n"/>
              <a:defRPr/>
            </a:pPr>
            <a:r>
              <a:rPr lang="en-US" altLang="zh-CN" sz="2000"/>
              <a:t>Visited Vertices  { </a:t>
            </a:r>
            <a:r>
              <a:rPr lang="en-US" altLang="zh-CN" sz="2000">
                <a:solidFill>
                  <a:srgbClr val="FF3300"/>
                </a:solidFill>
              </a:rPr>
              <a:t>A, B, C, E</a:t>
            </a:r>
            <a:r>
              <a:rPr lang="en-US" altLang="zh-CN" sz="2000"/>
              <a:t>}</a:t>
            </a:r>
          </a:p>
          <a:p>
            <a:pPr lvl="1" eaLnBrk="1" hangingPunct="1">
              <a:lnSpc>
                <a:spcPct val="90000"/>
              </a:lnSpc>
              <a:buFont typeface="Wingdings" charset="2"/>
              <a:buChar char="n"/>
              <a:defRPr/>
            </a:pPr>
            <a:r>
              <a:rPr lang="en-US" altLang="zh-CN" sz="2000"/>
              <a:t>Probing Vertices { F, D }</a:t>
            </a:r>
          </a:p>
          <a:p>
            <a:pPr lvl="1" eaLnBrk="1" hangingPunct="1">
              <a:lnSpc>
                <a:spcPct val="90000"/>
              </a:lnSpc>
              <a:buFont typeface="Wingdings" charset="2"/>
              <a:buChar char="n"/>
              <a:defRPr/>
            </a:pPr>
            <a:r>
              <a:rPr lang="en-US" altLang="zh-CN" sz="2000"/>
              <a:t>Unvisited Vertices { }</a:t>
            </a:r>
          </a:p>
        </p:txBody>
      </p:sp>
      <p:sp>
        <p:nvSpPr>
          <p:cNvPr id="113679"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13680"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13681"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13682" name="Oval 15"/>
          <p:cNvSpPr>
            <a:spLocks noChangeArrowheads="1"/>
          </p:cNvSpPr>
          <p:nvPr/>
        </p:nvSpPr>
        <p:spPr bwMode="auto">
          <a:xfrm>
            <a:off x="9753600" y="2362200"/>
            <a:ext cx="533400" cy="533400"/>
          </a:xfrm>
          <a:prstGeom prst="ellipse">
            <a:avLst/>
          </a:prstGeom>
          <a:solidFill>
            <a:schemeClr val="folHlink"/>
          </a:solidFill>
          <a:ln w="381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3683" name="Oval 16"/>
          <p:cNvSpPr>
            <a:spLocks noChangeArrowheads="1"/>
          </p:cNvSpPr>
          <p:nvPr/>
        </p:nvSpPr>
        <p:spPr bwMode="auto">
          <a:xfrm>
            <a:off x="7696200" y="3200400"/>
            <a:ext cx="533400" cy="533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3684" name="Oval 17"/>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3685"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13686"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3687"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3688"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3689"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3690"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3691"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3692"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
        <p:nvSpPr>
          <p:cNvPr id="113693"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3694"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3695"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3696"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3697"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3698"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3699"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3909702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F5CDC72-DCDB-6F44-AD20-EA908E6A8EAB}" type="datetime1">
              <a:rPr lang="en-US" altLang="zh-CN" smtClean="0"/>
              <a:pPr>
                <a:defRPr/>
              </a:pPr>
              <a:t>12/23/2018</a:t>
            </a:fld>
            <a:endParaRPr lang="en-US" altLang="zh-CN" smtClean="0"/>
          </a:p>
        </p:txBody>
      </p:sp>
      <p:sp>
        <p:nvSpPr>
          <p:cNvPr id="1157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157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C7F3348-3DB8-49B1-A2D9-052EDED7DC98}" type="slidenum">
              <a:rPr lang="en-US" altLang="zh-CN" smtClean="0"/>
              <a:pPr>
                <a:defRPr/>
              </a:pPr>
              <a:t>57</a:t>
            </a:fld>
            <a:endParaRPr lang="en-US" altLang="zh-CN" smtClean="0"/>
          </a:p>
        </p:txBody>
      </p:sp>
      <p:sp>
        <p:nvSpPr>
          <p:cNvPr id="115717"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18"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19"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20"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21"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22"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23"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24"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5725"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15726"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charset="2"/>
              <a:buChar char="n"/>
              <a:defRPr/>
            </a:pPr>
            <a:r>
              <a:rPr lang="en-US" altLang="zh-CN" sz="2400"/>
              <a:t>Delete first vertex from queue, it is F, mark it as visited</a:t>
            </a:r>
          </a:p>
          <a:p>
            <a:pPr eaLnBrk="1" hangingPunct="1">
              <a:lnSpc>
                <a:spcPct val="90000"/>
              </a:lnSpc>
              <a:buFont typeface="Wingdings" charset="2"/>
              <a:buChar char="n"/>
              <a:defRPr/>
            </a:pPr>
            <a:r>
              <a:rPr lang="en-US" altLang="zh-CN" sz="2400"/>
              <a:t>Find F</a:t>
            </a:r>
            <a:r>
              <a:rPr lang="en-US" altLang="zh-CN" sz="2400">
                <a:latin typeface="Arial" charset="0"/>
              </a:rPr>
              <a:t>’</a:t>
            </a:r>
            <a:r>
              <a:rPr lang="en-US" altLang="zh-CN" sz="2400"/>
              <a:t>s all unvisited neighbors, no vertex found</a:t>
            </a:r>
          </a:p>
          <a:p>
            <a:pPr lvl="1" eaLnBrk="1" hangingPunct="1">
              <a:lnSpc>
                <a:spcPct val="90000"/>
              </a:lnSpc>
              <a:buFont typeface="Wingdings" charset="2"/>
              <a:buChar char="n"/>
              <a:defRPr/>
            </a:pPr>
            <a:r>
              <a:rPr lang="en-US" altLang="zh-CN" sz="2000"/>
              <a:t>Visited Vertices  { </a:t>
            </a:r>
            <a:r>
              <a:rPr lang="en-US" altLang="zh-CN" sz="2000">
                <a:solidFill>
                  <a:srgbClr val="FF3300"/>
                </a:solidFill>
              </a:rPr>
              <a:t>A, B, C, E, F </a:t>
            </a:r>
            <a:r>
              <a:rPr lang="en-US" altLang="zh-CN" sz="2000"/>
              <a:t>}</a:t>
            </a:r>
          </a:p>
          <a:p>
            <a:pPr lvl="1" eaLnBrk="1" hangingPunct="1">
              <a:lnSpc>
                <a:spcPct val="90000"/>
              </a:lnSpc>
              <a:buFont typeface="Wingdings" charset="2"/>
              <a:buChar char="n"/>
              <a:defRPr/>
            </a:pPr>
            <a:r>
              <a:rPr lang="en-US" altLang="zh-CN" sz="2000"/>
              <a:t>Probing Vertices { D }</a:t>
            </a:r>
          </a:p>
          <a:p>
            <a:pPr lvl="1" eaLnBrk="1" hangingPunct="1">
              <a:lnSpc>
                <a:spcPct val="90000"/>
              </a:lnSpc>
              <a:buFont typeface="Wingdings" charset="2"/>
              <a:buChar char="n"/>
              <a:defRPr/>
            </a:pPr>
            <a:r>
              <a:rPr lang="en-US" altLang="zh-CN" sz="2000"/>
              <a:t>Unvisited Vertices { }</a:t>
            </a:r>
          </a:p>
        </p:txBody>
      </p:sp>
      <p:sp>
        <p:nvSpPr>
          <p:cNvPr id="115727"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15728"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15729"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15730"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5731" name="Oval 16"/>
          <p:cNvSpPr>
            <a:spLocks noChangeArrowheads="1"/>
          </p:cNvSpPr>
          <p:nvPr/>
        </p:nvSpPr>
        <p:spPr bwMode="auto">
          <a:xfrm>
            <a:off x="7696200" y="3200400"/>
            <a:ext cx="533400" cy="533400"/>
          </a:xfrm>
          <a:prstGeom prst="ellipse">
            <a:avLst/>
          </a:prstGeom>
          <a:solidFill>
            <a:schemeClr val="folHlink"/>
          </a:solidFill>
          <a:ln w="381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5732" name="Oval 17"/>
          <p:cNvSpPr>
            <a:spLocks noChangeArrowheads="1"/>
          </p:cNvSpPr>
          <p:nvPr/>
        </p:nvSpPr>
        <p:spPr bwMode="auto">
          <a:xfrm>
            <a:off x="9525000" y="3124200"/>
            <a:ext cx="533400" cy="533400"/>
          </a:xfrm>
          <a:prstGeom prst="ellipse">
            <a:avLst/>
          </a:prstGeom>
          <a:solidFill>
            <a:schemeClr val="folHlink"/>
          </a:solidFill>
          <a:ln w="1270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5733"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15734"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5735"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5736"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5737"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5738"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5739"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5740"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
        <p:nvSpPr>
          <p:cNvPr id="115741"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5742"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5743"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5744"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5745"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5746"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5747"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109475320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8EF3129-3371-8D47-BA21-AEFF7674E09A}" type="datetime1">
              <a:rPr lang="en-US" altLang="zh-CN" smtClean="0"/>
              <a:pPr>
                <a:defRPr/>
              </a:pPr>
              <a:t>12/23/2018</a:t>
            </a:fld>
            <a:endParaRPr lang="en-US" altLang="zh-CN" smtClean="0"/>
          </a:p>
        </p:txBody>
      </p:sp>
      <p:sp>
        <p:nvSpPr>
          <p:cNvPr id="1177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177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65A7D7F-CD8C-4D01-9E3A-1DC3DDE37B9D}" type="slidenum">
              <a:rPr lang="en-US" altLang="zh-CN" smtClean="0"/>
              <a:pPr>
                <a:defRPr/>
              </a:pPr>
              <a:t>58</a:t>
            </a:fld>
            <a:endParaRPr lang="en-US" altLang="zh-CN" smtClean="0"/>
          </a:p>
        </p:txBody>
      </p:sp>
      <p:sp>
        <p:nvSpPr>
          <p:cNvPr id="117765"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66"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67"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68"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69"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70"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71"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72"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7773"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17774" name="Rectangle 11"/>
          <p:cNvSpPr>
            <a:spLocks noGrp="1" noChangeArrowheads="1"/>
          </p:cNvSpPr>
          <p:nvPr>
            <p:ph type="body" idx="1"/>
          </p:nvPr>
        </p:nvSpPr>
        <p:spPr>
          <a:xfrm>
            <a:off x="1828800" y="3581400"/>
            <a:ext cx="5943600" cy="2286000"/>
          </a:xfrm>
        </p:spPr>
        <p:txBody>
          <a:bodyPr>
            <a:normAutofit fontScale="92500" lnSpcReduction="10000"/>
          </a:bodyPr>
          <a:lstStyle/>
          <a:p>
            <a:pPr eaLnBrk="1" hangingPunct="1">
              <a:lnSpc>
                <a:spcPct val="90000"/>
              </a:lnSpc>
              <a:buFont typeface="Wingdings" charset="2"/>
              <a:buChar char="n"/>
              <a:defRPr/>
            </a:pPr>
            <a:r>
              <a:rPr lang="en-US" altLang="zh-CN" sz="2400"/>
              <a:t>Delete first vertex from queue, it is D, mark it as visited</a:t>
            </a:r>
          </a:p>
          <a:p>
            <a:pPr eaLnBrk="1" hangingPunct="1">
              <a:lnSpc>
                <a:spcPct val="90000"/>
              </a:lnSpc>
              <a:buFont typeface="Wingdings" charset="2"/>
              <a:buChar char="n"/>
              <a:defRPr/>
            </a:pPr>
            <a:r>
              <a:rPr lang="en-US" altLang="zh-CN" sz="2400"/>
              <a:t>Find D</a:t>
            </a:r>
            <a:r>
              <a:rPr lang="en-US" altLang="zh-CN" sz="2400">
                <a:latin typeface="Arial" charset="0"/>
              </a:rPr>
              <a:t>’</a:t>
            </a:r>
            <a:r>
              <a:rPr lang="en-US" altLang="zh-CN" sz="2400"/>
              <a:t>s all unvisited neighbors, no vertex found</a:t>
            </a:r>
          </a:p>
          <a:p>
            <a:pPr lvl="1" eaLnBrk="1" hangingPunct="1">
              <a:lnSpc>
                <a:spcPct val="90000"/>
              </a:lnSpc>
              <a:buFont typeface="Wingdings" charset="2"/>
              <a:buChar char="n"/>
              <a:defRPr/>
            </a:pPr>
            <a:r>
              <a:rPr lang="en-US" altLang="zh-CN" sz="2000"/>
              <a:t>Visited Vertices  { </a:t>
            </a:r>
            <a:r>
              <a:rPr lang="en-US" altLang="zh-CN" sz="2000">
                <a:solidFill>
                  <a:srgbClr val="FF3300"/>
                </a:solidFill>
              </a:rPr>
              <a:t>A, B, C, E, F, D </a:t>
            </a:r>
            <a:r>
              <a:rPr lang="en-US" altLang="zh-CN" sz="2000"/>
              <a:t>}</a:t>
            </a:r>
          </a:p>
          <a:p>
            <a:pPr lvl="1" eaLnBrk="1" hangingPunct="1">
              <a:lnSpc>
                <a:spcPct val="90000"/>
              </a:lnSpc>
              <a:buFont typeface="Wingdings" charset="2"/>
              <a:buChar char="n"/>
              <a:defRPr/>
            </a:pPr>
            <a:r>
              <a:rPr lang="en-US" altLang="zh-CN" sz="2000"/>
              <a:t>Probing Vertices { }</a:t>
            </a:r>
          </a:p>
          <a:p>
            <a:pPr lvl="1" eaLnBrk="1" hangingPunct="1">
              <a:lnSpc>
                <a:spcPct val="90000"/>
              </a:lnSpc>
              <a:buFont typeface="Wingdings" charset="2"/>
              <a:buChar char="n"/>
              <a:defRPr/>
            </a:pPr>
            <a:r>
              <a:rPr lang="en-US" altLang="zh-CN" sz="2000"/>
              <a:t>Unvisited Vertices { }</a:t>
            </a:r>
          </a:p>
        </p:txBody>
      </p:sp>
      <p:sp>
        <p:nvSpPr>
          <p:cNvPr id="117775"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17776"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17777"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17778"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7779"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7780" name="Oval 17"/>
          <p:cNvSpPr>
            <a:spLocks noChangeArrowheads="1"/>
          </p:cNvSpPr>
          <p:nvPr/>
        </p:nvSpPr>
        <p:spPr bwMode="auto">
          <a:xfrm>
            <a:off x="9525000" y="3124200"/>
            <a:ext cx="533400" cy="533400"/>
          </a:xfrm>
          <a:prstGeom prst="ellipse">
            <a:avLst/>
          </a:prstGeom>
          <a:solidFill>
            <a:schemeClr val="folHlink"/>
          </a:solidFill>
          <a:ln w="38100">
            <a:solidFill>
              <a:srgbClr val="FF0000"/>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7781"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17782" name="Rectangle 19"/>
          <p:cNvSpPr>
            <a:spLocks noChangeArrowheads="1"/>
          </p:cNvSpPr>
          <p:nvPr/>
        </p:nvSpPr>
        <p:spPr bwMode="auto">
          <a:xfrm>
            <a:off x="92202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7783" name="Rectangle 20"/>
          <p:cNvSpPr>
            <a:spLocks noChangeArrowheads="1"/>
          </p:cNvSpPr>
          <p:nvPr/>
        </p:nvSpPr>
        <p:spPr bwMode="auto">
          <a:xfrm>
            <a:off x="96774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7784" name="Rectangle 21"/>
          <p:cNvSpPr>
            <a:spLocks noChangeArrowheads="1"/>
          </p:cNvSpPr>
          <p:nvPr/>
        </p:nvSpPr>
        <p:spPr bwMode="auto">
          <a:xfrm>
            <a:off x="7848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7785" name="Rectangle 22"/>
          <p:cNvSpPr>
            <a:spLocks noChangeArrowheads="1"/>
          </p:cNvSpPr>
          <p:nvPr/>
        </p:nvSpPr>
        <p:spPr bwMode="auto">
          <a:xfrm>
            <a:off x="87630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7786" name="Rectangle 23"/>
          <p:cNvSpPr>
            <a:spLocks noChangeArrowheads="1"/>
          </p:cNvSpPr>
          <p:nvPr/>
        </p:nvSpPr>
        <p:spPr bwMode="auto">
          <a:xfrm>
            <a:off x="101346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7787" name="Rectangle 24"/>
          <p:cNvSpPr>
            <a:spLocks noChangeArrowheads="1"/>
          </p:cNvSpPr>
          <p:nvPr/>
        </p:nvSpPr>
        <p:spPr bwMode="auto">
          <a:xfrm>
            <a:off x="8305800" y="4572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7788" name="Text Box 25"/>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
        <p:nvSpPr>
          <p:cNvPr id="117789" name="Rectangle 26"/>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7790" name="Rectangle 27"/>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7791" name="Rectangle 28"/>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7792" name="Rectangle 29"/>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7793" name="Rectangle 30"/>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7794" name="Rectangle 31"/>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7795" name="AutoShape 32"/>
          <p:cNvSpPr>
            <a:spLocks noChangeArrowheads="1"/>
          </p:cNvSpPr>
          <p:nvPr/>
        </p:nvSpPr>
        <p:spPr bwMode="auto">
          <a:xfrm>
            <a:off x="9144000" y="4876800"/>
            <a:ext cx="228600" cy="457200"/>
          </a:xfrm>
          <a:prstGeom prst="downArrow">
            <a:avLst>
              <a:gd name="adj1" fmla="val 50000"/>
              <a:gd name="adj2" fmla="val 50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Tree>
    <p:extLst>
      <p:ext uri="{BB962C8B-B14F-4D97-AF65-F5344CB8AC3E}">
        <p14:creationId xmlns:p14="http://schemas.microsoft.com/office/powerpoint/2010/main" val="29734100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345E761-9F0E-674F-8CA5-17D60833D12E}" type="datetime1">
              <a:rPr lang="en-US" altLang="zh-CN" smtClean="0"/>
              <a:pPr>
                <a:defRPr/>
              </a:pPr>
              <a:t>12/23/2018</a:t>
            </a:fld>
            <a:endParaRPr lang="en-US" altLang="zh-CN" smtClean="0"/>
          </a:p>
        </p:txBody>
      </p:sp>
      <p:sp>
        <p:nvSpPr>
          <p:cNvPr id="1198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198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12DAE0B-6F9A-42CD-B697-B83571A49A41}" type="slidenum">
              <a:rPr lang="en-US" altLang="zh-CN" smtClean="0"/>
              <a:pPr>
                <a:defRPr/>
              </a:pPr>
              <a:t>59</a:t>
            </a:fld>
            <a:endParaRPr lang="en-US" altLang="zh-CN" smtClean="0"/>
          </a:p>
        </p:txBody>
      </p:sp>
      <p:sp>
        <p:nvSpPr>
          <p:cNvPr id="119813" name="Line 2"/>
          <p:cNvSpPr>
            <a:spLocks noChangeShapeType="1"/>
          </p:cNvSpPr>
          <p:nvPr/>
        </p:nvSpPr>
        <p:spPr bwMode="auto">
          <a:xfrm>
            <a:off x="7924800" y="25908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14" name="Line 3"/>
          <p:cNvSpPr>
            <a:spLocks noChangeShapeType="1"/>
          </p:cNvSpPr>
          <p:nvPr/>
        </p:nvSpPr>
        <p:spPr bwMode="auto">
          <a:xfrm flipH="1">
            <a:off x="8001000" y="1828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15" name="Line 4"/>
          <p:cNvSpPr>
            <a:spLocks noChangeShapeType="1"/>
          </p:cNvSpPr>
          <p:nvPr/>
        </p:nvSpPr>
        <p:spPr bwMode="auto">
          <a:xfrm>
            <a:off x="8610600" y="15240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16" name="Line 5"/>
          <p:cNvSpPr>
            <a:spLocks noChangeShapeType="1"/>
          </p:cNvSpPr>
          <p:nvPr/>
        </p:nvSpPr>
        <p:spPr bwMode="auto">
          <a:xfrm>
            <a:off x="8763000" y="16764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17" name="Line 6"/>
          <p:cNvSpPr>
            <a:spLocks noChangeShapeType="1"/>
          </p:cNvSpPr>
          <p:nvPr/>
        </p:nvSpPr>
        <p:spPr bwMode="auto">
          <a:xfrm>
            <a:off x="7772400" y="25146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18" name="Line 7"/>
          <p:cNvSpPr>
            <a:spLocks noChangeShapeType="1"/>
          </p:cNvSpPr>
          <p:nvPr/>
        </p:nvSpPr>
        <p:spPr bwMode="auto">
          <a:xfrm flipH="1">
            <a:off x="9829800" y="27432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19" name="Line 8"/>
          <p:cNvSpPr>
            <a:spLocks noChangeShapeType="1"/>
          </p:cNvSpPr>
          <p:nvPr/>
        </p:nvSpPr>
        <p:spPr bwMode="auto">
          <a:xfrm>
            <a:off x="8991600" y="2667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20" name="Line 9"/>
          <p:cNvSpPr>
            <a:spLocks noChangeShapeType="1"/>
          </p:cNvSpPr>
          <p:nvPr/>
        </p:nvSpPr>
        <p:spPr bwMode="auto">
          <a:xfrm flipV="1">
            <a:off x="8077200" y="34290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9821" name="Rectangle 10"/>
          <p:cNvSpPr>
            <a:spLocks noGrp="1" noChangeArrowheads="1"/>
          </p:cNvSpPr>
          <p:nvPr>
            <p:ph type="title"/>
          </p:nvPr>
        </p:nvSpPr>
        <p:spPr>
          <a:xfrm>
            <a:off x="2286000" y="228600"/>
            <a:ext cx="7772400" cy="1143000"/>
          </a:xfrm>
        </p:spPr>
        <p:txBody>
          <a:bodyPr/>
          <a:lstStyle/>
          <a:p>
            <a:pPr eaLnBrk="1" hangingPunct="1">
              <a:defRPr/>
            </a:pPr>
            <a:r>
              <a:rPr lang="en-US" altLang="zh-CN"/>
              <a:t>Breadth First Traversal (Cont)</a:t>
            </a:r>
          </a:p>
        </p:txBody>
      </p:sp>
      <p:sp>
        <p:nvSpPr>
          <p:cNvPr id="119822" name="Rectangle 11"/>
          <p:cNvSpPr>
            <a:spLocks noGrp="1" noChangeArrowheads="1"/>
          </p:cNvSpPr>
          <p:nvPr>
            <p:ph type="body" idx="1"/>
          </p:nvPr>
        </p:nvSpPr>
        <p:spPr>
          <a:xfrm>
            <a:off x="1828800" y="3581400"/>
            <a:ext cx="5943600" cy="2286000"/>
          </a:xfrm>
        </p:spPr>
        <p:txBody>
          <a:bodyPr/>
          <a:lstStyle/>
          <a:p>
            <a:pPr eaLnBrk="1" hangingPunct="1">
              <a:lnSpc>
                <a:spcPct val="90000"/>
              </a:lnSpc>
              <a:buFont typeface="Wingdings" charset="2"/>
              <a:buChar char="n"/>
              <a:defRPr/>
            </a:pPr>
            <a:r>
              <a:rPr lang="en-US" altLang="zh-CN"/>
              <a:t>Now the queue is empty</a:t>
            </a:r>
          </a:p>
          <a:p>
            <a:pPr eaLnBrk="1" hangingPunct="1">
              <a:lnSpc>
                <a:spcPct val="90000"/>
              </a:lnSpc>
              <a:buFont typeface="Wingdings" charset="2"/>
              <a:buChar char="n"/>
              <a:defRPr/>
            </a:pPr>
            <a:r>
              <a:rPr lang="en-US" altLang="zh-CN"/>
              <a:t>End of Breadth First Traversal</a:t>
            </a:r>
          </a:p>
          <a:p>
            <a:pPr lvl="1" eaLnBrk="1" hangingPunct="1">
              <a:lnSpc>
                <a:spcPct val="90000"/>
              </a:lnSpc>
              <a:buFont typeface="Wingdings" charset="2"/>
              <a:buChar char="n"/>
              <a:defRPr/>
            </a:pPr>
            <a:r>
              <a:rPr lang="en-US" altLang="zh-CN"/>
              <a:t>Visited Vertices  { </a:t>
            </a:r>
            <a:r>
              <a:rPr lang="en-US" altLang="zh-CN">
                <a:solidFill>
                  <a:srgbClr val="FF3300"/>
                </a:solidFill>
              </a:rPr>
              <a:t>A, B, C, E, F, D </a:t>
            </a:r>
            <a:r>
              <a:rPr lang="en-US" altLang="zh-CN"/>
              <a:t>}</a:t>
            </a:r>
          </a:p>
          <a:p>
            <a:pPr lvl="1" eaLnBrk="1" hangingPunct="1">
              <a:lnSpc>
                <a:spcPct val="90000"/>
              </a:lnSpc>
              <a:buFont typeface="Wingdings" charset="2"/>
              <a:buChar char="n"/>
              <a:defRPr/>
            </a:pPr>
            <a:r>
              <a:rPr lang="en-US" altLang="zh-CN"/>
              <a:t>Probing Vertices { }</a:t>
            </a:r>
          </a:p>
          <a:p>
            <a:pPr lvl="1" eaLnBrk="1" hangingPunct="1">
              <a:lnSpc>
                <a:spcPct val="90000"/>
              </a:lnSpc>
              <a:buFont typeface="Wingdings" charset="2"/>
              <a:buChar char="n"/>
              <a:defRPr/>
            </a:pPr>
            <a:r>
              <a:rPr lang="en-US" altLang="zh-CN"/>
              <a:t>Unvisited Vertices { }</a:t>
            </a:r>
          </a:p>
        </p:txBody>
      </p:sp>
      <p:sp>
        <p:nvSpPr>
          <p:cNvPr id="119823" name="Oval 12"/>
          <p:cNvSpPr>
            <a:spLocks noChangeArrowheads="1"/>
          </p:cNvSpPr>
          <p:nvPr/>
        </p:nvSpPr>
        <p:spPr bwMode="auto">
          <a:xfrm>
            <a:off x="8382000" y="13716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19824" name="Oval 13"/>
          <p:cNvSpPr>
            <a:spLocks noChangeArrowheads="1"/>
          </p:cNvSpPr>
          <p:nvPr/>
        </p:nvSpPr>
        <p:spPr bwMode="auto">
          <a:xfrm>
            <a:off x="7543800" y="2286000"/>
            <a:ext cx="533400" cy="533400"/>
          </a:xfrm>
          <a:prstGeom prst="ellipse">
            <a:avLst/>
          </a:prstGeom>
          <a:solidFill>
            <a:schemeClr val="folHlink"/>
          </a:solidFill>
          <a:ln w="63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19825" name="Oval 14"/>
          <p:cNvSpPr>
            <a:spLocks noChangeArrowheads="1"/>
          </p:cNvSpPr>
          <p:nvPr/>
        </p:nvSpPr>
        <p:spPr bwMode="auto">
          <a:xfrm>
            <a:off x="8686800" y="2438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19826" name="Oval 15"/>
          <p:cNvSpPr>
            <a:spLocks noChangeArrowheads="1"/>
          </p:cNvSpPr>
          <p:nvPr/>
        </p:nvSpPr>
        <p:spPr bwMode="auto">
          <a:xfrm>
            <a:off x="9753600" y="2362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19827" name="Oval 16"/>
          <p:cNvSpPr>
            <a:spLocks noChangeArrowheads="1"/>
          </p:cNvSpPr>
          <p:nvPr/>
        </p:nvSpPr>
        <p:spPr bwMode="auto">
          <a:xfrm>
            <a:off x="7696200" y="32004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19828" name="Oval 17"/>
          <p:cNvSpPr>
            <a:spLocks noChangeArrowheads="1"/>
          </p:cNvSpPr>
          <p:nvPr/>
        </p:nvSpPr>
        <p:spPr bwMode="auto">
          <a:xfrm>
            <a:off x="9525000" y="3124200"/>
            <a:ext cx="533400" cy="533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
        <p:nvSpPr>
          <p:cNvPr id="119829" name="Text Box 18"/>
          <p:cNvSpPr txBox="1">
            <a:spLocks noChangeArrowheads="1"/>
          </p:cNvSpPr>
          <p:nvPr/>
        </p:nvSpPr>
        <p:spPr bwMode="auto">
          <a:xfrm>
            <a:off x="2438400" y="1295401"/>
            <a:ext cx="3581400" cy="2060575"/>
          </a:xfrm>
          <a:prstGeom prst="rect">
            <a:avLst/>
          </a:prstGeom>
          <a:noFill/>
          <a:ln w="19050">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57200" indent="-457200">
              <a:defRPr>
                <a:solidFill>
                  <a:schemeClr val="tx1"/>
                </a:solidFill>
                <a:latin typeface="Tahoma" charset="0"/>
                <a:ea typeface="宋体" charset="0"/>
              </a:defRPr>
            </a:lvl1pPr>
            <a:lvl2pPr marL="914400" indent="-457200">
              <a:defRPr>
                <a:solidFill>
                  <a:schemeClr val="tx1"/>
                </a:solidFill>
                <a:latin typeface="Tahoma" charset="0"/>
                <a:ea typeface="宋体" charset="0"/>
              </a:defRPr>
            </a:lvl2pPr>
            <a:lvl3pPr marL="1371600" indent="-457200">
              <a:defRPr>
                <a:solidFill>
                  <a:schemeClr val="tx1"/>
                </a:solidFill>
                <a:latin typeface="Tahoma" charset="0"/>
                <a:ea typeface="宋体" charset="0"/>
              </a:defRPr>
            </a:lvl3pPr>
            <a:lvl4pPr marL="1828800" indent="-457200">
              <a:defRPr>
                <a:solidFill>
                  <a:schemeClr val="tx1"/>
                </a:solidFill>
                <a:latin typeface="Tahoma" charset="0"/>
                <a:ea typeface="宋体" charset="0"/>
              </a:defRPr>
            </a:lvl4pPr>
            <a:lvl5pPr marL="2286000" indent="-457200">
              <a:defRPr>
                <a:solidFill>
                  <a:schemeClr val="tx1"/>
                </a:solidFill>
                <a:latin typeface="Tahoma" charset="0"/>
                <a:ea typeface="宋体" charset="0"/>
              </a:defRPr>
            </a:lvl5pPr>
            <a:lvl6pPr marL="2743200" indent="-457200" eaLnBrk="0" fontAlgn="base" hangingPunct="0">
              <a:spcBef>
                <a:spcPct val="0"/>
              </a:spcBef>
              <a:spcAft>
                <a:spcPct val="0"/>
              </a:spcAft>
              <a:defRPr>
                <a:solidFill>
                  <a:schemeClr val="tx1"/>
                </a:solidFill>
                <a:latin typeface="Tahoma" charset="0"/>
                <a:ea typeface="宋体" charset="0"/>
              </a:defRPr>
            </a:lvl6pPr>
            <a:lvl7pPr marL="3200400" indent="-457200" eaLnBrk="0" fontAlgn="base" hangingPunct="0">
              <a:spcBef>
                <a:spcPct val="0"/>
              </a:spcBef>
              <a:spcAft>
                <a:spcPct val="0"/>
              </a:spcAft>
              <a:defRPr>
                <a:solidFill>
                  <a:schemeClr val="tx1"/>
                </a:solidFill>
                <a:latin typeface="Tahoma" charset="0"/>
                <a:ea typeface="宋体" charset="0"/>
              </a:defRPr>
            </a:lvl7pPr>
            <a:lvl8pPr marL="3657600" indent="-457200" eaLnBrk="0" fontAlgn="base" hangingPunct="0">
              <a:spcBef>
                <a:spcPct val="0"/>
              </a:spcBef>
              <a:spcAft>
                <a:spcPct val="0"/>
              </a:spcAft>
              <a:defRPr>
                <a:solidFill>
                  <a:schemeClr val="tx1"/>
                </a:solidFill>
                <a:latin typeface="Tahoma" charset="0"/>
                <a:ea typeface="宋体" charset="0"/>
              </a:defRPr>
            </a:lvl8pPr>
            <a:lvl9pPr marL="4114800" indent="-457200" eaLnBrk="0" fontAlgn="base" hangingPunct="0">
              <a:spcBef>
                <a:spcPct val="0"/>
              </a:spcBef>
              <a:spcAft>
                <a:spcPct val="0"/>
              </a:spcAft>
              <a:defRPr>
                <a:solidFill>
                  <a:schemeClr val="tx1"/>
                </a:solidFill>
                <a:latin typeface="Tahoma" charset="0"/>
                <a:ea typeface="宋体" charset="0"/>
              </a:defRPr>
            </a:lvl9pPr>
          </a:lstStyle>
          <a:p>
            <a:pPr lvl="1" eaLnBrk="1" hangingPunct="1">
              <a:lnSpc>
                <a:spcPct val="90000"/>
              </a:lnSpc>
              <a:spcBef>
                <a:spcPct val="20000"/>
              </a:spcBef>
              <a:buFontTx/>
              <a:buChar char="–"/>
              <a:defRPr/>
            </a:pPr>
            <a:r>
              <a:rPr lang="en-US" altLang="zh-CN" sz="2000">
                <a:latin typeface="Times New Roman" charset="0"/>
              </a:rPr>
              <a:t>A’s neighbor: B C E</a:t>
            </a:r>
          </a:p>
          <a:p>
            <a:pPr lvl="1" eaLnBrk="1" hangingPunct="1">
              <a:lnSpc>
                <a:spcPct val="90000"/>
              </a:lnSpc>
              <a:spcBef>
                <a:spcPct val="20000"/>
              </a:spcBef>
              <a:buFontTx/>
              <a:buChar char="–"/>
              <a:defRPr/>
            </a:pPr>
            <a:r>
              <a:rPr lang="en-US" altLang="zh-CN" sz="2000">
                <a:latin typeface="Times New Roman" charset="0"/>
              </a:rPr>
              <a:t>B’s neighbor: A C F</a:t>
            </a:r>
          </a:p>
          <a:p>
            <a:pPr lvl="1" eaLnBrk="1" hangingPunct="1">
              <a:lnSpc>
                <a:spcPct val="90000"/>
              </a:lnSpc>
              <a:spcBef>
                <a:spcPct val="20000"/>
              </a:spcBef>
              <a:buFontTx/>
              <a:buChar char="–"/>
              <a:defRPr/>
            </a:pPr>
            <a:r>
              <a:rPr lang="en-US" altLang="zh-CN" sz="2000">
                <a:latin typeface="Times New Roman" charset="0"/>
              </a:rPr>
              <a:t>C’s neighbor: A B D</a:t>
            </a:r>
          </a:p>
          <a:p>
            <a:pPr lvl="1" eaLnBrk="1" hangingPunct="1">
              <a:lnSpc>
                <a:spcPct val="90000"/>
              </a:lnSpc>
              <a:spcBef>
                <a:spcPct val="20000"/>
              </a:spcBef>
              <a:buFontTx/>
              <a:buChar char="–"/>
              <a:defRPr/>
            </a:pPr>
            <a:r>
              <a:rPr lang="en-US" altLang="zh-CN" sz="2000">
                <a:latin typeface="Times New Roman" charset="0"/>
              </a:rPr>
              <a:t>D’s neighbor: E C F</a:t>
            </a:r>
          </a:p>
          <a:p>
            <a:pPr lvl="1" eaLnBrk="1" hangingPunct="1">
              <a:lnSpc>
                <a:spcPct val="90000"/>
              </a:lnSpc>
              <a:spcBef>
                <a:spcPct val="20000"/>
              </a:spcBef>
              <a:buFontTx/>
              <a:buChar char="–"/>
              <a:defRPr/>
            </a:pPr>
            <a:r>
              <a:rPr lang="en-US" altLang="zh-CN" sz="2000">
                <a:latin typeface="Times New Roman" charset="0"/>
              </a:rPr>
              <a:t>E’s neighbor: A D</a:t>
            </a:r>
          </a:p>
          <a:p>
            <a:pPr lvl="1" eaLnBrk="1" hangingPunct="1">
              <a:lnSpc>
                <a:spcPct val="90000"/>
              </a:lnSpc>
              <a:spcBef>
                <a:spcPct val="20000"/>
              </a:spcBef>
              <a:buFontTx/>
              <a:buChar char="–"/>
              <a:defRPr/>
            </a:pPr>
            <a:r>
              <a:rPr lang="en-US" altLang="zh-CN" sz="2000">
                <a:latin typeface="Times New Roman" charset="0"/>
              </a:rPr>
              <a:t>F’s neighbor: B D</a:t>
            </a:r>
          </a:p>
        </p:txBody>
      </p:sp>
      <p:sp>
        <p:nvSpPr>
          <p:cNvPr id="119830" name="Text Box 19"/>
          <p:cNvSpPr txBox="1">
            <a:spLocks noChangeArrowheads="1"/>
          </p:cNvSpPr>
          <p:nvPr/>
        </p:nvSpPr>
        <p:spPr bwMode="auto">
          <a:xfrm>
            <a:off x="8839200" y="57912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solidFill>
                  <a:srgbClr val="0066FF"/>
                </a:solidFill>
                <a:latin typeface="Times New Roman" charset="0"/>
              </a:rPr>
              <a:t>queue</a:t>
            </a:r>
          </a:p>
        </p:txBody>
      </p:sp>
      <p:sp>
        <p:nvSpPr>
          <p:cNvPr id="119831" name="Rectangle 20"/>
          <p:cNvSpPr>
            <a:spLocks noChangeArrowheads="1"/>
          </p:cNvSpPr>
          <p:nvPr/>
        </p:nvSpPr>
        <p:spPr bwMode="auto">
          <a:xfrm>
            <a:off x="92202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9832" name="Rectangle 21"/>
          <p:cNvSpPr>
            <a:spLocks noChangeArrowheads="1"/>
          </p:cNvSpPr>
          <p:nvPr/>
        </p:nvSpPr>
        <p:spPr bwMode="auto">
          <a:xfrm>
            <a:off x="96774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9833" name="Rectangle 22"/>
          <p:cNvSpPr>
            <a:spLocks noChangeArrowheads="1"/>
          </p:cNvSpPr>
          <p:nvPr/>
        </p:nvSpPr>
        <p:spPr bwMode="auto">
          <a:xfrm>
            <a:off x="7848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9834" name="Rectangle 23"/>
          <p:cNvSpPr>
            <a:spLocks noChangeArrowheads="1"/>
          </p:cNvSpPr>
          <p:nvPr/>
        </p:nvSpPr>
        <p:spPr bwMode="auto">
          <a:xfrm>
            <a:off x="87630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
        <p:nvSpPr>
          <p:cNvPr id="119835" name="Rectangle 24"/>
          <p:cNvSpPr>
            <a:spLocks noChangeArrowheads="1"/>
          </p:cNvSpPr>
          <p:nvPr/>
        </p:nvSpPr>
        <p:spPr bwMode="auto">
          <a:xfrm>
            <a:off x="101346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endParaRPr lang="zh-CN" altLang="zh-CN" sz="2400">
              <a:latin typeface="Times New Roman" charset="0"/>
            </a:endParaRPr>
          </a:p>
        </p:txBody>
      </p:sp>
      <p:sp>
        <p:nvSpPr>
          <p:cNvPr id="119836" name="Rectangle 25"/>
          <p:cNvSpPr>
            <a:spLocks noChangeArrowheads="1"/>
          </p:cNvSpPr>
          <p:nvPr/>
        </p:nvSpPr>
        <p:spPr bwMode="auto">
          <a:xfrm>
            <a:off x="8305800" y="5334000"/>
            <a:ext cx="4572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 </a:t>
            </a:r>
          </a:p>
        </p:txBody>
      </p:sp>
    </p:spTree>
    <p:extLst>
      <p:ext uri="{BB962C8B-B14F-4D97-AF65-F5344CB8AC3E}">
        <p14:creationId xmlns:p14="http://schemas.microsoft.com/office/powerpoint/2010/main" val="682800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BF54AA2-E871-5148-A13B-A2C17367276B}" type="datetime1">
              <a:rPr lang="en-US" altLang="zh-CN" smtClean="0"/>
              <a:pPr>
                <a:defRPr/>
              </a:pPr>
              <a:t>12/23/2018</a:t>
            </a:fld>
            <a:endParaRPr lang="en-US" altLang="zh-CN" smtClean="0"/>
          </a:p>
        </p:txBody>
      </p:sp>
      <p:sp>
        <p:nvSpPr>
          <p:cNvPr id="112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12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5093235-C65F-48BC-949E-3441DADF46AD}" type="slidenum">
              <a:rPr lang="en-US" altLang="zh-CN" smtClean="0"/>
              <a:pPr>
                <a:defRPr/>
              </a:pPr>
              <a:t>6</a:t>
            </a:fld>
            <a:endParaRPr lang="en-US" altLang="zh-CN" smtClean="0"/>
          </a:p>
        </p:txBody>
      </p:sp>
      <p:sp>
        <p:nvSpPr>
          <p:cNvPr id="11269" name="Rectangle 2"/>
          <p:cNvSpPr>
            <a:spLocks noGrp="1" noChangeArrowheads="1"/>
          </p:cNvSpPr>
          <p:nvPr>
            <p:ph type="title"/>
          </p:nvPr>
        </p:nvSpPr>
        <p:spPr>
          <a:xfrm>
            <a:off x="2532063" y="441325"/>
            <a:ext cx="7772400" cy="1143000"/>
          </a:xfrm>
        </p:spPr>
        <p:txBody>
          <a:bodyPr/>
          <a:lstStyle/>
          <a:p>
            <a:pPr eaLnBrk="1" hangingPunct="1">
              <a:defRPr/>
            </a:pPr>
            <a:r>
              <a:rPr lang="en-US" altLang="zh-CN"/>
              <a:t>Application</a:t>
            </a:r>
          </a:p>
        </p:txBody>
      </p:sp>
      <p:sp>
        <p:nvSpPr>
          <p:cNvPr id="11270" name="Rectangle 3"/>
          <p:cNvSpPr>
            <a:spLocks noGrp="1" noChangeArrowheads="1"/>
          </p:cNvSpPr>
          <p:nvPr>
            <p:ph type="body" idx="1"/>
          </p:nvPr>
        </p:nvSpPr>
        <p:spPr>
          <a:xfrm>
            <a:off x="2171700" y="1881188"/>
            <a:ext cx="7772400" cy="4648200"/>
          </a:xfrm>
        </p:spPr>
        <p:txBody>
          <a:bodyPr/>
          <a:lstStyle/>
          <a:p>
            <a:pPr eaLnBrk="1" hangingPunct="1">
              <a:buFont typeface="Wingdings" charset="2"/>
              <a:buChar char="n"/>
              <a:defRPr/>
            </a:pPr>
            <a:r>
              <a:rPr lang="en-US" altLang="zh-CN"/>
              <a:t>Traveling Saleman</a:t>
            </a:r>
          </a:p>
          <a:p>
            <a:pPr eaLnBrk="1" hangingPunct="1">
              <a:buFont typeface="Wingdings" charset="2"/>
              <a:buChar char="n"/>
              <a:defRPr/>
            </a:pPr>
            <a:endParaRPr lang="en-US" altLang="zh-CN"/>
          </a:p>
          <a:p>
            <a:pPr eaLnBrk="1" hangingPunct="1">
              <a:buFont typeface="Wingdings" charset="2"/>
              <a:buChar char="n"/>
              <a:defRPr/>
            </a:pPr>
            <a:endParaRPr lang="en-US" altLang="zh-CN"/>
          </a:p>
          <a:p>
            <a:pPr eaLnBrk="1" hangingPunct="1">
              <a:buFont typeface="Wingdings" charset="2"/>
              <a:buChar char="n"/>
              <a:defRPr/>
            </a:pPr>
            <a:endParaRPr lang="en-US" altLang="zh-CN"/>
          </a:p>
          <a:p>
            <a:pPr eaLnBrk="1" hangingPunct="1">
              <a:buFont typeface="Wingdings" charset="2"/>
              <a:buChar char="n"/>
              <a:defRPr/>
            </a:pPr>
            <a:endParaRPr lang="en-US" altLang="zh-CN"/>
          </a:p>
          <a:p>
            <a:pPr eaLnBrk="1" hangingPunct="1">
              <a:buFont typeface="Wingdings" charset="2"/>
              <a:buChar char="n"/>
              <a:defRPr/>
            </a:pPr>
            <a:endParaRPr lang="en-US" altLang="zh-CN"/>
          </a:p>
          <a:p>
            <a:pPr lvl="1" eaLnBrk="1" hangingPunct="1">
              <a:buFont typeface="Wingdings" charset="2"/>
              <a:buChar char="n"/>
              <a:defRPr/>
            </a:pPr>
            <a:r>
              <a:rPr lang="en-US" altLang="zh-CN"/>
              <a:t>Find the shortest path that connects all cities without a loop.</a:t>
            </a:r>
          </a:p>
        </p:txBody>
      </p:sp>
      <p:sp>
        <p:nvSpPr>
          <p:cNvPr id="11271" name="Oval 4"/>
          <p:cNvSpPr>
            <a:spLocks noChangeArrowheads="1"/>
          </p:cNvSpPr>
          <p:nvPr/>
        </p:nvSpPr>
        <p:spPr bwMode="auto">
          <a:xfrm>
            <a:off x="2971800" y="2819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1272" name="Oval 5"/>
          <p:cNvSpPr>
            <a:spLocks noChangeArrowheads="1"/>
          </p:cNvSpPr>
          <p:nvPr/>
        </p:nvSpPr>
        <p:spPr bwMode="auto">
          <a:xfrm>
            <a:off x="5486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1273" name="Oval 6"/>
          <p:cNvSpPr>
            <a:spLocks noChangeArrowheads="1"/>
          </p:cNvSpPr>
          <p:nvPr/>
        </p:nvSpPr>
        <p:spPr bwMode="auto">
          <a:xfrm>
            <a:off x="2971800" y="41910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1274" name="Oval 7"/>
          <p:cNvSpPr>
            <a:spLocks noChangeArrowheads="1"/>
          </p:cNvSpPr>
          <p:nvPr/>
        </p:nvSpPr>
        <p:spPr bwMode="auto">
          <a:xfrm>
            <a:off x="5486400" y="2819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1275" name="Oval 8"/>
          <p:cNvSpPr>
            <a:spLocks noChangeArrowheads="1"/>
          </p:cNvSpPr>
          <p:nvPr/>
        </p:nvSpPr>
        <p:spPr bwMode="auto">
          <a:xfrm>
            <a:off x="7848600" y="3505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1276" name="Line 9"/>
          <p:cNvSpPr>
            <a:spLocks noChangeShapeType="1"/>
          </p:cNvSpPr>
          <p:nvPr/>
        </p:nvSpPr>
        <p:spPr bwMode="auto">
          <a:xfrm>
            <a:off x="3200400" y="33528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277" name="Line 10"/>
          <p:cNvSpPr>
            <a:spLocks noChangeShapeType="1"/>
          </p:cNvSpPr>
          <p:nvPr/>
        </p:nvSpPr>
        <p:spPr bwMode="auto">
          <a:xfrm flipV="1">
            <a:off x="3505200" y="3048000"/>
            <a:ext cx="19812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278" name="Line 11"/>
          <p:cNvSpPr>
            <a:spLocks noChangeShapeType="1"/>
          </p:cNvSpPr>
          <p:nvPr/>
        </p:nvSpPr>
        <p:spPr bwMode="auto">
          <a:xfrm>
            <a:off x="6019800" y="3124200"/>
            <a:ext cx="18288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279" name="Line 12"/>
          <p:cNvSpPr>
            <a:spLocks noChangeShapeType="1"/>
          </p:cNvSpPr>
          <p:nvPr/>
        </p:nvSpPr>
        <p:spPr bwMode="auto">
          <a:xfrm>
            <a:off x="3505200" y="4495800"/>
            <a:ext cx="1981200" cy="152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280" name="Line 13"/>
          <p:cNvSpPr>
            <a:spLocks noChangeShapeType="1"/>
          </p:cNvSpPr>
          <p:nvPr/>
        </p:nvSpPr>
        <p:spPr bwMode="auto">
          <a:xfrm flipV="1">
            <a:off x="6019800" y="3962400"/>
            <a:ext cx="19050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281" name="Line 14"/>
          <p:cNvSpPr>
            <a:spLocks noChangeShapeType="1"/>
          </p:cNvSpPr>
          <p:nvPr/>
        </p:nvSpPr>
        <p:spPr bwMode="auto">
          <a:xfrm>
            <a:off x="5715000" y="3352800"/>
            <a:ext cx="762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282" name="Line 15"/>
          <p:cNvSpPr>
            <a:spLocks noChangeShapeType="1"/>
          </p:cNvSpPr>
          <p:nvPr/>
        </p:nvSpPr>
        <p:spPr bwMode="auto">
          <a:xfrm>
            <a:off x="3429000" y="3276600"/>
            <a:ext cx="21336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1283" name="Rectangle 16"/>
          <p:cNvSpPr>
            <a:spLocks noChangeArrowheads="1"/>
          </p:cNvSpPr>
          <p:nvPr/>
        </p:nvSpPr>
        <p:spPr bwMode="auto">
          <a:xfrm>
            <a:off x="8610600" y="3581400"/>
            <a:ext cx="762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Start</a:t>
            </a:r>
          </a:p>
        </p:txBody>
      </p:sp>
      <p:sp>
        <p:nvSpPr>
          <p:cNvPr id="22547" name="Freeform 17"/>
          <p:cNvSpPr>
            <a:spLocks/>
          </p:cNvSpPr>
          <p:nvPr/>
        </p:nvSpPr>
        <p:spPr bwMode="auto">
          <a:xfrm>
            <a:off x="3175000" y="3200400"/>
            <a:ext cx="4292600" cy="1244600"/>
          </a:xfrm>
          <a:custGeom>
            <a:avLst/>
            <a:gdLst>
              <a:gd name="T0" fmla="*/ 2147483646 w 2704"/>
              <a:gd name="T1" fmla="*/ 2147483646 h 784"/>
              <a:gd name="T2" fmla="*/ 2147483646 w 2704"/>
              <a:gd name="T3" fmla="*/ 2147483646 h 784"/>
              <a:gd name="T4" fmla="*/ 2147483646 w 2704"/>
              <a:gd name="T5" fmla="*/ 2147483646 h 784"/>
              <a:gd name="T6" fmla="*/ 2147483646 w 2704"/>
              <a:gd name="T7" fmla="*/ 2147483646 h 784"/>
              <a:gd name="T8" fmla="*/ 2147483646 w 2704"/>
              <a:gd name="T9" fmla="*/ 2147483646 h 784"/>
              <a:gd name="T10" fmla="*/ 2147483646 w 2704"/>
              <a:gd name="T11" fmla="*/ 2147483646 h 784"/>
              <a:gd name="T12" fmla="*/ 2147483646 w 2704"/>
              <a:gd name="T13" fmla="*/ 2147483646 h 78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04" h="784">
                <a:moveTo>
                  <a:pt x="2704" y="384"/>
                </a:moveTo>
                <a:cubicBezTo>
                  <a:pt x="2452" y="264"/>
                  <a:pt x="2200" y="144"/>
                  <a:pt x="1792" y="96"/>
                </a:cubicBezTo>
                <a:cubicBezTo>
                  <a:pt x="1384" y="48"/>
                  <a:pt x="512" y="0"/>
                  <a:pt x="256" y="96"/>
                </a:cubicBezTo>
                <a:cubicBezTo>
                  <a:pt x="0" y="192"/>
                  <a:pt x="64" y="560"/>
                  <a:pt x="256" y="672"/>
                </a:cubicBezTo>
                <a:cubicBezTo>
                  <a:pt x="448" y="784"/>
                  <a:pt x="1120" y="768"/>
                  <a:pt x="1408" y="768"/>
                </a:cubicBezTo>
                <a:cubicBezTo>
                  <a:pt x="1696" y="768"/>
                  <a:pt x="1872" y="696"/>
                  <a:pt x="1984" y="672"/>
                </a:cubicBezTo>
                <a:cubicBezTo>
                  <a:pt x="2096" y="648"/>
                  <a:pt x="2064" y="632"/>
                  <a:pt x="2080" y="624"/>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5" name="Line 18"/>
          <p:cNvSpPr>
            <a:spLocks noChangeShapeType="1"/>
          </p:cNvSpPr>
          <p:nvPr/>
        </p:nvSpPr>
        <p:spPr bwMode="auto">
          <a:xfrm flipV="1">
            <a:off x="6477000" y="3962400"/>
            <a:ext cx="914400" cy="2286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Tree>
    <p:extLst>
      <p:ext uri="{BB962C8B-B14F-4D97-AF65-F5344CB8AC3E}">
        <p14:creationId xmlns:p14="http://schemas.microsoft.com/office/powerpoint/2010/main" val="243422358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9DDE2C9-3662-C642-921B-D183CFBA4BE5}" type="datetime1">
              <a:rPr lang="en-US" altLang="zh-CN" smtClean="0"/>
              <a:pPr>
                <a:defRPr/>
              </a:pPr>
              <a:t>12/23/2018</a:t>
            </a:fld>
            <a:endParaRPr lang="en-US" altLang="zh-CN" smtClean="0"/>
          </a:p>
        </p:txBody>
      </p:sp>
      <p:sp>
        <p:nvSpPr>
          <p:cNvPr id="1218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218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583890B-4D32-4E75-B0E7-B82DD86F0F26}" type="slidenum">
              <a:rPr lang="en-US" altLang="zh-CN" smtClean="0"/>
              <a:pPr>
                <a:defRPr/>
              </a:pPr>
              <a:t>60</a:t>
            </a:fld>
            <a:endParaRPr lang="en-US" altLang="zh-CN" smtClean="0"/>
          </a:p>
        </p:txBody>
      </p:sp>
      <p:sp>
        <p:nvSpPr>
          <p:cNvPr id="121861" name="Rectangle 2"/>
          <p:cNvSpPr>
            <a:spLocks noGrp="1" noChangeArrowheads="1"/>
          </p:cNvSpPr>
          <p:nvPr>
            <p:ph type="title"/>
          </p:nvPr>
        </p:nvSpPr>
        <p:spPr/>
        <p:txBody>
          <a:bodyPr/>
          <a:lstStyle/>
          <a:p>
            <a:pPr eaLnBrk="1" hangingPunct="1">
              <a:defRPr/>
            </a:pPr>
            <a:r>
              <a:rPr lang="en-US" altLang="zh-CN"/>
              <a:t>Difference Between DFT &amp; BFT</a:t>
            </a:r>
          </a:p>
        </p:txBody>
      </p:sp>
      <p:sp>
        <p:nvSpPr>
          <p:cNvPr id="121862" name="Rectangle 3"/>
          <p:cNvSpPr>
            <a:spLocks noGrp="1" noChangeArrowheads="1"/>
          </p:cNvSpPr>
          <p:nvPr>
            <p:ph type="body" idx="1"/>
          </p:nvPr>
        </p:nvSpPr>
        <p:spPr>
          <a:xfrm>
            <a:off x="1828800" y="1981200"/>
            <a:ext cx="7772400" cy="4114800"/>
          </a:xfrm>
        </p:spPr>
        <p:txBody>
          <a:bodyPr/>
          <a:lstStyle/>
          <a:p>
            <a:pPr eaLnBrk="1" hangingPunct="1">
              <a:buFont typeface="Wingdings" charset="2"/>
              <a:buChar char="n"/>
              <a:defRPr/>
            </a:pPr>
            <a:r>
              <a:rPr lang="en-US" altLang="zh-CN"/>
              <a:t>Depth First Traversal (DFT)</a:t>
            </a:r>
          </a:p>
          <a:p>
            <a:pPr lvl="1" eaLnBrk="1" hangingPunct="1">
              <a:buFont typeface="Wingdings" charset="2"/>
              <a:buChar char="n"/>
              <a:defRPr/>
            </a:pPr>
            <a:r>
              <a:rPr lang="en-US" altLang="zh-CN"/>
              <a:t>order of visited: A, B, C, D, E, F</a:t>
            </a:r>
          </a:p>
          <a:p>
            <a:pPr lvl="1" eaLnBrk="1" hangingPunct="1">
              <a:buFont typeface="Wingdings" charset="2"/>
              <a:buChar char="n"/>
              <a:defRPr/>
            </a:pPr>
            <a:endParaRPr lang="en-US" altLang="zh-CN"/>
          </a:p>
          <a:p>
            <a:pPr lvl="1" eaLnBrk="1" hangingPunct="1">
              <a:buFont typeface="Wingdings" charset="2"/>
              <a:buNone/>
              <a:defRPr/>
            </a:pPr>
            <a:endParaRPr lang="en-US" altLang="zh-CN"/>
          </a:p>
          <a:p>
            <a:pPr eaLnBrk="1" hangingPunct="1">
              <a:buFont typeface="Wingdings" charset="2"/>
              <a:buChar char="n"/>
              <a:defRPr/>
            </a:pPr>
            <a:r>
              <a:rPr lang="en-US" altLang="zh-CN"/>
              <a:t>Breadth First Traversal (BFT)</a:t>
            </a:r>
          </a:p>
          <a:p>
            <a:pPr lvl="1" eaLnBrk="1" hangingPunct="1">
              <a:buFont typeface="Wingdings" charset="2"/>
              <a:buChar char="n"/>
              <a:defRPr/>
            </a:pPr>
            <a:r>
              <a:rPr lang="en-US" altLang="zh-CN"/>
              <a:t>order of visited: A, B, C, E, F, D</a:t>
            </a:r>
          </a:p>
          <a:p>
            <a:pPr lvl="1" eaLnBrk="1" hangingPunct="1">
              <a:buFont typeface="Wingdings" charset="2"/>
              <a:buChar char="n"/>
              <a:defRPr/>
            </a:pPr>
            <a:endParaRPr lang="en-US" altLang="zh-CN"/>
          </a:p>
        </p:txBody>
      </p:sp>
      <p:sp>
        <p:nvSpPr>
          <p:cNvPr id="121863" name="Line 4"/>
          <p:cNvSpPr>
            <a:spLocks noChangeShapeType="1"/>
          </p:cNvSpPr>
          <p:nvPr/>
        </p:nvSpPr>
        <p:spPr bwMode="auto">
          <a:xfrm>
            <a:off x="8077200" y="3810000"/>
            <a:ext cx="990600"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64" name="Line 5"/>
          <p:cNvSpPr>
            <a:spLocks noChangeShapeType="1"/>
          </p:cNvSpPr>
          <p:nvPr/>
        </p:nvSpPr>
        <p:spPr bwMode="auto">
          <a:xfrm flipH="1">
            <a:off x="8153400" y="30480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65" name="Line 6"/>
          <p:cNvSpPr>
            <a:spLocks noChangeShapeType="1"/>
          </p:cNvSpPr>
          <p:nvPr/>
        </p:nvSpPr>
        <p:spPr bwMode="auto">
          <a:xfrm>
            <a:off x="8763000" y="2743200"/>
            <a:ext cx="304800" cy="1143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66" name="Line 7"/>
          <p:cNvSpPr>
            <a:spLocks noChangeShapeType="1"/>
          </p:cNvSpPr>
          <p:nvPr/>
        </p:nvSpPr>
        <p:spPr bwMode="auto">
          <a:xfrm>
            <a:off x="8915400" y="2895600"/>
            <a:ext cx="1295400" cy="914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67" name="Line 8"/>
          <p:cNvSpPr>
            <a:spLocks noChangeShapeType="1"/>
          </p:cNvSpPr>
          <p:nvPr/>
        </p:nvSpPr>
        <p:spPr bwMode="auto">
          <a:xfrm>
            <a:off x="7924800" y="3733800"/>
            <a:ext cx="152400" cy="990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68" name="Line 9"/>
          <p:cNvSpPr>
            <a:spLocks noChangeShapeType="1"/>
          </p:cNvSpPr>
          <p:nvPr/>
        </p:nvSpPr>
        <p:spPr bwMode="auto">
          <a:xfrm flipH="1">
            <a:off x="9982200" y="3962400"/>
            <a:ext cx="152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69" name="Line 10"/>
          <p:cNvSpPr>
            <a:spLocks noChangeShapeType="1"/>
          </p:cNvSpPr>
          <p:nvPr/>
        </p:nvSpPr>
        <p:spPr bwMode="auto">
          <a:xfrm>
            <a:off x="9144000" y="3886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70" name="Line 11"/>
          <p:cNvSpPr>
            <a:spLocks noChangeShapeType="1"/>
          </p:cNvSpPr>
          <p:nvPr/>
        </p:nvSpPr>
        <p:spPr bwMode="auto">
          <a:xfrm flipV="1">
            <a:off x="8229600" y="4648200"/>
            <a:ext cx="1600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21871" name="Oval 12"/>
          <p:cNvSpPr>
            <a:spLocks noChangeArrowheads="1"/>
          </p:cNvSpPr>
          <p:nvPr/>
        </p:nvSpPr>
        <p:spPr bwMode="auto">
          <a:xfrm>
            <a:off x="8534400" y="25908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A</a:t>
            </a:r>
          </a:p>
        </p:txBody>
      </p:sp>
      <p:sp>
        <p:nvSpPr>
          <p:cNvPr id="121872" name="Oval 13"/>
          <p:cNvSpPr>
            <a:spLocks noChangeArrowheads="1"/>
          </p:cNvSpPr>
          <p:nvPr/>
        </p:nvSpPr>
        <p:spPr bwMode="auto">
          <a:xfrm>
            <a:off x="7696200" y="35052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B</a:t>
            </a:r>
          </a:p>
        </p:txBody>
      </p:sp>
      <p:sp>
        <p:nvSpPr>
          <p:cNvPr id="121873" name="Oval 14"/>
          <p:cNvSpPr>
            <a:spLocks noChangeArrowheads="1"/>
          </p:cNvSpPr>
          <p:nvPr/>
        </p:nvSpPr>
        <p:spPr bwMode="auto">
          <a:xfrm>
            <a:off x="8839200" y="3657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C</a:t>
            </a:r>
          </a:p>
        </p:txBody>
      </p:sp>
      <p:sp>
        <p:nvSpPr>
          <p:cNvPr id="121874" name="Oval 15"/>
          <p:cNvSpPr>
            <a:spLocks noChangeArrowheads="1"/>
          </p:cNvSpPr>
          <p:nvPr/>
        </p:nvSpPr>
        <p:spPr bwMode="auto">
          <a:xfrm>
            <a:off x="9906000" y="3581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E</a:t>
            </a:r>
          </a:p>
        </p:txBody>
      </p:sp>
      <p:sp>
        <p:nvSpPr>
          <p:cNvPr id="121875" name="Oval 16"/>
          <p:cNvSpPr>
            <a:spLocks noChangeArrowheads="1"/>
          </p:cNvSpPr>
          <p:nvPr/>
        </p:nvSpPr>
        <p:spPr bwMode="auto">
          <a:xfrm>
            <a:off x="7848600" y="44196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F</a:t>
            </a:r>
          </a:p>
        </p:txBody>
      </p:sp>
      <p:sp>
        <p:nvSpPr>
          <p:cNvPr id="121876" name="Oval 17"/>
          <p:cNvSpPr>
            <a:spLocks noChangeArrowheads="1"/>
          </p:cNvSpPr>
          <p:nvPr/>
        </p:nvSpPr>
        <p:spPr bwMode="auto">
          <a:xfrm>
            <a:off x="9677400" y="4343400"/>
            <a:ext cx="533400" cy="5334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D</a:t>
            </a:r>
          </a:p>
        </p:txBody>
      </p:sp>
    </p:spTree>
    <p:extLst>
      <p:ext uri="{BB962C8B-B14F-4D97-AF65-F5344CB8AC3E}">
        <p14:creationId xmlns:p14="http://schemas.microsoft.com/office/powerpoint/2010/main" val="357160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500C58E-9737-6340-BC58-DD4EF3C97B9F}" type="datetime1">
              <a:rPr lang="en-US" altLang="zh-CN" smtClean="0">
                <a:solidFill>
                  <a:schemeClr val="bg2"/>
                </a:solidFill>
              </a:rPr>
              <a:pPr>
                <a:defRPr/>
              </a:pPr>
              <a:t>12/23/2018</a:t>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pitchFamily="34" charset="0"/>
              </a:rPr>
              <a:t>数据结构与程序设计</a:t>
            </a: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B513EF4-D2F0-4C3E-B852-B2B4D56C81BD}" type="slidenum">
              <a:rPr lang="en-US" altLang="zh-CN" smtClean="0">
                <a:solidFill>
                  <a:schemeClr val="bg2"/>
                </a:solidFill>
              </a:rPr>
              <a:pPr>
                <a:defRPr/>
              </a:pPr>
              <a:t>61</a:t>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a:extLst>
            <a:ext uri="{FAA26D3D-D897-4be2-8F04-BA451C77F1D7}">
              <ma14:placeholderFlag xmlns="" xmlns:ma14="http://schemas.microsoft.com/office/mac/drawingml/2011/main" val="1"/>
            </a:ext>
          </a:extLst>
        </p:spPr>
        <p:txBody>
          <a:bodyPr>
            <a:normAutofit fontScale="90000"/>
          </a:bodyPr>
          <a:lstStyle/>
          <a:p>
            <a:pPr eaLnBrk="1" hangingPunct="1"/>
            <a:r>
              <a:rPr lang="zh-CN" altLang="en-US" dirty="0" smtClean="0">
                <a:latin typeface="宋体" panose="02010600030101010101" pitchFamily="2" charset="-122"/>
              </a:rPr>
              <a:t>有向无环图的拓扑排序</a:t>
            </a:r>
            <a:endParaRPr lang="en-US" altLang="zh-CN" dirty="0" smtClean="0">
              <a:latin typeface="宋体" panose="02010600030101010101" pitchFamily="2" charset="-122"/>
            </a:endParaRPr>
          </a:p>
        </p:txBody>
      </p:sp>
      <p:sp>
        <p:nvSpPr>
          <p:cNvPr id="2" name="副标题 1"/>
          <p:cNvSpPr>
            <a:spLocks noGrp="1"/>
          </p:cNvSpPr>
          <p:nvPr>
            <p:ph type="subTitle" idx="1"/>
          </p:nvPr>
        </p:nvSpPr>
        <p:spPr>
          <a:extLst>
            <a:ext uri="{FAA26D3D-D897-4be2-8F04-BA451C77F1D7}">
              <ma14:placeholderFlag xmlns="" xmlns:ma14="http://schemas.microsoft.com/office/mac/drawingml/2011/main" val="1"/>
            </a:ext>
          </a:extLst>
        </p:spPr>
        <p:txBody>
          <a:bodyPr/>
          <a:lstStyle/>
          <a:p>
            <a:pPr>
              <a:defRPr/>
            </a:pPr>
            <a:endParaRPr kumimoji="1" lang="zh-CN" altLang="en-US"/>
          </a:p>
        </p:txBody>
      </p:sp>
    </p:spTree>
    <p:extLst>
      <p:ext uri="{BB962C8B-B14F-4D97-AF65-F5344CB8AC3E}">
        <p14:creationId xmlns:p14="http://schemas.microsoft.com/office/powerpoint/2010/main" val="3004799457"/>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6D531D6-1165-9D43-B2F6-CE898E3B0B1C}" type="datetime1">
              <a:rPr lang="en-US" altLang="zh-CN" smtClean="0"/>
              <a:pPr>
                <a:defRPr/>
              </a:pPr>
              <a:t>12/23/2018</a:t>
            </a:fld>
            <a:endParaRPr lang="en-US" altLang="zh-CN" smtClean="0"/>
          </a:p>
        </p:txBody>
      </p:sp>
      <p:sp>
        <p:nvSpPr>
          <p:cNvPr id="92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92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F854531-EAD4-4CEB-93C0-5AC5A89EF874}" type="slidenum">
              <a:rPr lang="en-US" altLang="zh-CN" smtClean="0"/>
              <a:pPr>
                <a:defRPr/>
              </a:pPr>
              <a:t>62</a:t>
            </a:fld>
            <a:endParaRPr lang="en-US" altLang="zh-CN" smtClean="0"/>
          </a:p>
        </p:txBody>
      </p:sp>
      <p:sp>
        <p:nvSpPr>
          <p:cNvPr id="9221" name="Rectangle 2"/>
          <p:cNvSpPr>
            <a:spLocks noGrp="1" noChangeArrowheads="1"/>
          </p:cNvSpPr>
          <p:nvPr>
            <p:ph type="title"/>
          </p:nvPr>
        </p:nvSpPr>
        <p:spPr>
          <a:xfrm>
            <a:off x="2459039" y="260350"/>
            <a:ext cx="7793037" cy="1462088"/>
          </a:xfrm>
        </p:spPr>
        <p:txBody>
          <a:bodyPr/>
          <a:lstStyle/>
          <a:p>
            <a:pPr eaLnBrk="1" hangingPunct="1"/>
            <a:r>
              <a:rPr lang="en-US" altLang="zh-CN" sz="3200"/>
              <a:t>Topological order(</a:t>
            </a:r>
            <a:r>
              <a:rPr lang="zh-CN" altLang="en-US" sz="3200"/>
              <a:t>拓扑排序</a:t>
            </a:r>
            <a:r>
              <a:rPr lang="en-US" altLang="zh-CN" sz="3200"/>
              <a:t>)</a:t>
            </a:r>
          </a:p>
        </p:txBody>
      </p:sp>
      <p:sp>
        <p:nvSpPr>
          <p:cNvPr id="9222" name="Rectangle 3"/>
          <p:cNvSpPr>
            <a:spLocks noGrp="1" noChangeArrowheads="1"/>
          </p:cNvSpPr>
          <p:nvPr>
            <p:ph type="body" idx="1"/>
          </p:nvPr>
        </p:nvSpPr>
        <p:spPr>
          <a:xfrm>
            <a:off x="1177381" y="1546224"/>
            <a:ext cx="8426450" cy="4140200"/>
          </a:xfrm>
        </p:spPr>
        <p:txBody>
          <a:bodyPr/>
          <a:lstStyle/>
          <a:p>
            <a:pPr eaLnBrk="1" hangingPunct="1">
              <a:buFont typeface="Wingdings" charset="2"/>
              <a:buNone/>
              <a:defRPr/>
            </a:pPr>
            <a:r>
              <a:rPr lang="en-US" altLang="zh-CN" sz="2400" dirty="0"/>
              <a:t>Let G be a </a:t>
            </a:r>
            <a:r>
              <a:rPr lang="en-US" altLang="zh-CN" sz="2400" b="1" i="1" dirty="0">
                <a:solidFill>
                  <a:schemeClr val="tx2"/>
                </a:solidFill>
              </a:rPr>
              <a:t>directed graph</a:t>
            </a:r>
            <a:r>
              <a:rPr lang="en-US" altLang="zh-CN" sz="2400" dirty="0"/>
              <a:t> with </a:t>
            </a:r>
            <a:r>
              <a:rPr lang="en-US" altLang="zh-CN" sz="2400" b="1" i="1" dirty="0">
                <a:solidFill>
                  <a:schemeClr val="tx2"/>
                </a:solidFill>
              </a:rPr>
              <a:t>no cycles</a:t>
            </a:r>
            <a:r>
              <a:rPr lang="en-US" altLang="zh-CN" sz="2400" dirty="0"/>
              <a:t>. </a:t>
            </a:r>
          </a:p>
          <a:p>
            <a:pPr eaLnBrk="1" hangingPunct="1">
              <a:buFont typeface="Wingdings" charset="2"/>
              <a:buNone/>
              <a:defRPr/>
            </a:pPr>
            <a:r>
              <a:rPr lang="en-US" altLang="zh-CN" sz="2400" dirty="0"/>
              <a:t>         A topological order for G is a sequential listing of all the vertices in G such that, for all vertices </a:t>
            </a:r>
            <a:r>
              <a:rPr lang="en-US" altLang="zh-CN" sz="2400" dirty="0" err="1"/>
              <a:t>v,w</a:t>
            </a:r>
            <a:r>
              <a:rPr lang="en-US" altLang="zh-CN" sz="2400" dirty="0"/>
              <a:t> </a:t>
            </a:r>
            <a:r>
              <a:rPr lang="en-US" altLang="zh-CN" sz="2400" dirty="0">
                <a:latin typeface="Tahoma" charset="0"/>
              </a:rPr>
              <a:t>€</a:t>
            </a:r>
            <a:r>
              <a:rPr lang="en-US" altLang="zh-CN" sz="2400" dirty="0"/>
              <a:t> G, if there is an edge from v to w, then v precedes w in the sequential listing.</a:t>
            </a:r>
          </a:p>
          <a:p>
            <a:pPr eaLnBrk="1" hangingPunct="1">
              <a:buFont typeface="Wingdings" charset="2"/>
              <a:buNone/>
              <a:defRPr/>
            </a:pPr>
            <a:r>
              <a:rPr lang="en-US" altLang="zh-CN" sz="2400" dirty="0"/>
              <a:t>P580 Figure 12.7</a:t>
            </a:r>
          </a:p>
        </p:txBody>
      </p:sp>
      <p:pic>
        <p:nvPicPr>
          <p:cNvPr id="922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516" y="3911986"/>
            <a:ext cx="4932362" cy="239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5870195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3D93008-ACEB-B544-A879-12D98D058569}" type="datetime1">
              <a:rPr lang="en-US" altLang="zh-CN" smtClean="0"/>
              <a:pPr>
                <a:defRPr/>
              </a:pPr>
              <a:t>12/23/2018</a:t>
            </a:fld>
            <a:endParaRPr lang="en-US" altLang="zh-CN" smtClean="0"/>
          </a:p>
        </p:txBody>
      </p:sp>
      <p:sp>
        <p:nvSpPr>
          <p:cNvPr id="112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112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B4F1A86-22C3-48B4-BCD2-E6DE038B78EA}" type="slidenum">
              <a:rPr lang="en-US" altLang="zh-CN" smtClean="0"/>
              <a:pPr>
                <a:defRPr/>
              </a:pPr>
              <a:t>63</a:t>
            </a:fld>
            <a:endParaRPr lang="en-US" altLang="zh-CN" smtClean="0"/>
          </a:p>
        </p:txBody>
      </p:sp>
      <p:sp>
        <p:nvSpPr>
          <p:cNvPr id="11269" name="Rectangle 2"/>
          <p:cNvSpPr>
            <a:spLocks noGrp="1" noChangeArrowheads="1"/>
          </p:cNvSpPr>
          <p:nvPr>
            <p:ph type="title"/>
          </p:nvPr>
        </p:nvSpPr>
        <p:spPr/>
        <p:txBody>
          <a:bodyPr/>
          <a:lstStyle/>
          <a:p>
            <a:pPr eaLnBrk="1" hangingPunct="1"/>
            <a:r>
              <a:rPr lang="en-US" altLang="zh-CN" sz="3600"/>
              <a:t>Example: Topological order(</a:t>
            </a:r>
            <a:r>
              <a:rPr lang="zh-CN" altLang="en-US" sz="3600"/>
              <a:t>拓扑排序</a:t>
            </a:r>
            <a:r>
              <a:rPr lang="en-US" altLang="zh-CN" sz="3600"/>
              <a:t>)</a:t>
            </a:r>
          </a:p>
        </p:txBody>
      </p:sp>
      <p:sp>
        <p:nvSpPr>
          <p:cNvPr id="11270" name="Rectangle 3"/>
          <p:cNvSpPr>
            <a:spLocks noGrp="1" noChangeArrowheads="1"/>
          </p:cNvSpPr>
          <p:nvPr>
            <p:ph type="body" idx="1"/>
          </p:nvPr>
        </p:nvSpPr>
        <p:spPr>
          <a:xfrm>
            <a:off x="2706688" y="2017714"/>
            <a:ext cx="7772400" cy="1482725"/>
          </a:xfrm>
        </p:spPr>
        <p:txBody>
          <a:bodyPr/>
          <a:lstStyle/>
          <a:p>
            <a:pPr eaLnBrk="1" hangingPunct="1">
              <a:lnSpc>
                <a:spcPct val="80000"/>
              </a:lnSpc>
            </a:pPr>
            <a:r>
              <a:rPr lang="en-US" altLang="zh-CN"/>
              <a:t>C0 </a:t>
            </a:r>
            <a:r>
              <a:rPr lang="zh-CN" altLang="en-US"/>
              <a:t>高等数学，</a:t>
            </a:r>
            <a:r>
              <a:rPr lang="en-US" altLang="zh-CN"/>
              <a:t>C1 </a:t>
            </a:r>
            <a:r>
              <a:rPr lang="zh-CN" altLang="en-US"/>
              <a:t>程序设计语言，</a:t>
            </a:r>
            <a:r>
              <a:rPr lang="en-US" altLang="zh-CN"/>
              <a:t>C2 </a:t>
            </a:r>
            <a:r>
              <a:rPr lang="zh-CN" altLang="en-US"/>
              <a:t>离散数学， </a:t>
            </a:r>
            <a:r>
              <a:rPr lang="en-US" altLang="zh-CN"/>
              <a:t>C3 </a:t>
            </a:r>
            <a:r>
              <a:rPr lang="zh-CN" altLang="en-US"/>
              <a:t>数据结构，</a:t>
            </a:r>
            <a:r>
              <a:rPr lang="en-US" altLang="zh-CN"/>
              <a:t>C4 </a:t>
            </a:r>
            <a:r>
              <a:rPr lang="zh-CN" altLang="en-US"/>
              <a:t>算法语言，</a:t>
            </a:r>
            <a:r>
              <a:rPr lang="en-US" altLang="zh-CN"/>
              <a:t>C5 </a:t>
            </a:r>
            <a:r>
              <a:rPr lang="zh-CN" altLang="en-US"/>
              <a:t>编译技术，</a:t>
            </a:r>
            <a:r>
              <a:rPr lang="en-US" altLang="zh-CN"/>
              <a:t>C6 </a:t>
            </a:r>
            <a:r>
              <a:rPr lang="zh-CN" altLang="en-US"/>
              <a:t>操作系统， </a:t>
            </a:r>
            <a:r>
              <a:rPr lang="en-US" altLang="zh-CN"/>
              <a:t>C7 </a:t>
            </a:r>
            <a:r>
              <a:rPr lang="zh-CN" altLang="en-US"/>
              <a:t>概率论，</a:t>
            </a:r>
            <a:r>
              <a:rPr lang="en-US" altLang="zh-CN"/>
              <a:t>C8 </a:t>
            </a:r>
            <a:r>
              <a:rPr lang="zh-CN" altLang="en-US"/>
              <a:t>计算机原理</a:t>
            </a:r>
          </a:p>
        </p:txBody>
      </p:sp>
      <p:pic>
        <p:nvPicPr>
          <p:cNvPr id="19462" name="Picture 4" descr="9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200" y="3681413"/>
            <a:ext cx="601345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03154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EDFC749-287B-954B-BFF1-52A14EBCB424}" type="datetime1">
              <a:rPr lang="en-US" altLang="zh-CN" smtClean="0"/>
              <a:pPr>
                <a:defRPr/>
              </a:pPr>
              <a:t>12/23/2018</a:t>
            </a:fld>
            <a:endParaRPr lang="en-US" altLang="zh-CN" smtClean="0"/>
          </a:p>
        </p:txBody>
      </p:sp>
      <p:sp>
        <p:nvSpPr>
          <p:cNvPr id="235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235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395ECD6-AD0C-43FB-ADD5-06060E6E80F1}" type="slidenum">
              <a:rPr lang="en-US" altLang="zh-CN" smtClean="0"/>
              <a:pPr>
                <a:defRPr/>
              </a:pPr>
              <a:t>64</a:t>
            </a:fld>
            <a:endParaRPr lang="en-US" altLang="zh-CN" smtClean="0"/>
          </a:p>
        </p:txBody>
      </p:sp>
      <p:sp>
        <p:nvSpPr>
          <p:cNvPr id="23557" name="Rectangle 2"/>
          <p:cNvSpPr>
            <a:spLocks noGrp="1" noChangeArrowheads="1"/>
          </p:cNvSpPr>
          <p:nvPr>
            <p:ph type="title"/>
          </p:nvPr>
        </p:nvSpPr>
        <p:spPr/>
        <p:txBody>
          <a:bodyPr/>
          <a:lstStyle/>
          <a:p>
            <a:pPr eaLnBrk="1" hangingPunct="1">
              <a:defRPr/>
            </a:pPr>
            <a:r>
              <a:rPr lang="en-US" altLang="zh-CN"/>
              <a:t>12.4.3 Breadth-First Algorithm</a:t>
            </a:r>
          </a:p>
        </p:txBody>
      </p:sp>
      <p:sp>
        <p:nvSpPr>
          <p:cNvPr id="23558" name="Rectangle 3"/>
          <p:cNvSpPr>
            <a:spLocks noGrp="1" noChangeArrowheads="1"/>
          </p:cNvSpPr>
          <p:nvPr>
            <p:ph type="body" idx="1"/>
          </p:nvPr>
        </p:nvSpPr>
        <p:spPr/>
        <p:txBody>
          <a:bodyPr/>
          <a:lstStyle/>
          <a:p>
            <a:pPr marL="514350" indent="-514350" eaLnBrk="1" hangingPunct="1">
              <a:buFont typeface="+mj-lt"/>
              <a:buAutoNum type="arabicPeriod"/>
              <a:defRPr/>
            </a:pPr>
            <a:r>
              <a:rPr lang="en-US" altLang="zh-CN" dirty="0"/>
              <a:t>Start by finding the vertices that should be first in the topological order. That is the vertices which have no </a:t>
            </a:r>
            <a:r>
              <a:rPr lang="en-US" altLang="zh-CN" dirty="0">
                <a:solidFill>
                  <a:srgbClr val="FF0000"/>
                </a:solidFill>
              </a:rPr>
              <a:t>predecesso</a:t>
            </a:r>
            <a:r>
              <a:rPr lang="en-US" altLang="zh-CN" dirty="0"/>
              <a:t>r</a:t>
            </a:r>
            <a:r>
              <a:rPr lang="en-US" altLang="zh-CN" dirty="0" smtClean="0"/>
              <a:t>. </a:t>
            </a:r>
            <a:r>
              <a:rPr lang="zh-CN" altLang="en-US" dirty="0" smtClean="0"/>
              <a:t>首先找到没有入度的点</a:t>
            </a:r>
            <a:endParaRPr lang="en-US" altLang="zh-CN" dirty="0" smtClean="0"/>
          </a:p>
          <a:p>
            <a:pPr marL="514350" indent="-514350" eaLnBrk="1" hangingPunct="1">
              <a:buFont typeface="+mj-lt"/>
              <a:buAutoNum type="arabicPeriod"/>
              <a:defRPr/>
            </a:pPr>
            <a:r>
              <a:rPr lang="zh-CN" altLang="en-US" dirty="0" smtClean="0"/>
              <a:t>将这些点加入到队列。然后不停地从队列中弹出点。</a:t>
            </a:r>
            <a:endParaRPr lang="en-US" altLang="zh-CN" dirty="0"/>
          </a:p>
          <a:p>
            <a:pPr marL="457200" lvl="1" indent="0">
              <a:buNone/>
              <a:defRPr/>
            </a:pPr>
            <a:r>
              <a:rPr lang="en-US" altLang="zh-CN" dirty="0" smtClean="0"/>
              <a:t>	</a:t>
            </a:r>
            <a:r>
              <a:rPr lang="zh-CN" altLang="en-US" dirty="0" smtClean="0"/>
              <a:t>对每一个弹出的点，处理他们的后继，将入度减一。 当入度为</a:t>
            </a:r>
            <a:r>
              <a:rPr lang="en-US" altLang="zh-CN" dirty="0" smtClean="0"/>
              <a:t>0</a:t>
            </a:r>
            <a:r>
              <a:rPr lang="zh-CN" altLang="en-US" dirty="0" smtClean="0"/>
              <a:t>时，即可加入到队列中。</a:t>
            </a:r>
            <a:endParaRPr lang="en-US" altLang="zh-CN" dirty="0" smtClean="0"/>
          </a:p>
          <a:p>
            <a:pPr marL="514350" indent="-514350">
              <a:buFont typeface="+mj-lt"/>
              <a:buAutoNum type="arabicPeriod"/>
              <a:defRPr/>
            </a:pPr>
            <a:r>
              <a:rPr lang="zh-CN" altLang="en-US" dirty="0" smtClean="0"/>
              <a:t>重复上述过程直到所有的点都从队列中弹出。</a:t>
            </a:r>
            <a:endParaRPr lang="en-US" altLang="zh-CN" dirty="0" smtClean="0"/>
          </a:p>
          <a:p>
            <a:pPr eaLnBrk="1" hangingPunct="1">
              <a:buFont typeface="Wingdings" charset="2"/>
              <a:buChar char="n"/>
              <a:defRPr/>
            </a:pPr>
            <a:endParaRPr lang="en-US" altLang="zh-CN" dirty="0"/>
          </a:p>
        </p:txBody>
      </p:sp>
    </p:spTree>
    <p:extLst>
      <p:ext uri="{BB962C8B-B14F-4D97-AF65-F5344CB8AC3E}">
        <p14:creationId xmlns:p14="http://schemas.microsoft.com/office/powerpoint/2010/main" val="42242618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C8AF682-BDDA-514B-9457-D687D94992FC}" type="datetime1">
              <a:rPr lang="en-US" altLang="zh-CN" smtClean="0"/>
              <a:pPr>
                <a:defRPr/>
              </a:pPr>
              <a:t>12/23/2018</a:t>
            </a:fld>
            <a:endParaRPr lang="en-US" altLang="zh-CN" smtClean="0"/>
          </a:p>
        </p:txBody>
      </p:sp>
      <p:sp>
        <p:nvSpPr>
          <p:cNvPr id="256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256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CCFA3F8-A072-44D7-8BD7-31F5F74F7894}" type="slidenum">
              <a:rPr lang="en-US" altLang="zh-CN" smtClean="0"/>
              <a:pPr>
                <a:defRPr/>
              </a:pPr>
              <a:t>65</a:t>
            </a:fld>
            <a:endParaRPr lang="en-US" altLang="zh-CN" smtClean="0"/>
          </a:p>
        </p:txBody>
      </p:sp>
      <p:pic>
        <p:nvPicPr>
          <p:cNvPr id="256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4" y="296864"/>
            <a:ext cx="6840537" cy="314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256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914" y="3644901"/>
            <a:ext cx="6911975" cy="270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0598716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16C7185-F2AA-FB46-B262-54C643771D1B}" type="datetime1">
              <a:rPr lang="en-US" altLang="zh-CN" smtClean="0"/>
              <a:pPr>
                <a:defRPr/>
              </a:pPr>
              <a:t>12/23/2018</a:t>
            </a:fld>
            <a:endParaRPr lang="en-US" altLang="zh-CN" smtClean="0"/>
          </a:p>
        </p:txBody>
      </p:sp>
      <p:sp>
        <p:nvSpPr>
          <p:cNvPr id="276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276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8F9251F-D89F-4E60-9D64-E11A0F1F9554}" type="slidenum">
              <a:rPr lang="en-US" altLang="zh-CN" smtClean="0"/>
              <a:pPr>
                <a:defRPr/>
              </a:pPr>
              <a:t>66</a:t>
            </a:fld>
            <a:endParaRPr lang="en-US" altLang="zh-CN" smtClean="0"/>
          </a:p>
        </p:txBody>
      </p:sp>
      <p:sp>
        <p:nvSpPr>
          <p:cNvPr id="27653" name="Rectangle 2"/>
          <p:cNvSpPr>
            <a:spLocks noGrp="1" noChangeArrowheads="1"/>
          </p:cNvSpPr>
          <p:nvPr>
            <p:ph type="title"/>
          </p:nvPr>
        </p:nvSpPr>
        <p:spPr>
          <a:xfrm>
            <a:off x="1257256" y="260350"/>
            <a:ext cx="7793037" cy="1462088"/>
          </a:xfrm>
        </p:spPr>
        <p:txBody>
          <a:bodyPr/>
          <a:lstStyle/>
          <a:p>
            <a:pPr eaLnBrk="1" hangingPunct="1">
              <a:defRPr/>
            </a:pPr>
            <a:r>
              <a:rPr lang="en-US" altLang="zh-CN" sz="3600" dirty="0"/>
              <a:t>Breadth-First Algorithm p582</a:t>
            </a:r>
          </a:p>
        </p:txBody>
      </p:sp>
      <p:sp>
        <p:nvSpPr>
          <p:cNvPr id="27654" name="Rectangle 3"/>
          <p:cNvSpPr>
            <a:spLocks noGrp="1" noChangeArrowheads="1"/>
          </p:cNvSpPr>
          <p:nvPr>
            <p:ph type="body" idx="1"/>
          </p:nvPr>
        </p:nvSpPr>
        <p:spPr>
          <a:xfrm>
            <a:off x="838200" y="1571126"/>
            <a:ext cx="8569325" cy="4572000"/>
          </a:xfrm>
        </p:spPr>
        <p:txBody>
          <a:bodyPr>
            <a:normAutofit/>
          </a:bodyPr>
          <a:lstStyle/>
          <a:p>
            <a:pPr eaLnBrk="1" hangingPunct="1">
              <a:lnSpc>
                <a:spcPct val="80000"/>
              </a:lnSpc>
              <a:buFont typeface="Wingdings" panose="05000000000000000000" pitchFamily="2" charset="2"/>
              <a:buNone/>
            </a:pPr>
            <a:r>
              <a:rPr lang="en-US" altLang="zh-CN" sz="1800" b="1" dirty="0"/>
              <a:t>template &lt;</a:t>
            </a:r>
            <a:r>
              <a:rPr lang="en-US" altLang="zh-CN" sz="1800" b="1" dirty="0" err="1"/>
              <a:t>int</a:t>
            </a:r>
            <a:r>
              <a:rPr lang="en-US" altLang="zh-CN" sz="1800" b="1" dirty="0"/>
              <a:t> </a:t>
            </a:r>
            <a:r>
              <a:rPr lang="en-US" altLang="zh-CN" sz="1800" b="1" dirty="0" err="1"/>
              <a:t>graph_size</a:t>
            </a:r>
            <a:r>
              <a:rPr lang="en-US" altLang="zh-CN" sz="1800" b="1" dirty="0"/>
              <a:t>&gt; void Digraph&lt;</a:t>
            </a:r>
            <a:r>
              <a:rPr lang="en-US" altLang="zh-CN" sz="1800" b="1" dirty="0" err="1"/>
              <a:t>graph_size</a:t>
            </a:r>
            <a:r>
              <a:rPr lang="en-US" altLang="zh-CN" sz="1800" b="1" dirty="0"/>
              <a:t>&gt; ::</a:t>
            </a:r>
          </a:p>
          <a:p>
            <a:pPr eaLnBrk="1" hangingPunct="1">
              <a:lnSpc>
                <a:spcPct val="80000"/>
              </a:lnSpc>
              <a:buFont typeface="Wingdings" panose="05000000000000000000" pitchFamily="2" charset="2"/>
              <a:buNone/>
            </a:pPr>
            <a:r>
              <a:rPr lang="en-US" altLang="zh-CN" sz="1800" b="1" dirty="0" err="1"/>
              <a:t>breadth_sort</a:t>
            </a:r>
            <a:r>
              <a:rPr lang="en-US" altLang="zh-CN" sz="1800" b="1" dirty="0"/>
              <a:t>(List&lt;Vertex&gt; &amp;</a:t>
            </a:r>
            <a:r>
              <a:rPr lang="en-US" altLang="zh-CN" sz="1800" b="1" dirty="0" err="1"/>
              <a:t>topological_order</a:t>
            </a:r>
            <a:r>
              <a:rPr lang="en-US" altLang="zh-CN" sz="1800" b="1" dirty="0"/>
              <a:t>)</a:t>
            </a:r>
          </a:p>
          <a:p>
            <a:pPr eaLnBrk="1" hangingPunct="1">
              <a:lnSpc>
                <a:spcPct val="80000"/>
              </a:lnSpc>
              <a:buFont typeface="Wingdings" panose="05000000000000000000" pitchFamily="2" charset="2"/>
              <a:buNone/>
            </a:pPr>
            <a:r>
              <a:rPr lang="en-US" altLang="zh-CN" sz="1800" b="1" dirty="0" smtClean="0"/>
              <a:t>{ </a:t>
            </a:r>
            <a:endParaRPr lang="en-US" altLang="zh-CN" sz="1800" b="1" dirty="0"/>
          </a:p>
          <a:p>
            <a:pPr eaLnBrk="1" hangingPunct="1">
              <a:lnSpc>
                <a:spcPct val="80000"/>
              </a:lnSpc>
              <a:buFont typeface="Wingdings" panose="05000000000000000000" pitchFamily="2" charset="2"/>
              <a:buNone/>
            </a:pPr>
            <a:r>
              <a:rPr lang="en-US" altLang="zh-CN" sz="1800" b="1" dirty="0"/>
              <a:t>	</a:t>
            </a:r>
            <a:r>
              <a:rPr lang="en-US" altLang="zh-CN" sz="1800" b="1" dirty="0" err="1"/>
              <a:t>topological_order.clear</a:t>
            </a:r>
            <a:r>
              <a:rPr lang="en-US" altLang="zh-CN" sz="1800" b="1" dirty="0"/>
              <a:t>( );</a:t>
            </a:r>
          </a:p>
          <a:p>
            <a:pPr eaLnBrk="1" hangingPunct="1">
              <a:lnSpc>
                <a:spcPct val="80000"/>
              </a:lnSpc>
              <a:buFont typeface="Wingdings" panose="05000000000000000000" pitchFamily="2" charset="2"/>
              <a:buNone/>
            </a:pPr>
            <a:r>
              <a:rPr lang="en-US" altLang="zh-CN" sz="1800" b="1" dirty="0"/>
              <a:t>	Vertex v, w;</a:t>
            </a:r>
          </a:p>
          <a:p>
            <a:pPr eaLnBrk="1" hangingPunct="1">
              <a:lnSpc>
                <a:spcPct val="80000"/>
              </a:lnSpc>
              <a:buFont typeface="Wingdings" panose="05000000000000000000" pitchFamily="2" charset="2"/>
              <a:buNone/>
            </a:pPr>
            <a:r>
              <a:rPr lang="en-US" altLang="zh-CN" sz="1800" b="1" dirty="0"/>
              <a:t>	</a:t>
            </a:r>
            <a:r>
              <a:rPr lang="en-US" altLang="zh-CN" sz="1800" b="1" dirty="0" err="1"/>
              <a:t>int</a:t>
            </a:r>
            <a:r>
              <a:rPr lang="en-US" altLang="zh-CN" sz="1800" b="1" dirty="0"/>
              <a:t> </a:t>
            </a:r>
            <a:r>
              <a:rPr lang="en-US" altLang="zh-CN" sz="1800" b="1" dirty="0" err="1"/>
              <a:t>predecessor_count</a:t>
            </a:r>
            <a:r>
              <a:rPr lang="en-US" altLang="zh-CN" sz="1800" b="1" dirty="0"/>
              <a:t>[graph size];</a:t>
            </a:r>
          </a:p>
          <a:p>
            <a:pPr eaLnBrk="1" hangingPunct="1">
              <a:lnSpc>
                <a:spcPct val="80000"/>
              </a:lnSpc>
              <a:buFont typeface="Wingdings" panose="05000000000000000000" pitchFamily="2" charset="2"/>
              <a:buNone/>
            </a:pPr>
            <a:r>
              <a:rPr lang="en-US" altLang="zh-CN" sz="1800" b="1" dirty="0"/>
              <a:t>	for (v = 0; v &lt; count; v++) </a:t>
            </a:r>
            <a:r>
              <a:rPr lang="en-US" altLang="zh-CN" sz="1800" b="1" dirty="0" err="1"/>
              <a:t>predecessor_count</a:t>
            </a:r>
            <a:r>
              <a:rPr lang="en-US" altLang="zh-CN" sz="1800" b="1" dirty="0"/>
              <a:t>[v] = 0;</a:t>
            </a:r>
          </a:p>
          <a:p>
            <a:pPr eaLnBrk="1" hangingPunct="1">
              <a:lnSpc>
                <a:spcPct val="80000"/>
              </a:lnSpc>
              <a:buFont typeface="Wingdings" panose="05000000000000000000" pitchFamily="2" charset="2"/>
              <a:buNone/>
            </a:pPr>
            <a:r>
              <a:rPr lang="en-US" altLang="zh-CN" sz="1800" b="1" dirty="0"/>
              <a:t>	for (v = 0; v &lt; count; v++)</a:t>
            </a:r>
          </a:p>
          <a:p>
            <a:pPr eaLnBrk="1" hangingPunct="1">
              <a:lnSpc>
                <a:spcPct val="80000"/>
              </a:lnSpc>
              <a:buFont typeface="Wingdings" panose="05000000000000000000" pitchFamily="2" charset="2"/>
              <a:buNone/>
            </a:pPr>
            <a:r>
              <a:rPr lang="en-US" altLang="zh-CN" sz="1800" b="1" dirty="0"/>
              <a:t>		for (</a:t>
            </a:r>
            <a:r>
              <a:rPr lang="en-US" altLang="zh-CN" sz="1800" b="1" dirty="0" err="1"/>
              <a:t>int</a:t>
            </a:r>
            <a:r>
              <a:rPr lang="en-US" altLang="zh-CN" sz="1800" b="1" dirty="0"/>
              <a:t> </a:t>
            </a:r>
            <a:r>
              <a:rPr lang="en-US" altLang="zh-CN" sz="1800" b="1" dirty="0" err="1"/>
              <a:t>i</a:t>
            </a:r>
            <a:r>
              <a:rPr lang="en-US" altLang="zh-CN" sz="1800" b="1" dirty="0"/>
              <a:t> = 0; </a:t>
            </a:r>
            <a:r>
              <a:rPr lang="en-US" altLang="zh-CN" sz="1800" b="1" dirty="0" err="1"/>
              <a:t>i</a:t>
            </a:r>
            <a:r>
              <a:rPr lang="en-US" altLang="zh-CN" sz="1800" b="1" dirty="0"/>
              <a:t> &lt; neighbors[v].size( ); </a:t>
            </a:r>
            <a:r>
              <a:rPr lang="en-US" altLang="zh-CN" sz="1800" b="1" dirty="0" err="1"/>
              <a:t>i</a:t>
            </a:r>
            <a:r>
              <a:rPr lang="en-US" altLang="zh-CN" sz="1800" b="1" dirty="0"/>
              <a:t>++) {</a:t>
            </a:r>
          </a:p>
          <a:p>
            <a:pPr eaLnBrk="1" hangingPunct="1">
              <a:lnSpc>
                <a:spcPct val="80000"/>
              </a:lnSpc>
              <a:buFont typeface="Wingdings" panose="05000000000000000000" pitchFamily="2" charset="2"/>
              <a:buNone/>
            </a:pPr>
            <a:r>
              <a:rPr lang="en-US" altLang="zh-CN" sz="1800" b="1" dirty="0"/>
              <a:t>			neighbors[v].retrieve(</a:t>
            </a:r>
            <a:r>
              <a:rPr lang="en-US" altLang="zh-CN" sz="1800" b="1" dirty="0" err="1"/>
              <a:t>i</a:t>
            </a:r>
            <a:r>
              <a:rPr lang="en-US" altLang="zh-CN" sz="1800" b="1" dirty="0"/>
              <a:t>, w); // Loop over all edges v--w.</a:t>
            </a:r>
          </a:p>
          <a:p>
            <a:pPr eaLnBrk="1" hangingPunct="1">
              <a:lnSpc>
                <a:spcPct val="80000"/>
              </a:lnSpc>
              <a:buFont typeface="Wingdings" panose="05000000000000000000" pitchFamily="2" charset="2"/>
              <a:buNone/>
            </a:pPr>
            <a:r>
              <a:rPr lang="en-US" altLang="zh-CN" sz="1800" b="1" dirty="0"/>
              <a:t>			</a:t>
            </a:r>
            <a:r>
              <a:rPr lang="en-US" altLang="zh-CN" sz="1800" b="1" dirty="0" err="1"/>
              <a:t>predecessor_count</a:t>
            </a:r>
            <a:r>
              <a:rPr lang="en-US" altLang="zh-CN" sz="1800" b="1" dirty="0"/>
              <a:t>[w]++;</a:t>
            </a:r>
            <a:r>
              <a:rPr lang="zh-CN" altLang="en-US" sz="1800" b="1" dirty="0"/>
              <a:t> </a:t>
            </a:r>
            <a:r>
              <a:rPr lang="en-US" altLang="zh-CN" sz="1800" b="1" dirty="0"/>
              <a:t>(</a:t>
            </a:r>
            <a:r>
              <a:rPr lang="zh-CN" altLang="en-US" sz="1800" b="1" dirty="0">
                <a:solidFill>
                  <a:srgbClr val="FF0000"/>
                </a:solidFill>
              </a:rPr>
              <a:t>统计每个点的直接先序节点</a:t>
            </a:r>
            <a:r>
              <a:rPr lang="en-US" altLang="zh-CN" sz="1800" b="1" dirty="0"/>
              <a:t>)</a:t>
            </a:r>
          </a:p>
          <a:p>
            <a:pPr eaLnBrk="1" hangingPunct="1">
              <a:lnSpc>
                <a:spcPct val="80000"/>
              </a:lnSpc>
              <a:buFont typeface="Wingdings" panose="05000000000000000000" pitchFamily="2" charset="2"/>
              <a:buNone/>
            </a:pPr>
            <a:r>
              <a:rPr lang="en-US" altLang="zh-CN" sz="1800" b="1" dirty="0"/>
              <a:t>		}</a:t>
            </a:r>
          </a:p>
          <a:p>
            <a:pPr eaLnBrk="1" hangingPunct="1">
              <a:lnSpc>
                <a:spcPct val="80000"/>
              </a:lnSpc>
              <a:buFont typeface="Wingdings" panose="05000000000000000000" pitchFamily="2" charset="2"/>
              <a:buNone/>
            </a:pPr>
            <a:endParaRPr lang="en-US" altLang="zh-CN" sz="1800" b="1" dirty="0"/>
          </a:p>
        </p:txBody>
      </p:sp>
    </p:spTree>
    <p:extLst>
      <p:ext uri="{BB962C8B-B14F-4D97-AF65-F5344CB8AC3E}">
        <p14:creationId xmlns:p14="http://schemas.microsoft.com/office/powerpoint/2010/main" val="40675742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6F2AC4B-23CD-A64C-94A6-769720D2CFD0}" type="datetime1">
              <a:rPr lang="en-US" altLang="zh-CN" smtClean="0"/>
              <a:pPr>
                <a:defRPr/>
              </a:pPr>
              <a:t>12/23/2018</a:t>
            </a:fld>
            <a:endParaRPr lang="en-US" altLang="zh-CN" smtClean="0"/>
          </a:p>
        </p:txBody>
      </p:sp>
      <p:sp>
        <p:nvSpPr>
          <p:cNvPr id="2969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2970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FEF9E7C-2963-48CD-9DF5-238EC9F50350}" type="slidenum">
              <a:rPr lang="en-US" altLang="zh-CN" smtClean="0"/>
              <a:pPr>
                <a:defRPr/>
              </a:pPr>
              <a:t>67</a:t>
            </a:fld>
            <a:endParaRPr lang="en-US" altLang="zh-CN" smtClean="0"/>
          </a:p>
        </p:txBody>
      </p:sp>
      <p:sp>
        <p:nvSpPr>
          <p:cNvPr id="29701"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Breadth-First Algorithm p582</a:t>
            </a:r>
          </a:p>
        </p:txBody>
      </p:sp>
      <p:sp>
        <p:nvSpPr>
          <p:cNvPr id="29702" name="Rectangle 3"/>
          <p:cNvSpPr>
            <a:spLocks noGrp="1" noChangeArrowheads="1"/>
          </p:cNvSpPr>
          <p:nvPr>
            <p:ph type="body" idx="1"/>
          </p:nvPr>
        </p:nvSpPr>
        <p:spPr>
          <a:xfrm>
            <a:off x="1739901" y="1989138"/>
            <a:ext cx="8569325" cy="4572000"/>
          </a:xfrm>
        </p:spPr>
        <p:txBody>
          <a:bodyPr>
            <a:normAutofit fontScale="92500" lnSpcReduction="20000"/>
          </a:bodyPr>
          <a:lstStyle/>
          <a:p>
            <a:pPr eaLnBrk="1" hangingPunct="1">
              <a:lnSpc>
                <a:spcPct val="80000"/>
              </a:lnSpc>
              <a:buFont typeface="Wingdings" panose="05000000000000000000" pitchFamily="2" charset="2"/>
              <a:buNone/>
            </a:pPr>
            <a:r>
              <a:rPr lang="en-US" altLang="zh-CN" sz="1800" b="1"/>
              <a:t>	Queue ready_to_process;</a:t>
            </a:r>
          </a:p>
          <a:p>
            <a:pPr eaLnBrk="1" hangingPunct="1">
              <a:lnSpc>
                <a:spcPct val="80000"/>
              </a:lnSpc>
              <a:buFont typeface="Wingdings" panose="05000000000000000000" pitchFamily="2" charset="2"/>
              <a:buNone/>
            </a:pPr>
            <a:r>
              <a:rPr lang="en-US" altLang="zh-CN" sz="1800" b="1"/>
              <a:t>	for (v = 0; v &lt; count; v++)</a:t>
            </a:r>
          </a:p>
          <a:p>
            <a:pPr eaLnBrk="1" hangingPunct="1">
              <a:lnSpc>
                <a:spcPct val="80000"/>
              </a:lnSpc>
              <a:buFont typeface="Wingdings" panose="05000000000000000000" pitchFamily="2" charset="2"/>
              <a:buNone/>
            </a:pPr>
            <a:r>
              <a:rPr lang="en-US" altLang="zh-CN" sz="1800" b="1"/>
              <a:t>		if (predecessor_count[v] == 0)</a:t>
            </a:r>
            <a:r>
              <a:rPr lang="zh-CN" altLang="en-US" sz="1800" b="1"/>
              <a:t> </a:t>
            </a:r>
            <a:r>
              <a:rPr lang="en-US" altLang="zh-CN" sz="1800" b="1"/>
              <a:t>ready_to_process.append(v);</a:t>
            </a:r>
            <a:r>
              <a:rPr lang="zh-CN" altLang="en-US" sz="1800" b="1"/>
              <a:t> </a:t>
            </a:r>
            <a:r>
              <a:rPr lang="en-US" altLang="zh-CN" sz="1800" b="1"/>
              <a:t>//</a:t>
            </a:r>
            <a:r>
              <a:rPr lang="zh-CN" altLang="en-US" sz="1800" b="1"/>
              <a:t> </a:t>
            </a:r>
            <a:r>
              <a:rPr lang="zh-CN" altLang="en-US" sz="1800" b="1">
                <a:solidFill>
                  <a:srgbClr val="FF0000"/>
                </a:solidFill>
              </a:rPr>
              <a:t>第一层没有先序的节点</a:t>
            </a:r>
            <a:endParaRPr lang="en-US" altLang="zh-CN" sz="1800" b="1">
              <a:solidFill>
                <a:srgbClr val="FF0000"/>
              </a:solidFill>
            </a:endParaRPr>
          </a:p>
          <a:p>
            <a:pPr eaLnBrk="1" hangingPunct="1">
              <a:lnSpc>
                <a:spcPct val="80000"/>
              </a:lnSpc>
              <a:buFont typeface="Wingdings" panose="05000000000000000000" pitchFamily="2" charset="2"/>
              <a:buNone/>
            </a:pPr>
            <a:r>
              <a:rPr lang="en-US" altLang="zh-CN" sz="1800" b="1"/>
              <a:t>	while (!ready_to_process.empty( )) {</a:t>
            </a:r>
          </a:p>
          <a:p>
            <a:pPr eaLnBrk="1" hangingPunct="1">
              <a:lnSpc>
                <a:spcPct val="80000"/>
              </a:lnSpc>
              <a:buFont typeface="Wingdings" panose="05000000000000000000" pitchFamily="2" charset="2"/>
              <a:buNone/>
            </a:pPr>
            <a:r>
              <a:rPr lang="en-US" altLang="zh-CN" sz="1800" b="1"/>
              <a:t>		ready_to_process.retrieve(v);</a:t>
            </a:r>
          </a:p>
          <a:p>
            <a:pPr eaLnBrk="1" hangingPunct="1">
              <a:lnSpc>
                <a:spcPct val="80000"/>
              </a:lnSpc>
              <a:buFont typeface="Wingdings" panose="05000000000000000000" pitchFamily="2" charset="2"/>
              <a:buNone/>
            </a:pPr>
            <a:r>
              <a:rPr lang="en-US" altLang="zh-CN" sz="1800" b="1"/>
              <a:t>		topological_order.insert(topological order.size( ), v);</a:t>
            </a:r>
          </a:p>
          <a:p>
            <a:pPr eaLnBrk="1" hangingPunct="1">
              <a:lnSpc>
                <a:spcPct val="80000"/>
              </a:lnSpc>
              <a:buFont typeface="Wingdings" panose="05000000000000000000" pitchFamily="2" charset="2"/>
              <a:buNone/>
            </a:pPr>
            <a:r>
              <a:rPr lang="en-US" altLang="zh-CN" sz="1800" b="1"/>
              <a:t>		for (int j = 0; j &lt; neighbors[v].size( ); j++) {</a:t>
            </a:r>
          </a:p>
          <a:p>
            <a:pPr eaLnBrk="1" hangingPunct="1">
              <a:lnSpc>
                <a:spcPct val="80000"/>
              </a:lnSpc>
              <a:buFont typeface="Wingdings" panose="05000000000000000000" pitchFamily="2" charset="2"/>
              <a:buNone/>
            </a:pPr>
            <a:r>
              <a:rPr lang="en-US" altLang="zh-CN" sz="1800" b="1"/>
              <a:t>			neighbors[v].retrieve(j, w); // Traverse successors of v.</a:t>
            </a:r>
          </a:p>
          <a:p>
            <a:pPr eaLnBrk="1" hangingPunct="1">
              <a:lnSpc>
                <a:spcPct val="80000"/>
              </a:lnSpc>
              <a:buFont typeface="Wingdings" panose="05000000000000000000" pitchFamily="2" charset="2"/>
              <a:buNone/>
            </a:pPr>
            <a:r>
              <a:rPr lang="en-US" altLang="zh-CN" sz="1800" b="1"/>
              <a:t>			predecessor_count[w]−−;</a:t>
            </a:r>
          </a:p>
          <a:p>
            <a:pPr eaLnBrk="1" hangingPunct="1">
              <a:lnSpc>
                <a:spcPct val="80000"/>
              </a:lnSpc>
              <a:buFont typeface="Wingdings" panose="05000000000000000000" pitchFamily="2" charset="2"/>
              <a:buNone/>
            </a:pPr>
            <a:r>
              <a:rPr lang="en-US" altLang="zh-CN" sz="1800" b="1"/>
              <a:t>			if (predecessor_count[w] == 0)</a:t>
            </a:r>
          </a:p>
          <a:p>
            <a:pPr eaLnBrk="1" hangingPunct="1">
              <a:lnSpc>
                <a:spcPct val="80000"/>
              </a:lnSpc>
              <a:buFont typeface="Wingdings" panose="05000000000000000000" pitchFamily="2" charset="2"/>
              <a:buNone/>
            </a:pPr>
            <a:r>
              <a:rPr lang="en-US" altLang="zh-CN" sz="1800" b="1"/>
              <a:t>				ready_to_process.append(w);</a:t>
            </a:r>
          </a:p>
          <a:p>
            <a:pPr eaLnBrk="1" hangingPunct="1">
              <a:lnSpc>
                <a:spcPct val="80000"/>
              </a:lnSpc>
              <a:buFont typeface="Wingdings" panose="05000000000000000000" pitchFamily="2" charset="2"/>
              <a:buNone/>
            </a:pPr>
            <a:r>
              <a:rPr lang="en-US" altLang="zh-CN" sz="1800" b="1"/>
              <a:t>		}</a:t>
            </a:r>
          </a:p>
          <a:p>
            <a:pPr eaLnBrk="1" hangingPunct="1">
              <a:lnSpc>
                <a:spcPct val="80000"/>
              </a:lnSpc>
              <a:buFont typeface="Wingdings" panose="05000000000000000000" pitchFamily="2" charset="2"/>
              <a:buNone/>
            </a:pPr>
            <a:r>
              <a:rPr lang="en-US" altLang="zh-CN" sz="1800" b="1"/>
              <a:t>		ready_to_process.serve( );</a:t>
            </a:r>
          </a:p>
          <a:p>
            <a:pPr eaLnBrk="1" hangingPunct="1">
              <a:lnSpc>
                <a:spcPct val="80000"/>
              </a:lnSpc>
              <a:buFont typeface="Wingdings" panose="05000000000000000000" pitchFamily="2" charset="2"/>
              <a:buNone/>
            </a:pPr>
            <a:r>
              <a:rPr lang="en-US" altLang="zh-CN" sz="1800" b="1"/>
              <a:t>	}</a:t>
            </a:r>
          </a:p>
          <a:p>
            <a:pPr eaLnBrk="1" hangingPunct="1">
              <a:lnSpc>
                <a:spcPct val="80000"/>
              </a:lnSpc>
              <a:buFont typeface="Wingdings" panose="05000000000000000000" pitchFamily="2" charset="2"/>
              <a:buNone/>
            </a:pPr>
            <a:r>
              <a:rPr lang="en-US" altLang="zh-CN" sz="1800" b="1"/>
              <a:t>}</a:t>
            </a:r>
          </a:p>
        </p:txBody>
      </p:sp>
    </p:spTree>
    <p:extLst>
      <p:ext uri="{BB962C8B-B14F-4D97-AF65-F5344CB8AC3E}">
        <p14:creationId xmlns:p14="http://schemas.microsoft.com/office/powerpoint/2010/main" val="111601257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4C57F30-56F7-2549-98D2-10971754B7B2}" type="datetime1">
              <a:rPr lang="en-US" altLang="zh-CN" smtClean="0"/>
              <a:pPr>
                <a:defRPr/>
              </a:pPr>
              <a:t>12/23/2018</a:t>
            </a:fld>
            <a:endParaRPr lang="en-US" altLang="zh-CN" smtClean="0"/>
          </a:p>
        </p:txBody>
      </p:sp>
      <p:sp>
        <p:nvSpPr>
          <p:cNvPr id="133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133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BFFD47F-B6FD-4A47-9682-B1B9A66026A0}" type="slidenum">
              <a:rPr lang="en-US" altLang="zh-CN" smtClean="0"/>
              <a:pPr>
                <a:defRPr/>
              </a:pPr>
              <a:t>68</a:t>
            </a:fld>
            <a:endParaRPr lang="en-US" altLang="zh-CN" smtClean="0"/>
          </a:p>
        </p:txBody>
      </p:sp>
      <p:sp>
        <p:nvSpPr>
          <p:cNvPr id="13317" name="Rectangle 2"/>
          <p:cNvSpPr>
            <a:spLocks noGrp="1" noChangeArrowheads="1"/>
          </p:cNvSpPr>
          <p:nvPr>
            <p:ph type="title"/>
          </p:nvPr>
        </p:nvSpPr>
        <p:spPr/>
        <p:txBody>
          <a:bodyPr/>
          <a:lstStyle/>
          <a:p>
            <a:pPr eaLnBrk="1" hangingPunct="1">
              <a:defRPr/>
            </a:pPr>
            <a:r>
              <a:rPr lang="en-US" altLang="zh-CN"/>
              <a:t>12.4.2 Depth-first Algorithm</a:t>
            </a:r>
          </a:p>
        </p:txBody>
      </p:sp>
      <p:sp>
        <p:nvSpPr>
          <p:cNvPr id="13318" name="Rectangle 3"/>
          <p:cNvSpPr>
            <a:spLocks noGrp="1" noChangeArrowheads="1"/>
          </p:cNvSpPr>
          <p:nvPr>
            <p:ph type="body" idx="1"/>
          </p:nvPr>
        </p:nvSpPr>
        <p:spPr/>
        <p:txBody>
          <a:bodyPr/>
          <a:lstStyle/>
          <a:p>
            <a:pPr eaLnBrk="1" hangingPunct="1">
              <a:buFont typeface="Wingdings" charset="2"/>
              <a:buChar char="n"/>
              <a:defRPr/>
            </a:pPr>
            <a:r>
              <a:rPr lang="en-US" altLang="zh-CN" dirty="0"/>
              <a:t>Start by finding a vertex that has no successors and place it last in the order.</a:t>
            </a:r>
          </a:p>
          <a:p>
            <a:pPr eaLnBrk="1" hangingPunct="1">
              <a:buFont typeface="Wingdings" charset="2"/>
              <a:buChar char="n"/>
              <a:defRPr/>
            </a:pPr>
            <a:r>
              <a:rPr lang="en-US" altLang="zh-CN" dirty="0"/>
              <a:t>By recursive, After placed all the successors of a vertex into the topological order, then place the vertex itself in position before any of its successors</a:t>
            </a:r>
            <a:r>
              <a:rPr lang="en-US" altLang="zh-CN" dirty="0" smtClean="0"/>
              <a:t>. </a:t>
            </a:r>
            <a:r>
              <a:rPr lang="zh-CN" altLang="en-US" dirty="0" smtClean="0"/>
              <a:t>在遍历所有的后继后，才将当前节点放在后继之前。</a:t>
            </a:r>
            <a:endParaRPr lang="en-US" altLang="zh-CN" dirty="0"/>
          </a:p>
        </p:txBody>
      </p:sp>
    </p:spTree>
    <p:extLst>
      <p:ext uri="{BB962C8B-B14F-4D97-AF65-F5344CB8AC3E}">
        <p14:creationId xmlns:p14="http://schemas.microsoft.com/office/powerpoint/2010/main" val="10658438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48B07E7-B2FA-FE49-B724-A0AB3F8288FF}" type="datetime1">
              <a:rPr lang="en-US" altLang="zh-CN" smtClean="0"/>
              <a:pPr>
                <a:defRPr/>
              </a:pPr>
              <a:t>12/23/2018</a:t>
            </a:fld>
            <a:endParaRPr lang="en-US" altLang="zh-CN" smtClean="0"/>
          </a:p>
        </p:txBody>
      </p:sp>
      <p:sp>
        <p:nvSpPr>
          <p:cNvPr id="153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153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2D2721AE-F9F8-4271-AA48-8FAB7A606110}" type="slidenum">
              <a:rPr lang="en-US" altLang="zh-CN" smtClean="0"/>
              <a:pPr>
                <a:defRPr/>
              </a:pPr>
              <a:t>69</a:t>
            </a:fld>
            <a:endParaRPr lang="en-US" altLang="zh-CN" smtClean="0"/>
          </a:p>
        </p:txBody>
      </p:sp>
      <p:pic>
        <p:nvPicPr>
          <p:cNvPr id="2" name="图片 1"/>
          <p:cNvPicPr>
            <a:picLocks noChangeAspect="1"/>
          </p:cNvPicPr>
          <p:nvPr/>
        </p:nvPicPr>
        <p:blipFill>
          <a:blip r:embed="rId3"/>
          <a:stretch>
            <a:fillRect/>
          </a:stretch>
        </p:blipFill>
        <p:spPr>
          <a:xfrm>
            <a:off x="2209800" y="655320"/>
            <a:ext cx="6755947" cy="2438400"/>
          </a:xfrm>
          <a:prstGeom prst="rect">
            <a:avLst/>
          </a:prstGeom>
        </p:spPr>
      </p:pic>
      <p:sp>
        <p:nvSpPr>
          <p:cNvPr id="3" name="文本框 2"/>
          <p:cNvSpPr txBox="1"/>
          <p:nvPr/>
        </p:nvSpPr>
        <p:spPr>
          <a:xfrm>
            <a:off x="1907177" y="3093720"/>
            <a:ext cx="7876903" cy="1754326"/>
          </a:xfrm>
          <a:prstGeom prst="rect">
            <a:avLst/>
          </a:prstGeom>
          <a:noFill/>
        </p:spPr>
        <p:txBody>
          <a:bodyPr wrap="square" rtlCol="0">
            <a:spAutoFit/>
          </a:bodyPr>
          <a:lstStyle/>
          <a:p>
            <a:r>
              <a:rPr lang="zh-CN" altLang="en-US" dirty="0" smtClean="0"/>
              <a:t>以</a:t>
            </a:r>
            <a:r>
              <a:rPr lang="en-US" altLang="zh-CN" dirty="0" smtClean="0"/>
              <a:t>0</a:t>
            </a:r>
            <a:r>
              <a:rPr lang="zh-CN" altLang="en-US" dirty="0" smtClean="0"/>
              <a:t>开始的</a:t>
            </a:r>
            <a:r>
              <a:rPr lang="en-US" altLang="zh-CN" dirty="0" smtClean="0"/>
              <a:t>DFS</a:t>
            </a:r>
            <a:r>
              <a:rPr lang="zh-CN" altLang="en-US" dirty="0" smtClean="0"/>
              <a:t>后继为：  </a:t>
            </a:r>
            <a:r>
              <a:rPr lang="en-US" altLang="zh-CN" dirty="0" smtClean="0"/>
              <a:t>0517</a:t>
            </a:r>
            <a:r>
              <a:rPr lang="zh-CN" altLang="en-US" dirty="0" smtClean="0"/>
              <a:t> </a:t>
            </a:r>
            <a:endParaRPr lang="en-US" altLang="zh-CN" dirty="0" smtClean="0"/>
          </a:p>
          <a:p>
            <a:r>
              <a:rPr lang="zh-CN" altLang="en-US" dirty="0" smtClean="0"/>
              <a:t>以</a:t>
            </a:r>
            <a:r>
              <a:rPr lang="en-US" altLang="zh-CN" dirty="0" smtClean="0"/>
              <a:t>3</a:t>
            </a:r>
            <a:r>
              <a:rPr lang="zh-CN" altLang="en-US" dirty="0" smtClean="0"/>
              <a:t>开始的</a:t>
            </a:r>
            <a:r>
              <a:rPr lang="en-US" altLang="zh-CN" dirty="0" smtClean="0"/>
              <a:t>DFS</a:t>
            </a:r>
            <a:r>
              <a:rPr lang="zh-CN" altLang="en-US" dirty="0" smtClean="0"/>
              <a:t>后继为： </a:t>
            </a:r>
            <a:r>
              <a:rPr lang="en-US" altLang="zh-CN" dirty="0"/>
              <a:t>  </a:t>
            </a:r>
            <a:r>
              <a:rPr lang="en-US" altLang="zh-CN" dirty="0" smtClean="0"/>
              <a:t>3482</a:t>
            </a:r>
          </a:p>
          <a:p>
            <a:r>
              <a:rPr lang="zh-CN" altLang="en-US" dirty="0" smtClean="0"/>
              <a:t>以</a:t>
            </a:r>
            <a:r>
              <a:rPr lang="en-US" altLang="zh-CN" dirty="0" smtClean="0"/>
              <a:t>6</a:t>
            </a:r>
            <a:r>
              <a:rPr lang="zh-CN" altLang="en-US" dirty="0" smtClean="0"/>
              <a:t>开始的</a:t>
            </a:r>
            <a:r>
              <a:rPr lang="en-US" altLang="zh-CN" dirty="0" smtClean="0"/>
              <a:t>DFS</a:t>
            </a:r>
            <a:r>
              <a:rPr lang="zh-CN" altLang="en-US" dirty="0" smtClean="0"/>
              <a:t>后继为：  </a:t>
            </a:r>
            <a:r>
              <a:rPr lang="en-US" altLang="zh-CN" dirty="0" smtClean="0"/>
              <a:t>6</a:t>
            </a:r>
          </a:p>
          <a:p>
            <a:r>
              <a:rPr lang="zh-CN" altLang="en-US" dirty="0" smtClean="0"/>
              <a:t>以</a:t>
            </a:r>
            <a:r>
              <a:rPr lang="en-US" altLang="zh-CN" dirty="0" smtClean="0"/>
              <a:t>9</a:t>
            </a:r>
            <a:r>
              <a:rPr lang="zh-CN" altLang="en-US" dirty="0" smtClean="0"/>
              <a:t>开始的</a:t>
            </a:r>
            <a:r>
              <a:rPr lang="en-US" altLang="zh-CN" dirty="0" err="1" smtClean="0"/>
              <a:t>dfs</a:t>
            </a:r>
            <a:r>
              <a:rPr lang="zh-CN" altLang="en-US" dirty="0" smtClean="0"/>
              <a:t>后继为： </a:t>
            </a:r>
            <a:r>
              <a:rPr lang="en-US" altLang="zh-CN" dirty="0" smtClean="0"/>
              <a:t>9</a:t>
            </a:r>
          </a:p>
          <a:p>
            <a:endParaRPr lang="en-US" altLang="zh-CN" dirty="0"/>
          </a:p>
          <a:p>
            <a:r>
              <a:rPr lang="en-US" altLang="zh-CN" dirty="0" smtClean="0"/>
              <a:t>DFS</a:t>
            </a:r>
            <a:r>
              <a:rPr lang="zh-CN" altLang="en-US" dirty="0" smtClean="0"/>
              <a:t>顺序为： </a:t>
            </a:r>
            <a:r>
              <a:rPr lang="en-US" altLang="zh-CN" dirty="0" smtClean="0"/>
              <a:t>9634820517</a:t>
            </a:r>
            <a:endParaRPr lang="zh-CN" altLang="en-US" dirty="0"/>
          </a:p>
        </p:txBody>
      </p:sp>
    </p:spTree>
    <p:extLst>
      <p:ext uri="{BB962C8B-B14F-4D97-AF65-F5344CB8AC3E}">
        <p14:creationId xmlns:p14="http://schemas.microsoft.com/office/powerpoint/2010/main" val="38146532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E6B02C2-86F9-9E41-B422-CC026CF32341}" type="datetime1">
              <a:rPr lang="en-US" altLang="zh-CN" smtClean="0"/>
              <a:pPr>
                <a:defRPr/>
              </a:pPr>
              <a:t>12/23/2018</a:t>
            </a:fld>
            <a:endParaRPr lang="en-US" altLang="zh-CN" smtClean="0"/>
          </a:p>
        </p:txBody>
      </p:sp>
      <p:sp>
        <p:nvSpPr>
          <p:cNvPr id="133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33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20FF6E5-B96B-4324-A551-FA113E31204E}" type="slidenum">
              <a:rPr lang="en-US" altLang="zh-CN" smtClean="0"/>
              <a:pPr>
                <a:defRPr/>
              </a:pPr>
              <a:t>7</a:t>
            </a:fld>
            <a:endParaRPr lang="en-US" altLang="zh-CN" smtClean="0"/>
          </a:p>
        </p:txBody>
      </p:sp>
      <p:sp>
        <p:nvSpPr>
          <p:cNvPr id="13317" name="Rectangle 2"/>
          <p:cNvSpPr>
            <a:spLocks noGrp="1" noChangeArrowheads="1"/>
          </p:cNvSpPr>
          <p:nvPr>
            <p:ph type="title"/>
          </p:nvPr>
        </p:nvSpPr>
        <p:spPr/>
        <p:txBody>
          <a:bodyPr/>
          <a:lstStyle/>
          <a:p>
            <a:pPr eaLnBrk="1" hangingPunct="1">
              <a:defRPr/>
            </a:pPr>
            <a:r>
              <a:rPr lang="en-US" altLang="zh-CN"/>
              <a:t>Concepts of Graphs</a:t>
            </a:r>
          </a:p>
        </p:txBody>
      </p:sp>
      <p:grpSp>
        <p:nvGrpSpPr>
          <p:cNvPr id="24581" name="Group 3"/>
          <p:cNvGrpSpPr>
            <a:grpSpLocks/>
          </p:cNvGrpSpPr>
          <p:nvPr/>
        </p:nvGrpSpPr>
        <p:grpSpPr bwMode="auto">
          <a:xfrm>
            <a:off x="2895600" y="1752600"/>
            <a:ext cx="3124200" cy="3048000"/>
            <a:chOff x="1920" y="1200"/>
            <a:chExt cx="1968" cy="1920"/>
          </a:xfrm>
        </p:grpSpPr>
        <p:sp>
          <p:nvSpPr>
            <p:cNvPr id="13323" name="Oval 4"/>
            <p:cNvSpPr>
              <a:spLocks noChangeArrowheads="1"/>
            </p:cNvSpPr>
            <p:nvPr/>
          </p:nvSpPr>
          <p:spPr bwMode="auto">
            <a:xfrm>
              <a:off x="2640" y="120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3324" name="Oval 5"/>
            <p:cNvSpPr>
              <a:spLocks noChangeArrowheads="1"/>
            </p:cNvSpPr>
            <p:nvPr/>
          </p:nvSpPr>
          <p:spPr bwMode="auto">
            <a:xfrm>
              <a:off x="3504" y="187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3325" name="Oval 6"/>
            <p:cNvSpPr>
              <a:spLocks noChangeArrowheads="1"/>
            </p:cNvSpPr>
            <p:nvPr/>
          </p:nvSpPr>
          <p:spPr bwMode="auto">
            <a:xfrm>
              <a:off x="2928" y="273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3326" name="Oval 7"/>
            <p:cNvSpPr>
              <a:spLocks noChangeArrowheads="1"/>
            </p:cNvSpPr>
            <p:nvPr/>
          </p:nvSpPr>
          <p:spPr bwMode="auto">
            <a:xfrm>
              <a:off x="1920" y="192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3327" name="Line 8"/>
            <p:cNvSpPr>
              <a:spLocks noChangeShapeType="1"/>
            </p:cNvSpPr>
            <p:nvPr/>
          </p:nvSpPr>
          <p:spPr bwMode="auto">
            <a:xfrm flipH="1">
              <a:off x="2256" y="1536"/>
              <a:ext cx="432"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3328" name="Line 9"/>
            <p:cNvSpPr>
              <a:spLocks noChangeShapeType="1"/>
            </p:cNvSpPr>
            <p:nvPr/>
          </p:nvSpPr>
          <p:spPr bwMode="auto">
            <a:xfrm>
              <a:off x="2256" y="2256"/>
              <a:ext cx="672"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3329" name="Line 10"/>
            <p:cNvSpPr>
              <a:spLocks noChangeShapeType="1"/>
            </p:cNvSpPr>
            <p:nvPr/>
          </p:nvSpPr>
          <p:spPr bwMode="auto">
            <a:xfrm flipV="1">
              <a:off x="3264" y="2256"/>
              <a:ext cx="33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3330" name="Line 11"/>
            <p:cNvSpPr>
              <a:spLocks noChangeShapeType="1"/>
            </p:cNvSpPr>
            <p:nvPr/>
          </p:nvSpPr>
          <p:spPr bwMode="auto">
            <a:xfrm>
              <a:off x="2880" y="1584"/>
              <a:ext cx="192"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3331" name="Line 12"/>
            <p:cNvSpPr>
              <a:spLocks noChangeShapeType="1"/>
            </p:cNvSpPr>
            <p:nvPr/>
          </p:nvSpPr>
          <p:spPr bwMode="auto">
            <a:xfrm>
              <a:off x="3024" y="1488"/>
              <a:ext cx="528" cy="4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grpSp>
      <p:sp>
        <p:nvSpPr>
          <p:cNvPr id="13319" name="Line 13"/>
          <p:cNvSpPr>
            <a:spLocks noChangeShapeType="1"/>
          </p:cNvSpPr>
          <p:nvPr/>
        </p:nvSpPr>
        <p:spPr bwMode="auto">
          <a:xfrm>
            <a:off x="5334000" y="3962400"/>
            <a:ext cx="533400" cy="4572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3320" name="Rectangle 14"/>
          <p:cNvSpPr>
            <a:spLocks noChangeArrowheads="1"/>
          </p:cNvSpPr>
          <p:nvPr/>
        </p:nvSpPr>
        <p:spPr bwMode="auto">
          <a:xfrm>
            <a:off x="5943600" y="4114800"/>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dirty="0">
                <a:solidFill>
                  <a:srgbClr val="FF0000"/>
                </a:solidFill>
                <a:latin typeface="Times New Roman" charset="0"/>
              </a:rPr>
              <a:t>edges (weight)</a:t>
            </a:r>
          </a:p>
        </p:txBody>
      </p:sp>
      <p:sp>
        <p:nvSpPr>
          <p:cNvPr id="13321" name="Line 15"/>
          <p:cNvSpPr>
            <a:spLocks noChangeShapeType="1"/>
          </p:cNvSpPr>
          <p:nvPr/>
        </p:nvSpPr>
        <p:spPr bwMode="auto">
          <a:xfrm flipH="1">
            <a:off x="6096000" y="2895600"/>
            <a:ext cx="457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3322" name="Rectangle 16"/>
          <p:cNvSpPr>
            <a:spLocks noChangeArrowheads="1"/>
          </p:cNvSpPr>
          <p:nvPr/>
        </p:nvSpPr>
        <p:spPr bwMode="auto">
          <a:xfrm>
            <a:off x="6629400" y="2438400"/>
            <a:ext cx="1905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dirty="0">
                <a:solidFill>
                  <a:srgbClr val="FF0000"/>
                </a:solidFill>
                <a:latin typeface="Times New Roman" charset="0"/>
              </a:rPr>
              <a:t>node or vertex</a:t>
            </a:r>
          </a:p>
        </p:txBody>
      </p:sp>
    </p:spTree>
    <p:extLst>
      <p:ext uri="{BB962C8B-B14F-4D97-AF65-F5344CB8AC3E}">
        <p14:creationId xmlns:p14="http://schemas.microsoft.com/office/powerpoint/2010/main" val="22827974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883E3BA-CE4A-694E-8CEE-5CD3F9960E4A}" type="datetime1">
              <a:rPr lang="en-US" altLang="zh-CN" smtClean="0"/>
              <a:pPr>
                <a:defRPr/>
              </a:pPr>
              <a:t>12/23/2018</a:t>
            </a:fld>
            <a:endParaRPr lang="en-US" altLang="zh-CN" smtClean="0"/>
          </a:p>
        </p:txBody>
      </p:sp>
      <p:sp>
        <p:nvSpPr>
          <p:cNvPr id="174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174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6359FAD-E253-4601-87D5-6F8308F04528}" type="slidenum">
              <a:rPr lang="en-US" altLang="zh-CN" smtClean="0"/>
              <a:pPr>
                <a:defRPr/>
              </a:pPr>
              <a:t>70</a:t>
            </a:fld>
            <a:endParaRPr lang="en-US" altLang="zh-CN" smtClean="0"/>
          </a:p>
        </p:txBody>
      </p:sp>
      <p:sp>
        <p:nvSpPr>
          <p:cNvPr id="17413"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Digraph Class, Topological Sort</a:t>
            </a:r>
          </a:p>
        </p:txBody>
      </p:sp>
      <p:sp>
        <p:nvSpPr>
          <p:cNvPr id="17414" name="Rectangle 3"/>
          <p:cNvSpPr>
            <a:spLocks noGrp="1" noChangeArrowheads="1"/>
          </p:cNvSpPr>
          <p:nvPr>
            <p:ph type="body" idx="1"/>
          </p:nvPr>
        </p:nvSpPr>
        <p:spPr>
          <a:xfrm>
            <a:off x="1774826" y="2060576"/>
            <a:ext cx="8569325" cy="4608513"/>
          </a:xfrm>
        </p:spPr>
        <p:txBody>
          <a:bodyPr>
            <a:normAutofit fontScale="92500" lnSpcReduction="20000"/>
          </a:bodyPr>
          <a:lstStyle/>
          <a:p>
            <a:pPr eaLnBrk="1" hangingPunct="1">
              <a:lnSpc>
                <a:spcPct val="80000"/>
              </a:lnSpc>
              <a:buFont typeface="Wingdings" charset="2"/>
              <a:buNone/>
              <a:defRPr/>
            </a:pPr>
            <a:r>
              <a:rPr lang="en-US" altLang="zh-CN" sz="1800" b="1"/>
              <a:t>typedef int Vertex;</a:t>
            </a:r>
          </a:p>
          <a:p>
            <a:pPr eaLnBrk="1" hangingPunct="1">
              <a:lnSpc>
                <a:spcPct val="80000"/>
              </a:lnSpc>
              <a:buFont typeface="Wingdings" charset="2"/>
              <a:buNone/>
              <a:defRPr/>
            </a:pPr>
            <a:r>
              <a:rPr lang="en-US" altLang="zh-CN" sz="1800" b="1"/>
              <a:t>template &lt;int graph_size&gt;</a:t>
            </a:r>
          </a:p>
          <a:p>
            <a:pPr eaLnBrk="1" hangingPunct="1">
              <a:lnSpc>
                <a:spcPct val="80000"/>
              </a:lnSpc>
              <a:buFont typeface="Wingdings" charset="2"/>
              <a:buNone/>
              <a:defRPr/>
            </a:pPr>
            <a:r>
              <a:rPr lang="en-US" altLang="zh-CN" sz="1800" b="1"/>
              <a:t>class Digraph {</a:t>
            </a:r>
          </a:p>
          <a:p>
            <a:pPr eaLnBrk="1" hangingPunct="1">
              <a:lnSpc>
                <a:spcPct val="80000"/>
              </a:lnSpc>
              <a:buFont typeface="Wingdings" charset="2"/>
              <a:buNone/>
              <a:defRPr/>
            </a:pPr>
            <a:r>
              <a:rPr lang="en-US" altLang="zh-CN" sz="1800" b="1"/>
              <a:t>public:</a:t>
            </a:r>
          </a:p>
          <a:p>
            <a:pPr eaLnBrk="1" hangingPunct="1">
              <a:lnSpc>
                <a:spcPct val="80000"/>
              </a:lnSpc>
              <a:buFont typeface="Wingdings" charset="2"/>
              <a:buNone/>
              <a:defRPr/>
            </a:pPr>
            <a:r>
              <a:rPr lang="en-US" altLang="zh-CN" sz="1800" b="1"/>
              <a:t>	Digraph( );</a:t>
            </a:r>
          </a:p>
          <a:p>
            <a:pPr eaLnBrk="1" hangingPunct="1">
              <a:lnSpc>
                <a:spcPct val="80000"/>
              </a:lnSpc>
              <a:buFont typeface="Wingdings" charset="2"/>
              <a:buNone/>
              <a:defRPr/>
            </a:pPr>
            <a:r>
              <a:rPr lang="en-US" altLang="zh-CN" sz="1800" b="1"/>
              <a:t>	void read( );</a:t>
            </a:r>
          </a:p>
          <a:p>
            <a:pPr eaLnBrk="1" hangingPunct="1">
              <a:lnSpc>
                <a:spcPct val="80000"/>
              </a:lnSpc>
              <a:buFont typeface="Wingdings" charset="2"/>
              <a:buNone/>
              <a:defRPr/>
            </a:pPr>
            <a:r>
              <a:rPr lang="en-US" altLang="zh-CN" sz="1800" b="1"/>
              <a:t>	void write( );</a:t>
            </a:r>
          </a:p>
          <a:p>
            <a:pPr eaLnBrk="1" hangingPunct="1">
              <a:lnSpc>
                <a:spcPct val="80000"/>
              </a:lnSpc>
              <a:buFont typeface="Wingdings" charset="2"/>
              <a:buNone/>
              <a:defRPr/>
            </a:pPr>
            <a:r>
              <a:rPr lang="en-US" altLang="zh-CN" sz="1800" b="1"/>
              <a:t>	// methods to do a topological sort</a:t>
            </a:r>
          </a:p>
          <a:p>
            <a:pPr eaLnBrk="1" hangingPunct="1">
              <a:lnSpc>
                <a:spcPct val="80000"/>
              </a:lnSpc>
              <a:buFont typeface="Wingdings" charset="2"/>
              <a:buNone/>
              <a:defRPr/>
            </a:pPr>
            <a:r>
              <a:rPr lang="en-US" altLang="zh-CN" sz="1800" b="1"/>
              <a:t>	void depth_sort(List&lt;Vertex&gt; &amp;topological_order);</a:t>
            </a:r>
          </a:p>
          <a:p>
            <a:pPr eaLnBrk="1" hangingPunct="1">
              <a:lnSpc>
                <a:spcPct val="80000"/>
              </a:lnSpc>
              <a:buFont typeface="Wingdings" charset="2"/>
              <a:buNone/>
              <a:defRPr/>
            </a:pPr>
            <a:r>
              <a:rPr lang="en-US" altLang="zh-CN" sz="1800" b="1"/>
              <a:t>	void breadth_sort(List&lt;Vertex&gt; &amp;topological_order);</a:t>
            </a:r>
          </a:p>
          <a:p>
            <a:pPr eaLnBrk="1" hangingPunct="1">
              <a:lnSpc>
                <a:spcPct val="80000"/>
              </a:lnSpc>
              <a:buFont typeface="Wingdings" charset="2"/>
              <a:buNone/>
              <a:defRPr/>
            </a:pPr>
            <a:r>
              <a:rPr lang="en-US" altLang="zh-CN" sz="1800" b="1"/>
              <a:t>private:</a:t>
            </a:r>
          </a:p>
          <a:p>
            <a:pPr eaLnBrk="1" hangingPunct="1">
              <a:lnSpc>
                <a:spcPct val="80000"/>
              </a:lnSpc>
              <a:buFont typeface="Wingdings" charset="2"/>
              <a:buNone/>
              <a:defRPr/>
            </a:pPr>
            <a:r>
              <a:rPr lang="en-US" altLang="zh-CN" sz="1800" b="1"/>
              <a:t>	int count;</a:t>
            </a:r>
          </a:p>
          <a:p>
            <a:pPr eaLnBrk="1" hangingPunct="1">
              <a:lnSpc>
                <a:spcPct val="80000"/>
              </a:lnSpc>
              <a:buFont typeface="Wingdings" charset="2"/>
              <a:buNone/>
              <a:defRPr/>
            </a:pPr>
            <a:r>
              <a:rPr lang="en-US" altLang="zh-CN" sz="1800" b="1"/>
              <a:t>	List &lt;Vertex&gt; neighbors[graph_size];</a:t>
            </a:r>
          </a:p>
          <a:p>
            <a:pPr eaLnBrk="1" hangingPunct="1">
              <a:lnSpc>
                <a:spcPct val="80000"/>
              </a:lnSpc>
              <a:buFont typeface="Wingdings" charset="2"/>
              <a:buNone/>
              <a:defRPr/>
            </a:pPr>
            <a:r>
              <a:rPr lang="en-US" altLang="zh-CN" sz="1800" b="1"/>
              <a:t>	void recursive_depth_sort(Vertex v, bool visited[],</a:t>
            </a:r>
          </a:p>
          <a:p>
            <a:pPr eaLnBrk="1" hangingPunct="1">
              <a:lnSpc>
                <a:spcPct val="80000"/>
              </a:lnSpc>
              <a:buFont typeface="Wingdings" charset="2"/>
              <a:buNone/>
              <a:defRPr/>
            </a:pPr>
            <a:r>
              <a:rPr lang="en-US" altLang="zh-CN" sz="1800" b="1"/>
              <a:t>				    List&lt;Vertex&gt; &amp;topological_order);</a:t>
            </a:r>
          </a:p>
          <a:p>
            <a:pPr eaLnBrk="1" hangingPunct="1">
              <a:lnSpc>
                <a:spcPct val="80000"/>
              </a:lnSpc>
              <a:buFont typeface="Wingdings" charset="2"/>
              <a:buNone/>
              <a:defRPr/>
            </a:pPr>
            <a:r>
              <a:rPr lang="en-US" altLang="zh-CN" sz="1800" b="1"/>
              <a:t>};</a:t>
            </a:r>
          </a:p>
        </p:txBody>
      </p:sp>
    </p:spTree>
    <p:extLst>
      <p:ext uri="{BB962C8B-B14F-4D97-AF65-F5344CB8AC3E}">
        <p14:creationId xmlns:p14="http://schemas.microsoft.com/office/powerpoint/2010/main" val="27828205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42C3398B-DC63-6D4B-A463-25B5AE9ABB60}" type="datetime1">
              <a:rPr lang="en-US" altLang="zh-CN" smtClean="0"/>
              <a:pPr>
                <a:defRPr/>
              </a:pPr>
              <a:t>12/23/2018</a:t>
            </a:fld>
            <a:endParaRPr lang="en-US" altLang="zh-CN" smtClean="0"/>
          </a:p>
        </p:txBody>
      </p:sp>
      <p:sp>
        <p:nvSpPr>
          <p:cNvPr id="194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194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2B929F7-9E70-49E5-8D17-A27789985D08}" type="slidenum">
              <a:rPr lang="en-US" altLang="zh-CN" smtClean="0"/>
              <a:pPr>
                <a:defRPr/>
              </a:pPr>
              <a:t>71</a:t>
            </a:fld>
            <a:endParaRPr lang="en-US" altLang="zh-CN" smtClean="0"/>
          </a:p>
        </p:txBody>
      </p:sp>
      <p:sp>
        <p:nvSpPr>
          <p:cNvPr id="19461"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Depth-First Algorithm p581</a:t>
            </a:r>
          </a:p>
        </p:txBody>
      </p:sp>
      <p:sp>
        <p:nvSpPr>
          <p:cNvPr id="19462" name="Rectangle 3"/>
          <p:cNvSpPr>
            <a:spLocks noGrp="1" noChangeArrowheads="1"/>
          </p:cNvSpPr>
          <p:nvPr>
            <p:ph type="body" idx="1"/>
          </p:nvPr>
        </p:nvSpPr>
        <p:spPr>
          <a:xfrm>
            <a:off x="1811339" y="2060575"/>
            <a:ext cx="8497887" cy="4319588"/>
          </a:xfrm>
        </p:spPr>
        <p:txBody>
          <a:bodyPr>
            <a:normAutofit fontScale="92500" lnSpcReduction="20000"/>
          </a:bodyPr>
          <a:lstStyle/>
          <a:p>
            <a:pPr eaLnBrk="1" hangingPunct="1">
              <a:lnSpc>
                <a:spcPct val="80000"/>
              </a:lnSpc>
              <a:buFont typeface="Wingdings" charset="2"/>
              <a:buNone/>
              <a:defRPr/>
            </a:pPr>
            <a:r>
              <a:rPr lang="en-US" altLang="zh-CN" sz="1800" b="1"/>
              <a:t>template &lt;int graph_size&gt; void Digraph&lt;graph_size&gt; ::</a:t>
            </a:r>
          </a:p>
          <a:p>
            <a:pPr eaLnBrk="1" hangingPunct="1">
              <a:lnSpc>
                <a:spcPct val="80000"/>
              </a:lnSpc>
              <a:buFont typeface="Wingdings" charset="2"/>
              <a:buNone/>
              <a:defRPr/>
            </a:pPr>
            <a:r>
              <a:rPr lang="en-US" altLang="zh-CN" sz="1800" b="1"/>
              <a:t>depth_sort(List&lt;Vertex&gt; &amp;topological_order)</a:t>
            </a:r>
          </a:p>
          <a:p>
            <a:pPr eaLnBrk="1" hangingPunct="1">
              <a:lnSpc>
                <a:spcPct val="80000"/>
              </a:lnSpc>
              <a:buFont typeface="Wingdings" charset="2"/>
              <a:buNone/>
              <a:defRPr/>
            </a:pPr>
            <a:r>
              <a:rPr lang="en-US" altLang="zh-CN" sz="1800" b="1"/>
              <a:t>/* Post: The vertices of the Digraph are placed into List topological_order with a</a:t>
            </a:r>
          </a:p>
          <a:p>
            <a:pPr eaLnBrk="1" hangingPunct="1">
              <a:lnSpc>
                <a:spcPct val="80000"/>
              </a:lnSpc>
              <a:buFont typeface="Wingdings" charset="2"/>
              <a:buNone/>
              <a:defRPr/>
            </a:pPr>
            <a:r>
              <a:rPr lang="en-US" altLang="zh-CN" sz="1800" b="1"/>
              <a:t>depth-first traversal of those vertices that do not belong to a cycle.</a:t>
            </a:r>
          </a:p>
          <a:p>
            <a:pPr eaLnBrk="1" hangingPunct="1">
              <a:lnSpc>
                <a:spcPct val="80000"/>
              </a:lnSpc>
              <a:buFont typeface="Wingdings" charset="2"/>
              <a:buNone/>
              <a:defRPr/>
            </a:pPr>
            <a:r>
              <a:rPr lang="en-US" altLang="zh-CN" sz="1800" b="1"/>
              <a:t>Uses: Methods of class List, and function recursive_depth_sort to perform depth-</a:t>
            </a:r>
          </a:p>
          <a:p>
            <a:pPr eaLnBrk="1" hangingPunct="1">
              <a:lnSpc>
                <a:spcPct val="80000"/>
              </a:lnSpc>
              <a:buFont typeface="Wingdings" charset="2"/>
              <a:buNone/>
              <a:defRPr/>
            </a:pPr>
            <a:r>
              <a:rPr lang="en-US" altLang="zh-CN" sz="1800" b="1"/>
              <a:t>first traversal. */</a:t>
            </a:r>
          </a:p>
          <a:p>
            <a:pPr eaLnBrk="1" hangingPunct="1">
              <a:lnSpc>
                <a:spcPct val="80000"/>
              </a:lnSpc>
              <a:buFont typeface="Wingdings" charset="2"/>
              <a:buNone/>
              <a:defRPr/>
            </a:pPr>
            <a:r>
              <a:rPr lang="en-US" altLang="zh-CN" sz="1800" b="1"/>
              <a:t>{</a:t>
            </a:r>
          </a:p>
          <a:p>
            <a:pPr eaLnBrk="1" hangingPunct="1">
              <a:lnSpc>
                <a:spcPct val="80000"/>
              </a:lnSpc>
              <a:buFont typeface="Wingdings" charset="2"/>
              <a:buNone/>
              <a:defRPr/>
            </a:pPr>
            <a:r>
              <a:rPr lang="en-US" altLang="zh-CN" sz="1800" b="1"/>
              <a:t>	bool visited[graph_size];</a:t>
            </a:r>
          </a:p>
          <a:p>
            <a:pPr eaLnBrk="1" hangingPunct="1">
              <a:lnSpc>
                <a:spcPct val="80000"/>
              </a:lnSpc>
              <a:buFont typeface="Wingdings" charset="2"/>
              <a:buNone/>
              <a:defRPr/>
            </a:pPr>
            <a:r>
              <a:rPr lang="en-US" altLang="zh-CN" sz="1800" b="1"/>
              <a:t>	Vertex v;</a:t>
            </a:r>
          </a:p>
          <a:p>
            <a:pPr eaLnBrk="1" hangingPunct="1">
              <a:lnSpc>
                <a:spcPct val="80000"/>
              </a:lnSpc>
              <a:buFont typeface="Wingdings" charset="2"/>
              <a:buNone/>
              <a:defRPr/>
            </a:pPr>
            <a:r>
              <a:rPr lang="en-US" altLang="zh-CN" sz="1800" b="1"/>
              <a:t>	for (v = 0; v &lt; count; v++) visited[v] = false;</a:t>
            </a:r>
          </a:p>
          <a:p>
            <a:pPr eaLnBrk="1" hangingPunct="1">
              <a:lnSpc>
                <a:spcPct val="80000"/>
              </a:lnSpc>
              <a:buFont typeface="Wingdings" charset="2"/>
              <a:buNone/>
              <a:defRPr/>
            </a:pPr>
            <a:r>
              <a:rPr lang="en-US" altLang="zh-CN" sz="1800" b="1"/>
              <a:t>	topological_order.clear( );</a:t>
            </a:r>
          </a:p>
          <a:p>
            <a:pPr eaLnBrk="1" hangingPunct="1">
              <a:lnSpc>
                <a:spcPct val="80000"/>
              </a:lnSpc>
              <a:buFont typeface="Wingdings" charset="2"/>
              <a:buNone/>
              <a:defRPr/>
            </a:pPr>
            <a:r>
              <a:rPr lang="en-US" altLang="zh-CN" sz="1800" b="1"/>
              <a:t>	for (v = 0; v &lt; count; v++)</a:t>
            </a:r>
          </a:p>
          <a:p>
            <a:pPr eaLnBrk="1" hangingPunct="1">
              <a:lnSpc>
                <a:spcPct val="80000"/>
              </a:lnSpc>
              <a:buFont typeface="Wingdings" charset="2"/>
              <a:buNone/>
              <a:defRPr/>
            </a:pPr>
            <a:r>
              <a:rPr lang="en-US" altLang="zh-CN" sz="1800" b="1"/>
              <a:t>		if (!visited[v]) // Add v and its successors into topological order.</a:t>
            </a:r>
          </a:p>
          <a:p>
            <a:pPr eaLnBrk="1" hangingPunct="1">
              <a:lnSpc>
                <a:spcPct val="80000"/>
              </a:lnSpc>
              <a:buFont typeface="Wingdings" charset="2"/>
              <a:buNone/>
              <a:defRPr/>
            </a:pPr>
            <a:r>
              <a:rPr lang="en-US" altLang="zh-CN" sz="1800" b="1"/>
              <a:t>		recursive_depth_sort(v, visited, topological_order);</a:t>
            </a:r>
          </a:p>
          <a:p>
            <a:pPr eaLnBrk="1" hangingPunct="1">
              <a:lnSpc>
                <a:spcPct val="80000"/>
              </a:lnSpc>
              <a:buFont typeface="Wingdings" charset="2"/>
              <a:buNone/>
              <a:defRPr/>
            </a:pPr>
            <a:r>
              <a:rPr lang="en-US" altLang="zh-CN" sz="1800" b="1"/>
              <a:t>}</a:t>
            </a:r>
          </a:p>
        </p:txBody>
      </p:sp>
    </p:spTree>
    <p:extLst>
      <p:ext uri="{BB962C8B-B14F-4D97-AF65-F5344CB8AC3E}">
        <p14:creationId xmlns:p14="http://schemas.microsoft.com/office/powerpoint/2010/main" val="218362586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A675FCA-7A09-C941-8B43-4AE3DF0B2E0E}" type="datetime1">
              <a:rPr lang="en-US" altLang="zh-CN" smtClean="0"/>
              <a:pPr>
                <a:defRPr/>
              </a:pPr>
              <a:t>12/23/2018</a:t>
            </a:fld>
            <a:endParaRPr lang="en-US" altLang="zh-CN" smtClean="0"/>
          </a:p>
        </p:txBody>
      </p:sp>
      <p:sp>
        <p:nvSpPr>
          <p:cNvPr id="215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215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5759815D-8257-44FA-A640-C78065FF01BD}" type="slidenum">
              <a:rPr lang="en-US" altLang="zh-CN" smtClean="0"/>
              <a:pPr>
                <a:defRPr/>
              </a:pPr>
              <a:t>72</a:t>
            </a:fld>
            <a:endParaRPr lang="en-US" altLang="zh-CN" smtClean="0"/>
          </a:p>
        </p:txBody>
      </p:sp>
      <p:sp>
        <p:nvSpPr>
          <p:cNvPr id="21509" name="Rectangle 2"/>
          <p:cNvSpPr>
            <a:spLocks noGrp="1" noChangeArrowheads="1"/>
          </p:cNvSpPr>
          <p:nvPr>
            <p:ph type="title"/>
          </p:nvPr>
        </p:nvSpPr>
        <p:spPr>
          <a:xfrm>
            <a:off x="2459039" y="260350"/>
            <a:ext cx="7793037" cy="1462088"/>
          </a:xfrm>
        </p:spPr>
        <p:txBody>
          <a:bodyPr/>
          <a:lstStyle/>
          <a:p>
            <a:pPr eaLnBrk="1" hangingPunct="1">
              <a:defRPr/>
            </a:pPr>
            <a:r>
              <a:rPr lang="en-US" altLang="zh-CN" sz="3600"/>
              <a:t>Depth-First Algorithm p581</a:t>
            </a:r>
          </a:p>
        </p:txBody>
      </p:sp>
      <p:sp>
        <p:nvSpPr>
          <p:cNvPr id="21510" name="Rectangle 3"/>
          <p:cNvSpPr>
            <a:spLocks noGrp="1" noChangeArrowheads="1"/>
          </p:cNvSpPr>
          <p:nvPr>
            <p:ph type="body" idx="1"/>
          </p:nvPr>
        </p:nvSpPr>
        <p:spPr>
          <a:xfrm>
            <a:off x="1021444" y="1623378"/>
            <a:ext cx="10722065" cy="4572000"/>
          </a:xfrm>
        </p:spPr>
        <p:txBody>
          <a:bodyPr>
            <a:normAutofit/>
          </a:bodyPr>
          <a:lstStyle/>
          <a:p>
            <a:pPr eaLnBrk="1" hangingPunct="1">
              <a:lnSpc>
                <a:spcPct val="80000"/>
              </a:lnSpc>
              <a:buFont typeface="Wingdings" charset="2"/>
              <a:buNone/>
              <a:defRPr/>
            </a:pPr>
            <a:r>
              <a:rPr lang="en-US" altLang="zh-CN" sz="1600" b="1" dirty="0"/>
              <a:t>template &lt;</a:t>
            </a:r>
            <a:r>
              <a:rPr lang="en-US" altLang="zh-CN" sz="1600" b="1" dirty="0" err="1"/>
              <a:t>int</a:t>
            </a:r>
            <a:r>
              <a:rPr lang="en-US" altLang="zh-CN" sz="1600" b="1" dirty="0"/>
              <a:t> </a:t>
            </a:r>
            <a:r>
              <a:rPr lang="en-US" altLang="zh-CN" sz="1600" b="1" dirty="0" err="1"/>
              <a:t>graph_size</a:t>
            </a:r>
            <a:r>
              <a:rPr lang="en-US" altLang="zh-CN" sz="1600" b="1" dirty="0"/>
              <a:t>&gt; void Digraph&lt;</a:t>
            </a:r>
            <a:r>
              <a:rPr lang="en-US" altLang="zh-CN" sz="1600" b="1" dirty="0" err="1"/>
              <a:t>graph_size</a:t>
            </a:r>
            <a:r>
              <a:rPr lang="en-US" altLang="zh-CN" sz="1600" b="1" dirty="0"/>
              <a:t>&gt; ::</a:t>
            </a:r>
          </a:p>
          <a:p>
            <a:pPr eaLnBrk="1" hangingPunct="1">
              <a:lnSpc>
                <a:spcPct val="80000"/>
              </a:lnSpc>
              <a:buFont typeface="Wingdings" charset="2"/>
              <a:buNone/>
              <a:defRPr/>
            </a:pPr>
            <a:r>
              <a:rPr lang="en-US" altLang="zh-CN" sz="1600" b="1" dirty="0" err="1"/>
              <a:t>recursive_depth_sort</a:t>
            </a:r>
            <a:r>
              <a:rPr lang="en-US" altLang="zh-CN" sz="1600" b="1" dirty="0"/>
              <a:t>(Vertex v, bool *visited, List&lt;Vertex&gt; &amp;</a:t>
            </a:r>
            <a:r>
              <a:rPr lang="en-US" altLang="zh-CN" sz="1600" b="1" dirty="0" err="1"/>
              <a:t>topological_order</a:t>
            </a:r>
            <a:r>
              <a:rPr lang="en-US" altLang="zh-CN" sz="1600" b="1" dirty="0"/>
              <a:t>)</a:t>
            </a:r>
          </a:p>
          <a:p>
            <a:pPr eaLnBrk="1" hangingPunct="1">
              <a:lnSpc>
                <a:spcPct val="80000"/>
              </a:lnSpc>
              <a:buFont typeface="Wingdings" charset="2"/>
              <a:buNone/>
              <a:defRPr/>
            </a:pPr>
            <a:r>
              <a:rPr lang="en-US" altLang="zh-CN" sz="1600" b="1" dirty="0" smtClean="0"/>
              <a:t>{ </a:t>
            </a:r>
            <a:endParaRPr lang="en-US" altLang="zh-CN" sz="1600" b="1" dirty="0"/>
          </a:p>
          <a:p>
            <a:pPr eaLnBrk="1" hangingPunct="1">
              <a:lnSpc>
                <a:spcPct val="80000"/>
              </a:lnSpc>
              <a:buFont typeface="Wingdings" charset="2"/>
              <a:buNone/>
              <a:defRPr/>
            </a:pPr>
            <a:r>
              <a:rPr lang="en-US" altLang="zh-CN" sz="1600" b="1" dirty="0"/>
              <a:t>	visited[v] = true;</a:t>
            </a:r>
          </a:p>
          <a:p>
            <a:pPr eaLnBrk="1" hangingPunct="1">
              <a:lnSpc>
                <a:spcPct val="80000"/>
              </a:lnSpc>
              <a:buFont typeface="Wingdings" charset="2"/>
              <a:buNone/>
              <a:defRPr/>
            </a:pPr>
            <a:r>
              <a:rPr lang="en-US" altLang="zh-CN" sz="1600" b="1" dirty="0"/>
              <a:t>	</a:t>
            </a:r>
            <a:r>
              <a:rPr lang="en-US" altLang="zh-CN" sz="1600" b="1" dirty="0" err="1"/>
              <a:t>int</a:t>
            </a:r>
            <a:r>
              <a:rPr lang="en-US" altLang="zh-CN" sz="1600" b="1" dirty="0"/>
              <a:t> degree = neighbors[v].size( );</a:t>
            </a:r>
          </a:p>
          <a:p>
            <a:pPr eaLnBrk="1" hangingPunct="1">
              <a:lnSpc>
                <a:spcPct val="80000"/>
              </a:lnSpc>
              <a:buFont typeface="Wingdings" charset="2"/>
              <a:buNone/>
              <a:defRPr/>
            </a:pPr>
            <a:r>
              <a:rPr lang="en-US" altLang="zh-CN" sz="1600" b="1" dirty="0"/>
              <a:t>	for (</a:t>
            </a:r>
            <a:r>
              <a:rPr lang="en-US" altLang="zh-CN" sz="1600" b="1" dirty="0" err="1"/>
              <a:t>int</a:t>
            </a:r>
            <a:r>
              <a:rPr lang="en-US" altLang="zh-CN" sz="1600" b="1" dirty="0"/>
              <a:t> </a:t>
            </a:r>
            <a:r>
              <a:rPr lang="en-US" altLang="zh-CN" sz="1600" b="1" dirty="0" err="1"/>
              <a:t>i</a:t>
            </a:r>
            <a:r>
              <a:rPr lang="en-US" altLang="zh-CN" sz="1600" b="1" dirty="0"/>
              <a:t> = 0; </a:t>
            </a:r>
            <a:r>
              <a:rPr lang="en-US" altLang="zh-CN" sz="1600" b="1" dirty="0" err="1"/>
              <a:t>i</a:t>
            </a:r>
            <a:r>
              <a:rPr lang="en-US" altLang="zh-CN" sz="1600" b="1" dirty="0"/>
              <a:t> &lt; degree; </a:t>
            </a:r>
            <a:r>
              <a:rPr lang="en-US" altLang="zh-CN" sz="1600" b="1" dirty="0" err="1"/>
              <a:t>i</a:t>
            </a:r>
            <a:r>
              <a:rPr lang="en-US" altLang="zh-CN" sz="1600" b="1" dirty="0"/>
              <a:t>++) {</a:t>
            </a:r>
          </a:p>
          <a:p>
            <a:pPr eaLnBrk="1" hangingPunct="1">
              <a:lnSpc>
                <a:spcPct val="80000"/>
              </a:lnSpc>
              <a:buFont typeface="Wingdings" charset="2"/>
              <a:buNone/>
              <a:defRPr/>
            </a:pPr>
            <a:r>
              <a:rPr lang="en-US" altLang="zh-CN" sz="1600" b="1" dirty="0"/>
              <a:t>	Vertex w; // A (neighboring) successor of v</a:t>
            </a:r>
          </a:p>
          <a:p>
            <a:pPr eaLnBrk="1" hangingPunct="1">
              <a:lnSpc>
                <a:spcPct val="80000"/>
              </a:lnSpc>
              <a:buFont typeface="Wingdings" charset="2"/>
              <a:buNone/>
              <a:defRPr/>
            </a:pPr>
            <a:r>
              <a:rPr lang="en-US" altLang="zh-CN" sz="1600" b="1" dirty="0"/>
              <a:t>	neighbors[v].retrieve(</a:t>
            </a:r>
            <a:r>
              <a:rPr lang="en-US" altLang="zh-CN" sz="1600" b="1" dirty="0" err="1"/>
              <a:t>i</a:t>
            </a:r>
            <a:r>
              <a:rPr lang="en-US" altLang="zh-CN" sz="1600" b="1" dirty="0"/>
              <a:t>, w);</a:t>
            </a:r>
          </a:p>
          <a:p>
            <a:pPr eaLnBrk="1" hangingPunct="1">
              <a:lnSpc>
                <a:spcPct val="80000"/>
              </a:lnSpc>
              <a:buFont typeface="Wingdings" charset="2"/>
              <a:buNone/>
              <a:defRPr/>
            </a:pPr>
            <a:r>
              <a:rPr lang="en-US" altLang="zh-CN" sz="1600" b="1" dirty="0"/>
              <a:t>	if (!visited[w]) // Order the successors of w.</a:t>
            </a:r>
          </a:p>
          <a:p>
            <a:pPr eaLnBrk="1" hangingPunct="1">
              <a:lnSpc>
                <a:spcPct val="80000"/>
              </a:lnSpc>
              <a:buFont typeface="Wingdings" charset="2"/>
              <a:buNone/>
              <a:defRPr/>
            </a:pPr>
            <a:r>
              <a:rPr lang="en-US" altLang="zh-CN" sz="1600" b="1" dirty="0"/>
              <a:t>		</a:t>
            </a:r>
            <a:r>
              <a:rPr lang="en-US" altLang="zh-CN" sz="1600" b="1" dirty="0" err="1"/>
              <a:t>recursive_depth_sort</a:t>
            </a:r>
            <a:r>
              <a:rPr lang="en-US" altLang="zh-CN" sz="1600" b="1" dirty="0"/>
              <a:t>(w, visited, </a:t>
            </a:r>
            <a:r>
              <a:rPr lang="en-US" altLang="zh-CN" sz="1600" b="1" dirty="0" err="1"/>
              <a:t>topological_order</a:t>
            </a:r>
            <a:r>
              <a:rPr lang="en-US" altLang="zh-CN" sz="1600" b="1" dirty="0"/>
              <a:t>);</a:t>
            </a:r>
          </a:p>
          <a:p>
            <a:pPr eaLnBrk="1" hangingPunct="1">
              <a:lnSpc>
                <a:spcPct val="80000"/>
              </a:lnSpc>
              <a:buFont typeface="Wingdings" charset="2"/>
              <a:buNone/>
              <a:defRPr/>
            </a:pPr>
            <a:r>
              <a:rPr lang="en-US" altLang="zh-CN" sz="1600" b="1" dirty="0"/>
              <a:t>	}</a:t>
            </a:r>
          </a:p>
          <a:p>
            <a:pPr eaLnBrk="1" hangingPunct="1">
              <a:lnSpc>
                <a:spcPct val="80000"/>
              </a:lnSpc>
              <a:buFont typeface="Wingdings" charset="2"/>
              <a:buNone/>
              <a:defRPr/>
            </a:pPr>
            <a:r>
              <a:rPr lang="en-US" altLang="zh-CN" sz="1600" b="1" dirty="0"/>
              <a:t>	</a:t>
            </a:r>
            <a:r>
              <a:rPr lang="en-US" altLang="zh-CN" sz="1600" b="1" dirty="0" err="1">
                <a:solidFill>
                  <a:srgbClr val="FF0000"/>
                </a:solidFill>
              </a:rPr>
              <a:t>topological_order.insert</a:t>
            </a:r>
            <a:r>
              <a:rPr lang="en-US" altLang="zh-CN" sz="1600" b="1" dirty="0">
                <a:solidFill>
                  <a:srgbClr val="FF0000"/>
                </a:solidFill>
              </a:rPr>
              <a:t>(0, v); // Put v into </a:t>
            </a:r>
            <a:r>
              <a:rPr lang="en-US" altLang="zh-CN" sz="1600" b="1" dirty="0" err="1">
                <a:solidFill>
                  <a:srgbClr val="FF0000"/>
                </a:solidFill>
              </a:rPr>
              <a:t>topological_order</a:t>
            </a:r>
            <a:r>
              <a:rPr lang="en-US" altLang="zh-CN" sz="1600" b="1" dirty="0">
                <a:solidFill>
                  <a:srgbClr val="FF0000"/>
                </a:solidFill>
              </a:rPr>
              <a:t>.</a:t>
            </a:r>
          </a:p>
          <a:p>
            <a:pPr eaLnBrk="1" hangingPunct="1">
              <a:lnSpc>
                <a:spcPct val="80000"/>
              </a:lnSpc>
              <a:buFont typeface="Wingdings" charset="2"/>
              <a:buNone/>
              <a:defRPr/>
            </a:pPr>
            <a:r>
              <a:rPr lang="en-US" altLang="zh-CN" sz="1600" b="1" dirty="0">
                <a:solidFill>
                  <a:srgbClr val="FF0000"/>
                </a:solidFill>
              </a:rPr>
              <a:t>}</a:t>
            </a:r>
          </a:p>
        </p:txBody>
      </p:sp>
    </p:spTree>
    <p:extLst>
      <p:ext uri="{BB962C8B-B14F-4D97-AF65-F5344CB8AC3E}">
        <p14:creationId xmlns:p14="http://schemas.microsoft.com/office/powerpoint/2010/main" val="14332005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4"/>
          <p:cNvSpPr>
            <a:spLocks noGrp="1" noChangeArrowheads="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500C58E-9737-6340-BC58-DD4EF3C97B9F}" type="datetime1">
              <a:rPr lang="en-US" altLang="zh-CN" smtClean="0">
                <a:solidFill>
                  <a:schemeClr val="bg2"/>
                </a:solidFill>
              </a:rPr>
              <a:pPr>
                <a:defRPr/>
              </a:pPr>
              <a:t>12/23/2018</a:t>
            </a:fld>
            <a:endParaRPr lang="en-US" altLang="zh-CN" smtClean="0">
              <a:solidFill>
                <a:schemeClr val="bg2"/>
              </a:solidFill>
            </a:endParaRPr>
          </a:p>
        </p:txBody>
      </p:sp>
      <p:sp>
        <p:nvSpPr>
          <p:cNvPr id="5123" name="Rectangle 15"/>
          <p:cNvSpPr>
            <a:spLocks noGrp="1" noChangeArrowheads="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solidFill>
                  <a:schemeClr val="bg2"/>
                </a:solidFill>
                <a:latin typeface="Tahoma" panose="020B0604030504040204" pitchFamily="34" charset="0"/>
              </a:rPr>
              <a:t>数据结构与程序设计</a:t>
            </a:r>
          </a:p>
        </p:txBody>
      </p:sp>
      <p:sp>
        <p:nvSpPr>
          <p:cNvPr id="5124" name="Rectangle 16"/>
          <p:cNvSpPr>
            <a:spLocks noGrp="1" noChangeArrowheads="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B513EF4-D2F0-4C3E-B852-B2B4D56C81BD}" type="slidenum">
              <a:rPr lang="en-US" altLang="zh-CN" smtClean="0">
                <a:solidFill>
                  <a:schemeClr val="bg2"/>
                </a:solidFill>
              </a:rPr>
              <a:pPr>
                <a:defRPr/>
              </a:pPr>
              <a:t>73</a:t>
            </a:fld>
            <a:endParaRPr lang="en-US" altLang="zh-CN" smtClean="0">
              <a:solidFill>
                <a:schemeClr val="bg2"/>
              </a:solidFill>
            </a:endParaRPr>
          </a:p>
        </p:txBody>
      </p:sp>
      <p:sp>
        <p:nvSpPr>
          <p:cNvPr id="5125" name="Rectangle 2"/>
          <p:cNvSpPr>
            <a:spLocks noGrp="1" noChangeArrowheads="1"/>
          </p:cNvSpPr>
          <p:nvPr>
            <p:ph type="ctrTitle"/>
          </p:nvPr>
        </p:nvSpPr>
        <p:spPr>
          <a:xfrm>
            <a:off x="2100263" y="1304926"/>
            <a:ext cx="7772400" cy="1431925"/>
          </a:xfrm>
          <a:extLst>
            <a:ext uri="{FAA26D3D-D897-4be2-8F04-BA451C77F1D7}">
              <ma14:placeholderFlag xmlns="" xmlns:ma14="http://schemas.microsoft.com/office/mac/drawingml/2011/main" val="1"/>
            </a:ext>
          </a:extLst>
        </p:spPr>
        <p:txBody>
          <a:bodyPr>
            <a:normAutofit/>
          </a:bodyPr>
          <a:lstStyle/>
          <a:p>
            <a:pPr eaLnBrk="1" hangingPunct="1"/>
            <a:r>
              <a:rPr lang="zh-CN" altLang="en-US" dirty="0" smtClean="0">
                <a:latin typeface="宋体" panose="02010600030101010101" pitchFamily="2" charset="-122"/>
              </a:rPr>
              <a:t>最小生成树</a:t>
            </a:r>
            <a:endParaRPr lang="en-US" altLang="zh-CN" dirty="0" smtClean="0">
              <a:latin typeface="宋体" panose="02010600030101010101" pitchFamily="2" charset="-122"/>
            </a:endParaRPr>
          </a:p>
        </p:txBody>
      </p:sp>
      <p:sp>
        <p:nvSpPr>
          <p:cNvPr id="2" name="副标题 1"/>
          <p:cNvSpPr>
            <a:spLocks noGrp="1"/>
          </p:cNvSpPr>
          <p:nvPr>
            <p:ph type="subTitle" idx="1"/>
          </p:nvPr>
        </p:nvSpPr>
        <p:spPr>
          <a:extLst>
            <a:ext uri="{FAA26D3D-D897-4be2-8F04-BA451C77F1D7}">
              <ma14:placeholderFlag xmlns="" xmlns:ma14="http://schemas.microsoft.com/office/mac/drawingml/2011/main" val="1"/>
            </a:ext>
          </a:extLst>
        </p:spPr>
        <p:txBody>
          <a:bodyPr/>
          <a:lstStyle/>
          <a:p>
            <a:pPr>
              <a:defRPr/>
            </a:pPr>
            <a:endParaRPr kumimoji="1" lang="zh-CN" altLang="en-US"/>
          </a:p>
        </p:txBody>
      </p:sp>
    </p:spTree>
    <p:extLst>
      <p:ext uri="{BB962C8B-B14F-4D97-AF65-F5344CB8AC3E}">
        <p14:creationId xmlns:p14="http://schemas.microsoft.com/office/powerpoint/2010/main" val="1161887074"/>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33943AB-52EF-6844-9248-FB95F2BD32E4}" type="datetime1">
              <a:rPr lang="en-US" altLang="zh-CN" smtClean="0"/>
              <a:pPr>
                <a:defRPr/>
              </a:pPr>
              <a:t>12/23/2018</a:t>
            </a:fld>
            <a:endParaRPr lang="en-US" altLang="zh-CN" smtClean="0"/>
          </a:p>
        </p:txBody>
      </p:sp>
      <p:sp>
        <p:nvSpPr>
          <p:cNvPr id="5427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5427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771E46B-8BDB-4177-BE84-E3DD522F939C}" type="slidenum">
              <a:rPr lang="en-US" altLang="zh-CN" smtClean="0"/>
              <a:pPr>
                <a:defRPr/>
              </a:pPr>
              <a:t>74</a:t>
            </a:fld>
            <a:endParaRPr lang="en-US" altLang="zh-CN" smtClean="0"/>
          </a:p>
        </p:txBody>
      </p:sp>
      <p:sp>
        <p:nvSpPr>
          <p:cNvPr id="54277" name="Rectangle 2"/>
          <p:cNvSpPr>
            <a:spLocks noGrp="1" noChangeArrowheads="1"/>
          </p:cNvSpPr>
          <p:nvPr>
            <p:ph type="title"/>
          </p:nvPr>
        </p:nvSpPr>
        <p:spPr/>
        <p:txBody>
          <a:bodyPr/>
          <a:lstStyle/>
          <a:p>
            <a:pPr eaLnBrk="1" hangingPunct="1"/>
            <a:r>
              <a:rPr lang="en-US" altLang="zh-CN" smtClean="0"/>
              <a:t>12.6 Minimal Spanning Trees</a:t>
            </a:r>
            <a:r>
              <a:rPr lang="zh-CN" altLang="en-US" smtClean="0"/>
              <a:t>（</a:t>
            </a:r>
            <a:r>
              <a:rPr lang="en-US" altLang="zh-CN" smtClean="0"/>
              <a:t>MST</a:t>
            </a:r>
            <a:r>
              <a:rPr lang="zh-CN" altLang="en-US" smtClean="0"/>
              <a:t>）最小生成树</a:t>
            </a:r>
          </a:p>
        </p:txBody>
      </p:sp>
      <p:sp>
        <p:nvSpPr>
          <p:cNvPr id="54278" name="Rectangle 3"/>
          <p:cNvSpPr>
            <a:spLocks noGrp="1" noChangeArrowheads="1"/>
          </p:cNvSpPr>
          <p:nvPr>
            <p:ph type="body" idx="1"/>
          </p:nvPr>
        </p:nvSpPr>
        <p:spPr/>
        <p:txBody>
          <a:bodyPr/>
          <a:lstStyle/>
          <a:p>
            <a:pPr eaLnBrk="1" hangingPunct="1">
              <a:lnSpc>
                <a:spcPct val="90000"/>
              </a:lnSpc>
              <a:buFont typeface="Wingdings" charset="2"/>
              <a:buChar char="n"/>
              <a:defRPr/>
            </a:pPr>
            <a:r>
              <a:rPr lang="en-US" altLang="zh-CN"/>
              <a:t>A (connected) tree that is build up out of all the vertices and some of the edges of </a:t>
            </a:r>
            <a:r>
              <a:rPr lang="en-US" altLang="zh-CN" i="1"/>
              <a:t>G </a:t>
            </a:r>
            <a:r>
              <a:rPr lang="en-US" altLang="zh-CN"/>
              <a:t>is called a </a:t>
            </a:r>
            <a:r>
              <a:rPr lang="en-US" altLang="zh-CN" b="1" i="1">
                <a:solidFill>
                  <a:srgbClr val="FF0000"/>
                </a:solidFill>
              </a:rPr>
              <a:t>spanning tree</a:t>
            </a:r>
            <a:r>
              <a:rPr lang="en-US" altLang="zh-CN" i="1"/>
              <a:t> </a:t>
            </a:r>
            <a:r>
              <a:rPr lang="en-US" altLang="zh-CN"/>
              <a:t>of </a:t>
            </a:r>
            <a:r>
              <a:rPr lang="en-US" altLang="zh-CN" i="1"/>
              <a:t>G</a:t>
            </a:r>
            <a:r>
              <a:rPr lang="en-US" altLang="zh-CN"/>
              <a:t>.</a:t>
            </a:r>
          </a:p>
          <a:p>
            <a:pPr lvl="1" eaLnBrk="1" hangingPunct="1">
              <a:lnSpc>
                <a:spcPct val="90000"/>
              </a:lnSpc>
              <a:buFont typeface="Wingdings" charset="2"/>
              <a:buChar char="n"/>
              <a:defRPr/>
            </a:pPr>
            <a:r>
              <a:rPr lang="en-US" altLang="zh-CN"/>
              <a:t>If original graph has </a:t>
            </a:r>
            <a:r>
              <a:rPr lang="en-US" altLang="zh-CN">
                <a:solidFill>
                  <a:srgbClr val="FF3300"/>
                </a:solidFill>
              </a:rPr>
              <a:t>n</a:t>
            </a:r>
            <a:r>
              <a:rPr lang="en-US" altLang="zh-CN"/>
              <a:t> vertices, the spanning tree has n vertices and </a:t>
            </a:r>
            <a:r>
              <a:rPr lang="en-US" altLang="zh-CN">
                <a:solidFill>
                  <a:srgbClr val="FF3300"/>
                </a:solidFill>
              </a:rPr>
              <a:t>n-1</a:t>
            </a:r>
            <a:r>
              <a:rPr lang="en-US" altLang="zh-CN"/>
              <a:t> edges.</a:t>
            </a:r>
          </a:p>
          <a:p>
            <a:pPr lvl="1" eaLnBrk="1" hangingPunct="1">
              <a:lnSpc>
                <a:spcPct val="90000"/>
              </a:lnSpc>
              <a:buFont typeface="Wingdings" charset="2"/>
              <a:buChar char="n"/>
              <a:defRPr/>
            </a:pPr>
            <a:r>
              <a:rPr lang="en-US" altLang="zh-CN"/>
              <a:t>No circle in this subgraph</a:t>
            </a:r>
          </a:p>
          <a:p>
            <a:pPr eaLnBrk="1" hangingPunct="1">
              <a:lnSpc>
                <a:spcPct val="90000"/>
              </a:lnSpc>
              <a:buFont typeface="Wingdings" charset="2"/>
              <a:buChar char="n"/>
              <a:defRPr/>
            </a:pPr>
            <a:r>
              <a:rPr lang="en-US" altLang="zh-CN"/>
              <a:t>DEFINITION A </a:t>
            </a:r>
            <a:r>
              <a:rPr lang="en-US" altLang="zh-CN" b="1" i="1">
                <a:solidFill>
                  <a:srgbClr val="FF0000"/>
                </a:solidFill>
              </a:rPr>
              <a:t>minimal spanning tree</a:t>
            </a:r>
            <a:r>
              <a:rPr lang="en-US" altLang="zh-CN" i="1"/>
              <a:t> </a:t>
            </a:r>
            <a:r>
              <a:rPr lang="en-US" altLang="zh-CN"/>
              <a:t>of a connected network is a spanning tree such that the sum of the weights of its edges is as small as possible.</a:t>
            </a:r>
          </a:p>
          <a:p>
            <a:pPr lvl="1" eaLnBrk="1" hangingPunct="1">
              <a:lnSpc>
                <a:spcPct val="90000"/>
              </a:lnSpc>
              <a:buFont typeface="Wingdings" charset="2"/>
              <a:buChar char="n"/>
              <a:defRPr/>
            </a:pPr>
            <a:endParaRPr lang="en-US" altLang="zh-CN"/>
          </a:p>
        </p:txBody>
      </p:sp>
    </p:spTree>
    <p:extLst>
      <p:ext uri="{BB962C8B-B14F-4D97-AF65-F5344CB8AC3E}">
        <p14:creationId xmlns:p14="http://schemas.microsoft.com/office/powerpoint/2010/main" val="296267771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12235C1-EA6D-D94F-B8C5-8D9FBBC53A08}" type="datetime1">
              <a:rPr lang="en-US" altLang="zh-CN" smtClean="0"/>
              <a:pPr>
                <a:defRPr/>
              </a:pPr>
              <a:t>12/23/2018</a:t>
            </a:fld>
            <a:endParaRPr lang="en-US" altLang="zh-CN" smtClean="0"/>
          </a:p>
        </p:txBody>
      </p:sp>
      <p:sp>
        <p:nvSpPr>
          <p:cNvPr id="5632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5632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E66CBC9D-BD5A-4DF0-B657-C6C7B30458C5}" type="slidenum">
              <a:rPr lang="en-US" altLang="zh-CN" smtClean="0"/>
              <a:pPr>
                <a:defRPr/>
              </a:pPr>
              <a:t>75</a:t>
            </a:fld>
            <a:endParaRPr lang="en-US" altLang="zh-CN" smtClean="0"/>
          </a:p>
        </p:txBody>
      </p:sp>
      <p:sp>
        <p:nvSpPr>
          <p:cNvPr id="56325" name="Rectangle 2"/>
          <p:cNvSpPr>
            <a:spLocks noGrp="1" noChangeArrowheads="1"/>
          </p:cNvSpPr>
          <p:nvPr>
            <p:ph type="title"/>
          </p:nvPr>
        </p:nvSpPr>
        <p:spPr/>
        <p:txBody>
          <a:bodyPr/>
          <a:lstStyle/>
          <a:p>
            <a:pPr eaLnBrk="1" hangingPunct="1">
              <a:defRPr/>
            </a:pPr>
            <a:r>
              <a:rPr lang="en-US" altLang="zh-CN"/>
              <a:t>Two Spanning Tree</a:t>
            </a:r>
          </a:p>
        </p:txBody>
      </p:sp>
      <p:pic>
        <p:nvPicPr>
          <p:cNvPr id="563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188" y="2097088"/>
            <a:ext cx="7002462" cy="416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36793083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B8514F4-5762-C642-9A31-EEAD5EC45F78}" type="datetime1">
              <a:rPr lang="en-US" altLang="zh-CN" smtClean="0"/>
              <a:pPr>
                <a:defRPr/>
              </a:pPr>
              <a:t>12/23/2018</a:t>
            </a:fld>
            <a:endParaRPr lang="en-US" altLang="zh-CN" smtClean="0"/>
          </a:p>
        </p:txBody>
      </p:sp>
      <p:sp>
        <p:nvSpPr>
          <p:cNvPr id="5837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5837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BD1B58F-12E8-4DE3-918B-AC67A5797B59}" type="slidenum">
              <a:rPr lang="en-US" altLang="zh-CN" smtClean="0"/>
              <a:pPr>
                <a:defRPr/>
              </a:pPr>
              <a:t>76</a:t>
            </a:fld>
            <a:endParaRPr lang="en-US" altLang="zh-CN" smtClean="0"/>
          </a:p>
        </p:txBody>
      </p:sp>
      <p:sp>
        <p:nvSpPr>
          <p:cNvPr id="58373" name="Rectangle 2"/>
          <p:cNvSpPr>
            <a:spLocks noGrp="1" noChangeArrowheads="1"/>
          </p:cNvSpPr>
          <p:nvPr>
            <p:ph type="title"/>
          </p:nvPr>
        </p:nvSpPr>
        <p:spPr>
          <a:xfrm>
            <a:off x="1905000" y="228600"/>
            <a:ext cx="8458200" cy="1143000"/>
          </a:xfrm>
        </p:spPr>
        <p:txBody>
          <a:bodyPr/>
          <a:lstStyle/>
          <a:p>
            <a:pPr eaLnBrk="1" hangingPunct="1">
              <a:defRPr/>
            </a:pPr>
            <a:r>
              <a:rPr lang="en-US" altLang="zh-CN"/>
              <a:t>Minimum Spanning Tree (MST)</a:t>
            </a:r>
          </a:p>
        </p:txBody>
      </p:sp>
      <p:grpSp>
        <p:nvGrpSpPr>
          <p:cNvPr id="44037" name="Group 3"/>
          <p:cNvGrpSpPr>
            <a:grpSpLocks/>
          </p:cNvGrpSpPr>
          <p:nvPr/>
        </p:nvGrpSpPr>
        <p:grpSpPr bwMode="auto">
          <a:xfrm>
            <a:off x="2895600" y="2057400"/>
            <a:ext cx="2895600" cy="3810000"/>
            <a:chOff x="864" y="1296"/>
            <a:chExt cx="1824" cy="2400"/>
          </a:xfrm>
        </p:grpSpPr>
        <p:sp>
          <p:nvSpPr>
            <p:cNvPr id="58406" name="Oval 4"/>
            <p:cNvSpPr>
              <a:spLocks noChangeArrowheads="1"/>
            </p:cNvSpPr>
            <p:nvPr/>
          </p:nvSpPr>
          <p:spPr bwMode="auto">
            <a:xfrm>
              <a:off x="1440" y="129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07" name="Oval 5"/>
            <p:cNvSpPr>
              <a:spLocks noChangeArrowheads="1"/>
            </p:cNvSpPr>
            <p:nvPr/>
          </p:nvSpPr>
          <p:spPr bwMode="auto">
            <a:xfrm>
              <a:off x="864" y="192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08" name="Oval 6"/>
            <p:cNvSpPr>
              <a:spLocks noChangeArrowheads="1"/>
            </p:cNvSpPr>
            <p:nvPr/>
          </p:nvSpPr>
          <p:spPr bwMode="auto">
            <a:xfrm>
              <a:off x="960" y="2784"/>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09" name="Oval 7"/>
            <p:cNvSpPr>
              <a:spLocks noChangeArrowheads="1"/>
            </p:cNvSpPr>
            <p:nvPr/>
          </p:nvSpPr>
          <p:spPr bwMode="auto">
            <a:xfrm>
              <a:off x="1824" y="331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10" name="Oval 8"/>
            <p:cNvSpPr>
              <a:spLocks noChangeArrowheads="1"/>
            </p:cNvSpPr>
            <p:nvPr/>
          </p:nvSpPr>
          <p:spPr bwMode="auto">
            <a:xfrm>
              <a:off x="2304" y="201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grpSp>
      <p:sp>
        <p:nvSpPr>
          <p:cNvPr id="58375" name="Line 9"/>
          <p:cNvSpPr>
            <a:spLocks noChangeShapeType="1"/>
          </p:cNvSpPr>
          <p:nvPr/>
        </p:nvSpPr>
        <p:spPr bwMode="auto">
          <a:xfrm flipH="1">
            <a:off x="3429000" y="2590800"/>
            <a:ext cx="4572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76" name="Line 10"/>
          <p:cNvSpPr>
            <a:spLocks noChangeShapeType="1"/>
          </p:cNvSpPr>
          <p:nvPr/>
        </p:nvSpPr>
        <p:spPr bwMode="auto">
          <a:xfrm>
            <a:off x="3200400" y="3657600"/>
            <a:ext cx="762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77" name="Line 11"/>
          <p:cNvSpPr>
            <a:spLocks noChangeShapeType="1"/>
          </p:cNvSpPr>
          <p:nvPr/>
        </p:nvSpPr>
        <p:spPr bwMode="auto">
          <a:xfrm>
            <a:off x="3581400" y="4876800"/>
            <a:ext cx="914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78" name="Line 12"/>
          <p:cNvSpPr>
            <a:spLocks noChangeShapeType="1"/>
          </p:cNvSpPr>
          <p:nvPr/>
        </p:nvSpPr>
        <p:spPr bwMode="auto">
          <a:xfrm>
            <a:off x="4191000" y="2667000"/>
            <a:ext cx="533400" cy="2590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79" name="Line 13"/>
          <p:cNvSpPr>
            <a:spLocks noChangeShapeType="1"/>
          </p:cNvSpPr>
          <p:nvPr/>
        </p:nvSpPr>
        <p:spPr bwMode="auto">
          <a:xfrm>
            <a:off x="4343400" y="2514600"/>
            <a:ext cx="91440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80" name="Line 14"/>
          <p:cNvSpPr>
            <a:spLocks noChangeShapeType="1"/>
          </p:cNvSpPr>
          <p:nvPr/>
        </p:nvSpPr>
        <p:spPr bwMode="auto">
          <a:xfrm flipH="1">
            <a:off x="4876800" y="3810000"/>
            <a:ext cx="5334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81" name="Rectangle 15"/>
          <p:cNvSpPr>
            <a:spLocks noChangeArrowheads="1"/>
          </p:cNvSpPr>
          <p:nvPr/>
        </p:nvSpPr>
        <p:spPr bwMode="auto">
          <a:xfrm>
            <a:off x="3352800" y="25146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6</a:t>
            </a:r>
          </a:p>
        </p:txBody>
      </p:sp>
      <p:sp>
        <p:nvSpPr>
          <p:cNvPr id="58382" name="Rectangle 16"/>
          <p:cNvSpPr>
            <a:spLocks noChangeArrowheads="1"/>
          </p:cNvSpPr>
          <p:nvPr/>
        </p:nvSpPr>
        <p:spPr bwMode="auto">
          <a:xfrm>
            <a:off x="2895600" y="3886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7</a:t>
            </a:r>
          </a:p>
        </p:txBody>
      </p:sp>
      <p:sp>
        <p:nvSpPr>
          <p:cNvPr id="58383" name="Rectangle 17"/>
          <p:cNvSpPr>
            <a:spLocks noChangeArrowheads="1"/>
          </p:cNvSpPr>
          <p:nvPr/>
        </p:nvSpPr>
        <p:spPr bwMode="auto">
          <a:xfrm>
            <a:off x="4038600" y="3733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8384" name="Rectangle 18"/>
          <p:cNvSpPr>
            <a:spLocks noChangeArrowheads="1"/>
          </p:cNvSpPr>
          <p:nvPr/>
        </p:nvSpPr>
        <p:spPr bwMode="auto">
          <a:xfrm>
            <a:off x="3657600" y="50292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5</a:t>
            </a:r>
          </a:p>
        </p:txBody>
      </p:sp>
      <p:sp>
        <p:nvSpPr>
          <p:cNvPr id="58385" name="Rectangle 19"/>
          <p:cNvSpPr>
            <a:spLocks noChangeArrowheads="1"/>
          </p:cNvSpPr>
          <p:nvPr/>
        </p:nvSpPr>
        <p:spPr bwMode="auto">
          <a:xfrm>
            <a:off x="4800600" y="25908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10</a:t>
            </a:r>
          </a:p>
        </p:txBody>
      </p:sp>
      <p:sp>
        <p:nvSpPr>
          <p:cNvPr id="58386" name="Rectangle 20"/>
          <p:cNvSpPr>
            <a:spLocks noChangeArrowheads="1"/>
          </p:cNvSpPr>
          <p:nvPr/>
        </p:nvSpPr>
        <p:spPr bwMode="auto">
          <a:xfrm>
            <a:off x="5181600" y="4343400"/>
            <a:ext cx="381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20</a:t>
            </a:r>
          </a:p>
        </p:txBody>
      </p:sp>
      <p:grpSp>
        <p:nvGrpSpPr>
          <p:cNvPr id="994325" name="Group 21"/>
          <p:cNvGrpSpPr>
            <a:grpSpLocks/>
          </p:cNvGrpSpPr>
          <p:nvPr/>
        </p:nvGrpSpPr>
        <p:grpSpPr bwMode="auto">
          <a:xfrm>
            <a:off x="6096000" y="1905000"/>
            <a:ext cx="3733800" cy="3810000"/>
            <a:chOff x="2880" y="1200"/>
            <a:chExt cx="2352" cy="2400"/>
          </a:xfrm>
        </p:grpSpPr>
        <p:sp>
          <p:nvSpPr>
            <p:cNvPr id="58389" name="Line 22"/>
            <p:cNvSpPr>
              <a:spLocks noChangeShapeType="1"/>
            </p:cNvSpPr>
            <p:nvPr/>
          </p:nvSpPr>
          <p:spPr bwMode="auto">
            <a:xfrm>
              <a:off x="2880" y="2400"/>
              <a:ext cx="336"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grpSp>
          <p:nvGrpSpPr>
            <p:cNvPr id="44053" name="Group 23"/>
            <p:cNvGrpSpPr>
              <a:grpSpLocks/>
            </p:cNvGrpSpPr>
            <p:nvPr/>
          </p:nvGrpSpPr>
          <p:grpSpPr bwMode="auto">
            <a:xfrm>
              <a:off x="3408" y="1200"/>
              <a:ext cx="1824" cy="2400"/>
              <a:chOff x="3408" y="1200"/>
              <a:chExt cx="1824" cy="2400"/>
            </a:xfrm>
          </p:grpSpPr>
          <p:grpSp>
            <p:nvGrpSpPr>
              <p:cNvPr id="44054" name="Group 24"/>
              <p:cNvGrpSpPr>
                <a:grpSpLocks/>
              </p:cNvGrpSpPr>
              <p:nvPr/>
            </p:nvGrpSpPr>
            <p:grpSpPr bwMode="auto">
              <a:xfrm>
                <a:off x="3408" y="1200"/>
                <a:ext cx="1824" cy="2400"/>
                <a:chOff x="3408" y="1200"/>
                <a:chExt cx="1824" cy="2400"/>
              </a:xfrm>
            </p:grpSpPr>
            <p:grpSp>
              <p:nvGrpSpPr>
                <p:cNvPr id="44059" name="Group 25"/>
                <p:cNvGrpSpPr>
                  <a:grpSpLocks/>
                </p:cNvGrpSpPr>
                <p:nvPr/>
              </p:nvGrpSpPr>
              <p:grpSpPr bwMode="auto">
                <a:xfrm>
                  <a:off x="3408" y="1200"/>
                  <a:ext cx="1824" cy="2400"/>
                  <a:chOff x="864" y="1296"/>
                  <a:chExt cx="1824" cy="2400"/>
                </a:xfrm>
              </p:grpSpPr>
              <p:sp>
                <p:nvSpPr>
                  <p:cNvPr id="58401" name="Oval 26"/>
                  <p:cNvSpPr>
                    <a:spLocks noChangeArrowheads="1"/>
                  </p:cNvSpPr>
                  <p:nvPr/>
                </p:nvSpPr>
                <p:spPr bwMode="auto">
                  <a:xfrm>
                    <a:off x="1440" y="129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02" name="Oval 27"/>
                  <p:cNvSpPr>
                    <a:spLocks noChangeArrowheads="1"/>
                  </p:cNvSpPr>
                  <p:nvPr/>
                </p:nvSpPr>
                <p:spPr bwMode="auto">
                  <a:xfrm>
                    <a:off x="864" y="1920"/>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03" name="Oval 28"/>
                  <p:cNvSpPr>
                    <a:spLocks noChangeArrowheads="1"/>
                  </p:cNvSpPr>
                  <p:nvPr/>
                </p:nvSpPr>
                <p:spPr bwMode="auto">
                  <a:xfrm>
                    <a:off x="960" y="2784"/>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04" name="Oval 29"/>
                  <p:cNvSpPr>
                    <a:spLocks noChangeArrowheads="1"/>
                  </p:cNvSpPr>
                  <p:nvPr/>
                </p:nvSpPr>
                <p:spPr bwMode="auto">
                  <a:xfrm>
                    <a:off x="1824" y="331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58405" name="Oval 30"/>
                  <p:cNvSpPr>
                    <a:spLocks noChangeArrowheads="1"/>
                  </p:cNvSpPr>
                  <p:nvPr/>
                </p:nvSpPr>
                <p:spPr bwMode="auto">
                  <a:xfrm>
                    <a:off x="2304" y="2016"/>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grpSp>
            <p:sp>
              <p:nvSpPr>
                <p:cNvPr id="58397" name="Line 31"/>
                <p:cNvSpPr>
                  <a:spLocks noChangeShapeType="1"/>
                </p:cNvSpPr>
                <p:nvPr/>
              </p:nvSpPr>
              <p:spPr bwMode="auto">
                <a:xfrm>
                  <a:off x="4224" y="1584"/>
                  <a:ext cx="336" cy="163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98" name="Line 32"/>
                <p:cNvSpPr>
                  <a:spLocks noChangeShapeType="1"/>
                </p:cNvSpPr>
                <p:nvPr/>
              </p:nvSpPr>
              <p:spPr bwMode="auto">
                <a:xfrm flipH="1">
                  <a:off x="3744" y="1536"/>
                  <a:ext cx="288"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399" name="Line 33"/>
                <p:cNvSpPr>
                  <a:spLocks noChangeShapeType="1"/>
                </p:cNvSpPr>
                <p:nvPr/>
              </p:nvSpPr>
              <p:spPr bwMode="auto">
                <a:xfrm>
                  <a:off x="4320" y="1536"/>
                  <a:ext cx="576"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58400" name="Line 34"/>
                <p:cNvSpPr>
                  <a:spLocks noChangeShapeType="1"/>
                </p:cNvSpPr>
                <p:nvPr/>
              </p:nvSpPr>
              <p:spPr bwMode="auto">
                <a:xfrm>
                  <a:off x="3840" y="2976"/>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grpSp>
          <p:sp>
            <p:nvSpPr>
              <p:cNvPr id="58392" name="Rectangle 35"/>
              <p:cNvSpPr>
                <a:spLocks noChangeArrowheads="1"/>
              </p:cNvSpPr>
              <p:nvPr/>
            </p:nvSpPr>
            <p:spPr bwMode="auto">
              <a:xfrm>
                <a:off x="3696" y="148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6</a:t>
                </a:r>
              </a:p>
            </p:txBody>
          </p:sp>
          <p:sp>
            <p:nvSpPr>
              <p:cNvPr id="58393" name="Rectangle 36"/>
              <p:cNvSpPr>
                <a:spLocks noChangeArrowheads="1"/>
              </p:cNvSpPr>
              <p:nvPr/>
            </p:nvSpPr>
            <p:spPr bwMode="auto">
              <a:xfrm>
                <a:off x="4560" y="1584"/>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10</a:t>
                </a:r>
              </a:p>
            </p:txBody>
          </p:sp>
          <p:sp>
            <p:nvSpPr>
              <p:cNvPr id="58394" name="Rectangle 37"/>
              <p:cNvSpPr>
                <a:spLocks noChangeArrowheads="1"/>
              </p:cNvSpPr>
              <p:nvPr/>
            </p:nvSpPr>
            <p:spPr bwMode="auto">
              <a:xfrm>
                <a:off x="4128" y="2208"/>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1</a:t>
                </a:r>
              </a:p>
            </p:txBody>
          </p:sp>
          <p:sp>
            <p:nvSpPr>
              <p:cNvPr id="58395" name="Rectangle 38"/>
              <p:cNvSpPr>
                <a:spLocks noChangeArrowheads="1"/>
              </p:cNvSpPr>
              <p:nvPr/>
            </p:nvSpPr>
            <p:spPr bwMode="auto">
              <a:xfrm>
                <a:off x="3888" y="3072"/>
                <a:ext cx="24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lgn="ctr" eaLnBrk="1" hangingPunct="1">
                  <a:defRPr/>
                </a:pPr>
                <a:r>
                  <a:rPr lang="en-US" altLang="zh-CN" sz="2400">
                    <a:latin typeface="Times New Roman" charset="0"/>
                  </a:rPr>
                  <a:t>5</a:t>
                </a:r>
              </a:p>
            </p:txBody>
          </p:sp>
        </p:grpSp>
      </p:grpSp>
      <p:sp>
        <p:nvSpPr>
          <p:cNvPr id="58388" name="Text Box 39"/>
          <p:cNvSpPr txBox="1">
            <a:spLocks noChangeArrowheads="1"/>
          </p:cNvSpPr>
          <p:nvPr/>
        </p:nvSpPr>
        <p:spPr bwMode="auto">
          <a:xfrm>
            <a:off x="2667000" y="1371601"/>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800">
                <a:latin typeface="Times New Roman" charset="0"/>
              </a:rPr>
              <a:t>Spanning tree with minimum weight</a:t>
            </a:r>
          </a:p>
        </p:txBody>
      </p:sp>
    </p:spTree>
    <p:extLst>
      <p:ext uri="{BB962C8B-B14F-4D97-AF65-F5344CB8AC3E}">
        <p14:creationId xmlns:p14="http://schemas.microsoft.com/office/powerpoint/2010/main" val="1909080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994325"/>
                                        </p:tgtEl>
                                        <p:attrNameLst>
                                          <p:attrName>style.visibility</p:attrName>
                                        </p:attrNameLst>
                                      </p:cBhvr>
                                      <p:to>
                                        <p:strVal val="visible"/>
                                      </p:to>
                                    </p:set>
                                    <p:anim calcmode="lin" valueType="num">
                                      <p:cBhvr additive="base">
                                        <p:cTn id="7" dur="500" fill="hold"/>
                                        <p:tgtEl>
                                          <p:spTgt spid="994325"/>
                                        </p:tgtEl>
                                        <p:attrNameLst>
                                          <p:attrName>ppt_x</p:attrName>
                                        </p:attrNameLst>
                                      </p:cBhvr>
                                      <p:tavLst>
                                        <p:tav tm="0">
                                          <p:val>
                                            <p:strVal val="0-#ppt_w/2"/>
                                          </p:val>
                                        </p:tav>
                                        <p:tav tm="100000">
                                          <p:val>
                                            <p:strVal val="#ppt_x"/>
                                          </p:val>
                                        </p:tav>
                                      </p:tavLst>
                                    </p:anim>
                                    <p:anim calcmode="lin" valueType="num">
                                      <p:cBhvr additive="base">
                                        <p:cTn id="8" dur="500" fill="hold"/>
                                        <p:tgtEl>
                                          <p:spTgt spid="9943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6367B192-DAB5-224A-B76A-61CA912DFE98}" type="datetime1">
              <a:rPr lang="en-US" altLang="zh-CN" smtClean="0"/>
              <a:pPr>
                <a:defRPr/>
              </a:pPr>
              <a:t>12/23/2018</a:t>
            </a:fld>
            <a:endParaRPr lang="en-US" altLang="zh-CN" smtClean="0"/>
          </a:p>
        </p:txBody>
      </p:sp>
      <p:sp>
        <p:nvSpPr>
          <p:cNvPr id="6041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6042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E6BA174-9CB6-46BC-998B-98A14DDE6B62}" type="slidenum">
              <a:rPr lang="en-US" altLang="zh-CN" smtClean="0"/>
              <a:pPr>
                <a:defRPr/>
              </a:pPr>
              <a:t>77</a:t>
            </a:fld>
            <a:endParaRPr lang="en-US" altLang="zh-CN" smtClean="0"/>
          </a:p>
        </p:txBody>
      </p:sp>
      <p:sp>
        <p:nvSpPr>
          <p:cNvPr id="60421" name="Rectangle 2"/>
          <p:cNvSpPr>
            <a:spLocks noGrp="1" noChangeArrowheads="1"/>
          </p:cNvSpPr>
          <p:nvPr>
            <p:ph type="title"/>
          </p:nvPr>
        </p:nvSpPr>
        <p:spPr/>
        <p:txBody>
          <a:bodyPr/>
          <a:lstStyle/>
          <a:p>
            <a:pPr eaLnBrk="1" hangingPunct="1">
              <a:defRPr/>
            </a:pPr>
            <a:r>
              <a:rPr lang="en-US" altLang="zh-CN" b="1"/>
              <a:t>Prim's Algorithm for Minimal Spanning Trees</a:t>
            </a:r>
            <a:endParaRPr lang="en-US" altLang="zh-CN"/>
          </a:p>
        </p:txBody>
      </p:sp>
      <p:sp>
        <p:nvSpPr>
          <p:cNvPr id="60422" name="Rectangle 3"/>
          <p:cNvSpPr>
            <a:spLocks noGrp="1" noChangeArrowheads="1"/>
          </p:cNvSpPr>
          <p:nvPr>
            <p:ph type="body" idx="1"/>
          </p:nvPr>
        </p:nvSpPr>
        <p:spPr/>
        <p:txBody>
          <a:bodyPr/>
          <a:lstStyle/>
          <a:p>
            <a:pPr eaLnBrk="1" hangingPunct="1">
              <a:buFont typeface="Wingdings" charset="2"/>
              <a:buChar char="n"/>
              <a:defRPr/>
            </a:pPr>
            <a:r>
              <a:rPr lang="en-US" altLang="zh-CN" dirty="0"/>
              <a:t>Start with a source vertex. </a:t>
            </a:r>
          </a:p>
          <a:p>
            <a:pPr eaLnBrk="1" hangingPunct="1">
              <a:buFont typeface="Wingdings" charset="2"/>
              <a:buChar char="n"/>
              <a:defRPr/>
            </a:pPr>
            <a:r>
              <a:rPr lang="en-US" altLang="zh-CN" dirty="0"/>
              <a:t>Keep a set </a:t>
            </a:r>
            <a:r>
              <a:rPr lang="en-US" altLang="zh-CN" i="1" dirty="0"/>
              <a:t>X </a:t>
            </a:r>
            <a:r>
              <a:rPr lang="en-US" altLang="zh-CN" dirty="0"/>
              <a:t>of those vertices whose paths to source in the minimal spanning tree that we are building have been found. </a:t>
            </a:r>
          </a:p>
          <a:p>
            <a:pPr eaLnBrk="1" hangingPunct="1">
              <a:buFont typeface="Wingdings" charset="2"/>
              <a:buChar char="n"/>
              <a:defRPr/>
            </a:pPr>
            <a:r>
              <a:rPr lang="en-US" altLang="zh-CN" dirty="0"/>
              <a:t>Keep the set </a:t>
            </a:r>
            <a:r>
              <a:rPr lang="en-US" altLang="zh-CN" i="1" dirty="0"/>
              <a:t>Y </a:t>
            </a:r>
            <a:r>
              <a:rPr lang="en-US" altLang="zh-CN" dirty="0"/>
              <a:t>of edges that link the vertices in </a:t>
            </a:r>
            <a:r>
              <a:rPr lang="en-US" altLang="zh-CN" i="1" dirty="0"/>
              <a:t>X </a:t>
            </a:r>
            <a:r>
              <a:rPr lang="en-US" altLang="zh-CN" dirty="0"/>
              <a:t>in the tree under construction. </a:t>
            </a:r>
          </a:p>
          <a:p>
            <a:pPr eaLnBrk="1" hangingPunct="1">
              <a:buFont typeface="Wingdings" charset="2"/>
              <a:buChar char="n"/>
              <a:defRPr/>
            </a:pPr>
            <a:r>
              <a:rPr lang="en-US" altLang="zh-CN" dirty="0"/>
              <a:t>The vertices in </a:t>
            </a:r>
            <a:r>
              <a:rPr lang="en-US" altLang="zh-CN" i="1" dirty="0"/>
              <a:t>X </a:t>
            </a:r>
            <a:r>
              <a:rPr lang="en-US" altLang="zh-CN" dirty="0"/>
              <a:t>and edges in </a:t>
            </a:r>
            <a:r>
              <a:rPr lang="en-US" altLang="zh-CN" i="1" dirty="0"/>
              <a:t>Y </a:t>
            </a:r>
            <a:r>
              <a:rPr lang="en-US" altLang="zh-CN" dirty="0"/>
              <a:t>make up a small tree that grows to become our final spanning tree.</a:t>
            </a:r>
          </a:p>
          <a:p>
            <a:pPr eaLnBrk="1" hangingPunct="1">
              <a:buFont typeface="Wingdings" charset="2"/>
              <a:buChar char="n"/>
              <a:defRPr/>
            </a:pPr>
            <a:endParaRPr lang="en-US" altLang="zh-CN" dirty="0"/>
          </a:p>
        </p:txBody>
      </p:sp>
    </p:spTree>
    <p:extLst>
      <p:ext uri="{BB962C8B-B14F-4D97-AF65-F5344CB8AC3E}">
        <p14:creationId xmlns:p14="http://schemas.microsoft.com/office/powerpoint/2010/main" val="38287120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1437BB17-27D6-C84B-A1AD-4A650C399F15}" type="datetime1">
              <a:rPr lang="en-US" altLang="zh-CN" smtClean="0"/>
              <a:pPr>
                <a:defRPr/>
              </a:pPr>
              <a:t>12/23/2018</a:t>
            </a:fld>
            <a:endParaRPr lang="en-US" altLang="zh-CN" smtClean="0"/>
          </a:p>
        </p:txBody>
      </p:sp>
      <p:sp>
        <p:nvSpPr>
          <p:cNvPr id="6246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6246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DBDFD7E1-7B46-4A9D-9EC2-8B8D87276681}" type="slidenum">
              <a:rPr lang="en-US" altLang="zh-CN" smtClean="0"/>
              <a:pPr>
                <a:defRPr/>
              </a:pPr>
              <a:t>78</a:t>
            </a:fld>
            <a:endParaRPr lang="en-US" altLang="zh-CN" smtClean="0"/>
          </a:p>
        </p:txBody>
      </p:sp>
      <p:sp>
        <p:nvSpPr>
          <p:cNvPr id="62469" name="Rectangle 2"/>
          <p:cNvSpPr>
            <a:spLocks noGrp="1" noChangeArrowheads="1"/>
          </p:cNvSpPr>
          <p:nvPr>
            <p:ph type="title"/>
          </p:nvPr>
        </p:nvSpPr>
        <p:spPr/>
        <p:txBody>
          <a:bodyPr/>
          <a:lstStyle/>
          <a:p>
            <a:pPr eaLnBrk="1" hangingPunct="1">
              <a:defRPr/>
            </a:pPr>
            <a:r>
              <a:rPr lang="en-US" altLang="zh-CN" b="1"/>
              <a:t>Prim's Algorithm for Minimal Spanning Trees</a:t>
            </a:r>
          </a:p>
        </p:txBody>
      </p:sp>
      <p:sp>
        <p:nvSpPr>
          <p:cNvPr id="62470" name="Rectangle 3"/>
          <p:cNvSpPr>
            <a:spLocks noGrp="1" noChangeArrowheads="1"/>
          </p:cNvSpPr>
          <p:nvPr>
            <p:ph type="body" idx="1"/>
          </p:nvPr>
        </p:nvSpPr>
        <p:spPr/>
        <p:txBody>
          <a:bodyPr/>
          <a:lstStyle/>
          <a:p>
            <a:pPr eaLnBrk="1" hangingPunct="1">
              <a:buFont typeface="Wingdings" charset="2"/>
              <a:buChar char="n"/>
              <a:defRPr/>
            </a:pPr>
            <a:r>
              <a:rPr lang="en-US" altLang="zh-CN" b="1" dirty="0"/>
              <a:t>Initially:</a:t>
            </a:r>
          </a:p>
          <a:p>
            <a:pPr lvl="1" eaLnBrk="1" hangingPunct="1">
              <a:buFont typeface="Wingdings" charset="2"/>
              <a:buChar char="n"/>
              <a:defRPr/>
            </a:pPr>
            <a:r>
              <a:rPr lang="en-US" altLang="zh-CN" b="1" dirty="0"/>
              <a:t>source is the only vertex in </a:t>
            </a:r>
            <a:r>
              <a:rPr lang="en-US" altLang="zh-CN" b="1" i="1" dirty="0"/>
              <a:t>X</a:t>
            </a:r>
            <a:r>
              <a:rPr lang="en-US" altLang="zh-CN" b="1" dirty="0"/>
              <a:t>, and </a:t>
            </a:r>
            <a:r>
              <a:rPr lang="en-US" altLang="zh-CN" b="1" i="1" dirty="0"/>
              <a:t>Y </a:t>
            </a:r>
            <a:r>
              <a:rPr lang="en-US" altLang="zh-CN" b="1" dirty="0"/>
              <a:t>is empty. </a:t>
            </a:r>
          </a:p>
          <a:p>
            <a:pPr eaLnBrk="1" hangingPunct="1">
              <a:buFont typeface="Wingdings" charset="2"/>
              <a:buChar char="n"/>
              <a:defRPr/>
            </a:pPr>
            <a:r>
              <a:rPr lang="en-US" altLang="zh-CN" b="1" dirty="0"/>
              <a:t>At each step:</a:t>
            </a:r>
          </a:p>
          <a:p>
            <a:pPr lvl="1" eaLnBrk="1" hangingPunct="1">
              <a:buFont typeface="Wingdings" charset="2"/>
              <a:buChar char="n"/>
              <a:defRPr/>
            </a:pPr>
            <a:r>
              <a:rPr lang="en-US" altLang="zh-CN" b="1" dirty="0"/>
              <a:t>we add an additional vertex to </a:t>
            </a:r>
            <a:r>
              <a:rPr lang="en-US" altLang="zh-CN" b="1" i="1" dirty="0"/>
              <a:t>X</a:t>
            </a:r>
            <a:r>
              <a:rPr lang="en-US" altLang="zh-CN" b="1" dirty="0"/>
              <a:t>: </a:t>
            </a:r>
          </a:p>
          <a:p>
            <a:pPr lvl="1" eaLnBrk="1" hangingPunct="1">
              <a:buFont typeface="Wingdings" charset="2"/>
              <a:buChar char="n"/>
              <a:defRPr/>
            </a:pPr>
            <a:r>
              <a:rPr lang="en-US" altLang="zh-CN" b="1" dirty="0"/>
              <a:t>This vertex is chosen so that an edge back to </a:t>
            </a:r>
            <a:r>
              <a:rPr lang="en-US" altLang="zh-CN" b="1" i="1" dirty="0"/>
              <a:t>X </a:t>
            </a:r>
            <a:r>
              <a:rPr lang="en-US" altLang="zh-CN" b="1" dirty="0"/>
              <a:t>has </a:t>
            </a:r>
            <a:r>
              <a:rPr lang="en-US" altLang="zh-CN" b="1" dirty="0" err="1"/>
              <a:t>samllest</a:t>
            </a:r>
            <a:r>
              <a:rPr lang="en-US" altLang="zh-CN" b="1" dirty="0"/>
              <a:t> weight. This minimal edge back to </a:t>
            </a:r>
            <a:r>
              <a:rPr lang="en-US" altLang="zh-CN" b="1" i="1" dirty="0"/>
              <a:t>X </a:t>
            </a:r>
            <a:r>
              <a:rPr lang="en-US" altLang="zh-CN" b="1" dirty="0"/>
              <a:t>is added to </a:t>
            </a:r>
            <a:r>
              <a:rPr lang="en-US" altLang="zh-CN" b="1" i="1" dirty="0"/>
              <a:t>Y </a:t>
            </a:r>
            <a:r>
              <a:rPr lang="en-US" altLang="zh-CN" b="1" dirty="0"/>
              <a:t>.</a:t>
            </a:r>
          </a:p>
          <a:p>
            <a:pPr lvl="1" eaLnBrk="1" hangingPunct="1">
              <a:buFont typeface="Wingdings" charset="2"/>
              <a:buChar char="n"/>
              <a:defRPr/>
            </a:pPr>
            <a:r>
              <a:rPr lang="en-US" altLang="zh-CN" b="1" dirty="0"/>
              <a:t>neighbor[w], is a vertex in </a:t>
            </a:r>
            <a:r>
              <a:rPr lang="en-US" altLang="zh-CN" b="1" i="1" dirty="0"/>
              <a:t>X which is nearest to w.</a:t>
            </a:r>
          </a:p>
          <a:p>
            <a:pPr lvl="1" eaLnBrk="1" hangingPunct="1">
              <a:buFont typeface="Wingdings" charset="2"/>
              <a:buChar char="n"/>
              <a:defRPr/>
            </a:pPr>
            <a:r>
              <a:rPr lang="en-US" altLang="zh-CN" b="1" dirty="0"/>
              <a:t>Distance[w], is the value for the </a:t>
            </a:r>
            <a:r>
              <a:rPr lang="en-US" altLang="zh-CN" b="1" dirty="0" err="1"/>
              <a:t>nearst</a:t>
            </a:r>
            <a:r>
              <a:rPr lang="en-US" altLang="zh-CN" b="1" dirty="0"/>
              <a:t> distance of w</a:t>
            </a:r>
            <a:r>
              <a:rPr lang="en-US" altLang="zh-CN" b="1" i="1" dirty="0"/>
              <a:t>.</a:t>
            </a:r>
            <a:r>
              <a:rPr lang="en-US" altLang="zh-CN" i="1" dirty="0"/>
              <a:t>   </a:t>
            </a:r>
            <a:endParaRPr lang="en-US" altLang="zh-CN" dirty="0"/>
          </a:p>
          <a:p>
            <a:pPr eaLnBrk="1" hangingPunct="1">
              <a:buFont typeface="Wingdings" charset="2"/>
              <a:buChar char="n"/>
              <a:defRPr/>
            </a:pPr>
            <a:endParaRPr lang="en-US" altLang="zh-CN" dirty="0"/>
          </a:p>
        </p:txBody>
      </p:sp>
    </p:spTree>
    <p:extLst>
      <p:ext uri="{BB962C8B-B14F-4D97-AF65-F5344CB8AC3E}">
        <p14:creationId xmlns:p14="http://schemas.microsoft.com/office/powerpoint/2010/main" val="30217308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F6DE275-0EC6-0747-BD79-729DABEB4185}" type="datetime1">
              <a:rPr lang="en-US" altLang="zh-CN" smtClean="0"/>
              <a:pPr>
                <a:defRPr/>
              </a:pPr>
              <a:t>12/23/2018</a:t>
            </a:fld>
            <a:endParaRPr lang="en-US" altLang="zh-CN" smtClean="0"/>
          </a:p>
        </p:txBody>
      </p:sp>
      <p:sp>
        <p:nvSpPr>
          <p:cNvPr id="6451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6451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06AF0F7-F858-439F-9DC9-4D2F1F55E4AC}" type="slidenum">
              <a:rPr lang="en-US" altLang="zh-CN" smtClean="0"/>
              <a:pPr>
                <a:defRPr/>
              </a:pPr>
              <a:t>79</a:t>
            </a:fld>
            <a:endParaRPr lang="en-US" altLang="zh-CN" smtClean="0"/>
          </a:p>
        </p:txBody>
      </p:sp>
      <p:sp>
        <p:nvSpPr>
          <p:cNvPr id="64517" name="Rectangle 2"/>
          <p:cNvSpPr>
            <a:spLocks noGrp="1" noChangeArrowheads="1"/>
          </p:cNvSpPr>
          <p:nvPr>
            <p:ph type="title"/>
          </p:nvPr>
        </p:nvSpPr>
        <p:spPr/>
        <p:txBody>
          <a:bodyPr/>
          <a:lstStyle/>
          <a:p>
            <a:pPr eaLnBrk="1" hangingPunct="1">
              <a:defRPr/>
            </a:pPr>
            <a:r>
              <a:rPr lang="en-US" altLang="zh-CN" b="1"/>
              <a:t>Example of Prim's Algorithm</a:t>
            </a:r>
            <a:endParaRPr lang="en-US" altLang="zh-CN"/>
          </a:p>
        </p:txBody>
      </p:sp>
      <p:pic>
        <p:nvPicPr>
          <p:cNvPr id="6451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0" y="2097088"/>
            <a:ext cx="3244850" cy="370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4519"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5389" y="2133601"/>
            <a:ext cx="3043237" cy="349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7078760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日期占位符 4"/>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746F00AD-B299-EE4E-A7C2-2F3B9F0B771B}" type="datetime1">
              <a:rPr lang="en-US" altLang="zh-CN" smtClean="0"/>
              <a:pPr>
                <a:defRPr/>
              </a:pPr>
              <a:t>12/23/2018</a:t>
            </a:fld>
            <a:endParaRPr lang="en-US" altLang="zh-CN" smtClean="0"/>
          </a:p>
        </p:txBody>
      </p:sp>
      <p:sp>
        <p:nvSpPr>
          <p:cNvPr id="15363" name="页脚占位符 5"/>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5364" name="灯片编号占位符 6"/>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EC42053-9E81-415A-A34E-54D098246584}" type="slidenum">
              <a:rPr lang="en-US" altLang="zh-CN" smtClean="0"/>
              <a:pPr>
                <a:defRPr/>
              </a:pPr>
              <a:t>8</a:t>
            </a:fld>
            <a:endParaRPr lang="en-US" altLang="zh-CN" smtClean="0"/>
          </a:p>
        </p:txBody>
      </p:sp>
      <p:sp>
        <p:nvSpPr>
          <p:cNvPr id="15365" name="Rectangle 2"/>
          <p:cNvSpPr>
            <a:spLocks noGrp="1" noChangeArrowheads="1"/>
          </p:cNvSpPr>
          <p:nvPr>
            <p:ph type="title"/>
          </p:nvPr>
        </p:nvSpPr>
        <p:spPr>
          <a:xfrm>
            <a:off x="1905000" y="228600"/>
            <a:ext cx="7772400" cy="1143000"/>
          </a:xfrm>
        </p:spPr>
        <p:txBody>
          <a:bodyPr/>
          <a:lstStyle/>
          <a:p>
            <a:pPr eaLnBrk="1" hangingPunct="1"/>
            <a:r>
              <a:rPr lang="en-US" altLang="zh-CN" smtClean="0"/>
              <a:t>Graph Definition(</a:t>
            </a:r>
            <a:r>
              <a:rPr lang="zh-CN" altLang="en-US" smtClean="0"/>
              <a:t>图的表示方法</a:t>
            </a:r>
            <a:r>
              <a:rPr lang="en-US" altLang="zh-CN" smtClean="0"/>
              <a:t>)</a:t>
            </a:r>
            <a:endParaRPr lang="en-US" altLang="en-US" smtClean="0"/>
          </a:p>
        </p:txBody>
      </p:sp>
      <p:sp>
        <p:nvSpPr>
          <p:cNvPr id="15366" name="Rectangle 3"/>
          <p:cNvSpPr>
            <a:spLocks noGrp="1" noChangeArrowheads="1"/>
          </p:cNvSpPr>
          <p:nvPr>
            <p:ph type="body" sz="half" idx="1"/>
          </p:nvPr>
        </p:nvSpPr>
        <p:spPr>
          <a:xfrm>
            <a:off x="2063750" y="1916113"/>
            <a:ext cx="8077200" cy="3657600"/>
          </a:xfrm>
        </p:spPr>
        <p:txBody>
          <a:bodyPr/>
          <a:lstStyle/>
          <a:p>
            <a:pPr eaLnBrk="1" hangingPunct="1"/>
            <a:r>
              <a:rPr lang="en-US" altLang="en-US" sz="2400"/>
              <a:t>A graph G = (V,E) is composed of:</a:t>
            </a:r>
          </a:p>
          <a:p>
            <a:pPr eaLnBrk="1" hangingPunct="1">
              <a:buFont typeface="Wingdings" panose="05000000000000000000" pitchFamily="2" charset="2"/>
              <a:buNone/>
            </a:pPr>
            <a:r>
              <a:rPr lang="en-US" altLang="en-US" sz="2400"/>
              <a:t>		V: set of vertices (nodes</a:t>
            </a:r>
            <a:r>
              <a:rPr lang="en-US" altLang="zh-CN" sz="2400"/>
              <a:t> </a:t>
            </a:r>
            <a:r>
              <a:rPr lang="zh-CN" altLang="en-US" sz="2400"/>
              <a:t>节点</a:t>
            </a:r>
            <a:r>
              <a:rPr lang="en-US" altLang="en-US" sz="2400"/>
              <a:t>) </a:t>
            </a:r>
          </a:p>
          <a:p>
            <a:pPr eaLnBrk="1" hangingPunct="1">
              <a:buFont typeface="Wingdings" panose="05000000000000000000" pitchFamily="2" charset="2"/>
              <a:buNone/>
            </a:pPr>
            <a:r>
              <a:rPr lang="en-US" altLang="en-US" sz="2400"/>
              <a:t>		E: set of edges (arcs</a:t>
            </a:r>
            <a:r>
              <a:rPr lang="en-US" altLang="zh-CN" sz="2400"/>
              <a:t>  </a:t>
            </a:r>
            <a:r>
              <a:rPr lang="zh-CN" altLang="en-US" sz="2400"/>
              <a:t>边</a:t>
            </a:r>
            <a:r>
              <a:rPr lang="en-US" altLang="en-US" sz="2400"/>
              <a:t>) connecting the vertices in V</a:t>
            </a:r>
          </a:p>
          <a:p>
            <a:pPr eaLnBrk="1" hangingPunct="1"/>
            <a:r>
              <a:rPr lang="en-US" altLang="en-US" sz="2400"/>
              <a:t>An edge e = (u,v) is a pair of vertices</a:t>
            </a:r>
          </a:p>
          <a:p>
            <a:pPr eaLnBrk="1" hangingPunct="1"/>
            <a:r>
              <a:rPr lang="en-US" altLang="en-US" sz="2400"/>
              <a:t>Example:</a:t>
            </a:r>
          </a:p>
        </p:txBody>
      </p:sp>
      <p:sp>
        <p:nvSpPr>
          <p:cNvPr id="26630" name="Rectangle 4"/>
          <p:cNvSpPr>
            <a:spLocks noChangeArrowheads="1"/>
          </p:cNvSpPr>
          <p:nvPr/>
        </p:nvSpPr>
        <p:spPr bwMode="auto">
          <a:xfrm>
            <a:off x="6732588" y="3862388"/>
            <a:ext cx="55562" cy="301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31" name="Rectangle 5"/>
          <p:cNvSpPr>
            <a:spLocks noChangeArrowheads="1"/>
          </p:cNvSpPr>
          <p:nvPr/>
        </p:nvSpPr>
        <p:spPr bwMode="auto">
          <a:xfrm>
            <a:off x="6732588" y="6137276"/>
            <a:ext cx="55562" cy="28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32" name="Rectangle 6"/>
          <p:cNvSpPr>
            <a:spLocks noChangeArrowheads="1"/>
          </p:cNvSpPr>
          <p:nvPr/>
        </p:nvSpPr>
        <p:spPr bwMode="auto">
          <a:xfrm>
            <a:off x="6732588" y="3892551"/>
            <a:ext cx="55562" cy="22447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33" name="Freeform 7"/>
          <p:cNvSpPr>
            <a:spLocks/>
          </p:cNvSpPr>
          <p:nvPr/>
        </p:nvSpPr>
        <p:spPr bwMode="auto">
          <a:xfrm>
            <a:off x="6746876" y="6122989"/>
            <a:ext cx="53975" cy="58737"/>
          </a:xfrm>
          <a:custGeom>
            <a:avLst/>
            <a:gdLst>
              <a:gd name="T0" fmla="*/ 0 w 34"/>
              <a:gd name="T1" fmla="*/ 2147483646 h 37"/>
              <a:gd name="T2" fmla="*/ 2147483646 w 34"/>
              <a:gd name="T3" fmla="*/ 2147483646 h 37"/>
              <a:gd name="T4" fmla="*/ 2147483646 w 34"/>
              <a:gd name="T5" fmla="*/ 2147483646 h 37"/>
              <a:gd name="T6" fmla="*/ 2147483646 w 34"/>
              <a:gd name="T7" fmla="*/ 0 h 37"/>
              <a:gd name="T8" fmla="*/ 0 w 34"/>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0" y="27"/>
                </a:moveTo>
                <a:lnTo>
                  <a:pt x="17" y="37"/>
                </a:lnTo>
                <a:lnTo>
                  <a:pt x="34" y="9"/>
                </a:lnTo>
                <a:lnTo>
                  <a:pt x="17" y="0"/>
                </a:lnTo>
                <a:lnTo>
                  <a:pt x="0"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4" name="Freeform 8"/>
          <p:cNvSpPr>
            <a:spLocks/>
          </p:cNvSpPr>
          <p:nvPr/>
        </p:nvSpPr>
        <p:spPr bwMode="auto">
          <a:xfrm>
            <a:off x="5367339" y="5037139"/>
            <a:ext cx="53975" cy="73025"/>
          </a:xfrm>
          <a:custGeom>
            <a:avLst/>
            <a:gdLst>
              <a:gd name="T0" fmla="*/ 2147483646 w 34"/>
              <a:gd name="T1" fmla="*/ 2147483646 h 46"/>
              <a:gd name="T2" fmla="*/ 0 w 34"/>
              <a:gd name="T3" fmla="*/ 2147483646 h 46"/>
              <a:gd name="T4" fmla="*/ 2147483646 w 34"/>
              <a:gd name="T5" fmla="*/ 0 h 46"/>
              <a:gd name="T6" fmla="*/ 2147483646 w 34"/>
              <a:gd name="T7" fmla="*/ 2147483646 h 46"/>
              <a:gd name="T8" fmla="*/ 2147483646 w 34"/>
              <a:gd name="T9" fmla="*/ 21474836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6">
                <a:moveTo>
                  <a:pt x="17" y="46"/>
                </a:moveTo>
                <a:lnTo>
                  <a:pt x="0" y="37"/>
                </a:lnTo>
                <a:lnTo>
                  <a:pt x="25" y="0"/>
                </a:lnTo>
                <a:lnTo>
                  <a:pt x="34"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5" name="Freeform 9"/>
          <p:cNvSpPr>
            <a:spLocks/>
          </p:cNvSpPr>
          <p:nvPr/>
        </p:nvSpPr>
        <p:spPr bwMode="auto">
          <a:xfrm>
            <a:off x="5394325" y="5065714"/>
            <a:ext cx="1379538" cy="1100137"/>
          </a:xfrm>
          <a:custGeom>
            <a:avLst/>
            <a:gdLst>
              <a:gd name="T0" fmla="*/ 2147483646 w 869"/>
              <a:gd name="T1" fmla="*/ 2147483646 h 693"/>
              <a:gd name="T2" fmla="*/ 2147483646 w 869"/>
              <a:gd name="T3" fmla="*/ 2147483646 h 693"/>
              <a:gd name="T4" fmla="*/ 2147483646 w 869"/>
              <a:gd name="T5" fmla="*/ 0 h 693"/>
              <a:gd name="T6" fmla="*/ 0 w 869"/>
              <a:gd name="T7" fmla="*/ 2147483646 h 693"/>
              <a:gd name="T8" fmla="*/ 2147483646 w 869"/>
              <a:gd name="T9" fmla="*/ 2147483646 h 6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693">
                <a:moveTo>
                  <a:pt x="852" y="693"/>
                </a:moveTo>
                <a:lnTo>
                  <a:pt x="869" y="666"/>
                </a:lnTo>
                <a:lnTo>
                  <a:pt x="17" y="0"/>
                </a:lnTo>
                <a:lnTo>
                  <a:pt x="0" y="28"/>
                </a:lnTo>
                <a:lnTo>
                  <a:pt x="852" y="693"/>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6" name="Freeform 10"/>
          <p:cNvSpPr>
            <a:spLocks/>
          </p:cNvSpPr>
          <p:nvPr/>
        </p:nvSpPr>
        <p:spPr bwMode="auto">
          <a:xfrm>
            <a:off x="5394326" y="5065714"/>
            <a:ext cx="53975" cy="58737"/>
          </a:xfrm>
          <a:custGeom>
            <a:avLst/>
            <a:gdLst>
              <a:gd name="T0" fmla="*/ 0 w 34"/>
              <a:gd name="T1" fmla="*/ 2147483646 h 37"/>
              <a:gd name="T2" fmla="*/ 2147483646 w 34"/>
              <a:gd name="T3" fmla="*/ 2147483646 h 37"/>
              <a:gd name="T4" fmla="*/ 2147483646 w 34"/>
              <a:gd name="T5" fmla="*/ 2147483646 h 37"/>
              <a:gd name="T6" fmla="*/ 2147483646 w 34"/>
              <a:gd name="T7" fmla="*/ 0 h 37"/>
              <a:gd name="T8" fmla="*/ 0 w 34"/>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0" y="28"/>
                </a:moveTo>
                <a:lnTo>
                  <a:pt x="17" y="37"/>
                </a:lnTo>
                <a:lnTo>
                  <a:pt x="34" y="9"/>
                </a:lnTo>
                <a:lnTo>
                  <a:pt x="26" y="0"/>
                </a:lnTo>
                <a:lnTo>
                  <a:pt x="0"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7" name="Freeform 11"/>
          <p:cNvSpPr>
            <a:spLocks/>
          </p:cNvSpPr>
          <p:nvPr/>
        </p:nvSpPr>
        <p:spPr bwMode="auto">
          <a:xfrm>
            <a:off x="4014788" y="3848101"/>
            <a:ext cx="68262" cy="73025"/>
          </a:xfrm>
          <a:custGeom>
            <a:avLst/>
            <a:gdLst>
              <a:gd name="T0" fmla="*/ 2147483646 w 43"/>
              <a:gd name="T1" fmla="*/ 2147483646 h 46"/>
              <a:gd name="T2" fmla="*/ 0 w 43"/>
              <a:gd name="T3" fmla="*/ 2147483646 h 46"/>
              <a:gd name="T4" fmla="*/ 2147483646 w 43"/>
              <a:gd name="T5" fmla="*/ 0 h 46"/>
              <a:gd name="T6" fmla="*/ 2147483646 w 43"/>
              <a:gd name="T7" fmla="*/ 2147483646 h 46"/>
              <a:gd name="T8" fmla="*/ 2147483646 w 43"/>
              <a:gd name="T9" fmla="*/ 21474836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3" h="46">
                <a:moveTo>
                  <a:pt x="17" y="46"/>
                </a:moveTo>
                <a:lnTo>
                  <a:pt x="0" y="37"/>
                </a:lnTo>
                <a:lnTo>
                  <a:pt x="25" y="0"/>
                </a:lnTo>
                <a:lnTo>
                  <a:pt x="43"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8" name="Freeform 12"/>
          <p:cNvSpPr>
            <a:spLocks/>
          </p:cNvSpPr>
          <p:nvPr/>
        </p:nvSpPr>
        <p:spPr bwMode="auto">
          <a:xfrm>
            <a:off x="4041776" y="3876675"/>
            <a:ext cx="1393825" cy="1233488"/>
          </a:xfrm>
          <a:custGeom>
            <a:avLst/>
            <a:gdLst>
              <a:gd name="T0" fmla="*/ 2147483646 w 878"/>
              <a:gd name="T1" fmla="*/ 2147483646 h 777"/>
              <a:gd name="T2" fmla="*/ 2147483646 w 878"/>
              <a:gd name="T3" fmla="*/ 2147483646 h 777"/>
              <a:gd name="T4" fmla="*/ 2147483646 w 878"/>
              <a:gd name="T5" fmla="*/ 0 h 777"/>
              <a:gd name="T6" fmla="*/ 0 w 878"/>
              <a:gd name="T7" fmla="*/ 2147483646 h 777"/>
              <a:gd name="T8" fmla="*/ 2147483646 w 878"/>
              <a:gd name="T9" fmla="*/ 2147483646 h 77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78" h="777">
                <a:moveTo>
                  <a:pt x="852" y="777"/>
                </a:moveTo>
                <a:lnTo>
                  <a:pt x="878" y="749"/>
                </a:lnTo>
                <a:lnTo>
                  <a:pt x="26" y="0"/>
                </a:lnTo>
                <a:lnTo>
                  <a:pt x="0" y="28"/>
                </a:lnTo>
                <a:lnTo>
                  <a:pt x="852" y="77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39" name="Freeform 13"/>
          <p:cNvSpPr>
            <a:spLocks/>
          </p:cNvSpPr>
          <p:nvPr/>
        </p:nvSpPr>
        <p:spPr bwMode="auto">
          <a:xfrm>
            <a:off x="5394326" y="5037139"/>
            <a:ext cx="53975" cy="73025"/>
          </a:xfrm>
          <a:custGeom>
            <a:avLst/>
            <a:gdLst>
              <a:gd name="T0" fmla="*/ 2147483646 w 34"/>
              <a:gd name="T1" fmla="*/ 2147483646 h 46"/>
              <a:gd name="T2" fmla="*/ 2147483646 w 34"/>
              <a:gd name="T3" fmla="*/ 2147483646 h 46"/>
              <a:gd name="T4" fmla="*/ 2147483646 w 34"/>
              <a:gd name="T5" fmla="*/ 0 h 46"/>
              <a:gd name="T6" fmla="*/ 0 w 34"/>
              <a:gd name="T7" fmla="*/ 2147483646 h 46"/>
              <a:gd name="T8" fmla="*/ 2147483646 w 34"/>
              <a:gd name="T9" fmla="*/ 2147483646 h 4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6">
                <a:moveTo>
                  <a:pt x="17" y="46"/>
                </a:moveTo>
                <a:lnTo>
                  <a:pt x="34" y="37"/>
                </a:lnTo>
                <a:lnTo>
                  <a:pt x="17" y="0"/>
                </a:lnTo>
                <a:lnTo>
                  <a:pt x="0" y="18"/>
                </a:lnTo>
                <a:lnTo>
                  <a:pt x="17" y="46"/>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0" name="Freeform 14"/>
          <p:cNvSpPr>
            <a:spLocks/>
          </p:cNvSpPr>
          <p:nvPr/>
        </p:nvSpPr>
        <p:spPr bwMode="auto">
          <a:xfrm>
            <a:off x="4014789" y="6122989"/>
            <a:ext cx="53975" cy="58737"/>
          </a:xfrm>
          <a:custGeom>
            <a:avLst/>
            <a:gdLst>
              <a:gd name="T0" fmla="*/ 2147483646 w 34"/>
              <a:gd name="T1" fmla="*/ 2147483646 h 37"/>
              <a:gd name="T2" fmla="*/ 2147483646 w 34"/>
              <a:gd name="T3" fmla="*/ 2147483646 h 37"/>
              <a:gd name="T4" fmla="*/ 0 w 34"/>
              <a:gd name="T5" fmla="*/ 2147483646 h 37"/>
              <a:gd name="T6" fmla="*/ 2147483646 w 34"/>
              <a:gd name="T7" fmla="*/ 0 h 37"/>
              <a:gd name="T8" fmla="*/ 2147483646 w 34"/>
              <a:gd name="T9" fmla="*/ 2147483646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7">
                <a:moveTo>
                  <a:pt x="34" y="27"/>
                </a:moveTo>
                <a:lnTo>
                  <a:pt x="25" y="37"/>
                </a:lnTo>
                <a:lnTo>
                  <a:pt x="0" y="9"/>
                </a:lnTo>
                <a:lnTo>
                  <a:pt x="17" y="0"/>
                </a:lnTo>
                <a:lnTo>
                  <a:pt x="34" y="27"/>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1" name="Freeform 15"/>
          <p:cNvSpPr>
            <a:spLocks/>
          </p:cNvSpPr>
          <p:nvPr/>
        </p:nvSpPr>
        <p:spPr bwMode="auto">
          <a:xfrm>
            <a:off x="4041775" y="5065714"/>
            <a:ext cx="1379538" cy="1100137"/>
          </a:xfrm>
          <a:custGeom>
            <a:avLst/>
            <a:gdLst>
              <a:gd name="T0" fmla="*/ 2147483646 w 869"/>
              <a:gd name="T1" fmla="*/ 2147483646 h 693"/>
              <a:gd name="T2" fmla="*/ 2147483646 w 869"/>
              <a:gd name="T3" fmla="*/ 0 h 693"/>
              <a:gd name="T4" fmla="*/ 0 w 869"/>
              <a:gd name="T5" fmla="*/ 2147483646 h 693"/>
              <a:gd name="T6" fmla="*/ 2147483646 w 869"/>
              <a:gd name="T7" fmla="*/ 2147483646 h 693"/>
              <a:gd name="T8" fmla="*/ 2147483646 w 869"/>
              <a:gd name="T9" fmla="*/ 2147483646 h 6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9" h="693">
                <a:moveTo>
                  <a:pt x="869" y="28"/>
                </a:moveTo>
                <a:lnTo>
                  <a:pt x="852" y="0"/>
                </a:lnTo>
                <a:lnTo>
                  <a:pt x="0" y="666"/>
                </a:lnTo>
                <a:lnTo>
                  <a:pt x="17" y="693"/>
                </a:lnTo>
                <a:lnTo>
                  <a:pt x="869" y="28"/>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642" name="Rectangle 16"/>
          <p:cNvSpPr>
            <a:spLocks noChangeArrowheads="1"/>
          </p:cNvSpPr>
          <p:nvPr/>
        </p:nvSpPr>
        <p:spPr bwMode="auto">
          <a:xfrm>
            <a:off x="4027488" y="3862388"/>
            <a:ext cx="55562" cy="301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43" name="Rectangle 17"/>
          <p:cNvSpPr>
            <a:spLocks noChangeArrowheads="1"/>
          </p:cNvSpPr>
          <p:nvPr/>
        </p:nvSpPr>
        <p:spPr bwMode="auto">
          <a:xfrm>
            <a:off x="4027488" y="6137276"/>
            <a:ext cx="55562" cy="2857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44" name="Rectangle 18"/>
          <p:cNvSpPr>
            <a:spLocks noChangeArrowheads="1"/>
          </p:cNvSpPr>
          <p:nvPr/>
        </p:nvSpPr>
        <p:spPr bwMode="auto">
          <a:xfrm>
            <a:off x="4027488" y="3892551"/>
            <a:ext cx="55562" cy="2244725"/>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45" name="Rectangle 19"/>
          <p:cNvSpPr>
            <a:spLocks noChangeArrowheads="1"/>
          </p:cNvSpPr>
          <p:nvPr/>
        </p:nvSpPr>
        <p:spPr bwMode="auto">
          <a:xfrm>
            <a:off x="4027489" y="3862389"/>
            <a:ext cx="26987"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46" name="Rectangle 20"/>
          <p:cNvSpPr>
            <a:spLocks noChangeArrowheads="1"/>
          </p:cNvSpPr>
          <p:nvPr/>
        </p:nvSpPr>
        <p:spPr bwMode="auto">
          <a:xfrm>
            <a:off x="6759576" y="3862389"/>
            <a:ext cx="28575"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47" name="Rectangle 21"/>
          <p:cNvSpPr>
            <a:spLocks noChangeArrowheads="1"/>
          </p:cNvSpPr>
          <p:nvPr/>
        </p:nvSpPr>
        <p:spPr bwMode="auto">
          <a:xfrm>
            <a:off x="4054475" y="3862389"/>
            <a:ext cx="2705100"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48" name="Rectangle 22"/>
          <p:cNvSpPr>
            <a:spLocks noChangeArrowheads="1"/>
          </p:cNvSpPr>
          <p:nvPr/>
        </p:nvSpPr>
        <p:spPr bwMode="auto">
          <a:xfrm>
            <a:off x="4027489" y="6107114"/>
            <a:ext cx="26987"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49" name="Rectangle 23"/>
          <p:cNvSpPr>
            <a:spLocks noChangeArrowheads="1"/>
          </p:cNvSpPr>
          <p:nvPr/>
        </p:nvSpPr>
        <p:spPr bwMode="auto">
          <a:xfrm>
            <a:off x="6759576" y="6107114"/>
            <a:ext cx="28575"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0" name="Rectangle 24"/>
          <p:cNvSpPr>
            <a:spLocks noChangeArrowheads="1"/>
          </p:cNvSpPr>
          <p:nvPr/>
        </p:nvSpPr>
        <p:spPr bwMode="auto">
          <a:xfrm>
            <a:off x="4054475" y="6107114"/>
            <a:ext cx="2705100" cy="58737"/>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1" name="Oval 25"/>
          <p:cNvSpPr>
            <a:spLocks noChangeArrowheads="1"/>
          </p:cNvSpPr>
          <p:nvPr/>
        </p:nvSpPr>
        <p:spPr bwMode="auto">
          <a:xfrm>
            <a:off x="3810000" y="3627439"/>
            <a:ext cx="490538" cy="5286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2" name="Oval 26"/>
          <p:cNvSpPr>
            <a:spLocks noChangeArrowheads="1"/>
          </p:cNvSpPr>
          <p:nvPr/>
        </p:nvSpPr>
        <p:spPr bwMode="auto">
          <a:xfrm>
            <a:off x="3816350" y="3633789"/>
            <a:ext cx="477838" cy="515937"/>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3" name="Oval 27"/>
          <p:cNvSpPr>
            <a:spLocks noChangeArrowheads="1"/>
          </p:cNvSpPr>
          <p:nvPr/>
        </p:nvSpPr>
        <p:spPr bwMode="auto">
          <a:xfrm>
            <a:off x="6513514" y="5873750"/>
            <a:ext cx="492125"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4" name="Oval 28"/>
          <p:cNvSpPr>
            <a:spLocks noChangeArrowheads="1"/>
          </p:cNvSpPr>
          <p:nvPr/>
        </p:nvSpPr>
        <p:spPr bwMode="auto">
          <a:xfrm>
            <a:off x="6521450" y="5878514"/>
            <a:ext cx="477838" cy="517525"/>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5" name="Oval 29"/>
          <p:cNvSpPr>
            <a:spLocks noChangeArrowheads="1"/>
          </p:cNvSpPr>
          <p:nvPr/>
        </p:nvSpPr>
        <p:spPr bwMode="auto">
          <a:xfrm>
            <a:off x="5162550" y="4816475"/>
            <a:ext cx="490538" cy="52863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6" name="Oval 30"/>
          <p:cNvSpPr>
            <a:spLocks noChangeArrowheads="1"/>
          </p:cNvSpPr>
          <p:nvPr/>
        </p:nvSpPr>
        <p:spPr bwMode="auto">
          <a:xfrm>
            <a:off x="5168900" y="4822825"/>
            <a:ext cx="477838" cy="515938"/>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7" name="Oval 31"/>
          <p:cNvSpPr>
            <a:spLocks noChangeArrowheads="1"/>
          </p:cNvSpPr>
          <p:nvPr/>
        </p:nvSpPr>
        <p:spPr bwMode="auto">
          <a:xfrm>
            <a:off x="6513514" y="3627439"/>
            <a:ext cx="492125" cy="528637"/>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8" name="Oval 32"/>
          <p:cNvSpPr>
            <a:spLocks noChangeArrowheads="1"/>
          </p:cNvSpPr>
          <p:nvPr/>
        </p:nvSpPr>
        <p:spPr bwMode="auto">
          <a:xfrm>
            <a:off x="6521450" y="3633789"/>
            <a:ext cx="477838" cy="515937"/>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59" name="Oval 33"/>
          <p:cNvSpPr>
            <a:spLocks noChangeArrowheads="1"/>
          </p:cNvSpPr>
          <p:nvPr/>
        </p:nvSpPr>
        <p:spPr bwMode="auto">
          <a:xfrm>
            <a:off x="3810000" y="5873750"/>
            <a:ext cx="490538" cy="5270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60" name="Oval 34"/>
          <p:cNvSpPr>
            <a:spLocks noChangeArrowheads="1"/>
          </p:cNvSpPr>
          <p:nvPr/>
        </p:nvSpPr>
        <p:spPr bwMode="auto">
          <a:xfrm>
            <a:off x="3816350" y="5878514"/>
            <a:ext cx="477838" cy="517525"/>
          </a:xfrm>
          <a:prstGeom prst="ellipse">
            <a:avLst/>
          </a:prstGeom>
          <a:noFill/>
          <a:ln w="412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lang="zh-CN" altLang="en-US" sz="1800">
              <a:latin typeface="Tahoma" panose="020B0604030504040204" pitchFamily="34" charset="0"/>
            </a:endParaRPr>
          </a:p>
        </p:txBody>
      </p:sp>
      <p:sp>
        <p:nvSpPr>
          <p:cNvPr id="26661" name="Rectangle 35"/>
          <p:cNvSpPr>
            <a:spLocks noChangeArrowheads="1"/>
          </p:cNvSpPr>
          <p:nvPr/>
        </p:nvSpPr>
        <p:spPr bwMode="auto">
          <a:xfrm>
            <a:off x="3959225" y="3686175"/>
            <a:ext cx="198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a</a:t>
            </a:r>
            <a:endParaRPr lang="en-US" altLang="en-US" sz="2400">
              <a:latin typeface="Times" panose="02020603050405020304" pitchFamily="18" charset="0"/>
            </a:endParaRPr>
          </a:p>
        </p:txBody>
      </p:sp>
      <p:sp>
        <p:nvSpPr>
          <p:cNvPr id="26662" name="Rectangle 36"/>
          <p:cNvSpPr>
            <a:spLocks noChangeArrowheads="1"/>
          </p:cNvSpPr>
          <p:nvPr/>
        </p:nvSpPr>
        <p:spPr bwMode="auto">
          <a:xfrm>
            <a:off x="6664325" y="3730625"/>
            <a:ext cx="198438"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b</a:t>
            </a:r>
            <a:endParaRPr lang="en-US" altLang="en-US" sz="2400">
              <a:latin typeface="Times" panose="02020603050405020304" pitchFamily="18" charset="0"/>
            </a:endParaRPr>
          </a:p>
        </p:txBody>
      </p:sp>
      <p:sp>
        <p:nvSpPr>
          <p:cNvPr id="26663" name="Rectangle 37"/>
          <p:cNvSpPr>
            <a:spLocks noChangeArrowheads="1"/>
          </p:cNvSpPr>
          <p:nvPr/>
        </p:nvSpPr>
        <p:spPr bwMode="auto">
          <a:xfrm>
            <a:off x="5326063" y="4875214"/>
            <a:ext cx="17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c</a:t>
            </a:r>
            <a:endParaRPr lang="en-US" altLang="en-US" sz="2400">
              <a:latin typeface="Times" panose="02020603050405020304" pitchFamily="18" charset="0"/>
            </a:endParaRPr>
          </a:p>
        </p:txBody>
      </p:sp>
      <p:sp>
        <p:nvSpPr>
          <p:cNvPr id="26664" name="Rectangle 38"/>
          <p:cNvSpPr>
            <a:spLocks noChangeArrowheads="1"/>
          </p:cNvSpPr>
          <p:nvPr/>
        </p:nvSpPr>
        <p:spPr bwMode="auto">
          <a:xfrm>
            <a:off x="3959225" y="5961064"/>
            <a:ext cx="1984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d</a:t>
            </a:r>
            <a:endParaRPr lang="en-US" altLang="en-US" sz="2400">
              <a:latin typeface="Times" panose="02020603050405020304" pitchFamily="18" charset="0"/>
            </a:endParaRPr>
          </a:p>
        </p:txBody>
      </p:sp>
      <p:sp>
        <p:nvSpPr>
          <p:cNvPr id="26665" name="Rectangle 39"/>
          <p:cNvSpPr>
            <a:spLocks noChangeArrowheads="1"/>
          </p:cNvSpPr>
          <p:nvPr/>
        </p:nvSpPr>
        <p:spPr bwMode="auto">
          <a:xfrm>
            <a:off x="6678613" y="5932489"/>
            <a:ext cx="200376"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en-US" sz="2800">
                <a:solidFill>
                  <a:srgbClr val="000000"/>
                </a:solidFill>
                <a:latin typeface="Arial" panose="020B0604020202020204" pitchFamily="34" charset="0"/>
              </a:rPr>
              <a:t>e</a:t>
            </a:r>
            <a:endParaRPr lang="en-US" altLang="en-US" sz="2400">
              <a:latin typeface="Times" panose="02020603050405020304" pitchFamily="18" charset="0"/>
            </a:endParaRPr>
          </a:p>
        </p:txBody>
      </p:sp>
      <p:sp>
        <p:nvSpPr>
          <p:cNvPr id="15403" name="Rectangle 40"/>
          <p:cNvSpPr>
            <a:spLocks noChangeArrowheads="1"/>
          </p:cNvSpPr>
          <p:nvPr/>
        </p:nvSpPr>
        <p:spPr bwMode="auto">
          <a:xfrm>
            <a:off x="7696200" y="3886200"/>
            <a:ext cx="267493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r>
              <a:rPr lang="en-US" altLang="en-US" sz="2400">
                <a:latin typeface="Times" charset="0"/>
              </a:rPr>
              <a:t>V= {a,b,c,d,e}</a:t>
            </a:r>
          </a:p>
          <a:p>
            <a:pPr>
              <a:defRPr/>
            </a:pPr>
            <a:endParaRPr lang="en-US" altLang="en-US" sz="2400">
              <a:latin typeface="Times" charset="0"/>
            </a:endParaRPr>
          </a:p>
          <a:p>
            <a:pPr>
              <a:defRPr/>
            </a:pPr>
            <a:r>
              <a:rPr lang="en-US" altLang="en-US" sz="2400">
                <a:latin typeface="Times" charset="0"/>
              </a:rPr>
              <a:t>E= {(a,b),(a,c),(a,d),</a:t>
            </a:r>
          </a:p>
          <a:p>
            <a:pPr>
              <a:defRPr/>
            </a:pPr>
            <a:r>
              <a:rPr lang="en-US" altLang="en-US" sz="2400">
                <a:latin typeface="Times" charset="0"/>
              </a:rPr>
              <a:t>(b,e),(c,d),(c,e),</a:t>
            </a:r>
          </a:p>
          <a:p>
            <a:pPr>
              <a:defRPr/>
            </a:pPr>
            <a:r>
              <a:rPr lang="en-US" altLang="en-US" sz="2400">
                <a:latin typeface="Times" charset="0"/>
              </a:rPr>
              <a:t>(d,e)}</a:t>
            </a:r>
          </a:p>
        </p:txBody>
      </p:sp>
    </p:spTree>
    <p:extLst>
      <p:ext uri="{BB962C8B-B14F-4D97-AF65-F5344CB8AC3E}">
        <p14:creationId xmlns:p14="http://schemas.microsoft.com/office/powerpoint/2010/main" val="236220193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0C6F1DB-CF2F-954E-A150-438D411EF464}" type="datetime1">
              <a:rPr lang="en-US" altLang="zh-CN" smtClean="0"/>
              <a:pPr>
                <a:defRPr/>
              </a:pPr>
              <a:t>12/23/2018</a:t>
            </a:fld>
            <a:endParaRPr lang="en-US" altLang="zh-CN" smtClean="0"/>
          </a:p>
        </p:txBody>
      </p:sp>
      <p:sp>
        <p:nvSpPr>
          <p:cNvPr id="6656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6656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3A63050-36A0-4C3E-8B39-BD69C271C9D5}" type="slidenum">
              <a:rPr lang="en-US" altLang="zh-CN" smtClean="0"/>
              <a:pPr>
                <a:defRPr/>
              </a:pPr>
              <a:t>80</a:t>
            </a:fld>
            <a:endParaRPr lang="en-US" altLang="zh-CN" smtClean="0"/>
          </a:p>
        </p:txBody>
      </p:sp>
      <p:sp>
        <p:nvSpPr>
          <p:cNvPr id="66565" name="Rectangle 2"/>
          <p:cNvSpPr>
            <a:spLocks noGrp="1" noChangeArrowheads="1"/>
          </p:cNvSpPr>
          <p:nvPr>
            <p:ph type="title"/>
          </p:nvPr>
        </p:nvSpPr>
        <p:spPr/>
        <p:txBody>
          <a:bodyPr/>
          <a:lstStyle/>
          <a:p>
            <a:pPr eaLnBrk="1" hangingPunct="1">
              <a:defRPr/>
            </a:pPr>
            <a:r>
              <a:rPr lang="en-US" altLang="zh-CN" b="1"/>
              <a:t>Example of Prim's Algorithm</a:t>
            </a:r>
          </a:p>
        </p:txBody>
      </p:sp>
      <p:pic>
        <p:nvPicPr>
          <p:cNvPr id="6656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1" y="2168526"/>
            <a:ext cx="4068763" cy="3903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6656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0100" y="1808164"/>
            <a:ext cx="4184650"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4359808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956AA590-24D8-894A-BDC4-60EC078F7B32}" type="datetime1">
              <a:rPr lang="en-US" altLang="zh-CN" smtClean="0"/>
              <a:pPr>
                <a:defRPr/>
              </a:pPr>
              <a:t>12/23/2018</a:t>
            </a:fld>
            <a:endParaRPr lang="en-US" altLang="zh-CN" smtClean="0"/>
          </a:p>
        </p:txBody>
      </p:sp>
      <p:sp>
        <p:nvSpPr>
          <p:cNvPr id="686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686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CBA27C32-BCF5-4D2E-99D7-3C4220B27816}" type="slidenum">
              <a:rPr lang="en-US" altLang="zh-CN" smtClean="0"/>
              <a:pPr>
                <a:defRPr/>
              </a:pPr>
              <a:t>81</a:t>
            </a:fld>
            <a:endParaRPr lang="en-US" altLang="zh-CN" smtClean="0"/>
          </a:p>
        </p:txBody>
      </p:sp>
      <p:sp>
        <p:nvSpPr>
          <p:cNvPr id="68613" name="Rectangle 2"/>
          <p:cNvSpPr>
            <a:spLocks noGrp="1" noChangeArrowheads="1"/>
          </p:cNvSpPr>
          <p:nvPr>
            <p:ph type="title"/>
          </p:nvPr>
        </p:nvSpPr>
        <p:spPr/>
        <p:txBody>
          <a:bodyPr/>
          <a:lstStyle/>
          <a:p>
            <a:pPr eaLnBrk="1" hangingPunct="1">
              <a:defRPr/>
            </a:pPr>
            <a:r>
              <a:rPr lang="en-US" altLang="zh-CN" b="1"/>
              <a:t>Example of Prim's Algorithm</a:t>
            </a:r>
          </a:p>
        </p:txBody>
      </p:sp>
      <p:pic>
        <p:nvPicPr>
          <p:cNvPr id="6861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800" y="2024063"/>
            <a:ext cx="7956550" cy="436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64076548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3803FA9D-5BF0-164F-A4EE-6FFE68BA03E0}" type="datetime1">
              <a:rPr lang="en-US" altLang="zh-CN" smtClean="0"/>
              <a:pPr>
                <a:defRPr/>
              </a:pPr>
              <a:t>12/23/2018</a:t>
            </a:fld>
            <a:endParaRPr lang="en-US" altLang="zh-CN" smtClean="0"/>
          </a:p>
        </p:txBody>
      </p:sp>
      <p:sp>
        <p:nvSpPr>
          <p:cNvPr id="70659"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70660"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6FB4F57-7584-4615-A7C9-4AF0481DCF0B}" type="slidenum">
              <a:rPr lang="en-US" altLang="zh-CN" smtClean="0"/>
              <a:pPr>
                <a:defRPr/>
              </a:pPr>
              <a:t>82</a:t>
            </a:fld>
            <a:endParaRPr lang="en-US" altLang="zh-CN" smtClean="0"/>
          </a:p>
        </p:txBody>
      </p:sp>
      <p:sp>
        <p:nvSpPr>
          <p:cNvPr id="70661" name="Rectangle 2"/>
          <p:cNvSpPr>
            <a:spLocks noGrp="1" noChangeArrowheads="1"/>
          </p:cNvSpPr>
          <p:nvPr>
            <p:ph type="title"/>
          </p:nvPr>
        </p:nvSpPr>
        <p:spPr/>
        <p:txBody>
          <a:bodyPr/>
          <a:lstStyle/>
          <a:p>
            <a:pPr eaLnBrk="1" hangingPunct="1">
              <a:defRPr/>
            </a:pPr>
            <a:r>
              <a:rPr lang="en-US" altLang="zh-CN" b="1"/>
              <a:t>Example of Prim's Algorithm</a:t>
            </a:r>
          </a:p>
        </p:txBody>
      </p:sp>
      <p:pic>
        <p:nvPicPr>
          <p:cNvPr id="7066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2276475"/>
            <a:ext cx="4933950" cy="40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5124767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2D942DC-AD21-7F4F-A05E-C0B19708447D}" type="datetime1">
              <a:rPr lang="en-US" altLang="zh-CN" smtClean="0"/>
              <a:pPr>
                <a:defRPr/>
              </a:pPr>
              <a:t>12/23/2018</a:t>
            </a:fld>
            <a:endParaRPr lang="en-US" altLang="zh-CN" smtClean="0"/>
          </a:p>
        </p:txBody>
      </p:sp>
      <p:sp>
        <p:nvSpPr>
          <p:cNvPr id="72707"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72708"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F246D4A-F451-4BC7-9D6F-92894F57B13F}" type="slidenum">
              <a:rPr lang="en-US" altLang="zh-CN" smtClean="0"/>
              <a:pPr>
                <a:defRPr/>
              </a:pPr>
              <a:t>83</a:t>
            </a:fld>
            <a:endParaRPr lang="en-US" altLang="zh-CN" smtClean="0"/>
          </a:p>
        </p:txBody>
      </p:sp>
      <p:sp>
        <p:nvSpPr>
          <p:cNvPr id="72709" name="Rectangle 2"/>
          <p:cNvSpPr>
            <a:spLocks noGrp="1" noChangeArrowheads="1"/>
          </p:cNvSpPr>
          <p:nvPr>
            <p:ph type="title"/>
          </p:nvPr>
        </p:nvSpPr>
        <p:spPr/>
        <p:txBody>
          <a:bodyPr/>
          <a:lstStyle/>
          <a:p>
            <a:pPr eaLnBrk="1" hangingPunct="1">
              <a:defRPr/>
            </a:pPr>
            <a:r>
              <a:rPr lang="en-US" altLang="zh-CN" b="1"/>
              <a:t>Implementation of Prim's Algorithm</a:t>
            </a:r>
            <a:endParaRPr lang="en-US" altLang="zh-CN"/>
          </a:p>
        </p:txBody>
      </p:sp>
      <p:sp>
        <p:nvSpPr>
          <p:cNvPr id="72710" name="Rectangle 3"/>
          <p:cNvSpPr>
            <a:spLocks noGrp="1" noChangeArrowheads="1"/>
          </p:cNvSpPr>
          <p:nvPr>
            <p:ph type="body" idx="1"/>
          </p:nvPr>
        </p:nvSpPr>
        <p:spPr>
          <a:xfrm>
            <a:off x="1919288" y="1952625"/>
            <a:ext cx="7772400" cy="4114800"/>
          </a:xfrm>
        </p:spPr>
        <p:txBody>
          <a:bodyPr>
            <a:normAutofit fontScale="92500" lnSpcReduction="10000"/>
          </a:bodyPr>
          <a:lstStyle/>
          <a:p>
            <a:pPr eaLnBrk="1" hangingPunct="1">
              <a:lnSpc>
                <a:spcPct val="90000"/>
              </a:lnSpc>
              <a:buFont typeface="Wingdings" charset="2"/>
              <a:buNone/>
              <a:defRPr/>
            </a:pPr>
            <a:r>
              <a:rPr lang="en-US" altLang="zh-CN" sz="2400" b="1"/>
              <a:t>template </a:t>
            </a:r>
            <a:r>
              <a:rPr lang="en-US" altLang="zh-CN" sz="2400"/>
              <a:t>&lt;</a:t>
            </a:r>
            <a:r>
              <a:rPr lang="en-US" altLang="zh-CN" sz="2400" b="1"/>
              <a:t>class </a:t>
            </a:r>
            <a:r>
              <a:rPr lang="en-US" altLang="zh-CN" sz="2400"/>
              <a:t>Weight</a:t>
            </a:r>
            <a:r>
              <a:rPr lang="en-US" altLang="zh-CN" sz="2400" b="1"/>
              <a:t>, int </a:t>
            </a:r>
            <a:r>
              <a:rPr lang="en-US" altLang="zh-CN" sz="2400"/>
              <a:t>graph size&gt;</a:t>
            </a:r>
          </a:p>
          <a:p>
            <a:pPr eaLnBrk="1" hangingPunct="1">
              <a:lnSpc>
                <a:spcPct val="90000"/>
              </a:lnSpc>
              <a:buFont typeface="Wingdings" charset="2"/>
              <a:buNone/>
              <a:defRPr/>
            </a:pPr>
            <a:r>
              <a:rPr lang="en-US" altLang="zh-CN" sz="2400" b="1"/>
              <a:t>class </a:t>
            </a:r>
            <a:r>
              <a:rPr lang="en-US" altLang="zh-CN" sz="2400"/>
              <a:t>Network</a:t>
            </a:r>
            <a:r>
              <a:rPr lang="en-US" altLang="zh-CN" sz="2400" b="1"/>
              <a:t>: public </a:t>
            </a:r>
            <a:r>
              <a:rPr lang="en-US" altLang="zh-CN" sz="2400"/>
              <a:t>Digraph&lt;Weight</a:t>
            </a:r>
            <a:r>
              <a:rPr lang="en-US" altLang="zh-CN" sz="2400" b="1"/>
              <a:t>, </a:t>
            </a:r>
            <a:r>
              <a:rPr lang="en-US" altLang="zh-CN" sz="2400"/>
              <a:t>graph size&gt; {</a:t>
            </a:r>
          </a:p>
          <a:p>
            <a:pPr eaLnBrk="1" hangingPunct="1">
              <a:lnSpc>
                <a:spcPct val="90000"/>
              </a:lnSpc>
              <a:buFont typeface="Wingdings" charset="2"/>
              <a:buNone/>
              <a:defRPr/>
            </a:pPr>
            <a:r>
              <a:rPr lang="en-US" altLang="zh-CN" sz="2400" b="1"/>
              <a:t>public:</a:t>
            </a:r>
          </a:p>
          <a:p>
            <a:pPr eaLnBrk="1" hangingPunct="1">
              <a:lnSpc>
                <a:spcPct val="90000"/>
              </a:lnSpc>
              <a:buFont typeface="Wingdings" charset="2"/>
              <a:buNone/>
              <a:defRPr/>
            </a:pPr>
            <a:r>
              <a:rPr lang="en-US" altLang="zh-CN" sz="2400"/>
              <a:t>Network( )</a:t>
            </a:r>
            <a:r>
              <a:rPr lang="en-US" altLang="zh-CN" sz="2400" b="1"/>
              <a:t>;</a:t>
            </a:r>
          </a:p>
          <a:p>
            <a:pPr eaLnBrk="1" hangingPunct="1">
              <a:lnSpc>
                <a:spcPct val="90000"/>
              </a:lnSpc>
              <a:buFont typeface="Wingdings" charset="2"/>
              <a:buNone/>
              <a:defRPr/>
            </a:pPr>
            <a:r>
              <a:rPr lang="en-US" altLang="zh-CN" sz="2400" b="1"/>
              <a:t>void </a:t>
            </a:r>
            <a:r>
              <a:rPr lang="en-US" altLang="zh-CN" sz="2400"/>
              <a:t>read( )</a:t>
            </a:r>
            <a:r>
              <a:rPr lang="en-US" altLang="zh-CN" sz="2400" b="1"/>
              <a:t>; // </a:t>
            </a:r>
            <a:r>
              <a:rPr lang="en-US" altLang="zh-CN" sz="2400"/>
              <a:t>overridden method to enter a Network</a:t>
            </a:r>
          </a:p>
          <a:p>
            <a:pPr eaLnBrk="1" hangingPunct="1">
              <a:lnSpc>
                <a:spcPct val="90000"/>
              </a:lnSpc>
              <a:buFont typeface="Wingdings" charset="2"/>
              <a:buNone/>
              <a:defRPr/>
            </a:pPr>
            <a:r>
              <a:rPr lang="en-US" altLang="zh-CN" sz="2400" b="1"/>
              <a:t>void </a:t>
            </a:r>
            <a:r>
              <a:rPr lang="en-US" altLang="zh-CN" sz="2400"/>
              <a:t>make empty(</a:t>
            </a:r>
            <a:r>
              <a:rPr lang="en-US" altLang="zh-CN" sz="2400" b="1"/>
              <a:t>int </a:t>
            </a:r>
            <a:r>
              <a:rPr lang="en-US" altLang="zh-CN" sz="2400"/>
              <a:t>size = 0)</a:t>
            </a:r>
            <a:r>
              <a:rPr lang="en-US" altLang="zh-CN" sz="2400" b="1"/>
              <a:t>;</a:t>
            </a:r>
          </a:p>
          <a:p>
            <a:pPr eaLnBrk="1" hangingPunct="1">
              <a:lnSpc>
                <a:spcPct val="90000"/>
              </a:lnSpc>
              <a:buFont typeface="Wingdings" charset="2"/>
              <a:buNone/>
              <a:defRPr/>
            </a:pPr>
            <a:r>
              <a:rPr lang="en-US" altLang="zh-CN" sz="2400" b="1"/>
              <a:t>void </a:t>
            </a:r>
            <a:r>
              <a:rPr lang="en-US" altLang="zh-CN" sz="2400"/>
              <a:t>add edge(Vertex v</a:t>
            </a:r>
            <a:r>
              <a:rPr lang="en-US" altLang="zh-CN" sz="2400" b="1"/>
              <a:t>, </a:t>
            </a:r>
            <a:r>
              <a:rPr lang="en-US" altLang="zh-CN" sz="2400"/>
              <a:t>Vertex w</a:t>
            </a:r>
            <a:r>
              <a:rPr lang="en-US" altLang="zh-CN" sz="2400" b="1"/>
              <a:t>, </a:t>
            </a:r>
            <a:r>
              <a:rPr lang="en-US" altLang="zh-CN" sz="2400"/>
              <a:t>Weight x)</a:t>
            </a:r>
            <a:r>
              <a:rPr lang="en-US" altLang="zh-CN" sz="2400" b="1"/>
              <a:t>;</a:t>
            </a:r>
          </a:p>
          <a:p>
            <a:pPr eaLnBrk="1" hangingPunct="1">
              <a:lnSpc>
                <a:spcPct val="90000"/>
              </a:lnSpc>
              <a:buFont typeface="Wingdings" charset="2"/>
              <a:buNone/>
              <a:defRPr/>
            </a:pPr>
            <a:r>
              <a:rPr lang="en-US" altLang="zh-CN" sz="2400" b="1"/>
              <a:t>void </a:t>
            </a:r>
            <a:r>
              <a:rPr lang="en-US" altLang="zh-CN" sz="2400"/>
              <a:t>minimal spanning(Vertex source</a:t>
            </a:r>
            <a:r>
              <a:rPr lang="en-US" altLang="zh-CN" sz="2400" b="1"/>
              <a:t>,</a:t>
            </a:r>
          </a:p>
          <a:p>
            <a:pPr eaLnBrk="1" hangingPunct="1">
              <a:lnSpc>
                <a:spcPct val="90000"/>
              </a:lnSpc>
              <a:buFont typeface="Wingdings" charset="2"/>
              <a:buNone/>
              <a:defRPr/>
            </a:pPr>
            <a:r>
              <a:rPr lang="en-US" altLang="zh-CN" sz="2400"/>
              <a:t>Network&lt;Weight</a:t>
            </a:r>
            <a:r>
              <a:rPr lang="en-US" altLang="zh-CN" sz="2400" b="1"/>
              <a:t>, </a:t>
            </a:r>
            <a:r>
              <a:rPr lang="en-US" altLang="zh-CN" sz="2400"/>
              <a:t>graph size&gt; &amp;tree) </a:t>
            </a:r>
            <a:r>
              <a:rPr lang="en-US" altLang="zh-CN" sz="2400" b="1"/>
              <a:t>const;</a:t>
            </a:r>
          </a:p>
          <a:p>
            <a:pPr eaLnBrk="1" hangingPunct="1">
              <a:lnSpc>
                <a:spcPct val="90000"/>
              </a:lnSpc>
              <a:buFont typeface="Wingdings" charset="2"/>
              <a:buNone/>
              <a:defRPr/>
            </a:pPr>
            <a:r>
              <a:rPr lang="en-US" altLang="zh-CN" sz="2400"/>
              <a:t>}</a:t>
            </a:r>
            <a:r>
              <a:rPr lang="en-US" altLang="zh-CN" sz="2400" b="1"/>
              <a:t>;</a:t>
            </a:r>
            <a:endParaRPr lang="en-US" altLang="zh-CN" sz="2400"/>
          </a:p>
          <a:p>
            <a:pPr eaLnBrk="1" hangingPunct="1">
              <a:lnSpc>
                <a:spcPct val="90000"/>
              </a:lnSpc>
              <a:buFont typeface="Wingdings" charset="2"/>
              <a:buNone/>
              <a:defRPr/>
            </a:pPr>
            <a:endParaRPr lang="en-US" altLang="zh-CN" sz="2400"/>
          </a:p>
        </p:txBody>
      </p:sp>
    </p:spTree>
    <p:extLst>
      <p:ext uri="{BB962C8B-B14F-4D97-AF65-F5344CB8AC3E}">
        <p14:creationId xmlns:p14="http://schemas.microsoft.com/office/powerpoint/2010/main" val="33534139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BBA6B416-4F65-9146-B315-7281531A66EF}" type="datetime1">
              <a:rPr lang="en-US" altLang="zh-CN" smtClean="0"/>
              <a:pPr>
                <a:defRPr/>
              </a:pPr>
              <a:t>12/23/2018</a:t>
            </a:fld>
            <a:endParaRPr lang="en-US" altLang="zh-CN" smtClean="0"/>
          </a:p>
        </p:txBody>
      </p:sp>
      <p:sp>
        <p:nvSpPr>
          <p:cNvPr id="74755"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74756"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0D377497-7A5F-4C40-AA4F-84D586671A2E}" type="slidenum">
              <a:rPr lang="en-US" altLang="zh-CN" smtClean="0"/>
              <a:pPr>
                <a:defRPr/>
              </a:pPr>
              <a:t>84</a:t>
            </a:fld>
            <a:endParaRPr lang="en-US" altLang="zh-CN" smtClean="0"/>
          </a:p>
        </p:txBody>
      </p:sp>
      <p:sp>
        <p:nvSpPr>
          <p:cNvPr id="74757" name="Text Box 4"/>
          <p:cNvSpPr txBox="1">
            <a:spLocks noChangeArrowheads="1"/>
          </p:cNvSpPr>
          <p:nvPr/>
        </p:nvSpPr>
        <p:spPr bwMode="auto">
          <a:xfrm>
            <a:off x="2027238" y="476251"/>
            <a:ext cx="8316912" cy="58832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r>
              <a:rPr lang="en-US" altLang="zh-CN" sz="2000" b="1" dirty="0">
                <a:latin typeface="Times New Roman" charset="0"/>
              </a:rPr>
              <a:t>template &lt;class Weight, </a:t>
            </a:r>
            <a:r>
              <a:rPr lang="en-US" altLang="zh-CN" sz="2000" b="1" dirty="0" err="1">
                <a:latin typeface="Times New Roman" charset="0"/>
              </a:rPr>
              <a:t>int</a:t>
            </a:r>
            <a:r>
              <a:rPr lang="en-US" altLang="zh-CN" sz="2000" b="1" dirty="0">
                <a:latin typeface="Times New Roman" charset="0"/>
              </a:rPr>
              <a:t> graph size&gt;</a:t>
            </a:r>
          </a:p>
          <a:p>
            <a:pPr eaLnBrk="1" hangingPunct="1">
              <a:defRPr/>
            </a:pPr>
            <a:r>
              <a:rPr lang="en-US" altLang="zh-CN" sz="2000" b="1" dirty="0">
                <a:latin typeface="Times New Roman" charset="0"/>
              </a:rPr>
              <a:t>void Network &lt; Weight, graph size &gt; :: minimal spanning(Vertex source, Network&lt;Weight, graph size&gt; &amp;tree) </a:t>
            </a:r>
            <a:r>
              <a:rPr lang="en-US" altLang="zh-CN" sz="2000" b="1" dirty="0" err="1">
                <a:latin typeface="Times New Roman" charset="0"/>
              </a:rPr>
              <a:t>const</a:t>
            </a:r>
            <a:endParaRPr lang="en-US" altLang="zh-CN" sz="2000" b="1" dirty="0">
              <a:latin typeface="Times New Roman" charset="0"/>
            </a:endParaRPr>
          </a:p>
          <a:p>
            <a:pPr eaLnBrk="1" hangingPunct="1">
              <a:defRPr/>
            </a:pPr>
            <a:r>
              <a:rPr lang="en-US" altLang="zh-CN" sz="2000" b="1" dirty="0">
                <a:latin typeface="Times New Roman" charset="0"/>
              </a:rPr>
              <a:t>/* Post: The Network tree contains a minimal spanning tree for the connected component</a:t>
            </a:r>
          </a:p>
          <a:p>
            <a:pPr eaLnBrk="1" hangingPunct="1">
              <a:defRPr/>
            </a:pPr>
            <a:r>
              <a:rPr lang="en-US" altLang="zh-CN" sz="2000" b="1" dirty="0">
                <a:latin typeface="Times New Roman" charset="0"/>
              </a:rPr>
              <a:t>of the original Network that contains vertex source. */</a:t>
            </a:r>
          </a:p>
          <a:p>
            <a:pPr eaLnBrk="1" hangingPunct="1">
              <a:defRPr/>
            </a:pPr>
            <a:r>
              <a:rPr lang="en-US" altLang="zh-CN" sz="2000" b="1" dirty="0">
                <a:latin typeface="Times New Roman" charset="0"/>
              </a:rPr>
              <a:t>{ </a:t>
            </a:r>
          </a:p>
          <a:p>
            <a:pPr eaLnBrk="1" hangingPunct="1">
              <a:defRPr/>
            </a:pPr>
            <a:r>
              <a:rPr lang="en-US" altLang="zh-CN" sz="2000" b="1" dirty="0">
                <a:latin typeface="Times New Roman" charset="0"/>
              </a:rPr>
              <a:t>      </a:t>
            </a:r>
            <a:r>
              <a:rPr lang="en-US" altLang="zh-CN" sz="2000" b="1" dirty="0" err="1">
                <a:latin typeface="Times New Roman" charset="0"/>
              </a:rPr>
              <a:t>tree.make</a:t>
            </a:r>
            <a:r>
              <a:rPr lang="en-US" altLang="zh-CN" sz="2000" b="1" dirty="0">
                <a:latin typeface="Times New Roman" charset="0"/>
              </a:rPr>
              <a:t> empty(count);</a:t>
            </a:r>
          </a:p>
          <a:p>
            <a:pPr eaLnBrk="1" hangingPunct="1">
              <a:defRPr/>
            </a:pPr>
            <a:r>
              <a:rPr lang="en-US" altLang="zh-CN" sz="2000" b="1" dirty="0">
                <a:solidFill>
                  <a:srgbClr val="FF0000"/>
                </a:solidFill>
                <a:latin typeface="Times New Roman" charset="0"/>
              </a:rPr>
              <a:t>      bool component[graph size]; // Vertices in set X</a:t>
            </a:r>
          </a:p>
          <a:p>
            <a:pPr eaLnBrk="1" hangingPunct="1">
              <a:defRPr/>
            </a:pPr>
            <a:r>
              <a:rPr lang="en-US" altLang="zh-CN" sz="2000" dirty="0">
                <a:solidFill>
                  <a:srgbClr val="FF0000"/>
                </a:solidFill>
                <a:latin typeface="Times New Roman" charset="0"/>
              </a:rPr>
              <a:t>     </a:t>
            </a:r>
            <a:r>
              <a:rPr lang="en-US" altLang="zh-CN" sz="2000" b="1" dirty="0">
                <a:solidFill>
                  <a:srgbClr val="FF0000"/>
                </a:solidFill>
                <a:latin typeface="Times New Roman" charset="0"/>
              </a:rPr>
              <a:t>Weight distance[graph size]; // Distances of vertices adjacent to X</a:t>
            </a:r>
          </a:p>
          <a:p>
            <a:pPr eaLnBrk="1" hangingPunct="1">
              <a:defRPr/>
            </a:pPr>
            <a:r>
              <a:rPr lang="en-US" altLang="zh-CN" sz="2000" b="1" dirty="0">
                <a:solidFill>
                  <a:srgbClr val="FF0000"/>
                </a:solidFill>
                <a:latin typeface="Times New Roman" charset="0"/>
              </a:rPr>
              <a:t>     Vertex neighbor[graph size]; // Nearest neighbor in set X</a:t>
            </a:r>
          </a:p>
          <a:p>
            <a:pPr eaLnBrk="1" hangingPunct="1">
              <a:defRPr/>
            </a:pPr>
            <a:r>
              <a:rPr lang="en-US" altLang="zh-CN" sz="2000" b="1" dirty="0">
                <a:latin typeface="Times New Roman" charset="0"/>
              </a:rPr>
              <a:t>     Vertex w;</a:t>
            </a:r>
          </a:p>
          <a:p>
            <a:pPr eaLnBrk="1" hangingPunct="1">
              <a:defRPr/>
            </a:pPr>
            <a:r>
              <a:rPr lang="en-US" altLang="zh-CN" sz="2000" b="1" dirty="0">
                <a:latin typeface="Times New Roman" charset="0"/>
              </a:rPr>
              <a:t>     for (w = 0; w &lt; count; w++) {</a:t>
            </a:r>
          </a:p>
          <a:p>
            <a:pPr eaLnBrk="1" hangingPunct="1">
              <a:defRPr/>
            </a:pPr>
            <a:r>
              <a:rPr lang="en-US" altLang="zh-CN" sz="2000" b="1" dirty="0">
                <a:latin typeface="Times New Roman" charset="0"/>
              </a:rPr>
              <a:t>             component[w] = false;</a:t>
            </a:r>
          </a:p>
          <a:p>
            <a:pPr eaLnBrk="1" hangingPunct="1">
              <a:defRPr/>
            </a:pPr>
            <a:r>
              <a:rPr lang="en-US" altLang="zh-CN" sz="2000" b="1" dirty="0">
                <a:latin typeface="Times New Roman" charset="0"/>
              </a:rPr>
              <a:t>             distance[w] = adjacency[source][w];</a:t>
            </a:r>
          </a:p>
          <a:p>
            <a:pPr eaLnBrk="1" hangingPunct="1">
              <a:defRPr/>
            </a:pPr>
            <a:r>
              <a:rPr lang="en-US" altLang="zh-CN" sz="2000" b="1" dirty="0">
                <a:latin typeface="Times New Roman" charset="0"/>
              </a:rPr>
              <a:t>           neighbor[w] = source; </a:t>
            </a:r>
          </a:p>
          <a:p>
            <a:pPr eaLnBrk="1" hangingPunct="1">
              <a:defRPr/>
            </a:pPr>
            <a:r>
              <a:rPr lang="en-US" altLang="zh-CN" sz="2000" b="1" dirty="0">
                <a:latin typeface="Times New Roman" charset="0"/>
              </a:rPr>
              <a:t>   }</a:t>
            </a:r>
          </a:p>
          <a:p>
            <a:pPr eaLnBrk="1" hangingPunct="1">
              <a:defRPr/>
            </a:pPr>
            <a:endParaRPr lang="en-US" altLang="zh-CN" sz="2000" b="1" dirty="0">
              <a:latin typeface="Times New Roman" charset="0"/>
            </a:endParaRPr>
          </a:p>
          <a:p>
            <a:pPr eaLnBrk="1" hangingPunct="1">
              <a:defRPr/>
            </a:pPr>
            <a:r>
              <a:rPr lang="en-US" altLang="zh-CN" sz="2000" b="1" dirty="0">
                <a:latin typeface="Times New Roman" charset="0"/>
              </a:rPr>
              <a:t>  component[source] = true; // source alone is in the set X.</a:t>
            </a:r>
          </a:p>
        </p:txBody>
      </p:sp>
    </p:spTree>
    <p:extLst>
      <p:ext uri="{BB962C8B-B14F-4D97-AF65-F5344CB8AC3E}">
        <p14:creationId xmlns:p14="http://schemas.microsoft.com/office/powerpoint/2010/main" val="26091032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C5B1D9D-1945-E34D-8A7F-5215C50DF044}" type="datetime1">
              <a:rPr lang="en-US" altLang="zh-CN" smtClean="0"/>
              <a:pPr>
                <a:defRPr/>
              </a:pPr>
              <a:t>12/23/2018</a:t>
            </a:fld>
            <a:endParaRPr lang="en-US" altLang="zh-CN" smtClean="0"/>
          </a:p>
        </p:txBody>
      </p:sp>
      <p:sp>
        <p:nvSpPr>
          <p:cNvPr id="76803"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76804"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8C1A8B0-7301-490C-94DB-1A980A8C6CBE}" type="slidenum">
              <a:rPr lang="en-US" altLang="zh-CN" smtClean="0"/>
              <a:pPr>
                <a:defRPr/>
              </a:pPr>
              <a:t>85</a:t>
            </a:fld>
            <a:endParaRPr lang="en-US" altLang="zh-CN" smtClean="0"/>
          </a:p>
        </p:txBody>
      </p:sp>
      <p:sp>
        <p:nvSpPr>
          <p:cNvPr id="76805" name="Text Box 4"/>
          <p:cNvSpPr txBox="1">
            <a:spLocks noChangeArrowheads="1"/>
          </p:cNvSpPr>
          <p:nvPr/>
        </p:nvSpPr>
        <p:spPr bwMode="auto">
          <a:xfrm>
            <a:off x="2171701" y="692151"/>
            <a:ext cx="8208963" cy="54784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r>
              <a:rPr lang="en-US" altLang="zh-CN" b="1" dirty="0">
                <a:latin typeface="Times New Roman" charset="0"/>
              </a:rPr>
              <a:t>for (</a:t>
            </a:r>
            <a:r>
              <a:rPr lang="en-US" altLang="zh-CN" b="1" dirty="0" err="1">
                <a:latin typeface="Times New Roman" charset="0"/>
              </a:rPr>
              <a:t>int</a:t>
            </a:r>
            <a:r>
              <a:rPr lang="en-US" altLang="zh-CN" b="1" dirty="0">
                <a:latin typeface="Times New Roman" charset="0"/>
              </a:rPr>
              <a:t> </a:t>
            </a:r>
            <a:r>
              <a:rPr lang="en-US" altLang="zh-CN" b="1" dirty="0" err="1">
                <a:latin typeface="Times New Roman" charset="0"/>
              </a:rPr>
              <a:t>i</a:t>
            </a:r>
            <a:r>
              <a:rPr lang="en-US" altLang="zh-CN" b="1" dirty="0">
                <a:latin typeface="Times New Roman" charset="0"/>
              </a:rPr>
              <a:t> = 1; </a:t>
            </a:r>
            <a:r>
              <a:rPr lang="en-US" altLang="zh-CN" b="1" dirty="0" err="1">
                <a:latin typeface="Times New Roman" charset="0"/>
              </a:rPr>
              <a:t>i</a:t>
            </a:r>
            <a:r>
              <a:rPr lang="en-US" altLang="zh-CN" b="1" dirty="0">
                <a:latin typeface="Times New Roman" charset="0"/>
              </a:rPr>
              <a:t> &lt; </a:t>
            </a:r>
            <a:r>
              <a:rPr lang="en-US" altLang="zh-CN" sz="2000" b="1" dirty="0">
                <a:latin typeface="Times New Roman" charset="0"/>
              </a:rPr>
              <a:t>count</a:t>
            </a:r>
            <a:r>
              <a:rPr lang="en-US" altLang="zh-CN" b="1" dirty="0">
                <a:latin typeface="Times New Roman" charset="0"/>
              </a:rPr>
              <a:t>; </a:t>
            </a:r>
            <a:r>
              <a:rPr lang="en-US" altLang="zh-CN" b="1" dirty="0" err="1">
                <a:latin typeface="Times New Roman" charset="0"/>
              </a:rPr>
              <a:t>i</a:t>
            </a:r>
            <a:r>
              <a:rPr lang="en-US" altLang="zh-CN" b="1" dirty="0">
                <a:latin typeface="Times New Roman" charset="0"/>
              </a:rPr>
              <a:t>++) {</a:t>
            </a:r>
          </a:p>
          <a:p>
            <a:pPr eaLnBrk="1" hangingPunct="1">
              <a:defRPr/>
            </a:pPr>
            <a:r>
              <a:rPr lang="en-US" altLang="zh-CN" b="1" dirty="0">
                <a:latin typeface="Times New Roman" charset="0"/>
              </a:rPr>
              <a:t>      Vertex v; // Add one vertex v to X on each pass.</a:t>
            </a:r>
          </a:p>
          <a:p>
            <a:pPr eaLnBrk="1" hangingPunct="1">
              <a:defRPr/>
            </a:pPr>
            <a:r>
              <a:rPr lang="en-US" altLang="zh-CN" b="1" dirty="0">
                <a:latin typeface="Times New Roman" charset="0"/>
              </a:rPr>
              <a:t>     Weight min = </a:t>
            </a:r>
            <a:r>
              <a:rPr lang="en-US" altLang="zh-CN" b="1" dirty="0" err="1">
                <a:latin typeface="Times New Roman" charset="0"/>
              </a:rPr>
              <a:t>innity</a:t>
            </a:r>
            <a:r>
              <a:rPr lang="en-US" altLang="zh-CN" b="1" dirty="0">
                <a:latin typeface="Times New Roman" charset="0"/>
              </a:rPr>
              <a:t>;</a:t>
            </a:r>
          </a:p>
          <a:p>
            <a:pPr eaLnBrk="1" hangingPunct="1">
              <a:defRPr/>
            </a:pPr>
            <a:r>
              <a:rPr lang="en-US" altLang="zh-CN" b="1" dirty="0">
                <a:latin typeface="Times New Roman" charset="0"/>
              </a:rPr>
              <a:t>    for (w = 0; w &lt; count; w++) if (!component[w])</a:t>
            </a:r>
          </a:p>
          <a:p>
            <a:pPr eaLnBrk="1" hangingPunct="1">
              <a:defRPr/>
            </a:pPr>
            <a:r>
              <a:rPr lang="en-US" altLang="zh-CN" b="1" dirty="0">
                <a:latin typeface="Times New Roman" charset="0"/>
              </a:rPr>
              <a:t>         if (distance[w] &lt; min) {</a:t>
            </a:r>
          </a:p>
          <a:p>
            <a:pPr eaLnBrk="1" hangingPunct="1">
              <a:defRPr/>
            </a:pPr>
            <a:r>
              <a:rPr lang="en-US" altLang="zh-CN" b="1" dirty="0">
                <a:latin typeface="Times New Roman" charset="0"/>
              </a:rPr>
              <a:t>                v = w;</a:t>
            </a:r>
          </a:p>
          <a:p>
            <a:pPr eaLnBrk="1" hangingPunct="1">
              <a:defRPr/>
            </a:pPr>
            <a:r>
              <a:rPr lang="en-US" altLang="zh-CN" b="1" dirty="0">
                <a:latin typeface="Times New Roman" charset="0"/>
              </a:rPr>
              <a:t>                min = distance[w]; </a:t>
            </a:r>
            <a:r>
              <a:rPr lang="en-US" altLang="zh-CN" b="1" dirty="0" smtClean="0">
                <a:latin typeface="Times New Roman" charset="0"/>
              </a:rPr>
              <a:t>} //</a:t>
            </a:r>
            <a:r>
              <a:rPr lang="zh-CN" altLang="en-US" b="1" dirty="0" smtClean="0">
                <a:latin typeface="Times New Roman" charset="0"/>
              </a:rPr>
              <a:t>每次取</a:t>
            </a:r>
            <a:r>
              <a:rPr lang="en-US" altLang="zh-CN" b="1" dirty="0" smtClean="0">
                <a:latin typeface="Times New Roman" charset="0"/>
              </a:rPr>
              <a:t>distance</a:t>
            </a:r>
            <a:r>
              <a:rPr lang="zh-CN" altLang="en-US" b="1" dirty="0" smtClean="0">
                <a:latin typeface="Times New Roman" charset="0"/>
              </a:rPr>
              <a:t>最小的</a:t>
            </a:r>
            <a:r>
              <a:rPr lang="en-US" altLang="zh-CN" b="1" dirty="0" smtClean="0">
                <a:latin typeface="Times New Roman" charset="0"/>
              </a:rPr>
              <a:t>,</a:t>
            </a:r>
            <a:r>
              <a:rPr lang="zh-CN" altLang="en-US" b="1" dirty="0" smtClean="0">
                <a:latin typeface="Times New Roman" charset="0"/>
              </a:rPr>
              <a:t>记为</a:t>
            </a:r>
            <a:r>
              <a:rPr lang="en-US" altLang="zh-CN" b="1" dirty="0" smtClean="0">
                <a:latin typeface="Times New Roman" charset="0"/>
              </a:rPr>
              <a:t>v</a:t>
            </a:r>
            <a:endParaRPr lang="en-US" altLang="zh-CN" b="1" dirty="0">
              <a:latin typeface="Times New Roman" charset="0"/>
            </a:endParaRPr>
          </a:p>
          <a:p>
            <a:pPr eaLnBrk="1" hangingPunct="1">
              <a:defRPr/>
            </a:pPr>
            <a:r>
              <a:rPr lang="en-US" altLang="zh-CN" b="1" dirty="0">
                <a:latin typeface="Times New Roman" charset="0"/>
              </a:rPr>
              <a:t>       if (min &lt; </a:t>
            </a:r>
            <a:r>
              <a:rPr lang="en-US" altLang="zh-CN" b="1" dirty="0" err="1">
                <a:latin typeface="Times New Roman" charset="0"/>
              </a:rPr>
              <a:t>innity</a:t>
            </a:r>
            <a:r>
              <a:rPr lang="en-US" altLang="zh-CN" b="1" dirty="0">
                <a:latin typeface="Times New Roman" charset="0"/>
              </a:rPr>
              <a:t>) </a:t>
            </a:r>
            <a:r>
              <a:rPr lang="en-US" altLang="zh-CN" b="1" dirty="0" smtClean="0">
                <a:latin typeface="Times New Roman" charset="0"/>
              </a:rPr>
              <a:t>{  </a:t>
            </a:r>
            <a:endParaRPr lang="en-US" altLang="zh-CN" b="1" dirty="0">
              <a:latin typeface="Times New Roman" charset="0"/>
            </a:endParaRPr>
          </a:p>
          <a:p>
            <a:pPr eaLnBrk="1" hangingPunct="1">
              <a:defRPr/>
            </a:pPr>
            <a:r>
              <a:rPr lang="en-US" altLang="zh-CN" b="1" dirty="0">
                <a:latin typeface="Times New Roman" charset="0"/>
              </a:rPr>
              <a:t>               component[v] = true;</a:t>
            </a:r>
          </a:p>
          <a:p>
            <a:pPr eaLnBrk="1" hangingPunct="1">
              <a:defRPr/>
            </a:pPr>
            <a:r>
              <a:rPr lang="en-US" altLang="zh-CN" b="1" dirty="0">
                <a:latin typeface="Times New Roman" charset="0"/>
              </a:rPr>
              <a:t>               </a:t>
            </a:r>
            <a:r>
              <a:rPr lang="en-US" altLang="zh-CN" b="1" dirty="0" err="1">
                <a:latin typeface="Times New Roman" charset="0"/>
              </a:rPr>
              <a:t>tree.add</a:t>
            </a:r>
            <a:r>
              <a:rPr lang="en-US" altLang="zh-CN" b="1" dirty="0">
                <a:latin typeface="Times New Roman" charset="0"/>
              </a:rPr>
              <a:t> edge(v, neighbor[v], distance[v]);</a:t>
            </a:r>
          </a:p>
          <a:p>
            <a:pPr eaLnBrk="1" hangingPunct="1">
              <a:defRPr/>
            </a:pPr>
            <a:r>
              <a:rPr lang="en-US" altLang="zh-CN" b="1" dirty="0">
                <a:solidFill>
                  <a:srgbClr val="FF0000"/>
                </a:solidFill>
                <a:latin typeface="Times New Roman" charset="0"/>
              </a:rPr>
              <a:t>              for (w = 0; w &lt; count; w++) if (!component[w</a:t>
            </a:r>
            <a:r>
              <a:rPr lang="en-US" altLang="zh-CN" b="1" dirty="0" smtClean="0">
                <a:solidFill>
                  <a:srgbClr val="FF0000"/>
                </a:solidFill>
                <a:latin typeface="Times New Roman" charset="0"/>
              </a:rPr>
              <a:t>]) //</a:t>
            </a:r>
            <a:r>
              <a:rPr lang="zh-CN" altLang="en-US" b="1" dirty="0" smtClean="0">
                <a:solidFill>
                  <a:srgbClr val="FF0000"/>
                </a:solidFill>
                <a:latin typeface="Times New Roman" charset="0"/>
              </a:rPr>
              <a:t>更新所有点的</a:t>
            </a:r>
            <a:r>
              <a:rPr lang="en-US" altLang="zh-CN" b="1" dirty="0" smtClean="0">
                <a:solidFill>
                  <a:srgbClr val="FF0000"/>
                </a:solidFill>
                <a:latin typeface="Times New Roman" charset="0"/>
              </a:rPr>
              <a:t>distance</a:t>
            </a:r>
            <a:endParaRPr lang="en-US" altLang="zh-CN" b="1" dirty="0">
              <a:solidFill>
                <a:srgbClr val="FF0000"/>
              </a:solidFill>
              <a:latin typeface="Times New Roman" charset="0"/>
            </a:endParaRPr>
          </a:p>
          <a:p>
            <a:pPr eaLnBrk="1" hangingPunct="1">
              <a:defRPr/>
            </a:pPr>
            <a:r>
              <a:rPr lang="en-US" altLang="zh-CN" b="1" dirty="0">
                <a:solidFill>
                  <a:srgbClr val="FF0000"/>
                </a:solidFill>
                <a:latin typeface="Times New Roman" charset="0"/>
              </a:rPr>
              <a:t>                   if (adjacency[v][w] &lt; distance[w]) {</a:t>
            </a:r>
          </a:p>
          <a:p>
            <a:pPr eaLnBrk="1" hangingPunct="1">
              <a:defRPr/>
            </a:pPr>
            <a:r>
              <a:rPr lang="en-US" altLang="zh-CN" b="1" dirty="0">
                <a:solidFill>
                  <a:srgbClr val="FF0000"/>
                </a:solidFill>
                <a:latin typeface="Times New Roman" charset="0"/>
              </a:rPr>
              <a:t>                         distance[w] = adjacency[v][w];</a:t>
            </a:r>
          </a:p>
          <a:p>
            <a:pPr eaLnBrk="1" hangingPunct="1">
              <a:defRPr/>
            </a:pPr>
            <a:r>
              <a:rPr lang="en-US" altLang="zh-CN" b="1" dirty="0">
                <a:solidFill>
                  <a:srgbClr val="FF0000"/>
                </a:solidFill>
                <a:latin typeface="Times New Roman" charset="0"/>
              </a:rPr>
              <a:t>                        neighbor[w] = v; }</a:t>
            </a:r>
          </a:p>
          <a:p>
            <a:pPr eaLnBrk="1" hangingPunct="1">
              <a:defRPr/>
            </a:pPr>
            <a:r>
              <a:rPr lang="en-US" altLang="zh-CN" b="1" dirty="0">
                <a:solidFill>
                  <a:srgbClr val="FF0000"/>
                </a:solidFill>
                <a:latin typeface="Times New Roman" charset="0"/>
              </a:rPr>
              <a:t>                  }</a:t>
            </a:r>
          </a:p>
          <a:p>
            <a:pPr eaLnBrk="1" hangingPunct="1">
              <a:defRPr/>
            </a:pPr>
            <a:r>
              <a:rPr lang="en-US" altLang="zh-CN" b="1" dirty="0">
                <a:latin typeface="Times New Roman" charset="0"/>
              </a:rPr>
              <a:t>       else break; // finished a component in disconnected graph</a:t>
            </a:r>
          </a:p>
          <a:p>
            <a:pPr eaLnBrk="1" hangingPunct="1">
              <a:defRPr/>
            </a:pPr>
            <a:r>
              <a:rPr lang="en-US" altLang="zh-CN" b="1" dirty="0">
                <a:latin typeface="Times New Roman" charset="0"/>
              </a:rPr>
              <a:t>    }</a:t>
            </a:r>
          </a:p>
          <a:p>
            <a:pPr eaLnBrk="1" hangingPunct="1">
              <a:defRPr/>
            </a:pPr>
            <a:r>
              <a:rPr lang="en-US" altLang="zh-CN" b="1" dirty="0">
                <a:latin typeface="Times New Roman" charset="0"/>
              </a:rPr>
              <a:t>}</a:t>
            </a:r>
          </a:p>
          <a:p>
            <a:pPr eaLnBrk="1" hangingPunct="1">
              <a:spcBef>
                <a:spcPct val="50000"/>
              </a:spcBef>
              <a:defRPr/>
            </a:pPr>
            <a:endParaRPr lang="en-US" altLang="zh-CN" dirty="0">
              <a:latin typeface="Times New Roman" charset="0"/>
            </a:endParaRPr>
          </a:p>
        </p:txBody>
      </p:sp>
    </p:spTree>
    <p:extLst>
      <p:ext uri="{BB962C8B-B14F-4D97-AF65-F5344CB8AC3E}">
        <p14:creationId xmlns:p14="http://schemas.microsoft.com/office/powerpoint/2010/main" val="27251611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上机作业</a:t>
            </a:r>
            <a:endParaRPr lang="zh-CN" altLang="en-US" dirty="0"/>
          </a:p>
        </p:txBody>
      </p:sp>
      <p:pic>
        <p:nvPicPr>
          <p:cNvPr id="5122" name="Picture 2" descr="https://img-blog.csdn.net/20170421152403895?watermark/2/text/aHR0cDovL2Jsb2cuY3Nkbi5uZXQvY29sdW1iaWE3MzEx/font/5a6L5L2T/fontsize/400/fill/I0JBQkFCMA==/dissolve/70/gravity/SouthEa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15000" y="4448175"/>
            <a:ext cx="5257800" cy="24098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838200" y="1690688"/>
            <a:ext cx="9410700" cy="1508105"/>
          </a:xfrm>
          <a:prstGeom prst="rect">
            <a:avLst/>
          </a:prstGeom>
          <a:noFill/>
        </p:spPr>
        <p:txBody>
          <a:bodyPr wrap="square" rtlCol="0">
            <a:spAutoFit/>
          </a:bodyPr>
          <a:lstStyle/>
          <a:p>
            <a:pPr marL="514350" indent="-514350">
              <a:buAutoNum type="arabicPeriod"/>
            </a:pPr>
            <a:r>
              <a:rPr lang="zh-CN" altLang="en-US" sz="3200" dirty="0" smtClean="0"/>
              <a:t>用邻接表存储下图</a:t>
            </a:r>
            <a:endParaRPr lang="en-US" altLang="zh-CN" sz="3200" dirty="0" smtClean="0"/>
          </a:p>
          <a:p>
            <a:pPr marL="514350" indent="-514350">
              <a:buAutoNum type="arabicPeriod"/>
            </a:pPr>
            <a:r>
              <a:rPr lang="en-US" altLang="zh-CN" sz="3200" dirty="0"/>
              <a:t> </a:t>
            </a:r>
            <a:r>
              <a:rPr lang="en-US" altLang="zh-CN" sz="3200" dirty="0" smtClean="0"/>
              <a:t>Google  </a:t>
            </a:r>
            <a:r>
              <a:rPr lang="en-US" altLang="zh-CN" sz="2800" dirty="0" err="1" smtClean="0"/>
              <a:t>Kruskal</a:t>
            </a:r>
            <a:r>
              <a:rPr lang="en-US" altLang="zh-CN" sz="2800" dirty="0" smtClean="0"/>
              <a:t> Algorithm, </a:t>
            </a:r>
            <a:r>
              <a:rPr lang="zh-CN" altLang="en-US" sz="2800" dirty="0" smtClean="0"/>
              <a:t>并用上述邻接表和该算法计算最小生成树</a:t>
            </a:r>
            <a:endParaRPr lang="zh-CN" altLang="en-US" sz="4400" dirty="0"/>
          </a:p>
        </p:txBody>
      </p:sp>
    </p:spTree>
    <p:extLst>
      <p:ext uri="{BB962C8B-B14F-4D97-AF65-F5344CB8AC3E}">
        <p14:creationId xmlns:p14="http://schemas.microsoft.com/office/powerpoint/2010/main" val="22492769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FBB757E-E832-374A-8721-177E34941C9C}" type="datetime1">
              <a:rPr lang="en-US" altLang="zh-CN" smtClean="0"/>
              <a:pPr>
                <a:defRPr/>
              </a:pPr>
              <a:t>12/23/2018</a:t>
            </a:fld>
            <a:endParaRPr lang="en-US" altLang="zh-CN" smtClean="0"/>
          </a:p>
        </p:txBody>
      </p:sp>
      <p:sp>
        <p:nvSpPr>
          <p:cNvPr id="7885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a:t>
            </a:r>
          </a:p>
        </p:txBody>
      </p:sp>
      <p:sp>
        <p:nvSpPr>
          <p:cNvPr id="7885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8148F064-A9C9-4327-8125-B0FAFECF8B4F}" type="slidenum">
              <a:rPr lang="en-US" altLang="zh-CN" smtClean="0"/>
              <a:pPr>
                <a:defRPr/>
              </a:pPr>
              <a:t>87</a:t>
            </a:fld>
            <a:endParaRPr lang="en-US" altLang="zh-CN" smtClean="0"/>
          </a:p>
        </p:txBody>
      </p:sp>
      <p:sp>
        <p:nvSpPr>
          <p:cNvPr id="78853" name="Text Box 4"/>
          <p:cNvSpPr txBox="1">
            <a:spLocks noChangeArrowheads="1"/>
          </p:cNvSpPr>
          <p:nvPr/>
        </p:nvSpPr>
        <p:spPr bwMode="auto">
          <a:xfrm>
            <a:off x="2819400" y="2924176"/>
            <a:ext cx="66246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4800" b="1"/>
              <a:t>The End Thank you</a:t>
            </a:r>
            <a:r>
              <a:rPr lang="zh-CN" altLang="en-US" sz="4800" b="1"/>
              <a:t>！</a:t>
            </a:r>
          </a:p>
        </p:txBody>
      </p:sp>
    </p:spTree>
    <p:extLst>
      <p:ext uri="{BB962C8B-B14F-4D97-AF65-F5344CB8AC3E}">
        <p14:creationId xmlns:p14="http://schemas.microsoft.com/office/powerpoint/2010/main" val="105042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日期占位符 3"/>
          <p:cNvSpPr>
            <a:spLocks noGrp="1"/>
          </p:cNvSpPr>
          <p:nvPr>
            <p:ph type="dt"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F58EEA02-E44C-A044-A3CD-24E51CC966DD}" type="datetime1">
              <a:rPr lang="en-US" altLang="zh-CN" smtClean="0"/>
              <a:pPr>
                <a:defRPr/>
              </a:pPr>
              <a:t>12/23/2018</a:t>
            </a:fld>
            <a:endParaRPr lang="en-US" altLang="zh-CN" smtClean="0"/>
          </a:p>
        </p:txBody>
      </p:sp>
      <p:sp>
        <p:nvSpPr>
          <p:cNvPr id="17411" name="页脚占位符 4"/>
          <p:cNvSpPr>
            <a:spLocks noGrp="1"/>
          </p:cNvSpPr>
          <p:nvPr>
            <p:ph type="ftr" sz="quarter" idx="1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imes New Roman" panose="02020603050405020304" pitchFamily="18" charset="0"/>
                <a:ea typeface="宋体" panose="02010600030101010101" pitchFamily="2" charset="-122"/>
              </a:defRPr>
            </a:lvl9pPr>
          </a:lstStyle>
          <a:p>
            <a:pPr>
              <a:spcBef>
                <a:spcPct val="0"/>
              </a:spcBef>
              <a:buClrTx/>
              <a:buSzTx/>
              <a:buFontTx/>
              <a:buNone/>
            </a:pPr>
            <a:r>
              <a:rPr lang="en-US" altLang="zh-CN" sz="1400">
                <a:latin typeface="Tahoma" panose="020B0604030504040204" pitchFamily="34" charset="0"/>
              </a:rPr>
              <a:t>数据结构与程序设计 </a:t>
            </a:r>
          </a:p>
        </p:txBody>
      </p:sp>
      <p:sp>
        <p:nvSpPr>
          <p:cNvPr id="17412" name="灯片编号占位符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a:defRPr/>
            </a:pPr>
            <a:fld id="{A1E0593C-4EEF-43FE-AA14-63C5E674CF71}" type="slidenum">
              <a:rPr lang="en-US" altLang="zh-CN" smtClean="0"/>
              <a:pPr>
                <a:defRPr/>
              </a:pPr>
              <a:t>9</a:t>
            </a:fld>
            <a:endParaRPr lang="en-US" altLang="zh-CN" smtClean="0"/>
          </a:p>
        </p:txBody>
      </p:sp>
      <p:sp>
        <p:nvSpPr>
          <p:cNvPr id="17413" name="Line 2"/>
          <p:cNvSpPr>
            <a:spLocks noChangeShapeType="1"/>
          </p:cNvSpPr>
          <p:nvPr/>
        </p:nvSpPr>
        <p:spPr bwMode="auto">
          <a:xfrm>
            <a:off x="2819400" y="3352800"/>
            <a:ext cx="121920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14" name="Rectangle 3"/>
          <p:cNvSpPr>
            <a:spLocks noGrp="1" noChangeArrowheads="1"/>
          </p:cNvSpPr>
          <p:nvPr>
            <p:ph type="title"/>
          </p:nvPr>
        </p:nvSpPr>
        <p:spPr>
          <a:xfrm>
            <a:off x="1828800" y="152400"/>
            <a:ext cx="8534400" cy="1143000"/>
          </a:xfrm>
        </p:spPr>
        <p:txBody>
          <a:bodyPr>
            <a:normAutofit fontScale="90000"/>
          </a:bodyPr>
          <a:lstStyle/>
          <a:p>
            <a:pPr eaLnBrk="1" hangingPunct="1">
              <a:defRPr/>
            </a:pPr>
            <a:r>
              <a:rPr lang="zh-CN" altLang="en-US" dirty="0" smtClean="0"/>
              <a:t>概念</a:t>
            </a:r>
            <a:r>
              <a:rPr lang="en-US" altLang="zh-CN" dirty="0" smtClean="0"/>
              <a:t>1-Undirected </a:t>
            </a:r>
            <a:r>
              <a:rPr lang="en-US" altLang="zh-CN" dirty="0"/>
              <a:t>vs. Directed Graph</a:t>
            </a:r>
          </a:p>
        </p:txBody>
      </p:sp>
      <p:sp>
        <p:nvSpPr>
          <p:cNvPr id="17415" name="Oval 4"/>
          <p:cNvSpPr>
            <a:spLocks noChangeArrowheads="1"/>
          </p:cNvSpPr>
          <p:nvPr/>
        </p:nvSpPr>
        <p:spPr bwMode="auto">
          <a:xfrm>
            <a:off x="3429000" y="1676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16" name="Oval 5"/>
          <p:cNvSpPr>
            <a:spLocks noChangeArrowheads="1"/>
          </p:cNvSpPr>
          <p:nvPr/>
        </p:nvSpPr>
        <p:spPr bwMode="auto">
          <a:xfrm>
            <a:off x="4800600" y="2743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17" name="Oval 6"/>
          <p:cNvSpPr>
            <a:spLocks noChangeArrowheads="1"/>
          </p:cNvSpPr>
          <p:nvPr/>
        </p:nvSpPr>
        <p:spPr bwMode="auto">
          <a:xfrm>
            <a:off x="3886200" y="41148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18" name="Oval 7"/>
          <p:cNvSpPr>
            <a:spLocks noChangeArrowheads="1"/>
          </p:cNvSpPr>
          <p:nvPr/>
        </p:nvSpPr>
        <p:spPr bwMode="auto">
          <a:xfrm>
            <a:off x="2286000" y="28194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19" name="Line 8"/>
          <p:cNvSpPr>
            <a:spLocks noChangeShapeType="1"/>
          </p:cNvSpPr>
          <p:nvPr/>
        </p:nvSpPr>
        <p:spPr bwMode="auto">
          <a:xfrm flipH="1">
            <a:off x="2819400" y="22098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20" name="Line 9"/>
          <p:cNvSpPr>
            <a:spLocks noChangeShapeType="1"/>
          </p:cNvSpPr>
          <p:nvPr/>
        </p:nvSpPr>
        <p:spPr bwMode="auto">
          <a:xfrm flipV="1">
            <a:off x="4419600" y="3352800"/>
            <a:ext cx="5334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21" name="Line 10"/>
          <p:cNvSpPr>
            <a:spLocks noChangeShapeType="1"/>
          </p:cNvSpPr>
          <p:nvPr/>
        </p:nvSpPr>
        <p:spPr bwMode="auto">
          <a:xfrm>
            <a:off x="3810000" y="2286000"/>
            <a:ext cx="304800" cy="1828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22" name="Line 11"/>
          <p:cNvSpPr>
            <a:spLocks noChangeShapeType="1"/>
          </p:cNvSpPr>
          <p:nvPr/>
        </p:nvSpPr>
        <p:spPr bwMode="auto">
          <a:xfrm>
            <a:off x="4038600" y="2133600"/>
            <a:ext cx="8382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23" name="Oval 12"/>
          <p:cNvSpPr>
            <a:spLocks noChangeArrowheads="1"/>
          </p:cNvSpPr>
          <p:nvPr/>
        </p:nvSpPr>
        <p:spPr bwMode="auto">
          <a:xfrm>
            <a:off x="7696200" y="1600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24" name="Oval 13"/>
          <p:cNvSpPr>
            <a:spLocks noChangeArrowheads="1"/>
          </p:cNvSpPr>
          <p:nvPr/>
        </p:nvSpPr>
        <p:spPr bwMode="auto">
          <a:xfrm>
            <a:off x="9067800" y="26670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25" name="Oval 14"/>
          <p:cNvSpPr>
            <a:spLocks noChangeArrowheads="1"/>
          </p:cNvSpPr>
          <p:nvPr/>
        </p:nvSpPr>
        <p:spPr bwMode="auto">
          <a:xfrm>
            <a:off x="8153400" y="40386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26" name="Oval 15"/>
          <p:cNvSpPr>
            <a:spLocks noChangeArrowheads="1"/>
          </p:cNvSpPr>
          <p:nvPr/>
        </p:nvSpPr>
        <p:spPr bwMode="auto">
          <a:xfrm>
            <a:off x="6553200" y="2743200"/>
            <a:ext cx="609600" cy="6096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defRPr/>
            </a:pPr>
            <a:endParaRPr lang="zh-CN" altLang="en-US"/>
          </a:p>
        </p:txBody>
      </p:sp>
      <p:sp>
        <p:nvSpPr>
          <p:cNvPr id="17427" name="Line 16"/>
          <p:cNvSpPr>
            <a:spLocks noChangeShapeType="1"/>
          </p:cNvSpPr>
          <p:nvPr/>
        </p:nvSpPr>
        <p:spPr bwMode="auto">
          <a:xfrm flipH="1">
            <a:off x="7086600" y="2133600"/>
            <a:ext cx="685800" cy="6858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28" name="Line 17"/>
          <p:cNvSpPr>
            <a:spLocks noChangeShapeType="1"/>
          </p:cNvSpPr>
          <p:nvPr/>
        </p:nvSpPr>
        <p:spPr bwMode="auto">
          <a:xfrm>
            <a:off x="7086600" y="3276600"/>
            <a:ext cx="1066800" cy="9144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29" name="Line 18"/>
          <p:cNvSpPr>
            <a:spLocks noChangeShapeType="1"/>
          </p:cNvSpPr>
          <p:nvPr/>
        </p:nvSpPr>
        <p:spPr bwMode="auto">
          <a:xfrm flipV="1">
            <a:off x="8763000" y="3276600"/>
            <a:ext cx="609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30" name="Line 19"/>
          <p:cNvSpPr>
            <a:spLocks noChangeShapeType="1"/>
          </p:cNvSpPr>
          <p:nvPr/>
        </p:nvSpPr>
        <p:spPr bwMode="auto">
          <a:xfrm>
            <a:off x="8305800" y="2057400"/>
            <a:ext cx="8382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31" name="Line 20"/>
          <p:cNvSpPr>
            <a:spLocks noChangeShapeType="1"/>
          </p:cNvSpPr>
          <p:nvPr/>
        </p:nvSpPr>
        <p:spPr bwMode="auto">
          <a:xfrm flipH="1">
            <a:off x="8610600" y="3200400"/>
            <a:ext cx="5334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Tahoma" charset="0"/>
              <a:ea typeface="宋体" charset="0"/>
            </a:endParaRPr>
          </a:p>
        </p:txBody>
      </p:sp>
      <p:sp>
        <p:nvSpPr>
          <p:cNvPr id="17432" name="Text Box 21"/>
          <p:cNvSpPr txBox="1">
            <a:spLocks noChangeArrowheads="1"/>
          </p:cNvSpPr>
          <p:nvPr/>
        </p:nvSpPr>
        <p:spPr bwMode="auto">
          <a:xfrm>
            <a:off x="2667000" y="4876801"/>
            <a:ext cx="3200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latin typeface="Times New Roman" charset="0"/>
              </a:rPr>
              <a:t>Undirected Graph</a:t>
            </a:r>
          </a:p>
          <a:p>
            <a:pPr eaLnBrk="1" hangingPunct="1">
              <a:spcBef>
                <a:spcPct val="50000"/>
              </a:spcBef>
              <a:buFontTx/>
              <a:buChar char="–"/>
              <a:defRPr/>
            </a:pPr>
            <a:r>
              <a:rPr lang="en-US" altLang="zh-CN" sz="2400">
                <a:solidFill>
                  <a:schemeClr val="folHlink"/>
                </a:solidFill>
                <a:latin typeface="Times New Roman" charset="0"/>
              </a:rPr>
              <a:t>  edge has no oriented</a:t>
            </a:r>
          </a:p>
        </p:txBody>
      </p:sp>
      <p:sp>
        <p:nvSpPr>
          <p:cNvPr id="17433" name="Text Box 22"/>
          <p:cNvSpPr txBox="1">
            <a:spLocks noChangeArrowheads="1"/>
          </p:cNvSpPr>
          <p:nvPr/>
        </p:nvSpPr>
        <p:spPr bwMode="auto">
          <a:xfrm>
            <a:off x="6400800" y="4876801"/>
            <a:ext cx="4267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Tahoma" charset="0"/>
                <a:ea typeface="宋体" charset="0"/>
              </a:defRPr>
            </a:lvl1pPr>
            <a:lvl2pPr marL="742950" indent="-285750">
              <a:defRPr>
                <a:solidFill>
                  <a:schemeClr val="tx1"/>
                </a:solidFill>
                <a:latin typeface="Tahoma" charset="0"/>
                <a:ea typeface="宋体" charset="0"/>
              </a:defRPr>
            </a:lvl2pPr>
            <a:lvl3pPr marL="1143000" indent="-228600">
              <a:defRPr>
                <a:solidFill>
                  <a:schemeClr val="tx1"/>
                </a:solidFill>
                <a:latin typeface="Tahoma" charset="0"/>
                <a:ea typeface="宋体" charset="0"/>
              </a:defRPr>
            </a:lvl3pPr>
            <a:lvl4pPr marL="1600200" indent="-228600">
              <a:defRPr>
                <a:solidFill>
                  <a:schemeClr val="tx1"/>
                </a:solidFill>
                <a:latin typeface="Tahoma" charset="0"/>
                <a:ea typeface="宋体" charset="0"/>
              </a:defRPr>
            </a:lvl4pPr>
            <a:lvl5pPr marL="2057400" indent="-228600">
              <a:defRPr>
                <a:solidFill>
                  <a:schemeClr val="tx1"/>
                </a:solidFill>
                <a:latin typeface="Tahoma" charset="0"/>
                <a:ea typeface="宋体" charset="0"/>
              </a:defRPr>
            </a:lvl5pPr>
            <a:lvl6pPr marL="2514600" indent="-228600" eaLnBrk="0" fontAlgn="base" hangingPunct="0">
              <a:spcBef>
                <a:spcPct val="0"/>
              </a:spcBef>
              <a:spcAft>
                <a:spcPct val="0"/>
              </a:spcAft>
              <a:defRPr>
                <a:solidFill>
                  <a:schemeClr val="tx1"/>
                </a:solidFill>
                <a:latin typeface="Tahoma" charset="0"/>
                <a:ea typeface="宋体" charset="0"/>
              </a:defRPr>
            </a:lvl6pPr>
            <a:lvl7pPr marL="2971800" indent="-228600" eaLnBrk="0" fontAlgn="base" hangingPunct="0">
              <a:spcBef>
                <a:spcPct val="0"/>
              </a:spcBef>
              <a:spcAft>
                <a:spcPct val="0"/>
              </a:spcAft>
              <a:defRPr>
                <a:solidFill>
                  <a:schemeClr val="tx1"/>
                </a:solidFill>
                <a:latin typeface="Tahoma" charset="0"/>
                <a:ea typeface="宋体" charset="0"/>
              </a:defRPr>
            </a:lvl7pPr>
            <a:lvl8pPr marL="3429000" indent="-228600" eaLnBrk="0" fontAlgn="base" hangingPunct="0">
              <a:spcBef>
                <a:spcPct val="0"/>
              </a:spcBef>
              <a:spcAft>
                <a:spcPct val="0"/>
              </a:spcAft>
              <a:defRPr>
                <a:solidFill>
                  <a:schemeClr val="tx1"/>
                </a:solidFill>
                <a:latin typeface="Tahoma" charset="0"/>
                <a:ea typeface="宋体" charset="0"/>
              </a:defRPr>
            </a:lvl8pPr>
            <a:lvl9pPr marL="3886200" indent="-228600" eaLnBrk="0" fontAlgn="base" hangingPunct="0">
              <a:spcBef>
                <a:spcPct val="0"/>
              </a:spcBef>
              <a:spcAft>
                <a:spcPct val="0"/>
              </a:spcAft>
              <a:defRPr>
                <a:solidFill>
                  <a:schemeClr val="tx1"/>
                </a:solidFill>
                <a:latin typeface="Tahoma" charset="0"/>
                <a:ea typeface="宋体" charset="0"/>
              </a:defRPr>
            </a:lvl9pPr>
          </a:lstStyle>
          <a:p>
            <a:pPr eaLnBrk="1" hangingPunct="1">
              <a:spcBef>
                <a:spcPct val="50000"/>
              </a:spcBef>
              <a:defRPr/>
            </a:pPr>
            <a:r>
              <a:rPr lang="en-US" altLang="zh-CN" sz="2400">
                <a:latin typeface="Times New Roman" charset="0"/>
              </a:rPr>
              <a:t>Directed Graph</a:t>
            </a:r>
          </a:p>
          <a:p>
            <a:pPr eaLnBrk="1" hangingPunct="1">
              <a:spcBef>
                <a:spcPct val="50000"/>
              </a:spcBef>
              <a:buFontTx/>
              <a:buChar char="–"/>
              <a:defRPr/>
            </a:pPr>
            <a:r>
              <a:rPr lang="en-US" altLang="zh-CN" sz="2400">
                <a:solidFill>
                  <a:schemeClr val="folHlink"/>
                </a:solidFill>
                <a:latin typeface="Times New Roman" charset="0"/>
              </a:rPr>
              <a:t> edge has oriented vertex</a:t>
            </a:r>
          </a:p>
        </p:txBody>
      </p:sp>
    </p:spTree>
    <p:extLst>
      <p:ext uri="{BB962C8B-B14F-4D97-AF65-F5344CB8AC3E}">
        <p14:creationId xmlns:p14="http://schemas.microsoft.com/office/powerpoint/2010/main" val="41860908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14845</TotalTime>
  <Words>5005</Words>
  <Application>Microsoft Office PowerPoint</Application>
  <PresentationFormat>自定义</PresentationFormat>
  <Paragraphs>1460</Paragraphs>
  <Slides>87</Slides>
  <Notes>85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87</vt:i4>
      </vt:variant>
    </vt:vector>
  </HeadingPairs>
  <TitlesOfParts>
    <vt:vector size="89" baseType="lpstr">
      <vt:lpstr>Office 主题​​</vt:lpstr>
      <vt:lpstr>方程式</vt:lpstr>
      <vt:lpstr>W12-图 </vt:lpstr>
      <vt:lpstr>W12目标 </vt:lpstr>
      <vt:lpstr>图的概念与存储</vt:lpstr>
      <vt:lpstr>Graphs example: Northwest Airline Flight</vt:lpstr>
      <vt:lpstr>Graphs example: Computer Network Or Internet</vt:lpstr>
      <vt:lpstr>Application</vt:lpstr>
      <vt:lpstr>Concepts of Graphs</vt:lpstr>
      <vt:lpstr>Graph Definition(图的表示方法)</vt:lpstr>
      <vt:lpstr>概念1-Undirected vs. Directed Graph</vt:lpstr>
      <vt:lpstr>PowerPoint 演示文稿</vt:lpstr>
      <vt:lpstr>概念3-Simple Path（简单路径）</vt:lpstr>
      <vt:lpstr>概念4-Cycle（环）</vt:lpstr>
      <vt:lpstr>概念5-Connected vs. Unconnected Graph：</vt:lpstr>
      <vt:lpstr>概念6-Weighted Graph（带权图）</vt:lpstr>
      <vt:lpstr>概念7-strongly connected Vs. Weakly connected(强连通和弱连通) </vt:lpstr>
      <vt:lpstr>Representation Of Graph</vt:lpstr>
      <vt:lpstr>Adjacency Matrix/Table</vt:lpstr>
      <vt:lpstr>Adjacency Matrix/Table Declaration(2) P574 </vt:lpstr>
      <vt:lpstr>Adjacency Matrix/Table Declaration(2)</vt:lpstr>
      <vt:lpstr>Example of Adjacency Matrix/Table 邻接矩阵</vt:lpstr>
      <vt:lpstr>Undirected vs. Directed </vt:lpstr>
      <vt:lpstr>Directed Graph</vt:lpstr>
      <vt:lpstr>Weighted Graph</vt:lpstr>
      <vt:lpstr>Adjacency List 邻接表</vt:lpstr>
      <vt:lpstr>Weighted Graph</vt:lpstr>
      <vt:lpstr>Adjacency List implementation</vt:lpstr>
      <vt:lpstr>Adjacency List</vt:lpstr>
      <vt:lpstr>Linked Implementation-十字链表的实现-不常见</vt:lpstr>
      <vt:lpstr>Adjacency List implementation</vt:lpstr>
      <vt:lpstr>Comparison Of Representations</vt:lpstr>
      <vt:lpstr>图的遍历-DFS与BFS</vt:lpstr>
      <vt:lpstr>Graph Traversal Algorithms</vt:lpstr>
      <vt:lpstr>Graph Traversal Algorithms</vt:lpstr>
      <vt:lpstr>Graph Traversal p577 F12.6  Depth-First Algorithm</vt:lpstr>
      <vt:lpstr>Graph Traversal p577 F12.6  Depth-First Algorithm</vt:lpstr>
      <vt:lpstr>Depth First Traversal</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Depth First Traversal (Cont)</vt:lpstr>
      <vt:lpstr>Breadth-First Algorithm</vt:lpstr>
      <vt:lpstr>Breadth First Traversal</vt:lpstr>
      <vt:lpstr>Breadth First Traversal (Cont)</vt:lpstr>
      <vt:lpstr>Breadth First Traversal (Cont)</vt:lpstr>
      <vt:lpstr>Breadth First Traversal (Cont)</vt:lpstr>
      <vt:lpstr>Breadth First Traversal (Cont)</vt:lpstr>
      <vt:lpstr>Breadth First Traversal (Cont)</vt:lpstr>
      <vt:lpstr>Breadth First Traversal (Cont)</vt:lpstr>
      <vt:lpstr>Breadth First Traversal (Cont)</vt:lpstr>
      <vt:lpstr>Breadth First Traversal (Cont)</vt:lpstr>
      <vt:lpstr>Difference Between DFT &amp; BFT</vt:lpstr>
      <vt:lpstr>有向无环图的拓扑排序</vt:lpstr>
      <vt:lpstr>Topological order(拓扑排序)</vt:lpstr>
      <vt:lpstr>Example: Topological order(拓扑排序)</vt:lpstr>
      <vt:lpstr>12.4.3 Breadth-First Algorithm</vt:lpstr>
      <vt:lpstr>PowerPoint 演示文稿</vt:lpstr>
      <vt:lpstr>Breadth-First Algorithm p582</vt:lpstr>
      <vt:lpstr>Breadth-First Algorithm p582</vt:lpstr>
      <vt:lpstr>12.4.2 Depth-first Algorithm</vt:lpstr>
      <vt:lpstr>PowerPoint 演示文稿</vt:lpstr>
      <vt:lpstr>Digraph Class, Topological Sort</vt:lpstr>
      <vt:lpstr>Depth-First Algorithm p581</vt:lpstr>
      <vt:lpstr>Depth-First Algorithm p581</vt:lpstr>
      <vt:lpstr>最小生成树</vt:lpstr>
      <vt:lpstr>12.6 Minimal Spanning Trees（MST）最小生成树</vt:lpstr>
      <vt:lpstr>Two Spanning Tree</vt:lpstr>
      <vt:lpstr>Minimum Spanning Tree (MST)</vt:lpstr>
      <vt:lpstr>Prim's Algorithm for Minimal Spanning Trees</vt:lpstr>
      <vt:lpstr>Prim's Algorithm for Minimal Spanning Trees</vt:lpstr>
      <vt:lpstr>Example of Prim's Algorithm</vt:lpstr>
      <vt:lpstr>Example of Prim's Algorithm</vt:lpstr>
      <vt:lpstr>Example of Prim's Algorithm</vt:lpstr>
      <vt:lpstr>Example of Prim's Algorithm</vt:lpstr>
      <vt:lpstr>Implementation of Prim's Algorithm</vt:lpstr>
      <vt:lpstr>PowerPoint 演示文稿</vt:lpstr>
      <vt:lpstr>PowerPoint 演示文稿</vt:lpstr>
      <vt:lpstr>上机作业</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W10-堆</dc:title>
  <dc:creator>hu huiqi</dc:creator>
  <cp:lastModifiedBy>mathskiller</cp:lastModifiedBy>
  <cp:revision>38</cp:revision>
  <dcterms:created xsi:type="dcterms:W3CDTF">2018-11-21T02:43:32Z</dcterms:created>
  <dcterms:modified xsi:type="dcterms:W3CDTF">2018-12-27T08:06:09Z</dcterms:modified>
</cp:coreProperties>
</file>