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312" r:id="rId13"/>
    <p:sldId id="313" r:id="rId14"/>
    <p:sldId id="314" r:id="rId15"/>
    <p:sldId id="315" r:id="rId16"/>
    <p:sldId id="319" r:id="rId17"/>
    <p:sldId id="320" r:id="rId18"/>
    <p:sldId id="332" r:id="rId19"/>
    <p:sldId id="333" r:id="rId20"/>
    <p:sldId id="334" r:id="rId21"/>
    <p:sldId id="335" r:id="rId22"/>
    <p:sldId id="336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7" r:id="rId49"/>
    <p:sldId id="318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22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w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036C0-4D3C-436C-9D20-C1C5F15EFEA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81916-C139-4D64-9106-CB0B1F774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757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3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7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9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7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1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0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1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4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7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5E851-637D-45CA-AEEF-2532C570155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3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2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9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6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3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4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6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3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W13-</a:t>
            </a:r>
            <a:r>
              <a:rPr lang="zh-CN" altLang="en-US" dirty="0" smtClean="0"/>
              <a:t>分治法</a:t>
            </a:r>
            <a:endParaRPr lang="en-US" altLang="zh-CN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51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0CF6C7-0C0E-4C22-829A-966BF82DC742}" type="datetime1">
              <a:rPr lang="zh-CN" altLang="en-US" sz="1400"/>
              <a:pPr eaLnBrk="1" hangingPunct="1"/>
              <a:t>2018/12/21</a:t>
            </a:fld>
            <a:endParaRPr lang="en-US" altLang="zh-CN" sz="1400"/>
          </a:p>
        </p:txBody>
      </p:sp>
      <p:sp>
        <p:nvSpPr>
          <p:cNvPr id="30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A4D1B4-97B0-4FB8-A7DC-D38691E7C028}" type="slidenum">
              <a:rPr lang="en-US" altLang="zh-CN" sz="1400"/>
              <a:pPr eaLnBrk="1" hangingPunct="1"/>
              <a:t>10</a:t>
            </a:fld>
            <a:endParaRPr lang="en-US" altLang="zh-CN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-notation (tight bounds)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)) </a:t>
            </a:r>
            <a:r>
              <a:rPr lang="en-US" altLang="zh-CN" smtClean="0">
                <a:sym typeface="Symbol" panose="05050102010706020507" pitchFamily="18" charset="2"/>
              </a:rPr>
              <a:t>= {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: </a:t>
            </a:r>
            <a:r>
              <a:rPr lang="en-US" altLang="zh-CN" smtClean="0">
                <a:solidFill>
                  <a:srgbClr val="CD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smtClean="0">
                <a:sym typeface="Symbol" panose="05050102010706020507" pitchFamily="18" charset="2"/>
              </a:rPr>
              <a:t> const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 such that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0 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smtClean="0">
                <a:solidFill>
                  <a:srgbClr val="CD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}</a:t>
            </a:r>
          </a:p>
          <a:p>
            <a:pPr eaLnBrk="1" hangingPunct="1"/>
            <a:endParaRPr lang="en-US" altLang="zh-CN" sz="160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mtClean="0">
                <a:solidFill>
                  <a:srgbClr val="CD0000"/>
                </a:solidFill>
                <a:sym typeface="Symbol" panose="05050102010706020507" pitchFamily="18" charset="2"/>
              </a:rPr>
              <a:t>Example</a:t>
            </a:r>
            <a:r>
              <a:rPr lang="en-US" altLang="zh-CN" smtClean="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zh-CN" smtClean="0">
              <a:sym typeface="Symbol" panose="05050102010706020507" pitchFamily="18" charset="2"/>
            </a:endParaRPr>
          </a:p>
          <a:p>
            <a:pPr eaLnBrk="1" hangingPunct="1"/>
            <a:endParaRPr lang="en-US" altLang="zh-CN" smtClean="0">
              <a:sym typeface="Symbol" panose="05050102010706020507" pitchFamily="18" charset="2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114800" y="3543300"/>
          <a:ext cx="2514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3" imgW="1130040" imgH="393480" progId="Equation.DSMT4">
                  <p:embed/>
                </p:oleObj>
              </mc:Choice>
              <mc:Fallback>
                <p:oleObj name="Equation" r:id="rId3" imgW="1130040" imgH="393480" progId="Equation.DSMT4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43300"/>
                        <a:ext cx="2514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5"/>
          <p:cNvSpPr txBox="1">
            <a:spLocks noChangeArrowheads="1"/>
          </p:cNvSpPr>
          <p:nvPr/>
        </p:nvSpPr>
        <p:spPr bwMode="auto">
          <a:xfrm>
            <a:off x="2743201" y="4495800"/>
            <a:ext cx="647324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ym typeface="Symbol" panose="05050102010706020507" pitchFamily="18" charset="2"/>
              </a:rPr>
              <a:t>Pick </a:t>
            </a:r>
            <a:r>
              <a:rPr lang="en-US" altLang="zh-CN" sz="3200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z="3200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sz="3200">
                <a:solidFill>
                  <a:schemeClr val="accent2"/>
                </a:solidFill>
                <a:sym typeface="Symbol" panose="05050102010706020507" pitchFamily="18" charset="2"/>
              </a:rPr>
              <a:t>= ¼ , </a:t>
            </a:r>
            <a:r>
              <a:rPr lang="en-US" altLang="zh-CN" sz="3200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z="3200" baseline="-2500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sz="3200">
                <a:solidFill>
                  <a:schemeClr val="accent2"/>
                </a:solidFill>
                <a:sym typeface="Symbol" panose="05050102010706020507" pitchFamily="18" charset="2"/>
              </a:rPr>
              <a:t>= ¾</a:t>
            </a:r>
            <a:r>
              <a:rPr lang="en-US" altLang="zh-CN" sz="3200">
                <a:sym typeface="Symbol" panose="05050102010706020507" pitchFamily="18" charset="2"/>
              </a:rPr>
              <a:t>  (educated guess), </a:t>
            </a:r>
          </a:p>
          <a:p>
            <a:pPr eaLnBrk="1" hangingPunct="1"/>
            <a:r>
              <a:rPr lang="en-US" altLang="zh-CN" sz="3200">
                <a:sym typeface="Symbol" panose="05050102010706020507" pitchFamily="18" charset="2"/>
              </a:rPr>
              <a:t>then find satisfying </a:t>
            </a:r>
            <a:r>
              <a:rPr lang="en-US" altLang="zh-CN" sz="3200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3200" baseline="-2500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z="3200">
                <a:solidFill>
                  <a:schemeClr val="accent2"/>
                </a:solidFill>
                <a:sym typeface="Symbol" panose="05050102010706020507" pitchFamily="18" charset="2"/>
              </a:rPr>
              <a:t>=8</a:t>
            </a:r>
            <a:r>
              <a:rPr lang="en-US" altLang="zh-CN" sz="320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2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F2AA97-EEF2-40B4-BED0-A54B500F33D1}" type="datetime1">
              <a:rPr lang="zh-CN" altLang="en-US" sz="1400"/>
              <a:pPr eaLnBrk="1" hangingPunct="1"/>
              <a:t>2018/12/21</a:t>
            </a:fld>
            <a:endParaRPr lang="en-US" altLang="zh-CN" sz="1400"/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A4BD8E-D5A5-40CD-99F0-57867CE82F9C}" type="slidenum">
              <a:rPr lang="en-US" altLang="zh-CN" sz="1400"/>
              <a:pPr eaLnBrk="1" hangingPunct="1"/>
              <a:t>11</a:t>
            </a:fld>
            <a:endParaRPr lang="en-US" altLang="zh-CN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Useful Theorems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D0000"/>
                </a:solidFill>
              </a:rPr>
              <a:t>Theorem</a:t>
            </a:r>
            <a:r>
              <a:rPr lang="en-US" altLang="zh-CN" dirty="0" smtClean="0"/>
              <a:t>: Leading constants and lower-order terms don’t matter.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>
                <a:solidFill>
                  <a:srgbClr val="CD0000"/>
                </a:solidFill>
              </a:rPr>
              <a:t>Theorem</a:t>
            </a:r>
            <a:r>
              <a:rPr lang="en-US" altLang="zh-CN" dirty="0" smtClean="0"/>
              <a:t>: (</a:t>
            </a:r>
            <a:r>
              <a:rPr lang="en-US" altLang="zh-CN" i="1" dirty="0" smtClean="0">
                <a:solidFill>
                  <a:schemeClr val="accent2"/>
                </a:solidFill>
              </a:rPr>
              <a:t>O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</a:t>
            </a:r>
            <a:r>
              <a:rPr lang="en-US" altLang="zh-CN" dirty="0" smtClean="0">
                <a:sym typeface="Symbol" panose="05050102010706020507" pitchFamily="18" charset="2"/>
              </a:rPr>
              <a:t>) 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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zh-CN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793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1DF8-D767-4A7A-8CDD-FEAF053CEF1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Merge Sort (review)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To sort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/>
              <a:t> numbers:</a:t>
            </a:r>
          </a:p>
          <a:p>
            <a:pPr>
              <a:buFontTx/>
              <a:buNone/>
            </a:pPr>
            <a:r>
              <a:rPr lang="en-US" altLang="zh-CN"/>
              <a:t>1. if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=1</a:t>
            </a:r>
            <a:r>
              <a:rPr lang="en-US" altLang="zh-CN"/>
              <a:t>, done.</a:t>
            </a:r>
          </a:p>
          <a:p>
            <a:pPr>
              <a:buFontTx/>
              <a:buNone/>
            </a:pPr>
            <a:r>
              <a:rPr lang="en-US" altLang="zh-CN"/>
              <a:t>2. recursively sort 2 lists of numbers with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</a:t>
            </a:r>
            <a:r>
              <a:rPr lang="en-US" altLang="zh-CN"/>
              <a:t> and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</a:t>
            </a:r>
            <a:r>
              <a:rPr lang="en-US" altLang="zh-CN"/>
              <a:t> elements</a:t>
            </a:r>
          </a:p>
          <a:p>
            <a:pPr>
              <a:buFontTx/>
              <a:buNone/>
            </a:pPr>
            <a:r>
              <a:rPr lang="en-US" altLang="zh-CN"/>
              <a:t>3. merge 2 sorted lists in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time</a:t>
            </a:r>
          </a:p>
          <a:p>
            <a:endParaRPr lang="en-US" altLang="zh-CN">
              <a:sym typeface="Symbol" panose="05050102010706020507" pitchFamily="18" charset="2"/>
            </a:endParaRPr>
          </a:p>
          <a:p>
            <a:r>
              <a:rPr lang="en-US" altLang="zh-CN">
                <a:sym typeface="Symbol" panose="05050102010706020507" pitchFamily="18" charset="2"/>
              </a:rPr>
              <a:t>Example: 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1   5   2   4   6  3   2  6</a:t>
            </a:r>
            <a:endParaRPr lang="en-US" altLang="zh-CN">
              <a:solidFill>
                <a:srgbClr val="008C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0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4D9-C22F-440E-9FF3-8CB658DB63A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of Merge Sort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zh-CN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473451" y="1524000"/>
            <a:ext cx="428514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8C87"/>
                </a:solidFill>
              </a:rPr>
              <a:t>1       5        2       4       6       3       2       6</a:t>
            </a:r>
          </a:p>
        </p:txBody>
      </p:sp>
      <p:grpSp>
        <p:nvGrpSpPr>
          <p:cNvPr id="49157" name="Group 5"/>
          <p:cNvGrpSpPr>
            <a:grpSpLocks/>
          </p:cNvGrpSpPr>
          <p:nvPr/>
        </p:nvGrpSpPr>
        <p:grpSpPr bwMode="auto">
          <a:xfrm>
            <a:off x="3473451" y="1981201"/>
            <a:ext cx="4803775" cy="674688"/>
            <a:chOff x="1228" y="1248"/>
            <a:chExt cx="3026" cy="425"/>
          </a:xfrm>
        </p:grpSpPr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>
              <a:off x="1228" y="1440"/>
              <a:ext cx="129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1       5        2       4</a:t>
              </a:r>
            </a:p>
          </p:txBody>
        </p:sp>
        <p:sp>
          <p:nvSpPr>
            <p:cNvPr id="49159" name="Text Box 7"/>
            <p:cNvSpPr txBox="1">
              <a:spLocks noChangeArrowheads="1"/>
            </p:cNvSpPr>
            <p:nvPr/>
          </p:nvSpPr>
          <p:spPr bwMode="auto">
            <a:xfrm>
              <a:off x="3004" y="1440"/>
              <a:ext cx="125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6       3       2       6</a:t>
              </a:r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 flipH="1">
              <a:off x="2064" y="1248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>
              <a:off x="2688" y="1248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62" name="Group 10"/>
          <p:cNvGrpSpPr>
            <a:grpSpLocks/>
          </p:cNvGrpSpPr>
          <p:nvPr/>
        </p:nvGrpSpPr>
        <p:grpSpPr bwMode="auto">
          <a:xfrm>
            <a:off x="3473450" y="2743202"/>
            <a:ext cx="5056188" cy="750888"/>
            <a:chOff x="1228" y="1728"/>
            <a:chExt cx="3185" cy="473"/>
          </a:xfrm>
        </p:grpSpPr>
        <p:sp>
          <p:nvSpPr>
            <p:cNvPr id="49163" name="Text Box 11"/>
            <p:cNvSpPr txBox="1">
              <a:spLocks noChangeArrowheads="1"/>
            </p:cNvSpPr>
            <p:nvPr/>
          </p:nvSpPr>
          <p:spPr bwMode="auto">
            <a:xfrm>
              <a:off x="1228" y="1968"/>
              <a:ext cx="54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1       5</a:t>
              </a:r>
            </a:p>
          </p:txBody>
        </p:sp>
        <p:sp>
          <p:nvSpPr>
            <p:cNvPr id="49164" name="Text Box 12"/>
            <p:cNvSpPr txBox="1">
              <a:spLocks noChangeArrowheads="1"/>
            </p:cNvSpPr>
            <p:nvPr/>
          </p:nvSpPr>
          <p:spPr bwMode="auto">
            <a:xfrm>
              <a:off x="2160" y="1968"/>
              <a:ext cx="54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2       4</a:t>
              </a:r>
            </a:p>
          </p:txBody>
        </p:sp>
        <p:sp>
          <p:nvSpPr>
            <p:cNvPr id="49165" name="Text Box 13"/>
            <p:cNvSpPr txBox="1">
              <a:spLocks noChangeArrowheads="1"/>
            </p:cNvSpPr>
            <p:nvPr/>
          </p:nvSpPr>
          <p:spPr bwMode="auto">
            <a:xfrm>
              <a:off x="3004" y="1968"/>
              <a:ext cx="54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6       3</a:t>
              </a:r>
            </a:p>
          </p:txBody>
        </p:sp>
        <p:sp>
          <p:nvSpPr>
            <p:cNvPr id="49166" name="Text Box 14"/>
            <p:cNvSpPr txBox="1">
              <a:spLocks noChangeArrowheads="1"/>
            </p:cNvSpPr>
            <p:nvPr/>
          </p:nvSpPr>
          <p:spPr bwMode="auto">
            <a:xfrm>
              <a:off x="3868" y="1968"/>
              <a:ext cx="54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2       6</a:t>
              </a:r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 flipH="1">
              <a:off x="1536" y="172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Line 16"/>
            <p:cNvSpPr>
              <a:spLocks noChangeShapeType="1"/>
            </p:cNvSpPr>
            <p:nvPr/>
          </p:nvSpPr>
          <p:spPr bwMode="auto">
            <a:xfrm>
              <a:off x="1968" y="172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 flipH="1">
              <a:off x="3312" y="172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>
              <a:off x="3744" y="172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71" name="Group 19"/>
          <p:cNvGrpSpPr>
            <a:grpSpLocks/>
          </p:cNvGrpSpPr>
          <p:nvPr/>
        </p:nvGrpSpPr>
        <p:grpSpPr bwMode="auto">
          <a:xfrm>
            <a:off x="3473450" y="3581403"/>
            <a:ext cx="5214938" cy="598488"/>
            <a:chOff x="1228" y="2256"/>
            <a:chExt cx="3285" cy="377"/>
          </a:xfrm>
        </p:grpSpPr>
        <p:sp>
          <p:nvSpPr>
            <p:cNvPr id="49172" name="Text Box 20"/>
            <p:cNvSpPr txBox="1">
              <a:spLocks noChangeArrowheads="1"/>
            </p:cNvSpPr>
            <p:nvPr/>
          </p:nvSpPr>
          <p:spPr bwMode="auto">
            <a:xfrm>
              <a:off x="1228" y="2400"/>
              <a:ext cx="193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1</a:t>
              </a:r>
            </a:p>
          </p:txBody>
        </p:sp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1660" y="2400"/>
              <a:ext cx="193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5</a:t>
              </a:r>
            </a:p>
          </p:txBody>
        </p:sp>
        <p:sp>
          <p:nvSpPr>
            <p:cNvPr id="49174" name="Text Box 22"/>
            <p:cNvSpPr txBox="1">
              <a:spLocks noChangeArrowheads="1"/>
            </p:cNvSpPr>
            <p:nvPr/>
          </p:nvSpPr>
          <p:spPr bwMode="auto">
            <a:xfrm>
              <a:off x="2160" y="2400"/>
              <a:ext cx="193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2</a:t>
              </a:r>
            </a:p>
          </p:txBody>
        </p:sp>
        <p:sp>
          <p:nvSpPr>
            <p:cNvPr id="49175" name="Text Box 23"/>
            <p:cNvSpPr txBox="1">
              <a:spLocks noChangeArrowheads="1"/>
            </p:cNvSpPr>
            <p:nvPr/>
          </p:nvSpPr>
          <p:spPr bwMode="auto">
            <a:xfrm>
              <a:off x="2592" y="2400"/>
              <a:ext cx="193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4</a:t>
              </a:r>
            </a:p>
          </p:txBody>
        </p:sp>
        <p:sp>
          <p:nvSpPr>
            <p:cNvPr id="49176" name="Text Box 24"/>
            <p:cNvSpPr txBox="1">
              <a:spLocks noChangeArrowheads="1"/>
            </p:cNvSpPr>
            <p:nvPr/>
          </p:nvSpPr>
          <p:spPr bwMode="auto">
            <a:xfrm>
              <a:off x="3024" y="2400"/>
              <a:ext cx="193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6</a:t>
              </a:r>
            </a:p>
          </p:txBody>
        </p:sp>
        <p:sp>
          <p:nvSpPr>
            <p:cNvPr id="49177" name="Text Box 25"/>
            <p:cNvSpPr txBox="1">
              <a:spLocks noChangeArrowheads="1"/>
            </p:cNvSpPr>
            <p:nvPr/>
          </p:nvSpPr>
          <p:spPr bwMode="auto">
            <a:xfrm>
              <a:off x="3484" y="2400"/>
              <a:ext cx="193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3</a:t>
              </a:r>
            </a:p>
          </p:txBody>
        </p:sp>
        <p:sp>
          <p:nvSpPr>
            <p:cNvPr id="49178" name="Text Box 26"/>
            <p:cNvSpPr txBox="1">
              <a:spLocks noChangeArrowheads="1"/>
            </p:cNvSpPr>
            <p:nvPr/>
          </p:nvSpPr>
          <p:spPr bwMode="auto">
            <a:xfrm>
              <a:off x="3888" y="2400"/>
              <a:ext cx="193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2</a:t>
              </a:r>
            </a:p>
          </p:txBody>
        </p:sp>
        <p:sp>
          <p:nvSpPr>
            <p:cNvPr id="49179" name="Text Box 27"/>
            <p:cNvSpPr txBox="1">
              <a:spLocks noChangeArrowheads="1"/>
            </p:cNvSpPr>
            <p:nvPr/>
          </p:nvSpPr>
          <p:spPr bwMode="auto">
            <a:xfrm>
              <a:off x="4320" y="2400"/>
              <a:ext cx="193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6</a:t>
              </a:r>
            </a:p>
          </p:txBody>
        </p:sp>
        <p:sp>
          <p:nvSpPr>
            <p:cNvPr id="49180" name="Line 28"/>
            <p:cNvSpPr>
              <a:spLocks noChangeShapeType="1"/>
            </p:cNvSpPr>
            <p:nvPr/>
          </p:nvSpPr>
          <p:spPr bwMode="auto">
            <a:xfrm flipH="1">
              <a:off x="1344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1" name="Line 29"/>
            <p:cNvSpPr>
              <a:spLocks noChangeShapeType="1"/>
            </p:cNvSpPr>
            <p:nvPr/>
          </p:nvSpPr>
          <p:spPr bwMode="auto">
            <a:xfrm>
              <a:off x="1536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Line 30"/>
            <p:cNvSpPr>
              <a:spLocks noChangeShapeType="1"/>
            </p:cNvSpPr>
            <p:nvPr/>
          </p:nvSpPr>
          <p:spPr bwMode="auto">
            <a:xfrm flipH="1">
              <a:off x="2304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Line 31"/>
            <p:cNvSpPr>
              <a:spLocks noChangeShapeType="1"/>
            </p:cNvSpPr>
            <p:nvPr/>
          </p:nvSpPr>
          <p:spPr bwMode="auto">
            <a:xfrm>
              <a:off x="2496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4" name="Line 32"/>
            <p:cNvSpPr>
              <a:spLocks noChangeShapeType="1"/>
            </p:cNvSpPr>
            <p:nvPr/>
          </p:nvSpPr>
          <p:spPr bwMode="auto">
            <a:xfrm flipH="1">
              <a:off x="3168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Line 33"/>
            <p:cNvSpPr>
              <a:spLocks noChangeShapeType="1"/>
            </p:cNvSpPr>
            <p:nvPr/>
          </p:nvSpPr>
          <p:spPr bwMode="auto">
            <a:xfrm>
              <a:off x="3360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6" name="Line 34"/>
            <p:cNvSpPr>
              <a:spLocks noChangeShapeType="1"/>
            </p:cNvSpPr>
            <p:nvPr/>
          </p:nvSpPr>
          <p:spPr bwMode="auto">
            <a:xfrm flipH="1">
              <a:off x="4032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7" name="Line 35"/>
            <p:cNvSpPr>
              <a:spLocks noChangeShapeType="1"/>
            </p:cNvSpPr>
            <p:nvPr/>
          </p:nvSpPr>
          <p:spPr bwMode="auto">
            <a:xfrm>
              <a:off x="4224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88" name="Group 36"/>
          <p:cNvGrpSpPr>
            <a:grpSpLocks/>
          </p:cNvGrpSpPr>
          <p:nvPr/>
        </p:nvGrpSpPr>
        <p:grpSpPr bwMode="auto">
          <a:xfrm>
            <a:off x="3473450" y="4267204"/>
            <a:ext cx="5060950" cy="598488"/>
            <a:chOff x="1228" y="2688"/>
            <a:chExt cx="3188" cy="377"/>
          </a:xfrm>
        </p:grpSpPr>
        <p:sp>
          <p:nvSpPr>
            <p:cNvPr id="49189" name="Text Box 37"/>
            <p:cNvSpPr txBox="1">
              <a:spLocks noChangeArrowheads="1"/>
            </p:cNvSpPr>
            <p:nvPr/>
          </p:nvSpPr>
          <p:spPr bwMode="auto">
            <a:xfrm>
              <a:off x="1228" y="2832"/>
              <a:ext cx="54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1       5</a:t>
              </a:r>
            </a:p>
          </p:txBody>
        </p:sp>
        <p:sp>
          <p:nvSpPr>
            <p:cNvPr id="49190" name="Text Box 38"/>
            <p:cNvSpPr txBox="1">
              <a:spLocks noChangeArrowheads="1"/>
            </p:cNvSpPr>
            <p:nvPr/>
          </p:nvSpPr>
          <p:spPr bwMode="auto">
            <a:xfrm>
              <a:off x="2160" y="2832"/>
              <a:ext cx="54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2       4</a:t>
              </a:r>
            </a:p>
          </p:txBody>
        </p:sp>
        <p:sp>
          <p:nvSpPr>
            <p:cNvPr id="49191" name="Text Box 39"/>
            <p:cNvSpPr txBox="1">
              <a:spLocks noChangeArrowheads="1"/>
            </p:cNvSpPr>
            <p:nvPr/>
          </p:nvSpPr>
          <p:spPr bwMode="auto">
            <a:xfrm>
              <a:off x="3004" y="2832"/>
              <a:ext cx="54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3       6</a:t>
              </a:r>
            </a:p>
          </p:txBody>
        </p:sp>
        <p:sp>
          <p:nvSpPr>
            <p:cNvPr id="49192" name="Text Box 40"/>
            <p:cNvSpPr txBox="1">
              <a:spLocks noChangeArrowheads="1"/>
            </p:cNvSpPr>
            <p:nvPr/>
          </p:nvSpPr>
          <p:spPr bwMode="auto">
            <a:xfrm>
              <a:off x="3868" y="2832"/>
              <a:ext cx="54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2       6</a:t>
              </a:r>
            </a:p>
          </p:txBody>
        </p:sp>
        <p:sp>
          <p:nvSpPr>
            <p:cNvPr id="49193" name="Line 41"/>
            <p:cNvSpPr>
              <a:spLocks noChangeShapeType="1"/>
            </p:cNvSpPr>
            <p:nvPr/>
          </p:nvSpPr>
          <p:spPr bwMode="auto">
            <a:xfrm>
              <a:off x="1344" y="26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4" name="Line 42"/>
            <p:cNvSpPr>
              <a:spLocks noChangeShapeType="1"/>
            </p:cNvSpPr>
            <p:nvPr/>
          </p:nvSpPr>
          <p:spPr bwMode="auto">
            <a:xfrm flipH="1">
              <a:off x="1536" y="268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5" name="Line 43"/>
            <p:cNvSpPr>
              <a:spLocks noChangeShapeType="1"/>
            </p:cNvSpPr>
            <p:nvPr/>
          </p:nvSpPr>
          <p:spPr bwMode="auto">
            <a:xfrm>
              <a:off x="2256" y="26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6" name="Line 44"/>
            <p:cNvSpPr>
              <a:spLocks noChangeShapeType="1"/>
            </p:cNvSpPr>
            <p:nvPr/>
          </p:nvSpPr>
          <p:spPr bwMode="auto">
            <a:xfrm flipH="1">
              <a:off x="2448" y="268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7" name="Line 45"/>
            <p:cNvSpPr>
              <a:spLocks noChangeShapeType="1"/>
            </p:cNvSpPr>
            <p:nvPr/>
          </p:nvSpPr>
          <p:spPr bwMode="auto">
            <a:xfrm>
              <a:off x="3168" y="26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8" name="Line 46"/>
            <p:cNvSpPr>
              <a:spLocks noChangeShapeType="1"/>
            </p:cNvSpPr>
            <p:nvPr/>
          </p:nvSpPr>
          <p:spPr bwMode="auto">
            <a:xfrm flipH="1">
              <a:off x="3360" y="268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9" name="Line 47"/>
            <p:cNvSpPr>
              <a:spLocks noChangeShapeType="1"/>
            </p:cNvSpPr>
            <p:nvPr/>
          </p:nvSpPr>
          <p:spPr bwMode="auto">
            <a:xfrm>
              <a:off x="3984" y="26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0" name="Line 48"/>
            <p:cNvSpPr>
              <a:spLocks noChangeShapeType="1"/>
            </p:cNvSpPr>
            <p:nvPr/>
          </p:nvSpPr>
          <p:spPr bwMode="auto">
            <a:xfrm flipH="1">
              <a:off x="4176" y="268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201" name="Group 49"/>
          <p:cNvGrpSpPr>
            <a:grpSpLocks/>
          </p:cNvGrpSpPr>
          <p:nvPr/>
        </p:nvGrpSpPr>
        <p:grpSpPr bwMode="auto">
          <a:xfrm>
            <a:off x="3473451" y="4953004"/>
            <a:ext cx="4803775" cy="598488"/>
            <a:chOff x="1228" y="3120"/>
            <a:chExt cx="3026" cy="377"/>
          </a:xfrm>
        </p:grpSpPr>
        <p:sp>
          <p:nvSpPr>
            <p:cNvPr id="49202" name="Text Box 50"/>
            <p:cNvSpPr txBox="1">
              <a:spLocks noChangeArrowheads="1"/>
            </p:cNvSpPr>
            <p:nvPr/>
          </p:nvSpPr>
          <p:spPr bwMode="auto">
            <a:xfrm>
              <a:off x="1228" y="3264"/>
              <a:ext cx="129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1       2        4       5</a:t>
              </a:r>
            </a:p>
          </p:txBody>
        </p:sp>
        <p:sp>
          <p:nvSpPr>
            <p:cNvPr id="49203" name="Text Box 51"/>
            <p:cNvSpPr txBox="1">
              <a:spLocks noChangeArrowheads="1"/>
            </p:cNvSpPr>
            <p:nvPr/>
          </p:nvSpPr>
          <p:spPr bwMode="auto">
            <a:xfrm>
              <a:off x="3004" y="3264"/>
              <a:ext cx="125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2       3       6       6</a:t>
              </a:r>
            </a:p>
          </p:txBody>
        </p:sp>
        <p:sp>
          <p:nvSpPr>
            <p:cNvPr id="49204" name="Line 52"/>
            <p:cNvSpPr>
              <a:spLocks noChangeShapeType="1"/>
            </p:cNvSpPr>
            <p:nvPr/>
          </p:nvSpPr>
          <p:spPr bwMode="auto">
            <a:xfrm>
              <a:off x="1536" y="3120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5" name="Line 53"/>
            <p:cNvSpPr>
              <a:spLocks noChangeShapeType="1"/>
            </p:cNvSpPr>
            <p:nvPr/>
          </p:nvSpPr>
          <p:spPr bwMode="auto">
            <a:xfrm flipH="1">
              <a:off x="1968" y="3120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6" name="Line 54"/>
            <p:cNvSpPr>
              <a:spLocks noChangeShapeType="1"/>
            </p:cNvSpPr>
            <p:nvPr/>
          </p:nvSpPr>
          <p:spPr bwMode="auto">
            <a:xfrm>
              <a:off x="3264" y="3120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7" name="Line 55"/>
            <p:cNvSpPr>
              <a:spLocks noChangeShapeType="1"/>
            </p:cNvSpPr>
            <p:nvPr/>
          </p:nvSpPr>
          <p:spPr bwMode="auto">
            <a:xfrm flipH="1">
              <a:off x="3696" y="3120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208" name="Group 56"/>
          <p:cNvGrpSpPr>
            <a:grpSpLocks/>
          </p:cNvGrpSpPr>
          <p:nvPr/>
        </p:nvGrpSpPr>
        <p:grpSpPr bwMode="auto">
          <a:xfrm>
            <a:off x="3463926" y="5638806"/>
            <a:ext cx="4284663" cy="588963"/>
            <a:chOff x="1222" y="3552"/>
            <a:chExt cx="2699" cy="371"/>
          </a:xfrm>
        </p:grpSpPr>
        <p:sp>
          <p:nvSpPr>
            <p:cNvPr id="49209" name="Text Box 57"/>
            <p:cNvSpPr txBox="1">
              <a:spLocks noChangeArrowheads="1"/>
            </p:cNvSpPr>
            <p:nvPr/>
          </p:nvSpPr>
          <p:spPr bwMode="auto">
            <a:xfrm>
              <a:off x="1222" y="3690"/>
              <a:ext cx="2699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1       2        2       3       4       5       6       6</a:t>
              </a:r>
            </a:p>
          </p:txBody>
        </p:sp>
        <p:sp>
          <p:nvSpPr>
            <p:cNvPr id="49210" name="Line 58"/>
            <p:cNvSpPr>
              <a:spLocks noChangeShapeType="1"/>
            </p:cNvSpPr>
            <p:nvPr/>
          </p:nvSpPr>
          <p:spPr bwMode="auto">
            <a:xfrm>
              <a:off x="2016" y="3552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1" name="Line 59"/>
            <p:cNvSpPr>
              <a:spLocks noChangeShapeType="1"/>
            </p:cNvSpPr>
            <p:nvPr/>
          </p:nvSpPr>
          <p:spPr bwMode="auto">
            <a:xfrm flipH="1">
              <a:off x="2784" y="3552"/>
              <a:ext cx="96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1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7763-C75E-4945-A887-82710D48847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merge sort algorithm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break problem into similar (smaller) subproblems</a:t>
            </a:r>
          </a:p>
          <a:p>
            <a:r>
              <a:rPr lang="en-US" altLang="zh-CN"/>
              <a:t>recursively solve subproblems</a:t>
            </a:r>
          </a:p>
          <a:p>
            <a:r>
              <a:rPr lang="en-US" altLang="zh-CN"/>
              <a:t>combine solutions to produce final answer</a:t>
            </a:r>
          </a:p>
        </p:txBody>
      </p:sp>
    </p:spTree>
    <p:extLst>
      <p:ext uri="{BB962C8B-B14F-4D97-AF65-F5344CB8AC3E}">
        <p14:creationId xmlns:p14="http://schemas.microsoft.com/office/powerpoint/2010/main" val="238795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C5BB-2C27-44F4-A6A5-791726F6E15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8188"/>
            <a:ext cx="10515600" cy="1325563"/>
          </a:xfrm>
        </p:spPr>
        <p:txBody>
          <a:bodyPr/>
          <a:lstStyle/>
          <a:p>
            <a:r>
              <a:rPr lang="en-US" altLang="zh-CN"/>
              <a:t>Divide-and-conquer paradigm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zh-CN"/>
              <a:t>1.  </a:t>
            </a:r>
            <a:r>
              <a:rPr lang="en-US" altLang="zh-CN" i="1">
                <a:solidFill>
                  <a:srgbClr val="CE0000"/>
                </a:solidFill>
              </a:rPr>
              <a:t>Divide</a:t>
            </a:r>
            <a:r>
              <a:rPr lang="en-US" altLang="zh-CN"/>
              <a:t> problem into subproblems.</a:t>
            </a:r>
          </a:p>
          <a:p>
            <a:pPr marL="609600" indent="-609600">
              <a:buNone/>
            </a:pPr>
            <a:r>
              <a:rPr lang="en-US" altLang="zh-CN"/>
              <a:t>2.</a:t>
            </a:r>
            <a:r>
              <a:rPr lang="en-US" altLang="zh-CN" i="1">
                <a:solidFill>
                  <a:srgbClr val="FF0000"/>
                </a:solidFill>
              </a:rPr>
              <a:t>  </a:t>
            </a:r>
            <a:r>
              <a:rPr lang="en-US" altLang="zh-CN" i="1">
                <a:solidFill>
                  <a:srgbClr val="CE0000"/>
                </a:solidFill>
              </a:rPr>
              <a:t>Conquer</a:t>
            </a:r>
            <a:r>
              <a:rPr lang="en-US" altLang="zh-CN"/>
              <a:t> subproblems by solving recursively.</a:t>
            </a:r>
          </a:p>
          <a:p>
            <a:pPr marL="609600" indent="-609600">
              <a:buNone/>
            </a:pPr>
            <a:r>
              <a:rPr lang="en-US" altLang="zh-CN"/>
              <a:t>3.</a:t>
            </a:r>
            <a:r>
              <a:rPr lang="en-US" altLang="zh-CN" i="1">
                <a:solidFill>
                  <a:srgbClr val="FF0000"/>
                </a:solidFill>
              </a:rPr>
              <a:t>  </a:t>
            </a:r>
            <a:r>
              <a:rPr lang="en-US" altLang="zh-CN" i="1">
                <a:solidFill>
                  <a:srgbClr val="CE0000"/>
                </a:solidFill>
              </a:rPr>
              <a:t>Combine</a:t>
            </a:r>
            <a:r>
              <a:rPr lang="en-US" altLang="zh-CN"/>
              <a:t> subproblem solutions.</a:t>
            </a:r>
          </a:p>
        </p:txBody>
      </p:sp>
    </p:spTree>
    <p:extLst>
      <p:ext uri="{BB962C8B-B14F-4D97-AF65-F5344CB8AC3E}">
        <p14:creationId xmlns:p14="http://schemas.microsoft.com/office/powerpoint/2010/main" val="241367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293B-CC48-4BCB-822E-EC8AABE44FB4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Binary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Search for a key in a </a:t>
            </a:r>
            <a:r>
              <a:rPr lang="en-US" altLang="zh-CN" i="1"/>
              <a:t>sorted</a:t>
            </a:r>
            <a:r>
              <a:rPr lang="en-US" altLang="zh-CN"/>
              <a:t> array</a:t>
            </a:r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r>
              <a:rPr lang="en-US" altLang="zh-CN">
                <a:solidFill>
                  <a:srgbClr val="CE0000"/>
                </a:solidFill>
              </a:rPr>
              <a:t>Example</a:t>
            </a:r>
            <a:r>
              <a:rPr lang="en-US" altLang="zh-CN"/>
              <a:t>: Given array:</a:t>
            </a:r>
          </a:p>
          <a:p>
            <a:pPr>
              <a:buFontTx/>
              <a:buNone/>
            </a:pPr>
            <a:r>
              <a:rPr lang="en-US" altLang="zh-CN"/>
              <a:t>            </a:t>
            </a:r>
            <a:r>
              <a:rPr lang="en-US" altLang="zh-CN">
                <a:solidFill>
                  <a:srgbClr val="008C87"/>
                </a:solidFill>
              </a:rPr>
              <a:t>3    5   7   8   9   12   15</a:t>
            </a:r>
          </a:p>
          <a:p>
            <a:pPr>
              <a:buFontTx/>
              <a:buNone/>
            </a:pPr>
            <a:r>
              <a:rPr lang="en-US" altLang="zh-CN"/>
              <a:t>Find key </a:t>
            </a:r>
            <a:r>
              <a:rPr lang="en-US" altLang="zh-CN">
                <a:solidFill>
                  <a:srgbClr val="008C87"/>
                </a:solidFill>
              </a:rPr>
              <a:t>9</a:t>
            </a:r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810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D38B-FEB5-43C3-8ED4-02232130741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Binary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Binary search as Divide-and-conquer </a:t>
            </a:r>
          </a:p>
          <a:p>
            <a:pPr>
              <a:buFontTx/>
              <a:buNone/>
            </a:pPr>
            <a:r>
              <a:rPr lang="en-US" altLang="zh-CN"/>
              <a:t>algorithm:</a:t>
            </a:r>
          </a:p>
          <a:p>
            <a:pPr>
              <a:buFontTx/>
              <a:buNone/>
            </a:pPr>
            <a:endParaRPr lang="en-US" altLang="zh-CN" sz="1200"/>
          </a:p>
          <a:p>
            <a:pPr>
              <a:buFontTx/>
              <a:buNone/>
            </a:pPr>
            <a:r>
              <a:rPr lang="en-US" altLang="zh-CN"/>
              <a:t>1. </a:t>
            </a:r>
            <a:r>
              <a:rPr lang="en-US" altLang="zh-CN" i="1">
                <a:solidFill>
                  <a:srgbClr val="CE0000"/>
                </a:solidFill>
              </a:rPr>
              <a:t>Divide</a:t>
            </a:r>
            <a:r>
              <a:rPr lang="en-US" altLang="zh-CN"/>
              <a:t>: Check middle element.</a:t>
            </a:r>
          </a:p>
          <a:p>
            <a:pPr>
              <a:buFontTx/>
              <a:buNone/>
            </a:pPr>
            <a:r>
              <a:rPr lang="en-US" altLang="zh-CN"/>
              <a:t>2. </a:t>
            </a:r>
            <a:r>
              <a:rPr lang="en-US" altLang="zh-CN" i="1">
                <a:solidFill>
                  <a:srgbClr val="CE0000"/>
                </a:solidFill>
              </a:rPr>
              <a:t>Conquer</a:t>
            </a:r>
            <a:r>
              <a:rPr lang="en-US" altLang="zh-CN"/>
              <a:t>: Search one subarray.</a:t>
            </a:r>
          </a:p>
          <a:p>
            <a:pPr>
              <a:buFontTx/>
              <a:buNone/>
            </a:pPr>
            <a:r>
              <a:rPr lang="en-US" altLang="zh-CN"/>
              <a:t>3. </a:t>
            </a:r>
            <a:r>
              <a:rPr lang="en-US" altLang="zh-CN" i="1">
                <a:solidFill>
                  <a:srgbClr val="CE0000"/>
                </a:solidFill>
              </a:rPr>
              <a:t>Combine</a:t>
            </a:r>
            <a:r>
              <a:rPr lang="en-US" altLang="zh-CN"/>
              <a:t>: Trivial.</a:t>
            </a:r>
          </a:p>
        </p:txBody>
      </p:sp>
    </p:spTree>
    <p:extLst>
      <p:ext uri="{BB962C8B-B14F-4D97-AF65-F5344CB8AC3E}">
        <p14:creationId xmlns:p14="http://schemas.microsoft.com/office/powerpoint/2010/main" val="73262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最大连续子数组问题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roblem definition</a:t>
            </a:r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个整数组成的数组，包含若干正数与负数，找到其中的一个连续片段</a:t>
            </a:r>
            <a:r>
              <a:rPr lang="en-US" altLang="zh-CN" dirty="0" smtClean="0"/>
              <a:t>(</a:t>
            </a:r>
            <a:r>
              <a:rPr lang="zh-CN" altLang="en-US" dirty="0" smtClean="0"/>
              <a:t>子数组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，使得其中所有元素相加之和最大。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455" y="3764144"/>
            <a:ext cx="7487225" cy="11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61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divide-conquer-combine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Divide:</a:t>
            </a:r>
          </a:p>
          <a:p>
            <a:pPr lvl="1"/>
            <a:r>
              <a:rPr lang="en-US" altLang="zh-CN" dirty="0" smtClean="0"/>
              <a:t>Get middle element, partition into two sub-arrays</a:t>
            </a:r>
          </a:p>
          <a:p>
            <a:r>
              <a:rPr lang="en-US" altLang="zh-CN" dirty="0" smtClean="0"/>
              <a:t>Conquer</a:t>
            </a:r>
          </a:p>
          <a:p>
            <a:pPr lvl="1"/>
            <a:r>
              <a:rPr lang="en-US" altLang="zh-CN" dirty="0" smtClean="0"/>
              <a:t>Solving the sub-arrays.</a:t>
            </a:r>
          </a:p>
          <a:p>
            <a:r>
              <a:rPr lang="en-US" altLang="zh-CN" dirty="0" smtClean="0"/>
              <a:t>Combine</a:t>
            </a:r>
          </a:p>
          <a:p>
            <a:pPr lvl="1"/>
            <a:r>
              <a:rPr lang="en-US" altLang="zh-CN" dirty="0" smtClean="0"/>
              <a:t>Comparing three results and get max:</a:t>
            </a:r>
          </a:p>
          <a:p>
            <a:pPr lvl="2"/>
            <a:r>
              <a:rPr lang="en-US" altLang="zh-CN" dirty="0"/>
              <a:t>f</a:t>
            </a:r>
            <a:r>
              <a:rPr lang="en-US" altLang="zh-CN" dirty="0" smtClean="0"/>
              <a:t>rom left subarray</a:t>
            </a:r>
          </a:p>
          <a:p>
            <a:pPr lvl="2"/>
            <a:r>
              <a:rPr lang="en-US" altLang="zh-CN" dirty="0"/>
              <a:t>f</a:t>
            </a:r>
            <a:r>
              <a:rPr lang="en-US" altLang="zh-CN" dirty="0" smtClean="0"/>
              <a:t>rom right subarray</a:t>
            </a:r>
          </a:p>
          <a:p>
            <a:pPr lvl="2"/>
            <a:r>
              <a:rPr lang="en-US" altLang="zh-CN" dirty="0" smtClean="0"/>
              <a:t>Subarray cross the middle element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98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1893F4-3780-4917-805D-DE0B86A661D1}" type="datetime1">
              <a:rPr lang="zh-CN" altLang="en-US" sz="1400"/>
              <a:pPr eaLnBrk="1" hangingPunct="1"/>
              <a:t>2018/12/21</a:t>
            </a:fld>
            <a:endParaRPr lang="en-US" altLang="zh-CN" sz="1400"/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00AE09-F275-44FF-81FA-F61275AC42EC}" type="slidenum">
              <a:rPr lang="en-US" altLang="zh-CN" sz="1400"/>
              <a:pPr eaLnBrk="1" hangingPunct="1"/>
              <a:t>2</a:t>
            </a:fld>
            <a:endParaRPr lang="en-US" altLang="zh-CN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Recap-Merge sort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  Merge-Sort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[1..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1. If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 = 1</a:t>
            </a:r>
            <a:r>
              <a:rPr lang="en-US" altLang="zh-CN" smtClean="0"/>
              <a:t>, done.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2. Recursively sort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[1..[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/2]]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    and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[[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/2]+1..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3. “</a:t>
            </a:r>
            <a:r>
              <a:rPr lang="en-US" altLang="zh-CN" i="1" smtClean="0">
                <a:solidFill>
                  <a:srgbClr val="CD0000"/>
                </a:solidFill>
              </a:rPr>
              <a:t>Merge</a:t>
            </a:r>
            <a:r>
              <a:rPr lang="en-US" altLang="zh-CN" smtClean="0"/>
              <a:t>” the </a:t>
            </a:r>
            <a:r>
              <a:rPr lang="en-US" altLang="zh-CN" smtClean="0">
                <a:solidFill>
                  <a:schemeClr val="accent2"/>
                </a:solidFill>
              </a:rPr>
              <a:t>2</a:t>
            </a:r>
            <a:r>
              <a:rPr lang="en-US" altLang="zh-CN" smtClean="0"/>
              <a:t> sorted lists.</a:t>
            </a:r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D0000"/>
                </a:solidFill>
              </a:rPr>
              <a:t>    </a:t>
            </a:r>
            <a:r>
              <a:rPr lang="en-US" altLang="zh-CN" i="1" smtClean="0">
                <a:solidFill>
                  <a:srgbClr val="CD0000"/>
                </a:solidFill>
              </a:rPr>
              <a:t>Key subroutine</a:t>
            </a:r>
            <a:r>
              <a:rPr lang="en-US" altLang="zh-CN" smtClean="0"/>
              <a:t>: Merge</a:t>
            </a:r>
          </a:p>
        </p:txBody>
      </p:sp>
    </p:spTree>
    <p:extLst>
      <p:ext uri="{BB962C8B-B14F-4D97-AF65-F5344CB8AC3E}">
        <p14:creationId xmlns:p14="http://schemas.microsoft.com/office/powerpoint/2010/main" val="9191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左子数组</a:t>
            </a:r>
            <a:endParaRPr lang="en-US" altLang="zh-CN" dirty="0" smtClean="0"/>
          </a:p>
          <a:p>
            <a:r>
              <a:rPr lang="zh-CN" altLang="en-US" dirty="0" smtClean="0"/>
              <a:t>右子数组</a:t>
            </a:r>
            <a:endParaRPr lang="en-US" altLang="zh-CN" dirty="0" smtClean="0"/>
          </a:p>
          <a:p>
            <a:r>
              <a:rPr lang="zh-CN" altLang="en-US" dirty="0" smtClean="0"/>
              <a:t>跨过中点的子数组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46" y="3672567"/>
            <a:ext cx="7808875" cy="23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21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如何求第三种情况的最大子数组？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向左向右依次探索到边界，维护最大值即可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5183"/>
            <a:ext cx="5942604" cy="29642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77642"/>
            <a:ext cx="5505594" cy="1575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10251" y="5793486"/>
            <a:ext cx="254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复杂度</a:t>
            </a:r>
            <a:r>
              <a:rPr lang="en-US" altLang="zh-CN" sz="28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(n)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195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whole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88" y="1690688"/>
            <a:ext cx="8727893" cy="467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4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51E674-A132-44AF-838F-4D7B0C536FDD}" type="datetime1">
              <a:rPr lang="zh-CN" altLang="en-US" sz="1400"/>
              <a:pPr eaLnBrk="1" hangingPunct="1"/>
              <a:t>2018/12/21</a:t>
            </a:fld>
            <a:endParaRPr lang="en-US" altLang="zh-CN" sz="1400"/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ED110E-1CC0-4D3B-98D2-82E7F8324F02}" type="slidenum">
              <a:rPr lang="en-US" altLang="zh-CN" sz="1400"/>
              <a:pPr eaLnBrk="1" hangingPunct="1"/>
              <a:t>23</a:t>
            </a:fld>
            <a:endParaRPr lang="en-US" altLang="zh-CN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Solving Recurrences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Three methods: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CD0000"/>
                </a:solidFill>
              </a:rPr>
              <a:t>Substitution, Iteration, Master</a:t>
            </a:r>
          </a:p>
          <a:p>
            <a:pPr eaLnBrk="1" hangingPunct="1">
              <a:lnSpc>
                <a:spcPct val="90000"/>
              </a:lnSpc>
            </a:pPr>
            <a:endParaRPr lang="en-US" altLang="zh-CN" sz="1600" dirty="0">
              <a:solidFill>
                <a:srgbClr val="CD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CD0000"/>
                </a:solidFill>
              </a:rPr>
              <a:t>Substitution Method</a:t>
            </a:r>
            <a:r>
              <a:rPr lang="en-US" altLang="zh-CN" dirty="0" smtClean="0"/>
              <a:t> (most general)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 smtClean="0">
                <a:solidFill>
                  <a:srgbClr val="CD0000"/>
                </a:solidFill>
              </a:rPr>
              <a:t>Guess</a:t>
            </a:r>
            <a:r>
              <a:rPr lang="en-US" altLang="zh-CN" dirty="0" smtClean="0"/>
              <a:t> form of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 smtClean="0">
                <a:solidFill>
                  <a:srgbClr val="CD0000"/>
                </a:solidFill>
              </a:rPr>
              <a:t>Verify</a:t>
            </a:r>
            <a:r>
              <a:rPr lang="en-US" altLang="zh-CN" i="1" dirty="0" smtClean="0">
                <a:solidFill>
                  <a:srgbClr val="CC3300"/>
                </a:solidFill>
              </a:rPr>
              <a:t> </a:t>
            </a:r>
            <a:r>
              <a:rPr lang="en-US" altLang="zh-CN" dirty="0" smtClean="0"/>
              <a:t>by induction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 smtClean="0">
                <a:solidFill>
                  <a:srgbClr val="CD0000"/>
                </a:solidFill>
              </a:rPr>
              <a:t>Solve</a:t>
            </a:r>
            <a:r>
              <a:rPr lang="en-US" altLang="zh-CN" dirty="0" smtClean="0">
                <a:solidFill>
                  <a:srgbClr val="CD0000"/>
                </a:solidFill>
              </a:rPr>
              <a:t> </a:t>
            </a:r>
            <a:r>
              <a:rPr lang="en-US" altLang="zh-CN" dirty="0" smtClean="0"/>
              <a:t>for satisfying constant.</a:t>
            </a:r>
          </a:p>
        </p:txBody>
      </p:sp>
    </p:spTree>
    <p:extLst>
      <p:ext uri="{BB962C8B-B14F-4D97-AF65-F5344CB8AC3E}">
        <p14:creationId xmlns:p14="http://schemas.microsoft.com/office/powerpoint/2010/main" val="42024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932882-E080-4290-9A8E-F556CDB21FDC}" type="datetime1">
              <a:rPr lang="zh-CN" altLang="en-US" sz="1400"/>
              <a:pPr eaLnBrk="1" hangingPunct="1"/>
              <a:t>2018/12/21</a:t>
            </a:fld>
            <a:endParaRPr lang="en-US" altLang="zh-CN" sz="140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FFD781-785E-4FEE-B677-05195E847FB2}" type="slidenum">
              <a:rPr lang="en-US" altLang="zh-CN" sz="1400"/>
              <a:pPr eaLnBrk="1" hangingPunct="1"/>
              <a:t>24</a:t>
            </a:fld>
            <a:endParaRPr lang="en-US" altLang="zh-CN" sz="14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 of substitution method proof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D0000"/>
                </a:solidFill>
              </a:rPr>
              <a:t>Example</a:t>
            </a:r>
            <a:r>
              <a:rPr lang="en-US" altLang="zh-CN" smtClean="0"/>
              <a:t>: solve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 = 4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/2) +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</a:p>
          <a:p>
            <a:pPr lvl="1" eaLnBrk="1" hangingPunct="1"/>
            <a:r>
              <a:rPr lang="en-US" altLang="zh-CN" smtClean="0"/>
              <a:t>Guess that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, i.e. that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ym typeface="Symbol" panose="05050102010706020507" pitchFamily="18" charset="2"/>
              </a:rPr>
              <a:t> of form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mtClean="0">
                <a:sym typeface="Symbol" panose="05050102010706020507" pitchFamily="18" charset="2"/>
              </a:rPr>
              <a:t>.</a:t>
            </a:r>
          </a:p>
          <a:p>
            <a:pPr lvl="1" eaLnBrk="1" hangingPunct="1"/>
            <a:r>
              <a:rPr lang="en-US" altLang="zh-CN" smtClean="0">
                <a:sym typeface="Symbol" panose="05050102010706020507" pitchFamily="18" charset="2"/>
              </a:rPr>
              <a:t>Assume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ck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mtClean="0">
                <a:sym typeface="Symbol" panose="05050102010706020507" pitchFamily="18" charset="2"/>
              </a:rPr>
              <a:t> for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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ym typeface="Symbol" panose="05050102010706020507" pitchFamily="18" charset="2"/>
              </a:rPr>
              <a:t> and</a:t>
            </a:r>
          </a:p>
          <a:p>
            <a:pPr lvl="1" eaLnBrk="1" hangingPunct="1"/>
            <a:r>
              <a:rPr lang="en-US" altLang="zh-CN" smtClean="0">
                <a:sym typeface="Symbol" panose="05050102010706020507" pitchFamily="18" charset="2"/>
              </a:rPr>
              <a:t>Prove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mtClean="0">
                <a:sym typeface="Symbol" panose="05050102010706020507" pitchFamily="18" charset="2"/>
              </a:rPr>
              <a:t> by induction</a:t>
            </a:r>
          </a:p>
          <a:p>
            <a:pPr lvl="1" eaLnBrk="1" hangingPunct="1"/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= 4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/2) +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 4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/2)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          =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/2 +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=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 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/2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          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mtClean="0">
                <a:sym typeface="Symbol" panose="05050102010706020507" pitchFamily="18" charset="2"/>
              </a:rPr>
              <a:t> if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 2</a:t>
            </a:r>
            <a:r>
              <a:rPr lang="en-US" altLang="zh-CN" smtClean="0">
                <a:sym typeface="Symbol" panose="05050102010706020507" pitchFamily="18" charset="2"/>
              </a:rPr>
              <a:t> and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 1</a:t>
            </a:r>
          </a:p>
          <a:p>
            <a:pPr eaLnBrk="1" hangingPunct="1"/>
            <a:endParaRPr lang="en-US" altLang="zh-CN" sz="160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Thus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)=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6772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4B3377-BD48-40B1-A797-5470BBFAF7D7}" type="datetime1">
              <a:rPr lang="zh-CN" altLang="en-US" sz="1400"/>
              <a:pPr eaLnBrk="1" hangingPunct="1"/>
              <a:t>2018/12/21</a:t>
            </a:fld>
            <a:endParaRPr lang="en-US" altLang="zh-CN" sz="1400"/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9ABF93-5C67-4446-92FD-137D07BF8951}" type="slidenum">
              <a:rPr lang="en-US" altLang="zh-CN" sz="1400"/>
              <a:pPr eaLnBrk="1" hangingPunct="1"/>
              <a:t>25</a:t>
            </a:fld>
            <a:endParaRPr lang="en-US" altLang="zh-CN" sz="14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Substitution Method (cont.)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Notes:</a:t>
            </a:r>
          </a:p>
          <a:p>
            <a:pPr eaLnBrk="1" hangingPunct="1"/>
            <a:r>
              <a:rPr lang="en-US" altLang="zh-CN" smtClean="0"/>
              <a:t>To prove inductive step, try to write expression as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</a:t>
            </a:r>
            <a:r>
              <a:rPr lang="en-US" altLang="zh-CN" smtClean="0">
                <a:solidFill>
                  <a:srgbClr val="CD0000"/>
                </a:solidFill>
              </a:rPr>
              <a:t>&lt;answer you want&gt;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mtClean="0">
                <a:sym typeface="Symbol" panose="05050102010706020507" pitchFamily="18" charset="2"/>
              </a:rPr>
              <a:t> </a:t>
            </a:r>
            <a:r>
              <a:rPr lang="en-US" altLang="zh-CN" smtClean="0">
                <a:solidFill>
                  <a:srgbClr val="CD0000"/>
                </a:solidFill>
                <a:sym typeface="Symbol" panose="05050102010706020507" pitchFamily="18" charset="2"/>
              </a:rPr>
              <a:t>&lt;something  0&gt;</a:t>
            </a:r>
          </a:p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In example above: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did not show that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= (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 or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 thus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mtClean="0">
                <a:sym typeface="Symbol" panose="05050102010706020507" pitchFamily="18" charset="2"/>
              </a:rPr>
              <a:t> is not a tight bound!</a:t>
            </a:r>
          </a:p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Can show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61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9A9C75-934F-438B-8D8E-6558A754ACDE}" type="datetime1">
              <a:rPr lang="zh-CN" altLang="en-US" sz="1400"/>
              <a:pPr eaLnBrk="1" hangingPunct="1"/>
              <a:t>2018/12/21</a:t>
            </a:fld>
            <a:endParaRPr lang="en-US" altLang="zh-CN" sz="1400"/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44857F-B3DB-421E-8236-EE2434834539}" type="slidenum">
              <a:rPr lang="en-US" altLang="zh-CN" sz="1400"/>
              <a:pPr eaLnBrk="1" hangingPunct="1"/>
              <a:t>26</a:t>
            </a:fld>
            <a:endParaRPr lang="en-US" altLang="zh-CN" sz="14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Substitution: Achieving Tighter Bounds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Try to show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)=</a:t>
            </a:r>
            <a:r>
              <a:rPr lang="en-US" altLang="zh-CN" i="1" smtClean="0">
                <a:solidFill>
                  <a:schemeClr val="accent2"/>
                </a:solidFill>
              </a:rPr>
              <a:t>O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</a:rPr>
              <a:t>2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Assume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k</a:t>
            </a:r>
            <a:r>
              <a:rPr lang="en-US" altLang="zh-CN" smtClean="0">
                <a:solidFill>
                  <a:schemeClr val="accent2"/>
                </a:solidFill>
              </a:rPr>
              <a:t>)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ck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      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= 4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/2) +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                  4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/2)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                 =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                 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mtClean="0">
                <a:sym typeface="Symbol" panose="05050102010706020507" pitchFamily="18" charset="2"/>
              </a:rPr>
              <a:t> for no choice of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0</a:t>
            </a:r>
            <a:r>
              <a:rPr lang="en-US" altLang="zh-CN" smtClean="0">
                <a:sym typeface="Symbol" panose="05050102010706020507" pitchFamily="18" charset="2"/>
              </a:rPr>
              <a:t>. Lose.</a:t>
            </a:r>
          </a:p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What went wrong?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569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72C485-8D2F-418B-BBD5-FA89D7AF0E3C}" type="datetime1">
              <a:rPr lang="zh-CN" altLang="en-US" sz="1400"/>
              <a:pPr eaLnBrk="1" hangingPunct="1"/>
              <a:t>2018/12/21</a:t>
            </a:fld>
            <a:endParaRPr lang="en-US" altLang="zh-CN" sz="1400"/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53CF5E-B9BC-4C00-9CFC-7D89D086D665}" type="slidenum">
              <a:rPr lang="en-US" altLang="zh-CN" sz="1400"/>
              <a:pPr eaLnBrk="1" hangingPunct="1"/>
              <a:t>27</a:t>
            </a:fld>
            <a:endParaRPr lang="en-US" altLang="zh-CN" sz="140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Fallacious argument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   The problem? We couldn’t rewrite the </a:t>
            </a:r>
            <a:r>
              <a:rPr lang="en-US" altLang="zh-CN" i="1" smtClean="0"/>
              <a:t>equality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              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</a:rPr>
              <a:t>cn</a:t>
            </a:r>
            <a:r>
              <a:rPr lang="en-US" altLang="zh-CN" baseline="30000" smtClean="0">
                <a:solidFill>
                  <a:schemeClr val="accent2"/>
                </a:solidFill>
              </a:rPr>
              <a:t>2</a:t>
            </a:r>
            <a:r>
              <a:rPr lang="en-US" altLang="zh-CN" smtClean="0">
                <a:solidFill>
                  <a:schemeClr val="accent2"/>
                </a:solidFill>
              </a:rPr>
              <a:t> +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as 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        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</a:rPr>
              <a:t>cn</a:t>
            </a:r>
            <a:r>
              <a:rPr lang="en-US" altLang="zh-CN" baseline="30000" smtClean="0">
                <a:solidFill>
                  <a:schemeClr val="accent2"/>
                </a:solidFill>
              </a:rPr>
              <a:t>2</a:t>
            </a:r>
            <a:r>
              <a:rPr lang="en-US" altLang="zh-CN" smtClean="0">
                <a:solidFill>
                  <a:schemeClr val="accent2"/>
                </a:solidFill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 </a:t>
            </a:r>
            <a:r>
              <a:rPr lang="en-US" altLang="zh-CN" smtClean="0">
                <a:solidFill>
                  <a:srgbClr val="CD0000"/>
                </a:solidFill>
                <a:sym typeface="Symbol" panose="05050102010706020507" pitchFamily="18" charset="2"/>
              </a:rPr>
              <a:t>&lt;(something positive)&gt;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in order to show the inequality we wanted: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                 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endParaRPr lang="en-US" altLang="zh-CN" baseline="3000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5C9BB2-AD33-4B3D-BC31-F635160198BF}" type="datetime1">
              <a:rPr lang="zh-CN" altLang="en-US" sz="1400"/>
              <a:pPr eaLnBrk="1" hangingPunct="1"/>
              <a:t>2018/12/21</a:t>
            </a:fld>
            <a:endParaRPr lang="en-US" altLang="zh-CN" sz="1400"/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7E6B17-73CA-4765-B80F-AE2D2CF881D6}" type="slidenum">
              <a:rPr lang="en-US" altLang="zh-CN" sz="1400"/>
              <a:pPr eaLnBrk="1" hangingPunct="1"/>
              <a:t>28</a:t>
            </a:fld>
            <a:endParaRPr lang="en-US" altLang="zh-CN" sz="14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Corrected Proof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CD0000"/>
                </a:solidFill>
              </a:rPr>
              <a:t>Idea</a:t>
            </a:r>
            <a:r>
              <a:rPr lang="en-US" altLang="zh-CN"/>
              <a:t>: </a:t>
            </a:r>
            <a:r>
              <a:rPr lang="en-US" altLang="zh-CN" i="1"/>
              <a:t>Strength inductive hypothesis by subtracting lower-order term</a:t>
            </a:r>
            <a:r>
              <a:rPr lang="en-US" altLang="zh-CN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Assume </a:t>
            </a:r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baseline="30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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>
                <a:sym typeface="Symbol" panose="05050102010706020507" pitchFamily="18" charset="2"/>
              </a:rPr>
              <a:t> for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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 = 4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/2) +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i="1">
                <a:sym typeface="Symbol" panose="05050102010706020507" pitchFamily="18" charset="2"/>
              </a:rPr>
              <a:t>                     </a:t>
            </a:r>
            <a:r>
              <a:rPr lang="en-US" altLang="zh-CN" sz="2000" i="1">
                <a:sym typeface="Symbol" panose="05050102010706020507" pitchFamily="18" charset="2"/>
              </a:rPr>
              <a:t>Given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                  4(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/2)</a:t>
            </a:r>
            <a:r>
              <a:rPr lang="en-US" altLang="zh-CN" baseline="3000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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/2)) +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  </a:t>
            </a:r>
            <a:r>
              <a:rPr lang="en-US" altLang="zh-CN" sz="2000" i="1">
                <a:sym typeface="Symbol" panose="05050102010706020507" pitchFamily="18" charset="2"/>
              </a:rPr>
              <a:t>Ind. Hyp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                 =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 2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        </a:t>
            </a:r>
            <a:r>
              <a:rPr lang="en-US" altLang="zh-CN" i="1">
                <a:sym typeface="Symbol" panose="05050102010706020507" pitchFamily="18" charset="2"/>
              </a:rPr>
              <a:t>         </a:t>
            </a:r>
            <a:r>
              <a:rPr lang="en-US" altLang="zh-CN" sz="2000" i="1">
                <a:sym typeface="Symbol" panose="05050102010706020507" pitchFamily="18" charset="2"/>
              </a:rPr>
              <a:t>simplify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                 =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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 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  </a:t>
            </a:r>
            <a:r>
              <a:rPr lang="en-US" altLang="zh-CN">
                <a:sym typeface="Symbol" panose="05050102010706020507" pitchFamily="18" charset="2"/>
              </a:rPr>
              <a:t>       </a:t>
            </a:r>
            <a:r>
              <a:rPr lang="en-US" altLang="zh-CN" sz="2000" i="1">
                <a:sym typeface="Symbol" panose="05050102010706020507" pitchFamily="18" charset="2"/>
              </a:rPr>
              <a:t>Rearrange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                 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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if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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Pick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 big enough to handle initial conditions.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ym typeface="Symbol" panose="05050102010706020507" pitchFamily="18" charset="2"/>
              </a:rPr>
              <a:t>Thus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)=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25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95DB2A-CA09-4D40-959A-64F2FEAF6B45}" type="datetime1">
              <a:rPr lang="zh-CN" altLang="en-US" sz="1400"/>
              <a:pPr eaLnBrk="1" hangingPunct="1"/>
              <a:t>2018/12/21</a:t>
            </a:fld>
            <a:endParaRPr lang="en-US" altLang="zh-CN" sz="1400"/>
          </a:p>
        </p:txBody>
      </p:sp>
      <p:sp>
        <p:nvSpPr>
          <p:cNvPr id="410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AC2F4C-D1A0-4307-8D51-C8DBE15D829F}" type="slidenum">
              <a:rPr lang="en-US" altLang="zh-CN" sz="1400"/>
              <a:pPr eaLnBrk="1" hangingPunct="1"/>
              <a:t>29</a:t>
            </a:fld>
            <a:endParaRPr lang="en-US" altLang="zh-CN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Iterating recurrences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CD0000"/>
                </a:solidFill>
              </a:rPr>
              <a:t>Basic idea</a:t>
            </a:r>
            <a:r>
              <a:rPr lang="en-US" altLang="zh-CN" dirty="0"/>
              <a:t>: expand, and convert to summation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CD0000"/>
                </a:solidFill>
              </a:rPr>
              <a:t>Example</a:t>
            </a:r>
            <a:r>
              <a:rPr lang="en-US" altLang="zh-CN" dirty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dirty="0"/>
              <a:t>        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)=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+4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       =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+4(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/2+4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/4))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       =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+4(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/2+4(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/4+4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/8)))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       =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+4(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/2+4(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/4+4(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/8+4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/16))))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       =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+2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+4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+…+2</a:t>
            </a:r>
            <a:r>
              <a:rPr lang="en-US" altLang="zh-CN" baseline="30000" dirty="0">
                <a:solidFill>
                  <a:schemeClr val="accent2"/>
                </a:solidFill>
              </a:rPr>
              <a:t>lg</a:t>
            </a:r>
            <a:r>
              <a:rPr lang="en-US" altLang="zh-CN" i="1" baseline="30000" dirty="0">
                <a:solidFill>
                  <a:schemeClr val="accent2"/>
                </a:solidFill>
              </a:rPr>
              <a:t>n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       =2</a:t>
            </a:r>
            <a:r>
              <a:rPr lang="en-US" altLang="zh-CN" baseline="30000" dirty="0">
                <a:solidFill>
                  <a:schemeClr val="accent2"/>
                </a:solidFill>
              </a:rPr>
              <a:t>0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+2</a:t>
            </a:r>
            <a:r>
              <a:rPr lang="en-US" altLang="zh-CN" baseline="30000" dirty="0">
                <a:solidFill>
                  <a:schemeClr val="accent2"/>
                </a:solidFill>
              </a:rPr>
              <a:t>1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+2</a:t>
            </a:r>
            <a:r>
              <a:rPr lang="en-US" altLang="zh-CN" baseline="30000" dirty="0">
                <a:solidFill>
                  <a:schemeClr val="accent2"/>
                </a:solidFill>
              </a:rPr>
              <a:t>2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+…+2</a:t>
            </a:r>
            <a:r>
              <a:rPr lang="en-US" altLang="zh-CN" baseline="30000" dirty="0">
                <a:solidFill>
                  <a:schemeClr val="accent2"/>
                </a:solidFill>
              </a:rPr>
              <a:t>lg</a:t>
            </a:r>
            <a:r>
              <a:rPr lang="en-US" altLang="zh-CN" i="1" baseline="30000" dirty="0">
                <a:solidFill>
                  <a:schemeClr val="accent2"/>
                </a:solidFill>
              </a:rPr>
              <a:t>n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       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en-US" altLang="zh-CN" dirty="0" smtClean="0">
                <a:solidFill>
                  <a:schemeClr val="accent2"/>
                </a:solidFill>
              </a:rPr>
              <a:t>	     =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)+(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)=(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307997"/>
              </p:ext>
            </p:extLst>
          </p:nvPr>
        </p:nvGraphicFramePr>
        <p:xfrm>
          <a:off x="2427514" y="4957356"/>
          <a:ext cx="3429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3" imgW="2412720" imgH="482400" progId="Equation.DSMT4">
                  <p:embed/>
                </p:oleObj>
              </mc:Choice>
              <mc:Fallback>
                <p:oleObj name="Equation" r:id="rId3" imgW="2412720" imgH="482400" progId="Equation.DSMT4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514" y="4957356"/>
                        <a:ext cx="34290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88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730844-EEC0-4F2E-8608-B597FE7CD869}" type="datetime1">
              <a:rPr lang="zh-CN" altLang="en-US" sz="1400"/>
              <a:pPr eaLnBrk="1" hangingPunct="1"/>
              <a:t>2018/12/21</a:t>
            </a:fld>
            <a:endParaRPr lang="en-US" altLang="zh-CN" sz="1400"/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A528E8-F3E2-4566-8459-A800AC853A87}" type="slidenum">
              <a:rPr lang="en-US" altLang="zh-CN" sz="1400"/>
              <a:pPr eaLnBrk="1" hangingPunct="1"/>
              <a:t>3</a:t>
            </a:fld>
            <a:endParaRPr lang="en-US" altLang="zh-CN" sz="1400"/>
          </a:p>
        </p:txBody>
      </p:sp>
      <p:sp>
        <p:nvSpPr>
          <p:cNvPr id="24580" name="Oval 6"/>
          <p:cNvSpPr>
            <a:spLocks noChangeArrowheads="1"/>
          </p:cNvSpPr>
          <p:nvPr/>
        </p:nvSpPr>
        <p:spPr bwMode="auto">
          <a:xfrm>
            <a:off x="35052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1" name="Oval 7"/>
          <p:cNvSpPr>
            <a:spLocks noChangeArrowheads="1"/>
          </p:cNvSpPr>
          <p:nvPr/>
        </p:nvSpPr>
        <p:spPr bwMode="auto">
          <a:xfrm>
            <a:off x="41910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2" name="Oval 8"/>
          <p:cNvSpPr>
            <a:spLocks noChangeArrowheads="1"/>
          </p:cNvSpPr>
          <p:nvPr/>
        </p:nvSpPr>
        <p:spPr bwMode="auto">
          <a:xfrm>
            <a:off x="49530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3" name="Oval 9"/>
          <p:cNvSpPr>
            <a:spLocks noChangeArrowheads="1"/>
          </p:cNvSpPr>
          <p:nvPr/>
        </p:nvSpPr>
        <p:spPr bwMode="auto">
          <a:xfrm>
            <a:off x="55626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4" name="Oval 10"/>
          <p:cNvSpPr>
            <a:spLocks noChangeArrowheads="1"/>
          </p:cNvSpPr>
          <p:nvPr/>
        </p:nvSpPr>
        <p:spPr bwMode="auto">
          <a:xfrm>
            <a:off x="6324600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5" name="Oval 11"/>
          <p:cNvSpPr>
            <a:spLocks noChangeArrowheads="1"/>
          </p:cNvSpPr>
          <p:nvPr/>
        </p:nvSpPr>
        <p:spPr bwMode="auto">
          <a:xfrm>
            <a:off x="69342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6" name="Oval 12"/>
          <p:cNvSpPr>
            <a:spLocks noChangeArrowheads="1"/>
          </p:cNvSpPr>
          <p:nvPr/>
        </p:nvSpPr>
        <p:spPr bwMode="auto">
          <a:xfrm>
            <a:off x="7696200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7" name="Oval 13"/>
          <p:cNvSpPr>
            <a:spLocks noChangeArrowheads="1"/>
          </p:cNvSpPr>
          <p:nvPr/>
        </p:nvSpPr>
        <p:spPr bwMode="auto">
          <a:xfrm>
            <a:off x="8229600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8" name="Oval 14"/>
          <p:cNvSpPr>
            <a:spLocks noChangeArrowheads="1"/>
          </p:cNvSpPr>
          <p:nvPr/>
        </p:nvSpPr>
        <p:spPr bwMode="auto">
          <a:xfrm>
            <a:off x="8991600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9" name="Oval 15"/>
          <p:cNvSpPr>
            <a:spLocks noChangeArrowheads="1"/>
          </p:cNvSpPr>
          <p:nvPr/>
        </p:nvSpPr>
        <p:spPr bwMode="auto">
          <a:xfrm>
            <a:off x="9525000" y="160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0" name="Oval 5"/>
          <p:cNvSpPr>
            <a:spLocks noChangeArrowheads="1"/>
          </p:cNvSpPr>
          <p:nvPr/>
        </p:nvSpPr>
        <p:spPr bwMode="auto">
          <a:xfrm>
            <a:off x="25908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1" name="Oval 4"/>
          <p:cNvSpPr>
            <a:spLocks noChangeArrowheads="1"/>
          </p:cNvSpPr>
          <p:nvPr/>
        </p:nvSpPr>
        <p:spPr bwMode="auto">
          <a:xfrm>
            <a:off x="19812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Merging two sorted arrays</a:t>
            </a:r>
          </a:p>
        </p:txBody>
      </p:sp>
      <p:sp>
        <p:nvSpPr>
          <p:cNvPr id="245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4572000"/>
          </a:xfrm>
        </p:spPr>
        <p:txBody>
          <a:bodyPr/>
          <a:lstStyle/>
          <a:p>
            <a:pPr marL="609600" indent="-609600">
              <a:buFontTx/>
              <a:buAutoNum type="arabicPlain" startAt="20"/>
            </a:pPr>
            <a:r>
              <a:rPr lang="en-US" altLang="zh-CN" smtClean="0"/>
              <a:t>12    20  12    20  12    20  12   20  12  20  12</a:t>
            </a:r>
          </a:p>
          <a:p>
            <a:pPr marL="609600" indent="-609600">
              <a:buFontTx/>
              <a:buAutoNum type="arabicPlain" startAt="13"/>
            </a:pPr>
            <a:r>
              <a:rPr lang="en-US" altLang="zh-CN" smtClean="0"/>
              <a:t>11    13   11   13  11    13  11   13  11   13</a:t>
            </a:r>
          </a:p>
          <a:p>
            <a:pPr marL="609600" indent="-609600">
              <a:buFontTx/>
              <a:buAutoNum type="arabicPlain" startAt="7"/>
            </a:pPr>
            <a:r>
              <a:rPr lang="en-US" altLang="zh-CN" smtClean="0"/>
              <a:t>9       7     9     7   9             9</a:t>
            </a:r>
          </a:p>
          <a:p>
            <a:pPr marL="609600" indent="-609600">
              <a:buFontTx/>
              <a:buAutoNum type="arabicPlain" startAt="2"/>
            </a:pPr>
            <a:r>
              <a:rPr lang="en-US" altLang="zh-CN" smtClean="0"/>
              <a:t>1       2</a:t>
            </a:r>
          </a:p>
          <a:p>
            <a:pPr marL="609600" indent="-609600">
              <a:buFontTx/>
              <a:buAutoNum type="arabicPlain" startAt="2"/>
            </a:pPr>
            <a:endParaRPr lang="en-US" altLang="zh-CN" smtClean="0"/>
          </a:p>
          <a:p>
            <a:pPr marL="609600" indent="-609600">
              <a:buNone/>
            </a:pPr>
            <a:r>
              <a:rPr lang="en-US" altLang="zh-CN" smtClean="0"/>
              <a:t>   1              2           7            9            11        12 </a:t>
            </a:r>
          </a:p>
        </p:txBody>
      </p:sp>
      <p:sp>
        <p:nvSpPr>
          <p:cNvPr id="24594" name="Line 16"/>
          <p:cNvSpPr>
            <a:spLocks noChangeShapeType="1"/>
          </p:cNvSpPr>
          <p:nvPr/>
        </p:nvSpPr>
        <p:spPr bwMode="auto">
          <a:xfrm flipH="1">
            <a:off x="2514600" y="37338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5" name="Line 17"/>
          <p:cNvSpPr>
            <a:spLocks noChangeShapeType="1"/>
          </p:cNvSpPr>
          <p:nvPr/>
        </p:nvSpPr>
        <p:spPr bwMode="auto">
          <a:xfrm>
            <a:off x="3733800" y="3733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6" name="Line 18"/>
          <p:cNvSpPr>
            <a:spLocks noChangeShapeType="1"/>
          </p:cNvSpPr>
          <p:nvPr/>
        </p:nvSpPr>
        <p:spPr bwMode="auto">
          <a:xfrm>
            <a:off x="5181600" y="30480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Line 19"/>
          <p:cNvSpPr>
            <a:spLocks noChangeShapeType="1"/>
          </p:cNvSpPr>
          <p:nvPr/>
        </p:nvSpPr>
        <p:spPr bwMode="auto">
          <a:xfrm flipH="1">
            <a:off x="6858000" y="3124200"/>
            <a:ext cx="304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8" name="Line 20"/>
          <p:cNvSpPr>
            <a:spLocks noChangeShapeType="1"/>
          </p:cNvSpPr>
          <p:nvPr/>
        </p:nvSpPr>
        <p:spPr bwMode="auto">
          <a:xfrm flipH="1">
            <a:off x="8305800" y="2590800"/>
            <a:ext cx="152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9" name="Line 22"/>
          <p:cNvSpPr>
            <a:spLocks noChangeShapeType="1"/>
          </p:cNvSpPr>
          <p:nvPr/>
        </p:nvSpPr>
        <p:spPr bwMode="auto">
          <a:xfrm flipH="1">
            <a:off x="9601200" y="1981200"/>
            <a:ext cx="1524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0" name="Text Box 23"/>
          <p:cNvSpPr txBox="1">
            <a:spLocks noChangeArrowheads="1"/>
          </p:cNvSpPr>
          <p:nvPr/>
        </p:nvSpPr>
        <p:spPr bwMode="auto">
          <a:xfrm>
            <a:off x="3733800" y="5181600"/>
            <a:ext cx="4781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Time</a:t>
            </a:r>
            <a:r>
              <a:rPr lang="en-US" altLang="zh-CN"/>
              <a:t> = </a:t>
            </a:r>
            <a:r>
              <a:rPr lang="en-US" altLang="zh-CN" sz="320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3200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320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3200">
                <a:sym typeface="Symbol" panose="05050102010706020507" pitchFamily="18" charset="2"/>
              </a:rPr>
              <a:t> to merge a total</a:t>
            </a:r>
          </a:p>
          <a:p>
            <a:pPr eaLnBrk="1" hangingPunct="1"/>
            <a:r>
              <a:rPr lang="en-US" altLang="zh-CN" sz="3200">
                <a:sym typeface="Symbol" panose="05050102010706020507" pitchFamily="18" charset="2"/>
              </a:rPr>
              <a:t>of </a:t>
            </a:r>
            <a:r>
              <a:rPr lang="en-US" altLang="zh-CN" sz="3200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3200">
                <a:sym typeface="Symbol" panose="05050102010706020507" pitchFamily="18" charset="2"/>
              </a:rPr>
              <a:t> elements (linear time).</a:t>
            </a: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48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4198A3-63A2-4BBA-8918-AFEA678C91BF}" type="datetime1">
              <a:rPr lang="zh-CN" altLang="en-US" sz="1400"/>
              <a:pPr eaLnBrk="1" hangingPunct="1"/>
              <a:t>2018/12/21</a:t>
            </a:fld>
            <a:endParaRPr lang="en-US" altLang="zh-CN" sz="1400"/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76238F-6F4F-4735-82A8-F1F1D3DA6C9B}" type="slidenum">
              <a:rPr lang="en-US" altLang="zh-CN" sz="1400"/>
              <a:pPr eaLnBrk="1" hangingPunct="1"/>
              <a:t>30</a:t>
            </a:fld>
            <a:endParaRPr lang="en-US" altLang="zh-CN" sz="140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To iterate recurrences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Should know rules and have intuition for arithmetic and geometric series</a:t>
            </a:r>
          </a:p>
          <a:p>
            <a:pPr eaLnBrk="1" hangingPunct="1"/>
            <a:endParaRPr lang="en-US" altLang="zh-CN" sz="1400"/>
          </a:p>
          <a:p>
            <a:pPr eaLnBrk="1" hangingPunct="1"/>
            <a:r>
              <a:rPr lang="en-US" altLang="zh-CN" smtClean="0"/>
              <a:t>Math can be messy and hard. Often, use iterating recurrence to generate guess for substitution method.</a:t>
            </a:r>
          </a:p>
        </p:txBody>
      </p:sp>
    </p:spTree>
    <p:extLst>
      <p:ext uri="{BB962C8B-B14F-4D97-AF65-F5344CB8AC3E}">
        <p14:creationId xmlns:p14="http://schemas.microsoft.com/office/powerpoint/2010/main" val="27356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5A5785-9459-466F-BD47-F14D88988683}" type="datetime1">
              <a:rPr lang="zh-CN" altLang="en-US" sz="1400"/>
              <a:pPr eaLnBrk="1" hangingPunct="1"/>
              <a:t>2018/12/21</a:t>
            </a:fld>
            <a:endParaRPr lang="en-US" altLang="zh-CN" sz="1400"/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1FDBF6-A0F4-4517-8A35-3704D8475DA5}" type="slidenum">
              <a:rPr lang="en-US" altLang="zh-CN" sz="1400"/>
              <a:pPr eaLnBrk="1" hangingPunct="1"/>
              <a:t>31</a:t>
            </a:fld>
            <a:endParaRPr lang="en-US" altLang="zh-CN" sz="140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Iteration method: Visualizing recursion tree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Construction of recursion tree for 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/4) +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/2) +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</a:rPr>
              <a:t>2</a:t>
            </a:r>
            <a:r>
              <a:rPr lang="en-US" altLang="zh-CN" smtClean="0"/>
              <a:t>: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5434014" y="2514600"/>
            <a:ext cx="3557587" cy="1936750"/>
            <a:chOff x="2463" y="1584"/>
            <a:chExt cx="2241" cy="1220"/>
          </a:xfrm>
        </p:grpSpPr>
        <p:sp>
          <p:nvSpPr>
            <p:cNvPr id="38954" name="Text Box 9"/>
            <p:cNvSpPr txBox="1">
              <a:spLocks noChangeArrowheads="1"/>
            </p:cNvSpPr>
            <p:nvPr/>
          </p:nvSpPr>
          <p:spPr bwMode="auto">
            <a:xfrm>
              <a:off x="3483" y="1584"/>
              <a:ext cx="2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 baseline="30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955" name="Text Box 10"/>
            <p:cNvSpPr txBox="1">
              <a:spLocks noChangeArrowheads="1"/>
            </p:cNvSpPr>
            <p:nvPr/>
          </p:nvSpPr>
          <p:spPr bwMode="auto">
            <a:xfrm>
              <a:off x="2837" y="1994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/4)</a:t>
              </a:r>
              <a:r>
                <a:rPr lang="en-US" altLang="zh-CN" sz="1600" baseline="30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956" name="Text Box 11"/>
            <p:cNvSpPr txBox="1">
              <a:spLocks noChangeArrowheads="1"/>
            </p:cNvSpPr>
            <p:nvPr/>
          </p:nvSpPr>
          <p:spPr bwMode="auto">
            <a:xfrm>
              <a:off x="3903" y="2016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/2)</a:t>
              </a:r>
              <a:r>
                <a:rPr lang="en-US" altLang="zh-CN" sz="1600" baseline="30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957" name="Line 12"/>
            <p:cNvSpPr>
              <a:spLocks noChangeShapeType="1"/>
            </p:cNvSpPr>
            <p:nvPr/>
          </p:nvSpPr>
          <p:spPr bwMode="auto">
            <a:xfrm flipH="1">
              <a:off x="3135" y="1763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8" name="Line 13"/>
            <p:cNvSpPr>
              <a:spLocks noChangeShapeType="1"/>
            </p:cNvSpPr>
            <p:nvPr/>
          </p:nvSpPr>
          <p:spPr bwMode="auto">
            <a:xfrm>
              <a:off x="3567" y="1763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9" name="Text Box 14"/>
            <p:cNvSpPr txBox="1">
              <a:spLocks noChangeArrowheads="1"/>
            </p:cNvSpPr>
            <p:nvPr/>
          </p:nvSpPr>
          <p:spPr bwMode="auto">
            <a:xfrm>
              <a:off x="2463" y="2570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1">
                  <a:solidFill>
                    <a:schemeClr val="accent2"/>
                  </a:solidFill>
                </a:rPr>
                <a:t>T</a:t>
              </a:r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/16)</a:t>
              </a:r>
            </a:p>
          </p:txBody>
        </p:sp>
        <p:sp>
          <p:nvSpPr>
            <p:cNvPr id="38960" name="Text Box 15"/>
            <p:cNvSpPr txBox="1">
              <a:spLocks noChangeArrowheads="1"/>
            </p:cNvSpPr>
            <p:nvPr/>
          </p:nvSpPr>
          <p:spPr bwMode="auto">
            <a:xfrm>
              <a:off x="3135" y="2592"/>
              <a:ext cx="4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1">
                  <a:solidFill>
                    <a:schemeClr val="accent2"/>
                  </a:solidFill>
                </a:rPr>
                <a:t>T</a:t>
              </a:r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/8)</a:t>
              </a:r>
            </a:p>
          </p:txBody>
        </p:sp>
        <p:sp>
          <p:nvSpPr>
            <p:cNvPr id="38961" name="Line 16"/>
            <p:cNvSpPr>
              <a:spLocks noChangeShapeType="1"/>
            </p:cNvSpPr>
            <p:nvPr/>
          </p:nvSpPr>
          <p:spPr bwMode="auto">
            <a:xfrm flipH="1">
              <a:off x="2799" y="2147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2" name="Line 17"/>
            <p:cNvSpPr>
              <a:spLocks noChangeShapeType="1"/>
            </p:cNvSpPr>
            <p:nvPr/>
          </p:nvSpPr>
          <p:spPr bwMode="auto">
            <a:xfrm>
              <a:off x="3039" y="2147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3" name="Text Box 18"/>
            <p:cNvSpPr txBox="1">
              <a:spLocks noChangeArrowheads="1"/>
            </p:cNvSpPr>
            <p:nvPr/>
          </p:nvSpPr>
          <p:spPr bwMode="auto">
            <a:xfrm>
              <a:off x="3643" y="2592"/>
              <a:ext cx="4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1">
                  <a:solidFill>
                    <a:schemeClr val="accent2"/>
                  </a:solidFill>
                </a:rPr>
                <a:t>T</a:t>
              </a:r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/8)</a:t>
              </a:r>
            </a:p>
          </p:txBody>
        </p:sp>
        <p:sp>
          <p:nvSpPr>
            <p:cNvPr id="38964" name="Text Box 19"/>
            <p:cNvSpPr txBox="1">
              <a:spLocks noChangeArrowheads="1"/>
            </p:cNvSpPr>
            <p:nvPr/>
          </p:nvSpPr>
          <p:spPr bwMode="auto">
            <a:xfrm>
              <a:off x="4267" y="2592"/>
              <a:ext cx="4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1">
                  <a:solidFill>
                    <a:schemeClr val="accent2"/>
                  </a:solidFill>
                </a:rPr>
                <a:t>T</a:t>
              </a:r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/4)</a:t>
              </a:r>
            </a:p>
          </p:txBody>
        </p:sp>
        <p:sp>
          <p:nvSpPr>
            <p:cNvPr id="38965" name="Line 20"/>
            <p:cNvSpPr>
              <a:spLocks noChangeShapeType="1"/>
            </p:cNvSpPr>
            <p:nvPr/>
          </p:nvSpPr>
          <p:spPr bwMode="auto">
            <a:xfrm flipH="1">
              <a:off x="3903" y="2195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6" name="Line 21"/>
            <p:cNvSpPr>
              <a:spLocks noChangeShapeType="1"/>
            </p:cNvSpPr>
            <p:nvPr/>
          </p:nvSpPr>
          <p:spPr bwMode="auto">
            <a:xfrm>
              <a:off x="4191" y="2243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2286000" y="2805114"/>
            <a:ext cx="1836738" cy="1133475"/>
            <a:chOff x="480" y="1767"/>
            <a:chExt cx="1157" cy="714"/>
          </a:xfrm>
        </p:grpSpPr>
        <p:sp>
          <p:nvSpPr>
            <p:cNvPr id="38949" name="Text Box 4"/>
            <p:cNvSpPr txBox="1">
              <a:spLocks noChangeArrowheads="1"/>
            </p:cNvSpPr>
            <p:nvPr/>
          </p:nvSpPr>
          <p:spPr bwMode="auto">
            <a:xfrm>
              <a:off x="972" y="1767"/>
              <a:ext cx="2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 baseline="30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950" name="Text Box 5"/>
            <p:cNvSpPr txBox="1">
              <a:spLocks noChangeArrowheads="1"/>
            </p:cNvSpPr>
            <p:nvPr/>
          </p:nvSpPr>
          <p:spPr bwMode="auto">
            <a:xfrm>
              <a:off x="480" y="2247"/>
              <a:ext cx="4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1">
                  <a:solidFill>
                    <a:schemeClr val="accent2"/>
                  </a:solidFill>
                </a:rPr>
                <a:t>T</a:t>
              </a:r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/4)</a:t>
              </a:r>
            </a:p>
          </p:txBody>
        </p:sp>
        <p:sp>
          <p:nvSpPr>
            <p:cNvPr id="38951" name="Text Box 6"/>
            <p:cNvSpPr txBox="1">
              <a:spLocks noChangeArrowheads="1"/>
            </p:cNvSpPr>
            <p:nvPr/>
          </p:nvSpPr>
          <p:spPr bwMode="auto">
            <a:xfrm>
              <a:off x="1200" y="2269"/>
              <a:ext cx="4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1">
                  <a:solidFill>
                    <a:schemeClr val="accent2"/>
                  </a:solidFill>
                </a:rPr>
                <a:t>T</a:t>
              </a:r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/2)</a:t>
              </a:r>
            </a:p>
          </p:txBody>
        </p:sp>
        <p:sp>
          <p:nvSpPr>
            <p:cNvPr id="38952" name="Line 7"/>
            <p:cNvSpPr>
              <a:spLocks noChangeShapeType="1"/>
            </p:cNvSpPr>
            <p:nvPr/>
          </p:nvSpPr>
          <p:spPr bwMode="auto">
            <a:xfrm flipH="1">
              <a:off x="816" y="1920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Line 8"/>
            <p:cNvSpPr>
              <a:spLocks noChangeShapeType="1"/>
            </p:cNvSpPr>
            <p:nvPr/>
          </p:nvSpPr>
          <p:spPr bwMode="auto">
            <a:xfrm>
              <a:off x="1066" y="1888"/>
              <a:ext cx="278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2057400" y="4059238"/>
            <a:ext cx="3733800" cy="2112962"/>
            <a:chOff x="336" y="2557"/>
            <a:chExt cx="2352" cy="1331"/>
          </a:xfrm>
        </p:grpSpPr>
        <p:sp>
          <p:nvSpPr>
            <p:cNvPr id="38928" name="Text Box 22"/>
            <p:cNvSpPr txBox="1">
              <a:spLocks noChangeArrowheads="1"/>
            </p:cNvSpPr>
            <p:nvPr/>
          </p:nvSpPr>
          <p:spPr bwMode="auto">
            <a:xfrm>
              <a:off x="1356" y="2557"/>
              <a:ext cx="2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 baseline="30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929" name="Text Box 23"/>
            <p:cNvSpPr txBox="1">
              <a:spLocks noChangeArrowheads="1"/>
            </p:cNvSpPr>
            <p:nvPr/>
          </p:nvSpPr>
          <p:spPr bwMode="auto">
            <a:xfrm>
              <a:off x="710" y="2967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/4)</a:t>
              </a:r>
              <a:r>
                <a:rPr lang="en-US" altLang="zh-CN" sz="1600" baseline="30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930" name="Text Box 24"/>
            <p:cNvSpPr txBox="1">
              <a:spLocks noChangeArrowheads="1"/>
            </p:cNvSpPr>
            <p:nvPr/>
          </p:nvSpPr>
          <p:spPr bwMode="auto">
            <a:xfrm>
              <a:off x="1776" y="2989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/2)</a:t>
              </a:r>
              <a:r>
                <a:rPr lang="en-US" altLang="zh-CN" sz="1600" baseline="30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931" name="Line 25"/>
            <p:cNvSpPr>
              <a:spLocks noChangeShapeType="1"/>
            </p:cNvSpPr>
            <p:nvPr/>
          </p:nvSpPr>
          <p:spPr bwMode="auto">
            <a:xfrm flipH="1">
              <a:off x="1008" y="273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2" name="Line 26"/>
            <p:cNvSpPr>
              <a:spLocks noChangeShapeType="1"/>
            </p:cNvSpPr>
            <p:nvPr/>
          </p:nvSpPr>
          <p:spPr bwMode="auto">
            <a:xfrm>
              <a:off x="1440" y="273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Text Box 27"/>
            <p:cNvSpPr txBox="1">
              <a:spLocks noChangeArrowheads="1"/>
            </p:cNvSpPr>
            <p:nvPr/>
          </p:nvSpPr>
          <p:spPr bwMode="auto">
            <a:xfrm>
              <a:off x="336" y="3543"/>
              <a:ext cx="4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/16)</a:t>
              </a:r>
              <a:r>
                <a:rPr lang="en-US" altLang="zh-CN" sz="1600" baseline="30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934" name="Text Box 28"/>
            <p:cNvSpPr txBox="1">
              <a:spLocks noChangeArrowheads="1"/>
            </p:cNvSpPr>
            <p:nvPr/>
          </p:nvSpPr>
          <p:spPr bwMode="auto">
            <a:xfrm>
              <a:off x="1008" y="3565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/8)</a:t>
              </a:r>
              <a:r>
                <a:rPr lang="en-US" altLang="zh-CN" sz="1600" baseline="30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935" name="Line 29"/>
            <p:cNvSpPr>
              <a:spLocks noChangeShapeType="1"/>
            </p:cNvSpPr>
            <p:nvPr/>
          </p:nvSpPr>
          <p:spPr bwMode="auto">
            <a:xfrm flipH="1">
              <a:off x="672" y="3120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Line 30"/>
            <p:cNvSpPr>
              <a:spLocks noChangeShapeType="1"/>
            </p:cNvSpPr>
            <p:nvPr/>
          </p:nvSpPr>
          <p:spPr bwMode="auto">
            <a:xfrm>
              <a:off x="912" y="3120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Text Box 31"/>
            <p:cNvSpPr txBox="1">
              <a:spLocks noChangeArrowheads="1"/>
            </p:cNvSpPr>
            <p:nvPr/>
          </p:nvSpPr>
          <p:spPr bwMode="auto">
            <a:xfrm>
              <a:off x="1516" y="3565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/8)</a:t>
              </a:r>
              <a:r>
                <a:rPr lang="en-US" altLang="zh-CN" sz="1600" baseline="30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938" name="Text Box 32"/>
            <p:cNvSpPr txBox="1">
              <a:spLocks noChangeArrowheads="1"/>
            </p:cNvSpPr>
            <p:nvPr/>
          </p:nvSpPr>
          <p:spPr bwMode="auto">
            <a:xfrm>
              <a:off x="2278" y="3565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/4)</a:t>
              </a:r>
              <a:r>
                <a:rPr lang="en-US" altLang="zh-CN" sz="1600" baseline="30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939" name="Line 33"/>
            <p:cNvSpPr>
              <a:spLocks noChangeShapeType="1"/>
            </p:cNvSpPr>
            <p:nvPr/>
          </p:nvSpPr>
          <p:spPr bwMode="auto">
            <a:xfrm flipH="1">
              <a:off x="1776" y="3168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0" name="Line 34"/>
            <p:cNvSpPr>
              <a:spLocks noChangeShapeType="1"/>
            </p:cNvSpPr>
            <p:nvPr/>
          </p:nvSpPr>
          <p:spPr bwMode="auto">
            <a:xfrm>
              <a:off x="2064" y="3216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1" name="Line 35"/>
            <p:cNvSpPr>
              <a:spLocks noChangeShapeType="1"/>
            </p:cNvSpPr>
            <p:nvPr/>
          </p:nvSpPr>
          <p:spPr bwMode="auto">
            <a:xfrm flipH="1">
              <a:off x="432" y="37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2" name="Line 36"/>
            <p:cNvSpPr>
              <a:spLocks noChangeShapeType="1"/>
            </p:cNvSpPr>
            <p:nvPr/>
          </p:nvSpPr>
          <p:spPr bwMode="auto">
            <a:xfrm>
              <a:off x="528" y="37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3" name="Line 37"/>
            <p:cNvSpPr>
              <a:spLocks noChangeShapeType="1"/>
            </p:cNvSpPr>
            <p:nvPr/>
          </p:nvSpPr>
          <p:spPr bwMode="auto">
            <a:xfrm flipH="1">
              <a:off x="1104" y="37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4" name="Line 38"/>
            <p:cNvSpPr>
              <a:spLocks noChangeShapeType="1"/>
            </p:cNvSpPr>
            <p:nvPr/>
          </p:nvSpPr>
          <p:spPr bwMode="auto">
            <a:xfrm>
              <a:off x="1200" y="37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Line 39"/>
            <p:cNvSpPr>
              <a:spLocks noChangeShapeType="1"/>
            </p:cNvSpPr>
            <p:nvPr/>
          </p:nvSpPr>
          <p:spPr bwMode="auto">
            <a:xfrm flipH="1">
              <a:off x="1632" y="37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6" name="Line 40"/>
            <p:cNvSpPr>
              <a:spLocks noChangeShapeType="1"/>
            </p:cNvSpPr>
            <p:nvPr/>
          </p:nvSpPr>
          <p:spPr bwMode="auto">
            <a:xfrm>
              <a:off x="1728" y="37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7" name="Line 41"/>
            <p:cNvSpPr>
              <a:spLocks noChangeShapeType="1"/>
            </p:cNvSpPr>
            <p:nvPr/>
          </p:nvSpPr>
          <p:spPr bwMode="auto">
            <a:xfrm flipH="1">
              <a:off x="2352" y="37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8" name="Line 42"/>
            <p:cNvSpPr>
              <a:spLocks noChangeShapeType="1"/>
            </p:cNvSpPr>
            <p:nvPr/>
          </p:nvSpPr>
          <p:spPr bwMode="auto">
            <a:xfrm>
              <a:off x="2448" y="37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83" name="Line 43"/>
          <p:cNvSpPr>
            <a:spLocks noChangeShapeType="1"/>
          </p:cNvSpPr>
          <p:nvPr/>
        </p:nvSpPr>
        <p:spPr bwMode="auto">
          <a:xfrm>
            <a:off x="4953000" y="4953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4" name="Text Box 44"/>
          <p:cNvSpPr txBox="1">
            <a:spLocks noChangeArrowheads="1"/>
          </p:cNvSpPr>
          <p:nvPr/>
        </p:nvSpPr>
        <p:spPr bwMode="auto">
          <a:xfrm>
            <a:off x="5943600" y="4800600"/>
            <a:ext cx="717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accent2"/>
                </a:solidFill>
              </a:rPr>
              <a:t>5</a:t>
            </a:r>
            <a:r>
              <a:rPr lang="en-US" altLang="zh-CN" sz="1600" i="1">
                <a:solidFill>
                  <a:schemeClr val="accent2"/>
                </a:solidFill>
              </a:rPr>
              <a:t>n</a:t>
            </a:r>
            <a:r>
              <a:rPr lang="en-US" altLang="zh-CN" sz="1600" baseline="30000">
                <a:solidFill>
                  <a:schemeClr val="accent2"/>
                </a:solidFill>
              </a:rPr>
              <a:t>2</a:t>
            </a:r>
            <a:r>
              <a:rPr lang="en-US" altLang="zh-CN" sz="1600">
                <a:solidFill>
                  <a:schemeClr val="accent2"/>
                </a:solidFill>
              </a:rPr>
              <a:t>/16</a:t>
            </a:r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6096000" y="5607050"/>
            <a:ext cx="920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accent2"/>
                </a:solidFill>
              </a:rPr>
              <a:t>25</a:t>
            </a:r>
            <a:r>
              <a:rPr lang="en-US" altLang="zh-CN" sz="1600" i="1">
                <a:solidFill>
                  <a:schemeClr val="accent2"/>
                </a:solidFill>
              </a:rPr>
              <a:t>n</a:t>
            </a:r>
            <a:r>
              <a:rPr lang="en-US" altLang="zh-CN" sz="1600" baseline="30000">
                <a:solidFill>
                  <a:schemeClr val="accent2"/>
                </a:solidFill>
              </a:rPr>
              <a:t>2</a:t>
            </a:r>
            <a:r>
              <a:rPr lang="en-US" altLang="zh-CN" sz="1600">
                <a:solidFill>
                  <a:schemeClr val="accent2"/>
                </a:solidFill>
              </a:rPr>
              <a:t>/256</a:t>
            </a:r>
          </a:p>
        </p:txBody>
      </p:sp>
      <p:sp>
        <p:nvSpPr>
          <p:cNvPr id="35886" name="Line 46"/>
          <p:cNvSpPr>
            <a:spLocks noChangeShapeType="1"/>
          </p:cNvSpPr>
          <p:nvPr/>
        </p:nvSpPr>
        <p:spPr bwMode="auto">
          <a:xfrm>
            <a:off x="57150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7" name="Line 47"/>
          <p:cNvSpPr>
            <a:spLocks noChangeShapeType="1"/>
          </p:cNvSpPr>
          <p:nvPr/>
        </p:nvSpPr>
        <p:spPr bwMode="auto">
          <a:xfrm>
            <a:off x="5562600" y="6324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8" name="Line 48"/>
          <p:cNvSpPr>
            <a:spLocks noChangeShapeType="1"/>
          </p:cNvSpPr>
          <p:nvPr/>
        </p:nvSpPr>
        <p:spPr bwMode="auto">
          <a:xfrm>
            <a:off x="6324600" y="594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9" name="Text Box 49"/>
          <p:cNvSpPr txBox="1">
            <a:spLocks noChangeArrowheads="1"/>
          </p:cNvSpPr>
          <p:nvPr/>
        </p:nvSpPr>
        <p:spPr bwMode="auto">
          <a:xfrm>
            <a:off x="5943601" y="6248400"/>
            <a:ext cx="86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7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84" grpId="0"/>
      <p:bldP spid="35885" grpId="0"/>
      <p:bldP spid="3588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BA3310-497E-4A37-B3AA-18ECAF8AF80F}" type="datetime1">
              <a:rPr lang="zh-CN" altLang="en-US" sz="1400"/>
              <a:pPr eaLnBrk="1" hangingPunct="1"/>
              <a:t>2018/12/21</a:t>
            </a:fld>
            <a:endParaRPr lang="en-US" altLang="zh-CN" sz="1400"/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F4E06A-068B-48CF-8335-A581AAB7BE74}" type="slidenum">
              <a:rPr lang="en-US" altLang="zh-CN" sz="1400"/>
              <a:pPr eaLnBrk="1" hangingPunct="1"/>
              <a:t>32</a:t>
            </a:fld>
            <a:endParaRPr lang="en-US" altLang="zh-CN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Iteration method: Visualizing recursion tree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Another recurrence: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      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/3) +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(2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/3) +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Recursion tree:</a:t>
            </a:r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5165725" y="3241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4175125" y="4003675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/3</a:t>
            </a:r>
          </a:p>
        </p:txBody>
      </p:sp>
      <p:sp>
        <p:nvSpPr>
          <p:cNvPr id="5129" name="Text Box 6"/>
          <p:cNvSpPr txBox="1">
            <a:spLocks noChangeArrowheads="1"/>
          </p:cNvSpPr>
          <p:nvPr/>
        </p:nvSpPr>
        <p:spPr bwMode="auto">
          <a:xfrm>
            <a:off x="6056314" y="4038600"/>
            <a:ext cx="72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/3</a:t>
            </a:r>
          </a:p>
        </p:txBody>
      </p:sp>
      <p:sp>
        <p:nvSpPr>
          <p:cNvPr id="5130" name="Text Box 7"/>
          <p:cNvSpPr txBox="1">
            <a:spLocks noChangeArrowheads="1"/>
          </p:cNvSpPr>
          <p:nvPr/>
        </p:nvSpPr>
        <p:spPr bwMode="auto">
          <a:xfrm>
            <a:off x="3565525" y="4918075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/9</a:t>
            </a:r>
          </a:p>
        </p:txBody>
      </p:sp>
      <p:sp>
        <p:nvSpPr>
          <p:cNvPr id="5131" name="Text Box 8"/>
          <p:cNvSpPr txBox="1">
            <a:spLocks noChangeArrowheads="1"/>
          </p:cNvSpPr>
          <p:nvPr/>
        </p:nvSpPr>
        <p:spPr bwMode="auto">
          <a:xfrm>
            <a:off x="4760914" y="4953000"/>
            <a:ext cx="72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/9</a:t>
            </a:r>
          </a:p>
        </p:txBody>
      </p:sp>
      <p:sp>
        <p:nvSpPr>
          <p:cNvPr id="5132" name="Text Box 9"/>
          <p:cNvSpPr txBox="1">
            <a:spLocks noChangeArrowheads="1"/>
          </p:cNvSpPr>
          <p:nvPr/>
        </p:nvSpPr>
        <p:spPr bwMode="auto">
          <a:xfrm>
            <a:off x="5599114" y="4953000"/>
            <a:ext cx="72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/9</a:t>
            </a:r>
          </a:p>
        </p:txBody>
      </p:sp>
      <p:sp>
        <p:nvSpPr>
          <p:cNvPr id="5133" name="Text Box 10"/>
          <p:cNvSpPr txBox="1">
            <a:spLocks noChangeArrowheads="1"/>
          </p:cNvSpPr>
          <p:nvPr/>
        </p:nvSpPr>
        <p:spPr bwMode="auto">
          <a:xfrm>
            <a:off x="6742114" y="4953000"/>
            <a:ext cx="72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4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/9</a:t>
            </a:r>
          </a:p>
        </p:txBody>
      </p:sp>
      <p:sp>
        <p:nvSpPr>
          <p:cNvPr id="5134" name="Line 11"/>
          <p:cNvSpPr>
            <a:spLocks noChangeShapeType="1"/>
          </p:cNvSpPr>
          <p:nvPr/>
        </p:nvSpPr>
        <p:spPr bwMode="auto">
          <a:xfrm flipH="1">
            <a:off x="4572000" y="3581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Line 12"/>
          <p:cNvSpPr>
            <a:spLocks noChangeShapeType="1"/>
          </p:cNvSpPr>
          <p:nvPr/>
        </p:nvSpPr>
        <p:spPr bwMode="auto">
          <a:xfrm>
            <a:off x="5334000" y="35814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Line 13"/>
          <p:cNvSpPr>
            <a:spLocks noChangeShapeType="1"/>
          </p:cNvSpPr>
          <p:nvPr/>
        </p:nvSpPr>
        <p:spPr bwMode="auto">
          <a:xfrm flipH="1">
            <a:off x="3886200" y="4343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Line 14"/>
          <p:cNvSpPr>
            <a:spLocks noChangeShapeType="1"/>
          </p:cNvSpPr>
          <p:nvPr/>
        </p:nvSpPr>
        <p:spPr bwMode="auto">
          <a:xfrm>
            <a:off x="4419600" y="43434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8" name="Line 15"/>
          <p:cNvSpPr>
            <a:spLocks noChangeShapeType="1"/>
          </p:cNvSpPr>
          <p:nvPr/>
        </p:nvSpPr>
        <p:spPr bwMode="auto">
          <a:xfrm flipH="1">
            <a:off x="6019800" y="4419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9" name="Line 16"/>
          <p:cNvSpPr>
            <a:spLocks noChangeShapeType="1"/>
          </p:cNvSpPr>
          <p:nvPr/>
        </p:nvSpPr>
        <p:spPr bwMode="auto">
          <a:xfrm>
            <a:off x="6400800" y="4419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" name="Line 17"/>
          <p:cNvSpPr>
            <a:spLocks noChangeShapeType="1"/>
          </p:cNvSpPr>
          <p:nvPr/>
        </p:nvSpPr>
        <p:spPr bwMode="auto">
          <a:xfrm flipH="1">
            <a:off x="3352800" y="5334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1" name="Line 18"/>
          <p:cNvSpPr>
            <a:spLocks noChangeShapeType="1"/>
          </p:cNvSpPr>
          <p:nvPr/>
        </p:nvSpPr>
        <p:spPr bwMode="auto">
          <a:xfrm>
            <a:off x="3810000" y="5334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2" name="Line 19"/>
          <p:cNvSpPr>
            <a:spLocks noChangeShapeType="1"/>
          </p:cNvSpPr>
          <p:nvPr/>
        </p:nvSpPr>
        <p:spPr bwMode="auto">
          <a:xfrm flipH="1">
            <a:off x="4648200" y="5334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3" name="Line 20"/>
          <p:cNvSpPr>
            <a:spLocks noChangeShapeType="1"/>
          </p:cNvSpPr>
          <p:nvPr/>
        </p:nvSpPr>
        <p:spPr bwMode="auto">
          <a:xfrm>
            <a:off x="5105400" y="5334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4" name="Line 21"/>
          <p:cNvSpPr>
            <a:spLocks noChangeShapeType="1"/>
          </p:cNvSpPr>
          <p:nvPr/>
        </p:nvSpPr>
        <p:spPr bwMode="auto">
          <a:xfrm flipH="1">
            <a:off x="5562600" y="5334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5" name="Line 22"/>
          <p:cNvSpPr>
            <a:spLocks noChangeShapeType="1"/>
          </p:cNvSpPr>
          <p:nvPr/>
        </p:nvSpPr>
        <p:spPr bwMode="auto">
          <a:xfrm>
            <a:off x="6019800" y="5334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6" name="Line 23"/>
          <p:cNvSpPr>
            <a:spLocks noChangeShapeType="1"/>
          </p:cNvSpPr>
          <p:nvPr/>
        </p:nvSpPr>
        <p:spPr bwMode="auto">
          <a:xfrm flipH="1">
            <a:off x="6629400" y="5334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7" name="Line 24"/>
          <p:cNvSpPr>
            <a:spLocks noChangeShapeType="1"/>
          </p:cNvSpPr>
          <p:nvPr/>
        </p:nvSpPr>
        <p:spPr bwMode="auto">
          <a:xfrm>
            <a:off x="7086600" y="5334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2" name="Object 0"/>
          <p:cNvGraphicFramePr>
            <a:graphicFrameLocks noChangeAspect="1"/>
          </p:cNvGraphicFramePr>
          <p:nvPr/>
        </p:nvGraphicFramePr>
        <p:xfrm>
          <a:off x="2362200" y="4191001"/>
          <a:ext cx="1066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3" imgW="495000" imgH="228600" progId="Equation.DSMT4">
                  <p:embed/>
                </p:oleObj>
              </mc:Choice>
              <mc:Fallback>
                <p:oleObj name="Equation" r:id="rId3" imgW="495000" imgH="228600" progId="Equation.DSMT4">
                  <p:embed/>
                  <p:pic>
                    <p:nvPicPr>
                      <p:cNvPr id="512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1"/>
                        <a:ext cx="10668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8" name="Line 26"/>
          <p:cNvSpPr>
            <a:spLocks noChangeShapeType="1"/>
          </p:cNvSpPr>
          <p:nvPr/>
        </p:nvSpPr>
        <p:spPr bwMode="auto">
          <a:xfrm>
            <a:off x="2819400" y="4648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9" name="Line 27"/>
          <p:cNvSpPr>
            <a:spLocks noChangeShapeType="1"/>
          </p:cNvSpPr>
          <p:nvPr/>
        </p:nvSpPr>
        <p:spPr bwMode="auto">
          <a:xfrm flipV="1">
            <a:off x="2819400" y="3429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" name="Line 28"/>
          <p:cNvSpPr>
            <a:spLocks noChangeShapeType="1"/>
          </p:cNvSpPr>
          <p:nvPr/>
        </p:nvSpPr>
        <p:spPr bwMode="auto">
          <a:xfrm>
            <a:off x="5562600" y="3505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1" name="Line 29"/>
          <p:cNvSpPr>
            <a:spLocks noChangeShapeType="1"/>
          </p:cNvSpPr>
          <p:nvPr/>
        </p:nvSpPr>
        <p:spPr bwMode="auto">
          <a:xfrm>
            <a:off x="6781800" y="4267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2" name="Line 30"/>
          <p:cNvSpPr>
            <a:spLocks noChangeShapeType="1"/>
          </p:cNvSpPr>
          <p:nvPr/>
        </p:nvSpPr>
        <p:spPr bwMode="auto">
          <a:xfrm>
            <a:off x="73914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3" name="Text Box 31"/>
          <p:cNvSpPr txBox="1">
            <a:spLocks noChangeArrowheads="1"/>
          </p:cNvSpPr>
          <p:nvPr/>
        </p:nvSpPr>
        <p:spPr bwMode="auto">
          <a:xfrm>
            <a:off x="8305800" y="3276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5154" name="Text Box 32"/>
          <p:cNvSpPr txBox="1">
            <a:spLocks noChangeArrowheads="1"/>
          </p:cNvSpPr>
          <p:nvPr/>
        </p:nvSpPr>
        <p:spPr bwMode="auto">
          <a:xfrm>
            <a:off x="8305800" y="4038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5155" name="Text Box 33"/>
          <p:cNvSpPr txBox="1">
            <a:spLocks noChangeArrowheads="1"/>
          </p:cNvSpPr>
          <p:nvPr/>
        </p:nvSpPr>
        <p:spPr bwMode="auto">
          <a:xfrm>
            <a:off x="8229600" y="495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5156" name="Line 34"/>
          <p:cNvSpPr>
            <a:spLocks noChangeShapeType="1"/>
          </p:cNvSpPr>
          <p:nvPr/>
        </p:nvSpPr>
        <p:spPr bwMode="auto">
          <a:xfrm>
            <a:off x="7772400" y="6096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7" name="Text Box 35"/>
          <p:cNvSpPr txBox="1">
            <a:spLocks noChangeArrowheads="1"/>
          </p:cNvSpPr>
          <p:nvPr/>
        </p:nvSpPr>
        <p:spPr bwMode="auto">
          <a:xfrm>
            <a:off x="7594600" y="6096001"/>
            <a:ext cx="162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accent2"/>
                </a:solidFill>
              </a:rPr>
              <a:t>Total: O(</a:t>
            </a:r>
            <a:r>
              <a:rPr lang="en-US" altLang="zh-CN" sz="1800" i="1">
                <a:solidFill>
                  <a:schemeClr val="accent2"/>
                </a:solidFill>
              </a:rPr>
              <a:t>n</a:t>
            </a:r>
            <a:r>
              <a:rPr lang="en-US" altLang="zh-CN" sz="1800">
                <a:solidFill>
                  <a:schemeClr val="accent2"/>
                </a:solidFill>
              </a:rPr>
              <a:t>log</a:t>
            </a:r>
            <a:r>
              <a:rPr lang="en-US" altLang="zh-CN" sz="1800" i="1">
                <a:solidFill>
                  <a:schemeClr val="accent2"/>
                </a:solidFill>
              </a:rPr>
              <a:t>n</a:t>
            </a:r>
            <a:r>
              <a:rPr lang="en-US" altLang="zh-CN" sz="18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5158" name="Line 36"/>
          <p:cNvSpPr>
            <a:spLocks noChangeShapeType="1"/>
          </p:cNvSpPr>
          <p:nvPr/>
        </p:nvSpPr>
        <p:spPr bwMode="auto">
          <a:xfrm>
            <a:off x="8382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5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E263-4B3B-48D8-A6A5-818F6B26B23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Master method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CE0000"/>
                </a:solidFill>
              </a:rPr>
              <a:t>Idea</a:t>
            </a:r>
            <a:r>
              <a:rPr lang="en-US" altLang="zh-CN"/>
              <a:t>: solve </a:t>
            </a:r>
            <a:r>
              <a:rPr lang="en-US" altLang="zh-CN" i="1"/>
              <a:t>class</a:t>
            </a:r>
            <a:r>
              <a:rPr lang="en-US" altLang="zh-CN"/>
              <a:t> of recurrences of form</a:t>
            </a:r>
          </a:p>
          <a:p>
            <a:pPr>
              <a:buFontTx/>
              <a:buNone/>
            </a:pPr>
            <a:r>
              <a:rPr lang="en-US" altLang="zh-CN"/>
              <a:t>             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</a:t>
            </a:r>
            <a:r>
              <a:rPr lang="en-US" altLang="zh-CN" i="1">
                <a:solidFill>
                  <a:srgbClr val="008C87"/>
                </a:solidFill>
              </a:rPr>
              <a:t>aT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>
                <a:solidFill>
                  <a:srgbClr val="008C87"/>
                </a:solidFill>
              </a:rPr>
              <a:t>) + 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altLang="zh-CN"/>
              <a:t>    </a:t>
            </a:r>
            <a:r>
              <a:rPr lang="en-US" altLang="zh-CN" i="1">
                <a:solidFill>
                  <a:srgbClr val="008C87"/>
                </a:solidFill>
              </a:rPr>
              <a:t>a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0</a:t>
            </a:r>
            <a:r>
              <a:rPr lang="en-US" altLang="zh-CN">
                <a:sym typeface="Symbol" panose="05050102010706020507" pitchFamily="18" charset="2"/>
              </a:rPr>
              <a:t> and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0</a:t>
            </a:r>
            <a:r>
              <a:rPr lang="en-US" altLang="zh-CN">
                <a:sym typeface="Symbol" panose="05050102010706020507" pitchFamily="18" charset="2"/>
              </a:rPr>
              <a:t>, and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f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asymptotically positive.</a:t>
            </a:r>
          </a:p>
          <a:p>
            <a:endParaRPr lang="en-US" altLang="zh-CN" sz="1200">
              <a:sym typeface="Symbol" panose="05050102010706020507" pitchFamily="18" charset="2"/>
            </a:endParaRPr>
          </a:p>
          <a:p>
            <a:r>
              <a:rPr lang="en-US" altLang="zh-CN">
                <a:sym typeface="Symbol" panose="05050102010706020507" pitchFamily="18" charset="2"/>
              </a:rPr>
              <a:t>Abstractly: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is runtime for an algorithm; it’s unknown, but we do know that:</a:t>
            </a:r>
          </a:p>
          <a:p>
            <a:pPr lvl="1"/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subproblems of size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/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 are solved recursively, each in time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/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</a:t>
            </a:r>
            <a:r>
              <a:rPr lang="en-US" altLang="zh-CN"/>
              <a:t> is the cost of </a:t>
            </a:r>
            <a:r>
              <a:rPr lang="en-US" altLang="zh-CN">
                <a:solidFill>
                  <a:srgbClr val="CE0000"/>
                </a:solidFill>
              </a:rPr>
              <a:t>dividing</a:t>
            </a:r>
            <a:r>
              <a:rPr lang="en-US" altLang="zh-CN"/>
              <a:t> problem (beforehand) and </a:t>
            </a:r>
            <a:r>
              <a:rPr lang="en-US" altLang="zh-CN">
                <a:solidFill>
                  <a:srgbClr val="CE0000"/>
                </a:solidFill>
              </a:rPr>
              <a:t>combining</a:t>
            </a:r>
            <a:r>
              <a:rPr lang="en-US" altLang="zh-CN"/>
              <a:t> the results (afterward).</a:t>
            </a:r>
          </a:p>
        </p:txBody>
      </p:sp>
    </p:spTree>
    <p:extLst>
      <p:ext uri="{BB962C8B-B14F-4D97-AF65-F5344CB8AC3E}">
        <p14:creationId xmlns:p14="http://schemas.microsoft.com/office/powerpoint/2010/main" val="1472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8122-9E4F-4263-9E29-3D27559A678D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Recursion tree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937126" y="1498600"/>
            <a:ext cx="479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336925" y="2108200"/>
            <a:ext cx="6703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495800" y="2090738"/>
            <a:ext cx="6703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448425" y="2090738"/>
            <a:ext cx="6703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2867026" y="3005138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 baseline="30000">
                <a:solidFill>
                  <a:srgbClr val="008C87"/>
                </a:solidFill>
              </a:rPr>
              <a:t>2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733801" y="3005138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 baseline="30000">
                <a:solidFill>
                  <a:srgbClr val="008C87"/>
                </a:solidFill>
              </a:rPr>
              <a:t>2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413125" y="2946400"/>
            <a:ext cx="3289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</a:rPr>
              <a:t>…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5969001" y="3005138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 baseline="30000">
                <a:solidFill>
                  <a:srgbClr val="008C87"/>
                </a:solidFill>
              </a:rPr>
              <a:t>2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835776" y="3005138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 baseline="30000">
                <a:solidFill>
                  <a:srgbClr val="008C87"/>
                </a:solidFill>
              </a:rPr>
              <a:t>2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6515100" y="2946400"/>
            <a:ext cx="3289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</a:rPr>
              <a:t>…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4495801" y="2960688"/>
            <a:ext cx="7072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</a:rPr>
              <a:t>………..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>
            <a:off x="3733800" y="1741488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>
            <a:off x="4876800" y="174148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5105400" y="1741488"/>
            <a:ext cx="1600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181601" y="2046288"/>
            <a:ext cx="7072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</a:rPr>
              <a:t>………..</a:t>
            </a:r>
          </a:p>
        </p:txBody>
      </p:sp>
      <p:sp>
        <p:nvSpPr>
          <p:cNvPr id="26643" name="Freeform 19"/>
          <p:cNvSpPr>
            <a:spLocks/>
          </p:cNvSpPr>
          <p:nvPr/>
        </p:nvSpPr>
        <p:spPr bwMode="auto">
          <a:xfrm>
            <a:off x="4038600" y="1741488"/>
            <a:ext cx="2514600" cy="304800"/>
          </a:xfrm>
          <a:custGeom>
            <a:avLst/>
            <a:gdLst>
              <a:gd name="T0" fmla="*/ 0 w 1584"/>
              <a:gd name="T1" fmla="*/ 0 h 192"/>
              <a:gd name="T2" fmla="*/ 576 w 1584"/>
              <a:gd name="T3" fmla="*/ 192 h 192"/>
              <a:gd name="T4" fmla="*/ 1584 w 1584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92">
                <a:moveTo>
                  <a:pt x="0" y="0"/>
                </a:moveTo>
                <a:cubicBezTo>
                  <a:pt x="156" y="96"/>
                  <a:pt x="312" y="192"/>
                  <a:pt x="576" y="192"/>
                </a:cubicBezTo>
                <a:cubicBezTo>
                  <a:pt x="840" y="192"/>
                  <a:pt x="1416" y="32"/>
                  <a:pt x="1584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5775325" y="1574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</a:t>
            </a:r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H="1">
            <a:off x="3200400" y="2351088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3581400" y="23510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3505200" y="2351088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 flipH="1">
            <a:off x="6324600" y="2351088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6705600" y="23510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6629400" y="2351088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3" name="Freeform 29"/>
          <p:cNvSpPr>
            <a:spLocks/>
          </p:cNvSpPr>
          <p:nvPr/>
        </p:nvSpPr>
        <p:spPr bwMode="auto">
          <a:xfrm>
            <a:off x="3048000" y="2732088"/>
            <a:ext cx="1066800" cy="228600"/>
          </a:xfrm>
          <a:custGeom>
            <a:avLst/>
            <a:gdLst>
              <a:gd name="T0" fmla="*/ 0 w 672"/>
              <a:gd name="T1" fmla="*/ 0 h 144"/>
              <a:gd name="T2" fmla="*/ 336 w 672"/>
              <a:gd name="T3" fmla="*/ 144 h 144"/>
              <a:gd name="T4" fmla="*/ 672 w 67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144">
                <a:moveTo>
                  <a:pt x="0" y="0"/>
                </a:moveTo>
                <a:cubicBezTo>
                  <a:pt x="112" y="72"/>
                  <a:pt x="224" y="144"/>
                  <a:pt x="336" y="144"/>
                </a:cubicBezTo>
                <a:cubicBezTo>
                  <a:pt x="448" y="144"/>
                  <a:pt x="616" y="24"/>
                  <a:pt x="672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3829050" y="254793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6953250" y="250348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</a:t>
            </a:r>
          </a:p>
        </p:txBody>
      </p:sp>
      <p:sp>
        <p:nvSpPr>
          <p:cNvPr id="26656" name="Freeform 32"/>
          <p:cNvSpPr>
            <a:spLocks/>
          </p:cNvSpPr>
          <p:nvPr/>
        </p:nvSpPr>
        <p:spPr bwMode="auto">
          <a:xfrm>
            <a:off x="6172200" y="2655888"/>
            <a:ext cx="1066800" cy="228600"/>
          </a:xfrm>
          <a:custGeom>
            <a:avLst/>
            <a:gdLst>
              <a:gd name="T0" fmla="*/ 0 w 672"/>
              <a:gd name="T1" fmla="*/ 0 h 144"/>
              <a:gd name="T2" fmla="*/ 336 w 672"/>
              <a:gd name="T3" fmla="*/ 144 h 144"/>
              <a:gd name="T4" fmla="*/ 672 w 67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144">
                <a:moveTo>
                  <a:pt x="0" y="0"/>
                </a:moveTo>
                <a:cubicBezTo>
                  <a:pt x="112" y="72"/>
                  <a:pt x="224" y="144"/>
                  <a:pt x="336" y="144"/>
                </a:cubicBezTo>
                <a:cubicBezTo>
                  <a:pt x="448" y="144"/>
                  <a:pt x="616" y="24"/>
                  <a:pt x="672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 flipH="1">
            <a:off x="4495800" y="2351088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>
            <a:off x="4876800" y="23510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>
            <a:off x="4800600" y="2351088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 flipH="1">
            <a:off x="2819400" y="3265488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1" name="Line 37"/>
          <p:cNvSpPr>
            <a:spLocks noChangeShapeType="1"/>
          </p:cNvSpPr>
          <p:nvPr/>
        </p:nvSpPr>
        <p:spPr bwMode="auto">
          <a:xfrm>
            <a:off x="3200400" y="32654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3124200" y="32654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3" name="Line 39"/>
          <p:cNvSpPr>
            <a:spLocks noChangeShapeType="1"/>
          </p:cNvSpPr>
          <p:nvPr/>
        </p:nvSpPr>
        <p:spPr bwMode="auto">
          <a:xfrm flipH="1">
            <a:off x="3733800" y="3265488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4" name="Line 40"/>
          <p:cNvSpPr>
            <a:spLocks noChangeShapeType="1"/>
          </p:cNvSpPr>
          <p:nvPr/>
        </p:nvSpPr>
        <p:spPr bwMode="auto">
          <a:xfrm>
            <a:off x="4114800" y="32654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5" name="Line 41"/>
          <p:cNvSpPr>
            <a:spLocks noChangeShapeType="1"/>
          </p:cNvSpPr>
          <p:nvPr/>
        </p:nvSpPr>
        <p:spPr bwMode="auto">
          <a:xfrm>
            <a:off x="4038600" y="32654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 flipH="1">
            <a:off x="5943600" y="3265488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>
            <a:off x="6324600" y="32654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6248400" y="32654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 flipH="1">
            <a:off x="6858000" y="3265488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0" name="Line 46"/>
          <p:cNvSpPr>
            <a:spLocks noChangeShapeType="1"/>
          </p:cNvSpPr>
          <p:nvPr/>
        </p:nvSpPr>
        <p:spPr bwMode="auto">
          <a:xfrm>
            <a:off x="7239000" y="32654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1" name="Line 47"/>
          <p:cNvSpPr>
            <a:spLocks noChangeShapeType="1"/>
          </p:cNvSpPr>
          <p:nvPr/>
        </p:nvSpPr>
        <p:spPr bwMode="auto">
          <a:xfrm>
            <a:off x="7162800" y="32654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2" name="Freeform 48"/>
          <p:cNvSpPr>
            <a:spLocks/>
          </p:cNvSpPr>
          <p:nvPr/>
        </p:nvSpPr>
        <p:spPr bwMode="auto">
          <a:xfrm>
            <a:off x="2743200" y="3646488"/>
            <a:ext cx="838200" cy="228600"/>
          </a:xfrm>
          <a:custGeom>
            <a:avLst/>
            <a:gdLst>
              <a:gd name="T0" fmla="*/ 0 w 528"/>
              <a:gd name="T1" fmla="*/ 0 h 144"/>
              <a:gd name="T2" fmla="*/ 288 w 528"/>
              <a:gd name="T3" fmla="*/ 144 h 144"/>
              <a:gd name="T4" fmla="*/ 528 w 52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144">
                <a:moveTo>
                  <a:pt x="0" y="0"/>
                </a:moveTo>
                <a:cubicBezTo>
                  <a:pt x="100" y="72"/>
                  <a:pt x="200" y="144"/>
                  <a:pt x="288" y="144"/>
                </a:cubicBezTo>
                <a:cubicBezTo>
                  <a:pt x="376" y="144"/>
                  <a:pt x="452" y="72"/>
                  <a:pt x="528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3" name="Freeform 49"/>
          <p:cNvSpPr>
            <a:spLocks/>
          </p:cNvSpPr>
          <p:nvPr/>
        </p:nvSpPr>
        <p:spPr bwMode="auto">
          <a:xfrm>
            <a:off x="3657600" y="3646488"/>
            <a:ext cx="838200" cy="228600"/>
          </a:xfrm>
          <a:custGeom>
            <a:avLst/>
            <a:gdLst>
              <a:gd name="T0" fmla="*/ 0 w 528"/>
              <a:gd name="T1" fmla="*/ 0 h 144"/>
              <a:gd name="T2" fmla="*/ 288 w 528"/>
              <a:gd name="T3" fmla="*/ 144 h 144"/>
              <a:gd name="T4" fmla="*/ 528 w 52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144">
                <a:moveTo>
                  <a:pt x="0" y="0"/>
                </a:moveTo>
                <a:cubicBezTo>
                  <a:pt x="100" y="72"/>
                  <a:pt x="200" y="144"/>
                  <a:pt x="288" y="144"/>
                </a:cubicBezTo>
                <a:cubicBezTo>
                  <a:pt x="376" y="144"/>
                  <a:pt x="452" y="72"/>
                  <a:pt x="528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4" name="Freeform 50"/>
          <p:cNvSpPr>
            <a:spLocks/>
          </p:cNvSpPr>
          <p:nvPr/>
        </p:nvSpPr>
        <p:spPr bwMode="auto">
          <a:xfrm>
            <a:off x="5867400" y="3570288"/>
            <a:ext cx="838200" cy="228600"/>
          </a:xfrm>
          <a:custGeom>
            <a:avLst/>
            <a:gdLst>
              <a:gd name="T0" fmla="*/ 0 w 528"/>
              <a:gd name="T1" fmla="*/ 0 h 144"/>
              <a:gd name="T2" fmla="*/ 288 w 528"/>
              <a:gd name="T3" fmla="*/ 144 h 144"/>
              <a:gd name="T4" fmla="*/ 528 w 52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144">
                <a:moveTo>
                  <a:pt x="0" y="0"/>
                </a:moveTo>
                <a:cubicBezTo>
                  <a:pt x="100" y="72"/>
                  <a:pt x="200" y="144"/>
                  <a:pt x="288" y="144"/>
                </a:cubicBezTo>
                <a:cubicBezTo>
                  <a:pt x="376" y="144"/>
                  <a:pt x="452" y="72"/>
                  <a:pt x="528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5" name="Freeform 51"/>
          <p:cNvSpPr>
            <a:spLocks/>
          </p:cNvSpPr>
          <p:nvPr/>
        </p:nvSpPr>
        <p:spPr bwMode="auto">
          <a:xfrm>
            <a:off x="6781800" y="3570288"/>
            <a:ext cx="838200" cy="228600"/>
          </a:xfrm>
          <a:custGeom>
            <a:avLst/>
            <a:gdLst>
              <a:gd name="T0" fmla="*/ 0 w 528"/>
              <a:gd name="T1" fmla="*/ 0 h 144"/>
              <a:gd name="T2" fmla="*/ 288 w 528"/>
              <a:gd name="T3" fmla="*/ 144 h 144"/>
              <a:gd name="T4" fmla="*/ 528 w 52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144">
                <a:moveTo>
                  <a:pt x="0" y="0"/>
                </a:moveTo>
                <a:cubicBezTo>
                  <a:pt x="100" y="72"/>
                  <a:pt x="200" y="144"/>
                  <a:pt x="288" y="144"/>
                </a:cubicBezTo>
                <a:cubicBezTo>
                  <a:pt x="376" y="144"/>
                  <a:pt x="452" y="72"/>
                  <a:pt x="528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6" name="Text Box 52"/>
          <p:cNvSpPr txBox="1">
            <a:spLocks noChangeArrowheads="1"/>
          </p:cNvSpPr>
          <p:nvPr/>
        </p:nvSpPr>
        <p:spPr bwMode="auto">
          <a:xfrm>
            <a:off x="4286250" y="341788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</a:t>
            </a:r>
          </a:p>
        </p:txBody>
      </p:sp>
      <p:sp>
        <p:nvSpPr>
          <p:cNvPr id="26677" name="Text Box 53"/>
          <p:cNvSpPr txBox="1">
            <a:spLocks noChangeArrowheads="1"/>
          </p:cNvSpPr>
          <p:nvPr/>
        </p:nvSpPr>
        <p:spPr bwMode="auto">
          <a:xfrm>
            <a:off x="3352800" y="341788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</a:t>
            </a:r>
          </a:p>
        </p:txBody>
      </p:sp>
      <p:sp>
        <p:nvSpPr>
          <p:cNvPr id="26678" name="Text Box 54"/>
          <p:cNvSpPr txBox="1">
            <a:spLocks noChangeArrowheads="1"/>
          </p:cNvSpPr>
          <p:nvPr/>
        </p:nvSpPr>
        <p:spPr bwMode="auto">
          <a:xfrm>
            <a:off x="6477000" y="334168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</a:t>
            </a:r>
          </a:p>
        </p:txBody>
      </p:sp>
      <p:sp>
        <p:nvSpPr>
          <p:cNvPr id="26679" name="Text Box 55"/>
          <p:cNvSpPr txBox="1">
            <a:spLocks noChangeArrowheads="1"/>
          </p:cNvSpPr>
          <p:nvPr/>
        </p:nvSpPr>
        <p:spPr bwMode="auto">
          <a:xfrm>
            <a:off x="7410450" y="334168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</a:t>
            </a:r>
          </a:p>
        </p:txBody>
      </p:sp>
      <p:sp>
        <p:nvSpPr>
          <p:cNvPr id="26680" name="Line 56"/>
          <p:cNvSpPr>
            <a:spLocks noChangeShapeType="1"/>
          </p:cNvSpPr>
          <p:nvPr/>
        </p:nvSpPr>
        <p:spPr bwMode="auto">
          <a:xfrm>
            <a:off x="28194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1" name="Line 57"/>
          <p:cNvSpPr>
            <a:spLocks noChangeShapeType="1"/>
          </p:cNvSpPr>
          <p:nvPr/>
        </p:nvSpPr>
        <p:spPr bwMode="auto">
          <a:xfrm>
            <a:off x="32004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2" name="Line 58"/>
          <p:cNvSpPr>
            <a:spLocks noChangeShapeType="1"/>
          </p:cNvSpPr>
          <p:nvPr/>
        </p:nvSpPr>
        <p:spPr bwMode="auto">
          <a:xfrm>
            <a:off x="35814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3" name="Line 59"/>
          <p:cNvSpPr>
            <a:spLocks noChangeShapeType="1"/>
          </p:cNvSpPr>
          <p:nvPr/>
        </p:nvSpPr>
        <p:spPr bwMode="auto">
          <a:xfrm>
            <a:off x="37338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4" name="Line 60"/>
          <p:cNvSpPr>
            <a:spLocks noChangeShapeType="1"/>
          </p:cNvSpPr>
          <p:nvPr/>
        </p:nvSpPr>
        <p:spPr bwMode="auto">
          <a:xfrm>
            <a:off x="41148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5" name="Line 61"/>
          <p:cNvSpPr>
            <a:spLocks noChangeShapeType="1"/>
          </p:cNvSpPr>
          <p:nvPr/>
        </p:nvSpPr>
        <p:spPr bwMode="auto">
          <a:xfrm>
            <a:off x="44958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6" name="Line 62"/>
          <p:cNvSpPr>
            <a:spLocks noChangeShapeType="1"/>
          </p:cNvSpPr>
          <p:nvPr/>
        </p:nvSpPr>
        <p:spPr bwMode="auto">
          <a:xfrm>
            <a:off x="59436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7" name="Line 63"/>
          <p:cNvSpPr>
            <a:spLocks noChangeShapeType="1"/>
          </p:cNvSpPr>
          <p:nvPr/>
        </p:nvSpPr>
        <p:spPr bwMode="auto">
          <a:xfrm>
            <a:off x="63246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8" name="Line 64"/>
          <p:cNvSpPr>
            <a:spLocks noChangeShapeType="1"/>
          </p:cNvSpPr>
          <p:nvPr/>
        </p:nvSpPr>
        <p:spPr bwMode="auto">
          <a:xfrm>
            <a:off x="67056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9" name="Line 65"/>
          <p:cNvSpPr>
            <a:spLocks noChangeShapeType="1"/>
          </p:cNvSpPr>
          <p:nvPr/>
        </p:nvSpPr>
        <p:spPr bwMode="auto">
          <a:xfrm>
            <a:off x="68580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0" name="Line 66"/>
          <p:cNvSpPr>
            <a:spLocks noChangeShapeType="1"/>
          </p:cNvSpPr>
          <p:nvPr/>
        </p:nvSpPr>
        <p:spPr bwMode="auto">
          <a:xfrm>
            <a:off x="72390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1" name="Line 67"/>
          <p:cNvSpPr>
            <a:spLocks noChangeShapeType="1"/>
          </p:cNvSpPr>
          <p:nvPr/>
        </p:nvSpPr>
        <p:spPr bwMode="auto">
          <a:xfrm>
            <a:off x="76962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2" name="Text Box 68"/>
          <p:cNvSpPr txBox="1">
            <a:spLocks noChangeArrowheads="1"/>
          </p:cNvSpPr>
          <p:nvPr/>
        </p:nvSpPr>
        <p:spPr bwMode="auto">
          <a:xfrm>
            <a:off x="4743451" y="4637088"/>
            <a:ext cx="7072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</a:rPr>
              <a:t>………..</a:t>
            </a:r>
          </a:p>
        </p:txBody>
      </p:sp>
      <p:sp>
        <p:nvSpPr>
          <p:cNvPr id="26693" name="Text Box 69"/>
          <p:cNvSpPr txBox="1">
            <a:spLocks noChangeArrowheads="1"/>
          </p:cNvSpPr>
          <p:nvPr/>
        </p:nvSpPr>
        <p:spPr bwMode="auto">
          <a:xfrm>
            <a:off x="2551114" y="5018088"/>
            <a:ext cx="573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94" name="Text Box 70"/>
          <p:cNvSpPr txBox="1">
            <a:spLocks noChangeArrowheads="1"/>
          </p:cNvSpPr>
          <p:nvPr/>
        </p:nvSpPr>
        <p:spPr bwMode="auto">
          <a:xfrm>
            <a:off x="3008314" y="5018088"/>
            <a:ext cx="573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95" name="Text Box 71"/>
          <p:cNvSpPr txBox="1">
            <a:spLocks noChangeArrowheads="1"/>
          </p:cNvSpPr>
          <p:nvPr/>
        </p:nvSpPr>
        <p:spPr bwMode="auto">
          <a:xfrm>
            <a:off x="3465514" y="5018088"/>
            <a:ext cx="573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96" name="Text Box 72"/>
          <p:cNvSpPr txBox="1">
            <a:spLocks noChangeArrowheads="1"/>
          </p:cNvSpPr>
          <p:nvPr/>
        </p:nvSpPr>
        <p:spPr bwMode="auto">
          <a:xfrm>
            <a:off x="3886200" y="5018088"/>
            <a:ext cx="573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97" name="Text Box 73"/>
          <p:cNvSpPr txBox="1">
            <a:spLocks noChangeArrowheads="1"/>
          </p:cNvSpPr>
          <p:nvPr/>
        </p:nvSpPr>
        <p:spPr bwMode="auto">
          <a:xfrm>
            <a:off x="5638800" y="4986338"/>
            <a:ext cx="573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98" name="Text Box 74"/>
          <p:cNvSpPr txBox="1">
            <a:spLocks noChangeArrowheads="1"/>
          </p:cNvSpPr>
          <p:nvPr/>
        </p:nvSpPr>
        <p:spPr bwMode="auto">
          <a:xfrm>
            <a:off x="7427914" y="4986338"/>
            <a:ext cx="573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99" name="Text Box 75"/>
          <p:cNvSpPr txBox="1">
            <a:spLocks noChangeArrowheads="1"/>
          </p:cNvSpPr>
          <p:nvPr/>
        </p:nvSpPr>
        <p:spPr bwMode="auto">
          <a:xfrm>
            <a:off x="6248401" y="4910138"/>
            <a:ext cx="7072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</a:rPr>
              <a:t>………..</a:t>
            </a:r>
          </a:p>
        </p:txBody>
      </p:sp>
      <p:sp>
        <p:nvSpPr>
          <p:cNvPr id="26700" name="Freeform 76"/>
          <p:cNvSpPr>
            <a:spLocks/>
          </p:cNvSpPr>
          <p:nvPr/>
        </p:nvSpPr>
        <p:spPr bwMode="auto">
          <a:xfrm>
            <a:off x="2514600" y="5246688"/>
            <a:ext cx="5486400" cy="381000"/>
          </a:xfrm>
          <a:custGeom>
            <a:avLst/>
            <a:gdLst>
              <a:gd name="T0" fmla="*/ 0 w 3456"/>
              <a:gd name="T1" fmla="*/ 0 h 240"/>
              <a:gd name="T2" fmla="*/ 1680 w 3456"/>
              <a:gd name="T3" fmla="*/ 240 h 240"/>
              <a:gd name="T4" fmla="*/ 3456 w 3456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56" h="240">
                <a:moveTo>
                  <a:pt x="0" y="0"/>
                </a:moveTo>
                <a:cubicBezTo>
                  <a:pt x="552" y="120"/>
                  <a:pt x="1104" y="240"/>
                  <a:pt x="1680" y="240"/>
                </a:cubicBezTo>
                <a:cubicBezTo>
                  <a:pt x="2256" y="240"/>
                  <a:pt x="2856" y="120"/>
                  <a:pt x="3456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701" name="Object 77"/>
          <p:cNvGraphicFramePr>
            <a:graphicFrameLocks noChangeAspect="1"/>
          </p:cNvGraphicFramePr>
          <p:nvPr/>
        </p:nvGraphicFramePr>
        <p:xfrm>
          <a:off x="4500563" y="5627688"/>
          <a:ext cx="15922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3" imgW="825480" imgH="203040" progId="Equation.3">
                  <p:embed/>
                </p:oleObj>
              </mc:Choice>
              <mc:Fallback>
                <p:oleObj name="Equation" r:id="rId3" imgW="825480" imgH="203040" progId="Equation.3">
                  <p:embed/>
                  <p:pic>
                    <p:nvPicPr>
                      <p:cNvPr id="26701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627688"/>
                        <a:ext cx="159226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03" name="Text Box 79"/>
          <p:cNvSpPr txBox="1">
            <a:spLocks noChangeArrowheads="1"/>
          </p:cNvSpPr>
          <p:nvPr/>
        </p:nvSpPr>
        <p:spPr bwMode="auto">
          <a:xfrm>
            <a:off x="8686801" y="1512888"/>
            <a:ext cx="479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</a:p>
        </p:txBody>
      </p:sp>
      <p:sp>
        <p:nvSpPr>
          <p:cNvPr id="26705" name="Text Box 81"/>
          <p:cNvSpPr txBox="1">
            <a:spLocks noChangeArrowheads="1"/>
          </p:cNvSpPr>
          <p:nvPr/>
        </p:nvSpPr>
        <p:spPr bwMode="auto">
          <a:xfrm>
            <a:off x="8610601" y="2090738"/>
            <a:ext cx="7729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</a:p>
        </p:txBody>
      </p:sp>
      <p:sp>
        <p:nvSpPr>
          <p:cNvPr id="26706" name="Text Box 82"/>
          <p:cNvSpPr txBox="1">
            <a:spLocks noChangeArrowheads="1"/>
          </p:cNvSpPr>
          <p:nvPr/>
        </p:nvSpPr>
        <p:spPr bwMode="auto">
          <a:xfrm>
            <a:off x="8534401" y="3005138"/>
            <a:ext cx="9172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</a:t>
            </a:r>
            <a:r>
              <a:rPr lang="en-US" altLang="zh-CN" sz="1600" baseline="30000">
                <a:solidFill>
                  <a:srgbClr val="008C87"/>
                </a:solidFill>
              </a:rPr>
              <a:t>2</a:t>
            </a:r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 baseline="30000">
                <a:solidFill>
                  <a:srgbClr val="008C87"/>
                </a:solidFill>
              </a:rPr>
              <a:t>2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</a:p>
        </p:txBody>
      </p:sp>
      <p:graphicFrame>
        <p:nvGraphicFramePr>
          <p:cNvPr id="26707" name="Object 83"/>
          <p:cNvGraphicFramePr>
            <a:graphicFrameLocks noChangeAspect="1"/>
          </p:cNvGraphicFramePr>
          <p:nvPr/>
        </p:nvGraphicFramePr>
        <p:xfrm>
          <a:off x="8391525" y="4906964"/>
          <a:ext cx="11255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5" imgW="583920" imgH="228600" progId="Equation.3">
                  <p:embed/>
                </p:oleObj>
              </mc:Choice>
              <mc:Fallback>
                <p:oleObj name="Equation" r:id="rId5" imgW="583920" imgH="228600" progId="Equation.3">
                  <p:embed/>
                  <p:pic>
                    <p:nvPicPr>
                      <p:cNvPr id="26707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1525" y="4906964"/>
                        <a:ext cx="11255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08" name="Line 84"/>
          <p:cNvSpPr>
            <a:spLocks noChangeShapeType="1"/>
          </p:cNvSpPr>
          <p:nvPr/>
        </p:nvSpPr>
        <p:spPr bwMode="auto">
          <a:xfrm>
            <a:off x="8991600" y="3417888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9" name="Line 85"/>
          <p:cNvSpPr>
            <a:spLocks noChangeShapeType="1"/>
          </p:cNvSpPr>
          <p:nvPr/>
        </p:nvSpPr>
        <p:spPr bwMode="auto">
          <a:xfrm>
            <a:off x="5334000" y="1665288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0" name="Line 86"/>
          <p:cNvSpPr>
            <a:spLocks noChangeShapeType="1"/>
          </p:cNvSpPr>
          <p:nvPr/>
        </p:nvSpPr>
        <p:spPr bwMode="auto">
          <a:xfrm>
            <a:off x="7010400" y="22748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1" name="Line 87"/>
          <p:cNvSpPr>
            <a:spLocks noChangeShapeType="1"/>
          </p:cNvSpPr>
          <p:nvPr/>
        </p:nvSpPr>
        <p:spPr bwMode="auto">
          <a:xfrm>
            <a:off x="7467600" y="31892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2" name="Line 88"/>
          <p:cNvSpPr>
            <a:spLocks noChangeShapeType="1"/>
          </p:cNvSpPr>
          <p:nvPr/>
        </p:nvSpPr>
        <p:spPr bwMode="auto">
          <a:xfrm>
            <a:off x="7924800" y="51704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3" name="Line 89"/>
          <p:cNvSpPr>
            <a:spLocks noChangeShapeType="1"/>
          </p:cNvSpPr>
          <p:nvPr/>
        </p:nvSpPr>
        <p:spPr bwMode="auto">
          <a:xfrm>
            <a:off x="7391400" y="547528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4" name="Text Box 90"/>
          <p:cNvSpPr txBox="1">
            <a:spLocks noChangeArrowheads="1"/>
          </p:cNvSpPr>
          <p:nvPr/>
        </p:nvSpPr>
        <p:spPr bwMode="auto">
          <a:xfrm>
            <a:off x="7146926" y="5440363"/>
            <a:ext cx="729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E0000"/>
                </a:solidFill>
              </a:rPr>
              <a:t>Total:</a:t>
            </a:r>
          </a:p>
        </p:txBody>
      </p:sp>
      <p:graphicFrame>
        <p:nvGraphicFramePr>
          <p:cNvPr id="26715" name="Object 91"/>
          <p:cNvGraphicFramePr>
            <a:graphicFrameLocks noChangeAspect="1"/>
          </p:cNvGraphicFramePr>
          <p:nvPr/>
        </p:nvGraphicFramePr>
        <p:xfrm>
          <a:off x="8001001" y="5491164"/>
          <a:ext cx="18526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7" imgW="1638000" imgH="457200" progId="Equation.3">
                  <p:embed/>
                </p:oleObj>
              </mc:Choice>
              <mc:Fallback>
                <p:oleObj name="Equation" r:id="rId7" imgW="1638000" imgH="457200" progId="Equation.3">
                  <p:embed/>
                  <p:pic>
                    <p:nvPicPr>
                      <p:cNvPr id="26715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5491164"/>
                        <a:ext cx="18526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16" name="Object 92"/>
          <p:cNvGraphicFramePr>
            <a:graphicFrameLocks noChangeAspect="1"/>
          </p:cNvGraphicFramePr>
          <p:nvPr/>
        </p:nvGraphicFramePr>
        <p:xfrm>
          <a:off x="1981200" y="3251201"/>
          <a:ext cx="6858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9" imgW="406080" imgH="228600" progId="Equation.3">
                  <p:embed/>
                </p:oleObj>
              </mc:Choice>
              <mc:Fallback>
                <p:oleObj name="Equation" r:id="rId9" imgW="406080" imgH="228600" progId="Equation.3">
                  <p:embed/>
                  <p:pic>
                    <p:nvPicPr>
                      <p:cNvPr id="26716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51201"/>
                        <a:ext cx="6858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17" name="Line 93"/>
          <p:cNvSpPr>
            <a:spLocks noChangeShapeType="1"/>
          </p:cNvSpPr>
          <p:nvPr/>
        </p:nvSpPr>
        <p:spPr bwMode="auto">
          <a:xfrm>
            <a:off x="2362200" y="3632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8" name="Line 94"/>
          <p:cNvSpPr>
            <a:spLocks noChangeShapeType="1"/>
          </p:cNvSpPr>
          <p:nvPr/>
        </p:nvSpPr>
        <p:spPr bwMode="auto">
          <a:xfrm flipV="1">
            <a:off x="2362200" y="1727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69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5F42-D088-4307-9210-3E9325555F13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#of leaves </a:t>
            </a:r>
            <a:r>
              <a:rPr lang="en-US" altLang="zh-CN">
                <a:solidFill>
                  <a:srgbClr val="008C87"/>
                </a:solidFill>
              </a:rPr>
              <a:t>=</a:t>
            </a:r>
          </a:p>
          <a:p>
            <a:r>
              <a:rPr lang="en-US" altLang="zh-CN"/>
              <a:t>Iterating the recurrence (expanding the tree) yields</a:t>
            </a:r>
          </a:p>
          <a:p>
            <a:pPr>
              <a:buFontTx/>
              <a:buNone/>
            </a:pPr>
            <a:r>
              <a:rPr lang="en-US" altLang="zh-CN"/>
              <a:t>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+ </a:t>
            </a:r>
            <a:r>
              <a:rPr lang="en-US" altLang="zh-CN" i="1">
                <a:solidFill>
                  <a:srgbClr val="008C87"/>
                </a:solidFill>
              </a:rPr>
              <a:t>aT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>
                <a:solidFill>
                  <a:srgbClr val="008C87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8C87"/>
                </a:solidFill>
              </a:rPr>
              <a:t>            = 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+ </a:t>
            </a:r>
            <a:r>
              <a:rPr lang="en-US" altLang="zh-CN" i="1">
                <a:solidFill>
                  <a:srgbClr val="008C87"/>
                </a:solidFill>
              </a:rPr>
              <a:t>af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>
                <a:solidFill>
                  <a:srgbClr val="008C87"/>
                </a:solidFill>
              </a:rPr>
              <a:t>) + </a:t>
            </a:r>
            <a:r>
              <a:rPr lang="en-US" altLang="zh-CN" i="1">
                <a:solidFill>
                  <a:srgbClr val="008C87"/>
                </a:solidFill>
              </a:rPr>
              <a:t>a</a:t>
            </a:r>
            <a:r>
              <a:rPr lang="en-US" altLang="zh-CN" baseline="30000">
                <a:solidFill>
                  <a:srgbClr val="008C87"/>
                </a:solidFill>
              </a:rPr>
              <a:t>2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 baseline="30000">
                <a:solidFill>
                  <a:srgbClr val="008C87"/>
                </a:solidFill>
              </a:rPr>
              <a:t>2</a:t>
            </a:r>
            <a:r>
              <a:rPr lang="en-US" altLang="zh-CN">
                <a:solidFill>
                  <a:srgbClr val="008C87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8C87"/>
                </a:solidFill>
              </a:rPr>
              <a:t>            = 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+ </a:t>
            </a:r>
            <a:r>
              <a:rPr lang="en-US" altLang="zh-CN" i="1">
                <a:solidFill>
                  <a:srgbClr val="008C87"/>
                </a:solidFill>
              </a:rPr>
              <a:t>af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>
                <a:solidFill>
                  <a:srgbClr val="008C87"/>
                </a:solidFill>
              </a:rPr>
              <a:t>) + </a:t>
            </a:r>
            <a:r>
              <a:rPr lang="en-US" altLang="zh-CN" i="1">
                <a:solidFill>
                  <a:srgbClr val="008C87"/>
                </a:solidFill>
              </a:rPr>
              <a:t>a</a:t>
            </a:r>
            <a:r>
              <a:rPr lang="en-US" altLang="zh-CN" baseline="30000">
                <a:solidFill>
                  <a:srgbClr val="008C87"/>
                </a:solidFill>
              </a:rPr>
              <a:t>2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 baseline="30000">
                <a:solidFill>
                  <a:srgbClr val="008C87"/>
                </a:solidFill>
              </a:rPr>
              <a:t>2</a:t>
            </a:r>
            <a:r>
              <a:rPr lang="en-US" altLang="zh-CN">
                <a:solidFill>
                  <a:srgbClr val="008C87"/>
                </a:solidFill>
              </a:rPr>
              <a:t>) +…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8C87"/>
                </a:solidFill>
              </a:rPr>
              <a:t>               + 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071188"/>
              </p:ext>
            </p:extLst>
          </p:nvPr>
        </p:nvGraphicFramePr>
        <p:xfrm>
          <a:off x="3386863" y="1761582"/>
          <a:ext cx="18970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3" imgW="825480" imgH="203040" progId="Equation.3">
                  <p:embed/>
                </p:oleObj>
              </mc:Choice>
              <mc:Fallback>
                <p:oleObj name="Equation" r:id="rId3" imgW="825480" imgH="203040" progId="Equation.3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863" y="1761582"/>
                        <a:ext cx="18970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012462"/>
              </p:ext>
            </p:extLst>
          </p:nvPr>
        </p:nvGraphicFramePr>
        <p:xfrm>
          <a:off x="2797175" y="4362450"/>
          <a:ext cx="4648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公式" r:id="rId5" imgW="1917360" imgH="228600" progId="Equation.3">
                  <p:embed/>
                </p:oleObj>
              </mc:Choice>
              <mc:Fallback>
                <p:oleObj name="公式" r:id="rId5" imgW="1917360" imgH="228600" progId="Equation.3">
                  <p:embed/>
                  <p:pic>
                    <p:nvPicPr>
                      <p:cNvPr id="27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4362450"/>
                        <a:ext cx="4648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74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5267-8445-4045-AC6C-1150A7E87FBE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Intuition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Three common cases:</a:t>
            </a:r>
          </a:p>
          <a:p>
            <a:pPr lvl="1"/>
            <a:r>
              <a:rPr lang="en-US" altLang="zh-CN"/>
              <a:t>Running time dominated by cost at leaves.</a:t>
            </a:r>
          </a:p>
          <a:p>
            <a:pPr lvl="1"/>
            <a:r>
              <a:rPr lang="en-US" altLang="zh-CN"/>
              <a:t>Running time evenly distributed throughout tree</a:t>
            </a:r>
          </a:p>
          <a:p>
            <a:pPr lvl="1"/>
            <a:r>
              <a:rPr lang="en-US" altLang="zh-CN"/>
              <a:t>Running time dominated by cost at root</a:t>
            </a:r>
          </a:p>
          <a:p>
            <a:endParaRPr lang="en-US" altLang="zh-CN" sz="1600"/>
          </a:p>
          <a:p>
            <a:r>
              <a:rPr lang="en-US" altLang="zh-CN"/>
              <a:t>Thus, to solve recurrence we need only characterize the </a:t>
            </a:r>
            <a:r>
              <a:rPr lang="en-US" altLang="zh-CN">
                <a:solidFill>
                  <a:srgbClr val="CE0000"/>
                </a:solidFill>
              </a:rPr>
              <a:t>dominant</a:t>
            </a:r>
            <a:r>
              <a:rPr lang="en-US" altLang="zh-CN"/>
              <a:t> term in each case!</a:t>
            </a:r>
          </a:p>
        </p:txBody>
      </p:sp>
    </p:spTree>
    <p:extLst>
      <p:ext uri="{BB962C8B-B14F-4D97-AF65-F5344CB8AC3E}">
        <p14:creationId xmlns:p14="http://schemas.microsoft.com/office/powerpoint/2010/main" val="20191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B54-4639-4F7F-809B-6F4939BC7F55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In each case, compare 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</a:t>
            </a:r>
            <a:r>
              <a:rPr lang="en-US" altLang="zh-CN"/>
              <a:t> and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E0000"/>
                </a:solidFill>
              </a:rPr>
              <a:t>Case 1</a:t>
            </a:r>
            <a:r>
              <a:rPr lang="en-US" altLang="zh-CN" dirty="0" smtClean="0"/>
              <a:t>:                           </a:t>
            </a:r>
            <a:r>
              <a:rPr lang="en-US" altLang="zh-CN" dirty="0"/>
              <a:t>for some constant 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 0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zh-CN" i="1" dirty="0">
                <a:solidFill>
                  <a:srgbClr val="008C87"/>
                </a:solidFill>
              </a:rPr>
              <a:t>f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 grows </a:t>
            </a:r>
            <a:r>
              <a:rPr lang="en-US" altLang="zh-CN" dirty="0" err="1"/>
              <a:t>polynomially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E0000"/>
                </a:solidFill>
              </a:rPr>
              <a:t>slower</a:t>
            </a:r>
            <a:r>
              <a:rPr lang="en-US" altLang="zh-CN" dirty="0"/>
              <a:t> than</a:t>
            </a:r>
          </a:p>
          <a:p>
            <a:pPr lvl="1"/>
            <a:r>
              <a:rPr lang="en-US" altLang="zh-CN" dirty="0"/>
              <a:t>Weight of each level increases geometrically from root to leaves (</a:t>
            </a:r>
            <a:r>
              <a:rPr lang="en-US" altLang="zh-CN" dirty="0">
                <a:solidFill>
                  <a:srgbClr val="008C87"/>
                </a:solidFill>
              </a:rPr>
              <a:t>1,</a:t>
            </a: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baseline="30000" dirty="0">
                <a:solidFill>
                  <a:srgbClr val="008C87"/>
                </a:solidFill>
              </a:rPr>
              <a:t>1</a:t>
            </a:r>
            <a:r>
              <a:rPr lang="en-US" altLang="zh-CN" dirty="0">
                <a:solidFill>
                  <a:srgbClr val="008C87"/>
                </a:solidFill>
              </a:rPr>
              <a:t>,</a:t>
            </a: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baseline="30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,…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Leaves contain </a:t>
            </a:r>
            <a:r>
              <a:rPr lang="en-US" altLang="zh-CN" dirty="0">
                <a:solidFill>
                  <a:srgbClr val="CE0000"/>
                </a:solidFill>
              </a:rPr>
              <a:t>constant fraction</a:t>
            </a:r>
            <a:r>
              <a:rPr lang="en-US" altLang="zh-CN" dirty="0"/>
              <a:t> of total weight; i.e., total is constant </a:t>
            </a:r>
            <a:r>
              <a:rPr lang="en-US" altLang="zh-CN" dirty="0">
                <a:sym typeface="Symbol" panose="05050102010706020507" pitchFamily="18" charset="2"/>
              </a:rPr>
              <a:t> #of leaves.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the work at leaves dominates.</a:t>
            </a:r>
            <a:r>
              <a:rPr lang="en-US" altLang="zh-CN" dirty="0"/>
              <a:t> 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6813"/>
              </p:ext>
            </p:extLst>
          </p:nvPr>
        </p:nvGraphicFramePr>
        <p:xfrm>
          <a:off x="8305800" y="744537"/>
          <a:ext cx="990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3" imgW="355320" imgH="203040" progId="Equation.3">
                  <p:embed/>
                </p:oleObj>
              </mc:Choice>
              <mc:Fallback>
                <p:oleObj name="Equation" r:id="rId3" imgW="355320" imgH="203040" progId="Equation.3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744537"/>
                        <a:ext cx="9906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008060"/>
              </p:ext>
            </p:extLst>
          </p:nvPr>
        </p:nvGraphicFramePr>
        <p:xfrm>
          <a:off x="2658291" y="1825625"/>
          <a:ext cx="18161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5" imgW="1130040" imgH="228600" progId="Equation.3">
                  <p:embed/>
                </p:oleObj>
              </mc:Choice>
              <mc:Fallback>
                <p:oleObj name="Equation" r:id="rId5" imgW="1130040" imgH="228600" progId="Equation.3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8291" y="1825625"/>
                        <a:ext cx="18161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720646"/>
              </p:ext>
            </p:extLst>
          </p:nvPr>
        </p:nvGraphicFramePr>
        <p:xfrm>
          <a:off x="6428195" y="2192338"/>
          <a:ext cx="990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7" imgW="355320" imgH="203040" progId="Equation.3">
                  <p:embed/>
                </p:oleObj>
              </mc:Choice>
              <mc:Fallback>
                <p:oleObj name="Equation" r:id="rId7" imgW="355320" imgH="203040" progId="Equation.3">
                  <p:embed/>
                  <p:pic>
                    <p:nvPicPr>
                      <p:cNvPr id="29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8195" y="2192338"/>
                        <a:ext cx="9906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301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2AB3-911F-4C48-A6EF-28EB06E4D2A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 of Case 1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3508375" y="1600201"/>
          <a:ext cx="41148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3" imgW="2438280" imgH="533160" progId="Equation.3">
                  <p:embed/>
                </p:oleObj>
              </mc:Choice>
              <mc:Fallback>
                <p:oleObj name="Equation" r:id="rId3" imgW="2438280" imgH="533160" progId="Equation.3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1600201"/>
                        <a:ext cx="41148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5108576" y="2438400"/>
          <a:ext cx="2892425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5" imgW="1714320" imgH="1803240" progId="Equation.3">
                  <p:embed/>
                </p:oleObj>
              </mc:Choice>
              <mc:Fallback>
                <p:oleObj name="Equation" r:id="rId5" imgW="1714320" imgH="1803240" progId="Equation.3">
                  <p:embed/>
                  <p:pic>
                    <p:nvPicPr>
                      <p:cNvPr id="30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6" y="2438400"/>
                        <a:ext cx="2892425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9" name="Group 9"/>
          <p:cNvGrpSpPr>
            <a:grpSpLocks/>
          </p:cNvGrpSpPr>
          <p:nvPr/>
        </p:nvGrpSpPr>
        <p:grpSpPr bwMode="auto">
          <a:xfrm>
            <a:off x="2362200" y="5491163"/>
            <a:ext cx="3162300" cy="542925"/>
            <a:chOff x="528" y="3507"/>
            <a:chExt cx="1992" cy="342"/>
          </a:xfrm>
        </p:grpSpPr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528" y="3552"/>
              <a:ext cx="45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Thus </a:t>
              </a:r>
            </a:p>
          </p:txBody>
        </p:sp>
        <p:graphicFrame>
          <p:nvGraphicFramePr>
            <p:cNvPr id="3072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9850495"/>
                </p:ext>
              </p:extLst>
            </p:nvPr>
          </p:nvGraphicFramePr>
          <p:xfrm>
            <a:off x="936" y="3507"/>
            <a:ext cx="1584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0" name="公式" r:id="rId7" imgW="1117440" imgH="241200" progId="Equation.3">
                    <p:embed/>
                  </p:oleObj>
                </mc:Choice>
                <mc:Fallback>
                  <p:oleObj name="公式" r:id="rId7" imgW="1117440" imgH="241200" progId="Equation.3">
                    <p:embed/>
                    <p:pic>
                      <p:nvPicPr>
                        <p:cNvPr id="3072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3507"/>
                          <a:ext cx="1584" cy="34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9680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890C-F1AA-474C-83C2-5DA9A44F098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2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911" y="1847850"/>
            <a:ext cx="10515600" cy="4351338"/>
          </a:xfrm>
        </p:spPr>
        <p:txBody>
          <a:bodyPr/>
          <a:lstStyle/>
          <a:p>
            <a:r>
              <a:rPr lang="en-US" altLang="zh-CN" dirty="0"/>
              <a:t>                           </a:t>
            </a:r>
            <a:r>
              <a:rPr lang="en-US" altLang="zh-CN" dirty="0" smtClean="0"/>
              <a:t>        for </a:t>
            </a:r>
            <a:r>
              <a:rPr lang="en-US" altLang="zh-CN" dirty="0"/>
              <a:t>some constant 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0</a:t>
            </a:r>
            <a:endParaRPr lang="en-US" altLang="zh-CN" dirty="0">
              <a:solidFill>
                <a:srgbClr val="008C87"/>
              </a:solidFill>
            </a:endParaRPr>
          </a:p>
          <a:p>
            <a:r>
              <a:rPr lang="en-US" altLang="zh-CN" i="1" dirty="0">
                <a:solidFill>
                  <a:srgbClr val="008C87"/>
                </a:solidFill>
              </a:rPr>
              <a:t>f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 and            same to within a </a:t>
            </a:r>
            <a:r>
              <a:rPr lang="en-US" altLang="zh-CN" dirty="0" err="1"/>
              <a:t>polylogarithmic</a:t>
            </a:r>
            <a:r>
              <a:rPr lang="en-US" altLang="zh-CN" dirty="0"/>
              <a:t> factor (log to a power)</a:t>
            </a:r>
          </a:p>
          <a:p>
            <a:r>
              <a:rPr lang="en-US" altLang="zh-CN" dirty="0"/>
              <a:t>Weight decreases from root to </a:t>
            </a:r>
            <a:r>
              <a:rPr lang="en-US" altLang="zh-CN" dirty="0" smtClean="0"/>
              <a:t>leaves</a:t>
            </a:r>
            <a:endParaRPr lang="en-US" altLang="zh-CN" dirty="0"/>
          </a:p>
          <a:p>
            <a:r>
              <a:rPr lang="en-US" altLang="zh-CN" dirty="0"/>
              <a:t>Thus</a:t>
            </a:r>
          </a:p>
          <a:p>
            <a:pPr>
              <a:buFontTx/>
              <a:buNone/>
            </a:pPr>
            <a:r>
              <a:rPr lang="en-US" altLang="zh-CN" dirty="0"/>
              <a:t>   Work is distributed evenly throughout tree </a:t>
            </a:r>
          </a:p>
          <a:p>
            <a:r>
              <a:rPr lang="zh-CN" altLang="en-US" dirty="0" smtClean="0"/>
              <a:t>数学推导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算法导论 </a:t>
            </a:r>
            <a:r>
              <a:rPr lang="en-US" altLang="zh-CN" dirty="0" smtClean="0"/>
              <a:t>Section 4.6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935056"/>
              </p:ext>
            </p:extLst>
          </p:nvPr>
        </p:nvGraphicFramePr>
        <p:xfrm>
          <a:off x="2602774" y="3766344"/>
          <a:ext cx="3171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3" imgW="1409400" imgH="228600" progId="Equation.3">
                  <p:embed/>
                </p:oleObj>
              </mc:Choice>
              <mc:Fallback>
                <p:oleObj name="Equation" r:id="rId3" imgW="1409400" imgH="228600" progId="Equation.3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774" y="3766344"/>
                        <a:ext cx="3171825" cy="514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737106"/>
              </p:ext>
            </p:extLst>
          </p:nvPr>
        </p:nvGraphicFramePr>
        <p:xfrm>
          <a:off x="1739854" y="1776593"/>
          <a:ext cx="31845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公式" r:id="rId5" imgW="1523880" imgH="241200" progId="Equation.3">
                  <p:embed/>
                </p:oleObj>
              </mc:Choice>
              <mc:Fallback>
                <p:oleObj name="公式" r:id="rId5" imgW="1523880" imgH="241200" progId="Equation.3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854" y="1776593"/>
                        <a:ext cx="31845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568042"/>
              </p:ext>
            </p:extLst>
          </p:nvPr>
        </p:nvGraphicFramePr>
        <p:xfrm>
          <a:off x="2993571" y="2278243"/>
          <a:ext cx="9906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7" imgW="355320" imgH="203040" progId="Equation.3">
                  <p:embed/>
                </p:oleObj>
              </mc:Choice>
              <mc:Fallback>
                <p:oleObj name="Equation" r:id="rId7" imgW="355320" imgH="203040" progId="Equation.3">
                  <p:embed/>
                  <p:pic>
                    <p:nvPicPr>
                      <p:cNvPr id="31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571" y="2278243"/>
                        <a:ext cx="9906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0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7B1D1B-D4A1-48A9-9492-8F3D7C862A14}" type="datetime1">
              <a:rPr lang="zh-CN" altLang="en-US" sz="1400"/>
              <a:pPr eaLnBrk="1" hangingPunct="1"/>
              <a:t>2018/12/21</a:t>
            </a:fld>
            <a:endParaRPr lang="en-US" altLang="zh-CN" sz="1400"/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DD21BA-0E2D-42E0-B072-6F2A551EC0FD}" type="slidenum">
              <a:rPr lang="en-US" altLang="zh-CN" sz="1400"/>
              <a:pPr eaLnBrk="1" hangingPunct="1"/>
              <a:t>4</a:t>
            </a:fld>
            <a:endParaRPr lang="en-US" altLang="zh-CN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Analyzing merge sort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i="1" dirty="0" smtClean="0"/>
              <a:t>     </a:t>
            </a:r>
            <a:r>
              <a:rPr lang="en-US" altLang="zh-CN" i="1" dirty="0" smtClean="0">
                <a:solidFill>
                  <a:schemeClr val="accent2"/>
                </a:solidFill>
              </a:rPr>
              <a:t>T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)</a:t>
            </a:r>
            <a:r>
              <a:rPr lang="en-US" altLang="zh-CN" dirty="0" smtClean="0"/>
              <a:t>          Merge-Sort 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</a:rPr>
              <a:t>[1..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(1)</a:t>
            </a:r>
            <a:r>
              <a:rPr lang="en-US" altLang="zh-CN" dirty="0" smtClean="0"/>
              <a:t>             1. </a:t>
            </a:r>
            <a:r>
              <a:rPr lang="en-US" altLang="zh-CN" dirty="0" smtClean="0">
                <a:solidFill>
                  <a:schemeClr val="accent2"/>
                </a:solidFill>
              </a:rPr>
              <a:t>If 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 = 1</a:t>
            </a:r>
            <a:r>
              <a:rPr lang="en-US" altLang="zh-CN" dirty="0" smtClean="0"/>
              <a:t>, done.</a:t>
            </a:r>
          </a:p>
          <a:p>
            <a:pPr eaLnBrk="1" hangingPunct="1">
              <a:buFontTx/>
              <a:buNone/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2</a:t>
            </a:r>
            <a:r>
              <a:rPr lang="en-US" altLang="zh-CN" i="1" dirty="0" smtClean="0">
                <a:solidFill>
                  <a:schemeClr val="accent2"/>
                </a:solidFill>
              </a:rPr>
              <a:t>T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/2)</a:t>
            </a:r>
            <a:r>
              <a:rPr lang="en-US" altLang="zh-CN" dirty="0" smtClean="0"/>
              <a:t>             2. Recursively sort 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</a:rPr>
              <a:t>[1..[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/2]]</a:t>
            </a:r>
          </a:p>
          <a:p>
            <a:pPr eaLnBrk="1" hangingPunct="1">
              <a:buFontTx/>
              <a:buNone/>
            </a:pPr>
            <a:r>
              <a:rPr lang="en-US" altLang="zh-CN" dirty="0" smtClean="0"/>
              <a:t>                                    and 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</a:rPr>
              <a:t>[[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/2]+1..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     (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 smtClean="0"/>
              <a:t>              3. “</a:t>
            </a:r>
            <a:r>
              <a:rPr lang="en-US" altLang="zh-CN" i="1" dirty="0" smtClean="0">
                <a:solidFill>
                  <a:srgbClr val="CD0000"/>
                </a:solidFill>
              </a:rPr>
              <a:t>Merge</a:t>
            </a:r>
            <a:r>
              <a:rPr lang="en-US" altLang="zh-CN" dirty="0" smtClean="0"/>
              <a:t>” the </a:t>
            </a:r>
            <a:r>
              <a:rPr lang="en-US" altLang="zh-CN" dirty="0" smtClean="0">
                <a:solidFill>
                  <a:schemeClr val="accent2"/>
                </a:solidFill>
              </a:rPr>
              <a:t>2</a:t>
            </a:r>
            <a:r>
              <a:rPr lang="en-US" altLang="zh-CN" dirty="0" smtClean="0"/>
              <a:t> sorted lists.</a:t>
            </a:r>
          </a:p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r>
              <a:rPr lang="en-US" altLang="zh-CN" dirty="0" smtClean="0"/>
              <a:t>   </a:t>
            </a:r>
            <a:r>
              <a:rPr lang="en-US" altLang="zh-CN" i="1" dirty="0" smtClean="0">
                <a:solidFill>
                  <a:srgbClr val="CD0000"/>
                </a:solidFill>
              </a:rPr>
              <a:t>Sloppiness</a:t>
            </a:r>
            <a:r>
              <a:rPr lang="en-US" altLang="zh-CN" dirty="0" smtClean="0"/>
              <a:t>:  n</a:t>
            </a:r>
            <a:r>
              <a:rPr lang="zh-CN" altLang="en-US" dirty="0" smtClean="0"/>
              <a:t>可以是奇数或者偶数，但在渐近分析中不重要</a:t>
            </a:r>
            <a:endParaRPr lang="en-US" altLang="zh-CN" dirty="0" smtClean="0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4114800" y="1600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Freeform 7"/>
          <p:cNvSpPr>
            <a:spLocks/>
          </p:cNvSpPr>
          <p:nvPr/>
        </p:nvSpPr>
        <p:spPr bwMode="auto">
          <a:xfrm>
            <a:off x="3505200" y="3200400"/>
            <a:ext cx="457200" cy="2057400"/>
          </a:xfrm>
          <a:custGeom>
            <a:avLst/>
            <a:gdLst>
              <a:gd name="T0" fmla="*/ 0 w 288"/>
              <a:gd name="T1" fmla="*/ 1296 h 1296"/>
              <a:gd name="T2" fmla="*/ 288 w 288"/>
              <a:gd name="T3" fmla="*/ 624 h 1296"/>
              <a:gd name="T4" fmla="*/ 0 w 288"/>
              <a:gd name="T5" fmla="*/ 0 h 1296"/>
              <a:gd name="T6" fmla="*/ 0 60000 65536"/>
              <a:gd name="T7" fmla="*/ 0 60000 65536"/>
              <a:gd name="T8" fmla="*/ 0 60000 65536"/>
              <a:gd name="T9" fmla="*/ 0 w 288"/>
              <a:gd name="T10" fmla="*/ 0 h 1296"/>
              <a:gd name="T11" fmla="*/ 288 w 288"/>
              <a:gd name="T12" fmla="*/ 1296 h 1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296">
                <a:moveTo>
                  <a:pt x="0" y="1296"/>
                </a:moveTo>
                <a:cubicBezTo>
                  <a:pt x="144" y="1068"/>
                  <a:pt x="288" y="840"/>
                  <a:pt x="288" y="624"/>
                </a:cubicBezTo>
                <a:cubicBezTo>
                  <a:pt x="288" y="408"/>
                  <a:pt x="144" y="20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558F-9E84-47D3-8A8D-D7AFA2181821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Case 3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                       for some constant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0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/>
              <a:t>Also, need “regularity condition”: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1</a:t>
            </a:r>
            <a:r>
              <a:rPr lang="en-US" altLang="zh-CN" dirty="0">
                <a:sym typeface="Symbol" panose="05050102010706020507" pitchFamily="18" charset="2"/>
              </a:rPr>
              <a:t> and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0</a:t>
            </a:r>
            <a:r>
              <a:rPr lang="en-US" altLang="zh-CN" dirty="0">
                <a:sym typeface="Symbol" panose="05050102010706020507" pitchFamily="18" charset="2"/>
              </a:rPr>
              <a:t> such that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   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af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/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cf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 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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grows </a:t>
            </a:r>
            <a:r>
              <a:rPr lang="en-US" altLang="zh-CN" dirty="0" err="1">
                <a:sym typeface="Symbol" panose="05050102010706020507" pitchFamily="18" charset="2"/>
              </a:rPr>
              <a:t>polynomially</a:t>
            </a:r>
            <a:r>
              <a:rPr lang="en-US" altLang="zh-CN" dirty="0">
                <a:sym typeface="Symbol" panose="05050102010706020507" pitchFamily="18" charset="2"/>
              </a:rPr>
              <a:t> faster than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Weight is geometrically decreasing from root to leaves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Root contains constant fraction of total weight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Thus,                                   Cost at root dominates.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812161"/>
              </p:ext>
            </p:extLst>
          </p:nvPr>
        </p:nvGraphicFramePr>
        <p:xfrm>
          <a:off x="1362892" y="1825625"/>
          <a:ext cx="1981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3" imgW="1143000" imgH="228600" progId="Equation.3">
                  <p:embed/>
                </p:oleObj>
              </mc:Choice>
              <mc:Fallback>
                <p:oleObj name="Equation" r:id="rId3" imgW="1143000" imgH="228600" progId="Equation.3">
                  <p:embed/>
                  <p:pic>
                    <p:nvPicPr>
                      <p:cNvPr id="32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892" y="1825625"/>
                        <a:ext cx="19812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429760"/>
              </p:ext>
            </p:extLst>
          </p:nvPr>
        </p:nvGraphicFramePr>
        <p:xfrm>
          <a:off x="6742612" y="3884023"/>
          <a:ext cx="765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5" imgW="355320" imgH="203040" progId="Equation.3">
                  <p:embed/>
                </p:oleObj>
              </mc:Choice>
              <mc:Fallback>
                <p:oleObj name="Equation" r:id="rId5" imgW="355320" imgH="203040" progId="Equation.3">
                  <p:embed/>
                  <p:pic>
                    <p:nvPicPr>
                      <p:cNvPr id="32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612" y="3884023"/>
                        <a:ext cx="7651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01086"/>
              </p:ext>
            </p:extLst>
          </p:nvPr>
        </p:nvGraphicFramePr>
        <p:xfrm>
          <a:off x="2462621" y="5425440"/>
          <a:ext cx="2228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7" imgW="990360" imgH="203040" progId="Equation.3">
                  <p:embed/>
                </p:oleObj>
              </mc:Choice>
              <mc:Fallback>
                <p:oleObj name="Equation" r:id="rId7" imgW="990360" imgH="203040" progId="Equation.3">
                  <p:embed/>
                  <p:pic>
                    <p:nvPicPr>
                      <p:cNvPr id="32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621" y="5425440"/>
                        <a:ext cx="2228850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4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16F4-AB48-4668-B850-A1159E5ABE97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Master Theorem, Summarized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/>
              <a:t>Master Theorem: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i="1" dirty="0" err="1">
                <a:solidFill>
                  <a:srgbClr val="008C87"/>
                </a:solidFill>
              </a:rPr>
              <a:t>aT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</a:t>
            </a:r>
            <a:r>
              <a:rPr lang="en-US" altLang="zh-CN" i="1" dirty="0">
                <a:solidFill>
                  <a:srgbClr val="008C87"/>
                </a:solidFill>
              </a:rPr>
              <a:t>b</a:t>
            </a:r>
            <a:r>
              <a:rPr lang="en-US" altLang="zh-CN" dirty="0">
                <a:solidFill>
                  <a:srgbClr val="008C87"/>
                </a:solidFill>
              </a:rPr>
              <a:t>) + </a:t>
            </a:r>
            <a:r>
              <a:rPr lang="en-US" altLang="zh-CN" i="1" dirty="0">
                <a:solidFill>
                  <a:srgbClr val="008C87"/>
                </a:solidFill>
              </a:rPr>
              <a:t>f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</a:p>
          <a:p>
            <a:pPr>
              <a:buFontTx/>
              <a:buNone/>
            </a:pPr>
            <a:endParaRPr lang="en-US" altLang="zh-CN" sz="1600" dirty="0"/>
          </a:p>
          <a:p>
            <a:pPr>
              <a:buFontTx/>
              <a:buNone/>
            </a:pPr>
            <a:r>
              <a:rPr lang="en-US" altLang="zh-CN" dirty="0"/>
              <a:t>1.</a:t>
            </a:r>
          </a:p>
          <a:p>
            <a:pPr>
              <a:buFontTx/>
              <a:buNone/>
            </a:pPr>
            <a:endParaRPr lang="en-US" altLang="zh-CN" sz="1600" dirty="0"/>
          </a:p>
          <a:p>
            <a:pPr>
              <a:buFontTx/>
              <a:buNone/>
            </a:pPr>
            <a:r>
              <a:rPr lang="en-US" altLang="zh-CN" dirty="0"/>
              <a:t>2.</a:t>
            </a:r>
          </a:p>
          <a:p>
            <a:pPr>
              <a:buFontTx/>
              <a:buNone/>
            </a:pPr>
            <a:endParaRPr lang="en-US" altLang="zh-CN" sz="1600" dirty="0"/>
          </a:p>
          <a:p>
            <a:pPr>
              <a:buFontTx/>
              <a:buNone/>
            </a:pPr>
            <a:r>
              <a:rPr lang="en-US" altLang="zh-CN" dirty="0"/>
              <a:t>3. 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160283"/>
              </p:ext>
            </p:extLst>
          </p:nvPr>
        </p:nvGraphicFramePr>
        <p:xfrm>
          <a:off x="1849438" y="2498725"/>
          <a:ext cx="6761162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公式" r:id="rId3" imgW="2590560" imgH="241200" progId="Equation.3">
                  <p:embed/>
                </p:oleObj>
              </mc:Choice>
              <mc:Fallback>
                <p:oleObj name="公式" r:id="rId3" imgW="2590560" imgH="241200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2498725"/>
                        <a:ext cx="6761162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496912"/>
              </p:ext>
            </p:extLst>
          </p:nvPr>
        </p:nvGraphicFramePr>
        <p:xfrm>
          <a:off x="1962150" y="3349625"/>
          <a:ext cx="884713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公式" r:id="rId5" imgW="3390840" imgH="241200" progId="Equation.3">
                  <p:embed/>
                </p:oleObj>
              </mc:Choice>
              <mc:Fallback>
                <p:oleObj name="公式" r:id="rId5" imgW="3390840" imgH="241200" progId="Equation.3">
                  <p:embed/>
                  <p:pic>
                    <p:nvPicPr>
                      <p:cNvPr id="12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349625"/>
                        <a:ext cx="8847138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765343"/>
              </p:ext>
            </p:extLst>
          </p:nvPr>
        </p:nvGraphicFramePr>
        <p:xfrm>
          <a:off x="1962150" y="4200525"/>
          <a:ext cx="32797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公式" r:id="rId7" imgW="1257120" imgH="241200" progId="Equation.3">
                  <p:embed/>
                </p:oleObj>
              </mc:Choice>
              <mc:Fallback>
                <p:oleObj name="公式" r:id="rId7" imgW="1257120" imgH="241200" progId="Equation.3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4200525"/>
                        <a:ext cx="327977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073602"/>
              </p:ext>
            </p:extLst>
          </p:nvPr>
        </p:nvGraphicFramePr>
        <p:xfrm>
          <a:off x="2484438" y="4953000"/>
          <a:ext cx="34147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公式" r:id="rId9" imgW="1307880" imgH="203040" progId="Equation.3">
                  <p:embed/>
                </p:oleObj>
              </mc:Choice>
              <mc:Fallback>
                <p:oleObj name="公式" r:id="rId9" imgW="1307880" imgH="203040" progId="Equation.3">
                  <p:embed/>
                  <p:pic>
                    <p:nvPicPr>
                      <p:cNvPr id="122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953000"/>
                        <a:ext cx="34147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241925" y="4287868"/>
            <a:ext cx="40126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/>
              <a:t>and </a:t>
            </a:r>
            <a:r>
              <a:rPr lang="en-US" altLang="zh-CN" sz="2800" i="1" dirty="0" err="1">
                <a:solidFill>
                  <a:srgbClr val="008C87"/>
                </a:solidFill>
              </a:rPr>
              <a:t>af</a:t>
            </a:r>
            <a:r>
              <a:rPr lang="en-US" altLang="zh-CN" sz="2800" dirty="0">
                <a:solidFill>
                  <a:srgbClr val="008C87"/>
                </a:solidFill>
              </a:rPr>
              <a:t>(</a:t>
            </a:r>
            <a:r>
              <a:rPr lang="en-US" altLang="zh-CN" sz="2800" i="1" dirty="0">
                <a:solidFill>
                  <a:srgbClr val="008C87"/>
                </a:solidFill>
              </a:rPr>
              <a:t>n</a:t>
            </a:r>
            <a:r>
              <a:rPr lang="en-US" altLang="zh-CN" sz="2800" dirty="0">
                <a:solidFill>
                  <a:srgbClr val="008C87"/>
                </a:solidFill>
              </a:rPr>
              <a:t>/</a:t>
            </a:r>
            <a:r>
              <a:rPr lang="en-US" altLang="zh-CN" sz="2800" i="1" dirty="0">
                <a:solidFill>
                  <a:srgbClr val="008C87"/>
                </a:solidFill>
              </a:rPr>
              <a:t>b</a:t>
            </a:r>
            <a:r>
              <a:rPr lang="en-US" altLang="zh-CN" sz="2800" dirty="0">
                <a:solidFill>
                  <a:srgbClr val="008C87"/>
                </a:solidFill>
              </a:rPr>
              <a:t>) </a:t>
            </a:r>
            <a:r>
              <a:rPr lang="en-US" altLang="zh-CN" sz="2800" dirty="0">
                <a:solidFill>
                  <a:srgbClr val="008C87"/>
                </a:solidFill>
                <a:sym typeface="Symbol" panose="05050102010706020507" pitchFamily="18" charset="2"/>
              </a:rPr>
              <a:t> </a:t>
            </a:r>
            <a:r>
              <a:rPr lang="en-US" altLang="zh-CN" sz="2800" i="1" dirty="0" err="1">
                <a:solidFill>
                  <a:srgbClr val="008C87"/>
                </a:solidFill>
                <a:sym typeface="Symbol" panose="05050102010706020507" pitchFamily="18" charset="2"/>
              </a:rPr>
              <a:t>cf</a:t>
            </a:r>
            <a:r>
              <a:rPr lang="en-US" altLang="zh-CN" sz="2800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zh-CN" altLang="en-US" sz="2800" dirty="0" smtClean="0">
                <a:solidFill>
                  <a:srgbClr val="008C87"/>
                </a:solidFill>
                <a:sym typeface="Symbol" panose="05050102010706020507" pitchFamily="18" charset="2"/>
              </a:rPr>
              <a:t>， 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 pitchFamily="18" charset="2"/>
              </a:rPr>
              <a:t>c&lt;1</a:t>
            </a:r>
            <a:endParaRPr lang="en-US" altLang="zh-CN" sz="2800" dirty="0">
              <a:solidFill>
                <a:srgbClr val="008C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CFEB-F81F-4C6F-B7B7-D476CD5244A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MT Strategy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zh-CN"/>
              <a:t>Basic strategy:</a:t>
            </a:r>
          </a:p>
          <a:p>
            <a:pPr marL="609600" indent="-609600">
              <a:buFontTx/>
              <a:buAutoNum type="arabicPeriod"/>
            </a:pPr>
            <a:r>
              <a:rPr lang="en-US" altLang="zh-CN"/>
              <a:t>Extract </a:t>
            </a:r>
            <a:r>
              <a:rPr lang="en-US" altLang="zh-CN" i="1">
                <a:solidFill>
                  <a:srgbClr val="008C87"/>
                </a:solidFill>
              </a:rPr>
              <a:t>a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/>
              <a:t>, and 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</a:t>
            </a:r>
            <a:r>
              <a:rPr lang="en-US" altLang="zh-CN"/>
              <a:t> from given recurrence</a:t>
            </a:r>
          </a:p>
          <a:p>
            <a:pPr marL="609600" indent="-609600">
              <a:buFontTx/>
              <a:buAutoNum type="arabicPeriod"/>
            </a:pPr>
            <a:r>
              <a:rPr lang="en-US" altLang="zh-CN"/>
              <a:t>Determine</a:t>
            </a:r>
          </a:p>
          <a:p>
            <a:pPr marL="609600" indent="-609600">
              <a:buFontTx/>
              <a:buAutoNum type="arabicPeriod"/>
            </a:pPr>
            <a:r>
              <a:rPr lang="en-US" altLang="zh-CN"/>
              <a:t>Compare 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</a:t>
            </a:r>
            <a:r>
              <a:rPr lang="en-US" altLang="zh-CN"/>
              <a:t> and              asymptotically</a:t>
            </a:r>
          </a:p>
          <a:p>
            <a:pPr marL="609600" indent="-609600">
              <a:buFontTx/>
              <a:buAutoNum type="arabicPeriod"/>
            </a:pPr>
            <a:r>
              <a:rPr lang="en-US" altLang="zh-CN"/>
              <a:t>Determine appropriate MT case (if any), and apply it.  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512868"/>
              </p:ext>
            </p:extLst>
          </p:nvPr>
        </p:nvGraphicFramePr>
        <p:xfrm>
          <a:off x="3470366" y="2767149"/>
          <a:ext cx="990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3" imgW="355320" imgH="203040" progId="Equation.3">
                  <p:embed/>
                </p:oleObj>
              </mc:Choice>
              <mc:Fallback>
                <p:oleObj name="Equation" r:id="rId3" imgW="355320" imgH="203040" progId="Equation.3">
                  <p:embed/>
                  <p:pic>
                    <p:nvPicPr>
                      <p:cNvPr id="33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366" y="2767149"/>
                        <a:ext cx="9906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488827"/>
              </p:ext>
            </p:extLst>
          </p:nvPr>
        </p:nvGraphicFramePr>
        <p:xfrm>
          <a:off x="4460966" y="3333887"/>
          <a:ext cx="9906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5" imgW="355320" imgH="203040" progId="Equation.3">
                  <p:embed/>
                </p:oleObj>
              </mc:Choice>
              <mc:Fallback>
                <p:oleObj name="Equation" r:id="rId5" imgW="355320" imgH="203040" progId="Equation.3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966" y="3333887"/>
                        <a:ext cx="9906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1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613E-06C7-4B16-BCE0-B396459BA60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MT examples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/>
              <a:t>For merge sort:</a:t>
            </a:r>
          </a:p>
          <a:p>
            <a:pPr>
              <a:buFontTx/>
              <a:buNone/>
            </a:pPr>
            <a:r>
              <a:rPr lang="en-US" altLang="zh-CN" dirty="0"/>
              <a:t>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2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/2) +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);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=2,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=2</a:t>
            </a:r>
          </a:p>
          <a:p>
            <a:pPr>
              <a:buFontTx/>
              <a:buNone/>
            </a:pPr>
            <a:r>
              <a:rPr lang="en-US" altLang="zh-CN" dirty="0"/>
              <a:t>                       </a:t>
            </a:r>
            <a:r>
              <a:rPr lang="en-US" altLang="zh-CN" dirty="0">
                <a:solidFill>
                  <a:srgbClr val="008C87"/>
                </a:solidFill>
              </a:rPr>
              <a:t>=          = </a:t>
            </a:r>
            <a:endParaRPr lang="en-US" altLang="zh-CN" i="1" dirty="0">
              <a:solidFill>
                <a:srgbClr val="008C87"/>
              </a:solidFill>
            </a:endParaRPr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CE0000"/>
                </a:solidFill>
                <a:sym typeface="Symbol" panose="05050102010706020507" pitchFamily="18" charset="2"/>
              </a:rPr>
              <a:t>Case 2</a:t>
            </a:r>
            <a:r>
              <a:rPr lang="en-US" altLang="zh-CN" dirty="0">
                <a:sym typeface="Symbol" panose="05050102010706020507" pitchFamily="18" charset="2"/>
              </a:rPr>
              <a:t>, with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=0</a:t>
            </a:r>
            <a:endParaRPr lang="en-US" altLang="zh-CN" dirty="0">
              <a:solidFill>
                <a:srgbClr val="008C87"/>
              </a:solidFill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051519"/>
              </p:ext>
            </p:extLst>
          </p:nvPr>
        </p:nvGraphicFramePr>
        <p:xfrm>
          <a:off x="3453610" y="2743201"/>
          <a:ext cx="9906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3" imgW="355320" imgH="203040" progId="Equation.3">
                  <p:embed/>
                </p:oleObj>
              </mc:Choice>
              <mc:Fallback>
                <p:oleObj name="Equation" r:id="rId3" imgW="355320" imgH="203040" progId="Equation.3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3610" y="2743201"/>
                        <a:ext cx="9906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217184"/>
              </p:ext>
            </p:extLst>
          </p:nvPr>
        </p:nvGraphicFramePr>
        <p:xfrm>
          <a:off x="4787110" y="2743201"/>
          <a:ext cx="95408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Equation" r:id="rId5" imgW="342720" imgH="203040" progId="Equation.3">
                  <p:embed/>
                </p:oleObj>
              </mc:Choice>
              <mc:Fallback>
                <p:oleObj name="Equation" r:id="rId5" imgW="342720" imgH="203040" progId="Equation.3">
                  <p:embed/>
                  <p:pic>
                    <p:nvPicPr>
                      <p:cNvPr id="3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110" y="2743201"/>
                        <a:ext cx="954087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2514601" y="3309939"/>
          <a:ext cx="67929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Equation" r:id="rId7" imgW="2438280" imgH="228600" progId="Equation.3">
                  <p:embed/>
                </p:oleObj>
              </mc:Choice>
              <mc:Fallback>
                <p:oleObj name="Equation" r:id="rId7" imgW="2438280" imgH="228600" progId="Equation.3">
                  <p:embed/>
                  <p:pic>
                    <p:nvPicPr>
                      <p:cNvPr id="34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3309939"/>
                        <a:ext cx="679291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3362326" y="4624388"/>
          <a:ext cx="47148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Equation" r:id="rId9" imgW="2095200" imgH="228600" progId="Equation.3">
                  <p:embed/>
                </p:oleObj>
              </mc:Choice>
              <mc:Fallback>
                <p:oleObj name="Equation" r:id="rId9" imgW="2095200" imgH="228600" progId="Equation.3">
                  <p:embed/>
                  <p:pic>
                    <p:nvPicPr>
                      <p:cNvPr id="34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6" y="4624388"/>
                        <a:ext cx="47148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0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0B51-F64D-44D6-952C-50547BBA9ABF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MT examples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7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 +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</a:p>
          <a:p>
            <a:pPr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CN" sz="18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 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Case 1</a:t>
            </a:r>
            <a:r>
              <a:rPr lang="en-US" altLang="zh-CN">
                <a:sym typeface="Symbol" panose="05050102010706020507" pitchFamily="18" charset="2"/>
              </a:rPr>
              <a:t>, applies</a:t>
            </a:r>
            <a:endParaRPr lang="en-US" altLang="zh-CN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3810001" y="2362200"/>
          <a:ext cx="33258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2362200"/>
                        <a:ext cx="332581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2184400" y="3124201"/>
          <a:ext cx="8102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5" imgW="2908080" imgH="228600" progId="Equation.3">
                  <p:embed/>
                </p:oleObj>
              </mc:Choice>
              <mc:Fallback>
                <p:oleObj name="Equation" r:id="rId5" imgW="2908080" imgH="228600" progId="Equation.3">
                  <p:embed/>
                  <p:pic>
                    <p:nvPicPr>
                      <p:cNvPr id="3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3124201"/>
                        <a:ext cx="81026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4343400" y="4886326"/>
          <a:ext cx="27432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7" imgW="927000" imgH="228600" progId="Equation.3">
                  <p:embed/>
                </p:oleObj>
              </mc:Choice>
              <mc:Fallback>
                <p:oleObj name="Equation" r:id="rId7" imgW="927000" imgH="228600" progId="Equation.3">
                  <p:embed/>
                  <p:pic>
                    <p:nvPicPr>
                      <p:cNvPr id="358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886326"/>
                        <a:ext cx="27432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46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DD4C-DCAB-4DA0-AD82-008B3045E6C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MT examples (cont.)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Binary </a:t>
            </a:r>
            <a:r>
              <a:rPr lang="en-US" altLang="zh-CN">
                <a:solidFill>
                  <a:srgbClr val="CE0000"/>
                </a:solidFill>
              </a:rPr>
              <a:t>search</a:t>
            </a:r>
            <a:r>
              <a:rPr lang="en-US" altLang="zh-CN"/>
              <a:t> (not sort!):</a:t>
            </a:r>
          </a:p>
          <a:p>
            <a:pPr>
              <a:buFontTx/>
              <a:buNone/>
            </a:pPr>
            <a:r>
              <a:rPr lang="en-US" altLang="zh-CN"/>
              <a:t>      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 +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(1); 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=1,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=2)</a:t>
            </a:r>
          </a:p>
          <a:p>
            <a:pPr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 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Case 2</a:t>
            </a:r>
            <a:r>
              <a:rPr lang="en-US" altLang="zh-CN">
                <a:sym typeface="Symbol" panose="05050102010706020507" pitchFamily="18" charset="2"/>
              </a:rPr>
              <a:t>,   </a:t>
            </a:r>
          </a:p>
          <a:p>
            <a:pPr>
              <a:buFontTx/>
              <a:buNone/>
            </a:pPr>
            <a:r>
              <a:rPr lang="en-US" altLang="zh-CN"/>
              <a:t>               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(lg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800600" y="2971801"/>
          <a:ext cx="19812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3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71801"/>
                        <a:ext cx="19812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4267200" y="3644900"/>
          <a:ext cx="3124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5" imgW="1307880" imgH="228600" progId="Equation.3">
                  <p:embed/>
                </p:oleObj>
              </mc:Choice>
              <mc:Fallback>
                <p:oleObj name="Equation" r:id="rId5" imgW="1307880" imgH="228600" progId="Equation.3">
                  <p:embed/>
                  <p:pic>
                    <p:nvPicPr>
                      <p:cNvPr id="36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644900"/>
                        <a:ext cx="3124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16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81B8-6B06-4D0B-83A7-1D0855E50D74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MT examples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4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 +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 baseline="30000">
                <a:solidFill>
                  <a:srgbClr val="008C87"/>
                </a:solidFill>
              </a:rPr>
              <a:t>3</a:t>
            </a:r>
            <a:r>
              <a:rPr lang="en-US" altLang="zh-CN">
                <a:solidFill>
                  <a:srgbClr val="008C87"/>
                </a:solidFill>
              </a:rPr>
              <a:t>; (</a:t>
            </a:r>
            <a:r>
              <a:rPr lang="en-US" altLang="zh-CN" i="1">
                <a:solidFill>
                  <a:srgbClr val="008C87"/>
                </a:solidFill>
              </a:rPr>
              <a:t>a</a:t>
            </a:r>
            <a:r>
              <a:rPr lang="en-US" altLang="zh-CN">
                <a:solidFill>
                  <a:srgbClr val="008C87"/>
                </a:solidFill>
              </a:rPr>
              <a:t>=4, 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>
                <a:solidFill>
                  <a:srgbClr val="008C87"/>
                </a:solidFill>
              </a:rPr>
              <a:t>=2)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/>
          </a:p>
          <a:p>
            <a:pPr>
              <a:lnSpc>
                <a:spcPct val="90000"/>
              </a:lnSpc>
              <a:buFontTx/>
              <a:buNone/>
            </a:pPr>
            <a:endParaRPr lang="en-US" altLang="zh-CN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Are we done?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2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No… Need to check regularity condition: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                </a:t>
            </a:r>
            <a:r>
              <a:rPr lang="en-US" altLang="zh-CN">
                <a:solidFill>
                  <a:srgbClr val="008C87"/>
                </a:solidFill>
              </a:rPr>
              <a:t>4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cf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                  4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/8 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                    n</a:t>
            </a:r>
            <a:r>
              <a:rPr lang="en-US" altLang="zh-CN" baseline="3000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/2 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                      c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=3/4&lt;1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3657600" y="2098676"/>
          <a:ext cx="1600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Equation" r:id="rId3" imgW="736560" imgH="203040" progId="Equation.3">
                  <p:embed/>
                </p:oleObj>
              </mc:Choice>
              <mc:Fallback>
                <p:oleObj name="Equation" r:id="rId3" imgW="736560" imgH="203040" progId="Equation.3">
                  <p:embed/>
                  <p:pic>
                    <p:nvPicPr>
                      <p:cNvPr id="37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98676"/>
                        <a:ext cx="1600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775326" y="2133600"/>
            <a:ext cx="10679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Symbol" panose="05050102010706020507" pitchFamily="18" charset="2"/>
              </a:rPr>
              <a:t>Case 3</a:t>
            </a:r>
            <a:endParaRPr lang="en-US" altLang="zh-CN"/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3548063" y="2619376"/>
          <a:ext cx="18208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Equation" r:id="rId5" imgW="838080" imgH="228600" progId="Equation.3">
                  <p:embed/>
                </p:oleObj>
              </mc:Choice>
              <mc:Fallback>
                <p:oleObj name="Equation" r:id="rId5" imgW="838080" imgH="228600" progId="Equation.3">
                  <p:embed/>
                  <p:pic>
                    <p:nvPicPr>
                      <p:cNvPr id="37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2619376"/>
                        <a:ext cx="18208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0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4A6E-B0D0-4B72-9975-B499FBCC8A5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MT examples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/>
              <a:t>One more recurrence:</a:t>
            </a:r>
          </a:p>
          <a:p>
            <a:pPr>
              <a:buFontTx/>
              <a:buNone/>
            </a:pPr>
            <a:r>
              <a:rPr lang="en-US" altLang="zh-CN" dirty="0"/>
              <a:t>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4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/2) +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/</a:t>
            </a:r>
            <a:r>
              <a:rPr lang="en-US" altLang="zh-CN" dirty="0" err="1">
                <a:solidFill>
                  <a:srgbClr val="008C87"/>
                </a:solidFill>
              </a:rPr>
              <a:t>lg</a:t>
            </a:r>
            <a:r>
              <a:rPr lang="en-US" altLang="zh-CN" i="1" dirty="0" err="1">
                <a:solidFill>
                  <a:srgbClr val="008C87"/>
                </a:solidFill>
              </a:rPr>
              <a:t>n</a:t>
            </a:r>
            <a:endParaRPr lang="en-US" altLang="zh-CN" i="1" dirty="0">
              <a:solidFill>
                <a:srgbClr val="008C87"/>
              </a:solidFill>
            </a:endParaRPr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No MT case applies</a:t>
            </a:r>
            <a:r>
              <a:rPr lang="en-US" altLang="zh-CN" dirty="0" smtClean="0"/>
              <a:t>!</a:t>
            </a:r>
            <a:endParaRPr lang="en-US" altLang="zh-CN" dirty="0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667000" y="2895601"/>
          <a:ext cx="60960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3" imgW="3136680" imgH="736560" progId="Equation.3">
                  <p:embed/>
                </p:oleObj>
              </mc:Choice>
              <mc:Fallback>
                <p:oleObj name="Equation" r:id="rId3" imgW="3136680" imgH="736560" progId="Equation.3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1"/>
                        <a:ext cx="609600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13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EFF6-C82A-40CE-87E2-BD08D4A8AB41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Recurrence for Merge sort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/>
              <a:t>                             </a:t>
            </a:r>
            <a:r>
              <a:rPr lang="en-US" altLang="zh-CN" dirty="0" smtClean="0"/>
              <a:t> </a:t>
            </a:r>
            <a:r>
              <a:rPr lang="en-US" altLang="zh-CN" dirty="0" err="1"/>
              <a:t>subproblem</a:t>
            </a:r>
            <a:r>
              <a:rPr lang="en-US" altLang="zh-CN" dirty="0"/>
              <a:t> size       </a:t>
            </a:r>
          </a:p>
          <a:p>
            <a:pPr>
              <a:buFontTx/>
              <a:buNone/>
            </a:pPr>
            <a:r>
              <a:rPr lang="en-US" altLang="zh-CN" dirty="0"/>
              <a:t>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   =       </a:t>
            </a:r>
            <a:r>
              <a:rPr lang="en-US" altLang="zh-CN" dirty="0">
                <a:solidFill>
                  <a:srgbClr val="008C87"/>
                </a:solidFill>
              </a:rPr>
              <a:t>2</a:t>
            </a:r>
            <a:r>
              <a:rPr lang="en-US" altLang="zh-CN" dirty="0"/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/>
              <a:t>(         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</a:t>
            </a:r>
            <a:r>
              <a:rPr lang="en-US" altLang="zh-CN" dirty="0"/>
              <a:t>       )</a:t>
            </a:r>
          </a:p>
          <a:p>
            <a:pPr>
              <a:buFontTx/>
              <a:buNone/>
            </a:pPr>
            <a:r>
              <a:rPr lang="en-US" altLang="zh-CN" dirty="0"/>
              <a:t>                      #</a:t>
            </a:r>
            <a:r>
              <a:rPr lang="en-US" altLang="zh-CN" dirty="0" err="1"/>
              <a:t>subproblems</a:t>
            </a:r>
            <a:r>
              <a:rPr lang="en-US" altLang="zh-CN" dirty="0"/>
              <a:t>   </a:t>
            </a:r>
          </a:p>
          <a:p>
            <a:pPr>
              <a:buFontTx/>
              <a:buNone/>
            </a:pPr>
            <a:endParaRPr lang="en-US" altLang="zh-CN" sz="1400" dirty="0"/>
          </a:p>
          <a:p>
            <a:pPr>
              <a:buFontTx/>
              <a:buNone/>
            </a:pPr>
            <a:r>
              <a:rPr lang="en-US" altLang="zh-CN" dirty="0"/>
              <a:t>                      +    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FontTx/>
              <a:buNone/>
            </a:pPr>
            <a:r>
              <a:rPr lang="en-US" altLang="zh-CN" dirty="0"/>
              <a:t>                        work dividing &amp; combining</a:t>
            </a:r>
          </a:p>
          <a:p>
            <a:pPr>
              <a:buFontTx/>
              <a:buNone/>
            </a:pPr>
            <a:r>
              <a:rPr lang="en-US" altLang="zh-CN" dirty="0"/>
              <a:t>            </a:t>
            </a:r>
          </a:p>
          <a:p>
            <a:pPr>
              <a:buFontTx/>
              <a:buNone/>
            </a:pPr>
            <a:r>
              <a:rPr lang="en-US" altLang="zh-CN" dirty="0"/>
              <a:t>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2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/2) +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86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1DA0-7A90-4E9B-9E17-74608E778221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Merge sort analysis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write recurrence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2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 +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</a:p>
          <a:p>
            <a:r>
              <a:rPr lang="en-US" altLang="zh-CN">
                <a:sym typeface="Symbol" panose="05050102010706020507" pitchFamily="18" charset="2"/>
              </a:rPr>
              <a:t>solve using MT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Characterize </a:t>
            </a:r>
          </a:p>
          <a:p>
            <a:pPr>
              <a:buFontTx/>
              <a:buNone/>
            </a:pPr>
            <a:endParaRPr lang="en-US" altLang="zh-CN" sz="20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=2</a:t>
            </a:r>
            <a:r>
              <a:rPr lang="en-US" altLang="zh-CN">
                <a:sym typeface="Symbol" panose="05050102010706020507" pitchFamily="18" charset="2"/>
              </a:rPr>
              <a:t> and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=2</a:t>
            </a:r>
            <a:r>
              <a:rPr lang="en-US" altLang="zh-CN">
                <a:sym typeface="Symbol" panose="05050102010706020507" pitchFamily="18" charset="2"/>
              </a:rPr>
              <a:t> </a:t>
            </a:r>
          </a:p>
          <a:p>
            <a:pPr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  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Case 2</a:t>
            </a:r>
            <a:r>
              <a:rPr lang="en-US" altLang="zh-CN">
                <a:sym typeface="Symbol" panose="05050102010706020507" pitchFamily="18" charset="2"/>
              </a:rPr>
              <a:t> of MT 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= 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lg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4800601" y="2819401"/>
          <a:ext cx="15843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3" imgW="583920" imgH="228600" progId="Equation.3">
                  <p:embed/>
                </p:oleObj>
              </mc:Choice>
              <mc:Fallback>
                <p:oleObj name="Equation" r:id="rId3" imgW="583920" imgH="228600" progId="Equation.3">
                  <p:embed/>
                  <p:pic>
                    <p:nvPicPr>
                      <p:cNvPr id="51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2819401"/>
                        <a:ext cx="15843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5286376" y="3733801"/>
          <a:ext cx="34766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5" imgW="1282680" imgH="228600" progId="Equation.3">
                  <p:embed/>
                </p:oleObj>
              </mc:Choice>
              <mc:Fallback>
                <p:oleObj name="Equation" r:id="rId5" imgW="1282680" imgH="228600" progId="Equation.3">
                  <p:embed/>
                  <p:pic>
                    <p:nvPicPr>
                      <p:cNvPr id="51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6" y="3733801"/>
                        <a:ext cx="34766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2590800" y="4343401"/>
          <a:ext cx="423703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7" imgW="1562040" imgH="228600" progId="Equation.3">
                  <p:embed/>
                </p:oleObj>
              </mc:Choice>
              <mc:Fallback>
                <p:oleObj name="Equation" r:id="rId7" imgW="1562040" imgH="228600" progId="Equation.3">
                  <p:embed/>
                  <p:pic>
                    <p:nvPicPr>
                      <p:cNvPr id="512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43401"/>
                        <a:ext cx="4237038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9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FA0995-508A-4BCE-BFFE-1FDD973E3EA8}" type="datetime1">
              <a:rPr lang="zh-CN" altLang="en-US" sz="1400"/>
              <a:pPr eaLnBrk="1" hangingPunct="1"/>
              <a:t>2018/12/21</a:t>
            </a:fld>
            <a:endParaRPr lang="en-US" altLang="zh-CN" sz="1400"/>
          </a:p>
        </p:txBody>
      </p:sp>
      <p:sp>
        <p:nvSpPr>
          <p:cNvPr id="20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BA6331-5754-4B65-96A4-BA9B2BF80E2A}" type="slidenum">
              <a:rPr lang="en-US" altLang="zh-CN" sz="1400"/>
              <a:pPr eaLnBrk="1" hangingPunct="1"/>
              <a:t>5</a:t>
            </a:fld>
            <a:endParaRPr lang="en-US" altLang="zh-CN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Recurrence for merge sort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We shall usually omit stating the base case when </a:t>
            </a:r>
            <a:r>
              <a:rPr lang="en-US" altLang="zh-CN" i="1" dirty="0" smtClean="0">
                <a:solidFill>
                  <a:schemeClr val="accent2"/>
                </a:solidFill>
              </a:rPr>
              <a:t>T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) =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(1)</a:t>
            </a:r>
            <a:r>
              <a:rPr lang="en-US" altLang="zh-CN" dirty="0" smtClean="0">
                <a:sym typeface="Symbol" panose="05050102010706020507" pitchFamily="18" charset="2"/>
              </a:rPr>
              <a:t> for sufficiently small 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, but only when it has no effect on the asymptotic solution to the recurrence.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ym typeface="Symbol" panose="05050102010706020507" pitchFamily="18" charset="2"/>
              </a:rPr>
              <a:t>课本提供了多种计算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渐近上界的方式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3124200" y="1524000"/>
          <a:ext cx="43434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1511280" imgH="457200" progId="Equation.DSMT4">
                  <p:embed/>
                </p:oleObj>
              </mc:Choice>
              <mc:Fallback>
                <p:oleObj name="Equation" r:id="rId3" imgW="1511280" imgH="457200" progId="Equation.DSMT4">
                  <p:embed/>
                  <p:pic>
                    <p:nvPicPr>
                      <p:cNvPr id="205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524000"/>
                        <a:ext cx="43434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5"/>
          <p:cNvSpPr txBox="1">
            <a:spLocks noChangeArrowheads="1"/>
          </p:cNvSpPr>
          <p:nvPr/>
        </p:nvSpPr>
        <p:spPr bwMode="auto">
          <a:xfrm>
            <a:off x="6537326" y="1524000"/>
            <a:ext cx="1585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if </a:t>
            </a:r>
            <a:r>
              <a:rPr lang="en-US" altLang="zh-CN" sz="3200" i="1">
                <a:solidFill>
                  <a:schemeClr val="accent2"/>
                </a:solidFill>
              </a:rPr>
              <a:t>n</a:t>
            </a:r>
            <a:r>
              <a:rPr lang="en-US" altLang="zh-CN" sz="3200">
                <a:solidFill>
                  <a:schemeClr val="accent2"/>
                </a:solidFill>
              </a:rPr>
              <a:t> = 1</a:t>
            </a:r>
            <a:r>
              <a:rPr lang="en-US" altLang="zh-CN" sz="3200"/>
              <a:t> ;</a:t>
            </a:r>
          </a:p>
        </p:txBody>
      </p:sp>
      <p:sp>
        <p:nvSpPr>
          <p:cNvPr id="2056" name="Text Box 6"/>
          <p:cNvSpPr txBox="1">
            <a:spLocks noChangeArrowheads="1"/>
          </p:cNvSpPr>
          <p:nvPr/>
        </p:nvSpPr>
        <p:spPr bwMode="auto">
          <a:xfrm>
            <a:off x="7527925" y="2187575"/>
            <a:ext cx="147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if </a:t>
            </a:r>
            <a:r>
              <a:rPr lang="en-US" altLang="zh-CN" sz="3200" i="1">
                <a:solidFill>
                  <a:schemeClr val="accent2"/>
                </a:solidFill>
              </a:rPr>
              <a:t>n</a:t>
            </a:r>
            <a:r>
              <a:rPr lang="en-US" altLang="zh-CN" sz="3200">
                <a:solidFill>
                  <a:schemeClr val="accent2"/>
                </a:solidFill>
              </a:rPr>
              <a:t> &gt; 1</a:t>
            </a:r>
            <a:r>
              <a:rPr lang="en-US" altLang="zh-CN" sz="3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36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0873-1BAA-498D-941E-6328F907B21C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Recurrence for binary search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                                      subproblem size       </a:t>
            </a:r>
          </a:p>
          <a:p>
            <a:pPr>
              <a:buFontTx/>
              <a:buNone/>
            </a:pPr>
            <a:r>
              <a:rPr lang="en-US" altLang="zh-CN"/>
              <a:t>   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  =       1     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         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       )</a:t>
            </a:r>
          </a:p>
          <a:p>
            <a:pPr>
              <a:buFontTx/>
              <a:buNone/>
            </a:pPr>
            <a:r>
              <a:rPr lang="en-US" altLang="zh-CN"/>
              <a:t>                      #subproblems   </a:t>
            </a:r>
          </a:p>
          <a:p>
            <a:pPr>
              <a:buFontTx/>
              <a:buNone/>
            </a:pPr>
            <a:endParaRPr lang="en-US" altLang="zh-CN" sz="1400"/>
          </a:p>
          <a:p>
            <a:pPr>
              <a:buFontTx/>
              <a:buNone/>
            </a:pPr>
            <a:r>
              <a:rPr lang="en-US" altLang="zh-CN"/>
              <a:t>                      </a:t>
            </a:r>
            <a:r>
              <a:rPr lang="en-US" altLang="zh-CN">
                <a:solidFill>
                  <a:srgbClr val="008C87"/>
                </a:solidFill>
              </a:rPr>
              <a:t>+              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>
              <a:solidFill>
                <a:srgbClr val="008C87"/>
              </a:solidFill>
            </a:endParaRPr>
          </a:p>
          <a:p>
            <a:pPr>
              <a:buFontTx/>
              <a:buNone/>
            </a:pPr>
            <a:r>
              <a:rPr lang="en-US" altLang="zh-CN"/>
              <a:t>                        work dividing &amp; combining</a:t>
            </a:r>
          </a:p>
          <a:p>
            <a:pPr>
              <a:buFontTx/>
              <a:buNone/>
            </a:pPr>
            <a:r>
              <a:rPr lang="en-US" altLang="zh-CN"/>
              <a:t>            </a:t>
            </a:r>
          </a:p>
          <a:p>
            <a:pPr>
              <a:buFontTx/>
              <a:buNone/>
            </a:pPr>
            <a:r>
              <a:rPr lang="en-US" altLang="zh-CN"/>
              <a:t>   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 +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>
              <a:solidFill>
                <a:srgbClr val="008C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8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8E60-D422-4419-8D0F-03668CF27F7C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Binary search analysis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solve using MT: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Characterize </a:t>
            </a:r>
          </a:p>
          <a:p>
            <a:pPr>
              <a:buFontTx/>
              <a:buNone/>
            </a:pPr>
            <a:endParaRPr lang="en-US" altLang="zh-CN" sz="20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=1</a:t>
            </a:r>
            <a:r>
              <a:rPr lang="en-US" altLang="zh-CN">
                <a:sym typeface="Symbol" panose="05050102010706020507" pitchFamily="18" charset="2"/>
              </a:rPr>
              <a:t> and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=2</a:t>
            </a:r>
            <a:r>
              <a:rPr lang="en-US" altLang="zh-CN">
                <a:sym typeface="Symbol" panose="05050102010706020507" pitchFamily="18" charset="2"/>
              </a:rPr>
              <a:t> 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</a:t>
            </a:r>
          </a:p>
          <a:p>
            <a:pPr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  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Case 2</a:t>
            </a:r>
            <a:r>
              <a:rPr lang="en-US" altLang="zh-CN">
                <a:sym typeface="Symbol" panose="05050102010706020507" pitchFamily="18" charset="2"/>
              </a:rPr>
              <a:t> of MT 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= (lg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724401" y="2209801"/>
          <a:ext cx="15843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Equation" r:id="rId3" imgW="583920" imgH="228600" progId="Equation.3">
                  <p:embed/>
                </p:oleObj>
              </mc:Choice>
              <mc:Fallback>
                <p:oleObj name="Equation" r:id="rId3" imgW="583920" imgH="228600" progId="Equation.3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2209801"/>
                        <a:ext cx="15843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596573"/>
              </p:ext>
            </p:extLst>
          </p:nvPr>
        </p:nvGraphicFramePr>
        <p:xfrm>
          <a:off x="4090906" y="3214690"/>
          <a:ext cx="33385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Equation" r:id="rId5" imgW="1231560" imgH="228600" progId="Equation.3">
                  <p:embed/>
                </p:oleObj>
              </mc:Choice>
              <mc:Fallback>
                <p:oleObj name="Equation" r:id="rId5" imgW="1231560" imgH="228600" progId="Equation.3">
                  <p:embed/>
                  <p:pic>
                    <p:nvPicPr>
                      <p:cNvPr id="17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06" y="3214690"/>
                        <a:ext cx="333851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2620964" y="4038601"/>
          <a:ext cx="4237037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7" imgW="1562040" imgH="228600" progId="Equation.3">
                  <p:embed/>
                </p:oleObj>
              </mc:Choice>
              <mc:Fallback>
                <p:oleObj name="Equation" r:id="rId7" imgW="1562040" imgH="228600" progId="Equation.3">
                  <p:embed/>
                  <p:pic>
                    <p:nvPicPr>
                      <p:cNvPr id="174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4" y="4038601"/>
                        <a:ext cx="4237037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F56A-E2D9-48C6-99F1-F924DE1B650D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Matrix multiplication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Multiply </a:t>
            </a:r>
            <a:r>
              <a:rPr lang="en-US" altLang="zh-CN" i="1">
                <a:solidFill>
                  <a:srgbClr val="008C87"/>
                </a:solidFill>
              </a:rPr>
              <a:t>A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/>
              <a:t> to produce </a:t>
            </a:r>
            <a:r>
              <a:rPr lang="en-US" altLang="zh-CN" i="1">
                <a:solidFill>
                  <a:srgbClr val="008C87"/>
                </a:solidFill>
              </a:rPr>
              <a:t>C</a:t>
            </a:r>
            <a:r>
              <a:rPr lang="en-US" altLang="zh-CN"/>
              <a:t> – all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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matrices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Input</a:t>
            </a:r>
            <a:r>
              <a:rPr lang="en-US" altLang="zh-CN">
                <a:sym typeface="Symbol" panose="05050102010706020507" pitchFamily="18" charset="2"/>
              </a:rPr>
              <a:t>: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ij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ij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Output</a:t>
            </a:r>
            <a:r>
              <a:rPr lang="en-US" altLang="zh-CN">
                <a:sym typeface="Symbol" panose="05050102010706020507" pitchFamily="18" charset="2"/>
              </a:rPr>
              <a:t>: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ij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)=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AB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  </a:t>
            </a:r>
            <a:endParaRPr lang="en-US" altLang="zh-CN"/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3733800" y="3375026"/>
          <a:ext cx="2819400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3" imgW="901440" imgH="431640" progId="Equation.3">
                  <p:embed/>
                </p:oleObj>
              </mc:Choice>
              <mc:Fallback>
                <p:oleObj name="Equation" r:id="rId3" imgW="901440" imgH="431640" progId="Equation.3">
                  <p:embed/>
                  <p:pic>
                    <p:nvPicPr>
                      <p:cNvPr id="5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75026"/>
                        <a:ext cx="2819400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05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A966-B848-493C-B72F-7C3E5F533232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Standard algorithm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for </a:t>
            </a:r>
            <a:r>
              <a:rPr lang="en-US" altLang="zh-CN" i="1">
                <a:solidFill>
                  <a:srgbClr val="008C87"/>
                </a:solidFill>
              </a:rPr>
              <a:t>i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 1</a:t>
            </a:r>
            <a:r>
              <a:rPr lang="en-US" altLang="zh-CN">
                <a:sym typeface="Symbol" panose="05050102010706020507" pitchFamily="18" charset="2"/>
              </a:rPr>
              <a:t> to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do for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j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 1</a:t>
            </a:r>
            <a:r>
              <a:rPr lang="en-US" altLang="zh-CN">
                <a:sym typeface="Symbol" panose="05050102010706020507" pitchFamily="18" charset="2"/>
              </a:rPr>
              <a:t> to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do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ij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 0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for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k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 1</a:t>
            </a:r>
            <a:r>
              <a:rPr lang="en-US" altLang="zh-CN">
                <a:sym typeface="Symbol" panose="05050102010706020507" pitchFamily="18" charset="2"/>
              </a:rPr>
              <a:t> to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      do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ij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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ij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+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ik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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kj</a:t>
            </a:r>
          </a:p>
          <a:p>
            <a:pPr>
              <a:buFontTx/>
              <a:buNone/>
            </a:pPr>
            <a:endParaRPr lang="en-US" altLang="zh-CN" sz="20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     Running time =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68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0F71-853F-451D-A6CB-2D5B089BA2E2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Divide-and-conquer algorithm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solidFill>
                  <a:srgbClr val="CE0000"/>
                </a:solidFill>
              </a:rPr>
              <a:t>Idea</a:t>
            </a:r>
            <a:r>
              <a:rPr lang="en-US" altLang="zh-CN"/>
              <a:t>:</a:t>
            </a:r>
          </a:p>
          <a:p>
            <a:pPr>
              <a:buFontTx/>
              <a:buNone/>
            </a:pP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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matrix =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22</a:t>
            </a:r>
            <a:r>
              <a:rPr lang="en-US" altLang="zh-CN">
                <a:sym typeface="Symbol" panose="05050102010706020507" pitchFamily="18" charset="2"/>
              </a:rPr>
              <a:t> matrix of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(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/2)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submatrices: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3917950" y="3429001"/>
          <a:ext cx="35496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3" imgW="1612800" imgH="457200" progId="Equation.3">
                  <p:embed/>
                </p:oleObj>
              </mc:Choice>
              <mc:Fallback>
                <p:oleObj name="Equation" r:id="rId3" imgW="1612800" imgH="457200" progId="Equation.3">
                  <p:embed/>
                  <p:pic>
                    <p:nvPicPr>
                      <p:cNvPr id="54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3429001"/>
                        <a:ext cx="35496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2535239" y="4648200"/>
          <a:ext cx="14446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5" imgW="787320" imgH="914400" progId="Equation.3">
                  <p:embed/>
                </p:oleObj>
              </mc:Choice>
              <mc:Fallback>
                <p:oleObj name="Equation" r:id="rId5" imgW="787320" imgH="914400" progId="Equation.3">
                  <p:embed/>
                  <p:pic>
                    <p:nvPicPr>
                      <p:cNvPr id="542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9" y="4648200"/>
                        <a:ext cx="144462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4114800" y="4953000"/>
            <a:ext cx="612058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8C87"/>
                </a:solidFill>
              </a:rPr>
              <a:t>8</a:t>
            </a:r>
            <a:r>
              <a:rPr lang="en-US" altLang="zh-CN" sz="3200"/>
              <a:t> mults of</a:t>
            </a:r>
            <a:r>
              <a:rPr lang="en-US" altLang="zh-CN"/>
              <a:t> </a:t>
            </a:r>
            <a:r>
              <a:rPr lang="en-US" altLang="zh-CN" sz="320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3200" i="1">
                <a:solidFill>
                  <a:srgbClr val="008C87"/>
                </a:solidFill>
              </a:rPr>
              <a:t>n</a:t>
            </a:r>
            <a:r>
              <a:rPr lang="en-US" altLang="zh-CN" sz="3200">
                <a:solidFill>
                  <a:srgbClr val="008C87"/>
                </a:solidFill>
              </a:rPr>
              <a:t>/2)</a:t>
            </a:r>
            <a:r>
              <a:rPr lang="en-US" altLang="zh-CN" sz="3200">
                <a:solidFill>
                  <a:srgbClr val="008C87"/>
                </a:solidFill>
                <a:sym typeface="Symbol" panose="05050102010706020507" pitchFamily="18" charset="2"/>
              </a:rPr>
              <a:t>(</a:t>
            </a:r>
            <a:r>
              <a:rPr lang="en-US" altLang="zh-CN" sz="32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3200">
                <a:solidFill>
                  <a:srgbClr val="008C87"/>
                </a:solidFill>
                <a:sym typeface="Symbol" panose="05050102010706020507" pitchFamily="18" charset="2"/>
              </a:rPr>
              <a:t>/2)</a:t>
            </a:r>
            <a:r>
              <a:rPr lang="en-US" altLang="zh-CN" sz="3200">
                <a:sym typeface="Symbol" panose="05050102010706020507" pitchFamily="18" charset="2"/>
              </a:rPr>
              <a:t> submatrices</a:t>
            </a:r>
          </a:p>
          <a:p>
            <a:r>
              <a:rPr lang="en-US" altLang="zh-CN" sz="3200">
                <a:solidFill>
                  <a:srgbClr val="008C87"/>
                </a:solidFill>
                <a:sym typeface="Symbol" panose="05050102010706020507" pitchFamily="18" charset="2"/>
              </a:rPr>
              <a:t>4</a:t>
            </a:r>
            <a:r>
              <a:rPr lang="en-US" altLang="zh-CN" sz="3200">
                <a:sym typeface="Symbol" panose="05050102010706020507" pitchFamily="18" charset="2"/>
              </a:rPr>
              <a:t> adds of </a:t>
            </a:r>
            <a:r>
              <a:rPr lang="en-US" altLang="zh-CN" sz="320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3200" i="1">
                <a:solidFill>
                  <a:srgbClr val="008C87"/>
                </a:solidFill>
              </a:rPr>
              <a:t>n</a:t>
            </a:r>
            <a:r>
              <a:rPr lang="en-US" altLang="zh-CN" sz="3200">
                <a:solidFill>
                  <a:srgbClr val="008C87"/>
                </a:solidFill>
              </a:rPr>
              <a:t>/2)</a:t>
            </a:r>
            <a:r>
              <a:rPr lang="en-US" altLang="zh-CN" sz="3200">
                <a:solidFill>
                  <a:srgbClr val="008C87"/>
                </a:solidFill>
                <a:sym typeface="Symbol" panose="05050102010706020507" pitchFamily="18" charset="2"/>
              </a:rPr>
              <a:t>(</a:t>
            </a:r>
            <a:r>
              <a:rPr lang="en-US" altLang="zh-CN" sz="32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3200">
                <a:solidFill>
                  <a:srgbClr val="008C87"/>
                </a:solidFill>
                <a:sym typeface="Symbol" panose="05050102010706020507" pitchFamily="18" charset="2"/>
              </a:rPr>
              <a:t>/2)</a:t>
            </a:r>
            <a:r>
              <a:rPr lang="en-US" altLang="zh-CN" sz="3200">
                <a:sym typeface="Symbol" panose="05050102010706020507" pitchFamily="18" charset="2"/>
              </a:rPr>
              <a:t> submatrices</a:t>
            </a:r>
          </a:p>
        </p:txBody>
      </p:sp>
    </p:spTree>
    <p:extLst>
      <p:ext uri="{BB962C8B-B14F-4D97-AF65-F5344CB8AC3E}">
        <p14:creationId xmlns:p14="http://schemas.microsoft.com/office/powerpoint/2010/main" val="13985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600F-0C21-469F-BCF6-FBEF67C0A6C7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 of D&amp;C algorithm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/>
              <a:t>            </a:t>
            </a:r>
            <a:r>
              <a:rPr lang="en-US" altLang="zh-CN" dirty="0" smtClean="0"/>
              <a:t> </a:t>
            </a:r>
            <a:r>
              <a:rPr lang="en-US" altLang="zh-CN" dirty="0"/>
              <a:t>submatrix size</a:t>
            </a:r>
          </a:p>
          <a:p>
            <a:pPr>
              <a:buFontTx/>
              <a:buNone/>
            </a:pPr>
            <a:r>
              <a:rPr lang="en-US" altLang="zh-CN" dirty="0"/>
              <a:t>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8C87"/>
                </a:solidFill>
              </a:rPr>
              <a:t>= </a:t>
            </a:r>
            <a:r>
              <a:rPr lang="en-US" altLang="zh-CN" dirty="0" smtClean="0">
                <a:solidFill>
                  <a:srgbClr val="008C87"/>
                </a:solidFill>
              </a:rPr>
              <a:t>8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</a:rPr>
              <a:t>/2  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altLang="zh-CN" dirty="0"/>
              <a:t>                   #submatrices   </a:t>
            </a:r>
          </a:p>
          <a:p>
            <a:pPr>
              <a:buFontTx/>
              <a:buNone/>
            </a:pPr>
            <a:endParaRPr lang="en-US" altLang="zh-CN" sz="1400" dirty="0"/>
          </a:p>
          <a:p>
            <a:pPr>
              <a:buFontTx/>
              <a:buNone/>
            </a:pPr>
            <a:r>
              <a:rPr lang="en-US" altLang="zh-CN" dirty="0"/>
              <a:t>                      </a:t>
            </a:r>
            <a:r>
              <a:rPr lang="en-US" altLang="zh-CN" dirty="0">
                <a:solidFill>
                  <a:srgbClr val="008C87"/>
                </a:solidFill>
              </a:rPr>
              <a:t>+ 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FontTx/>
              <a:buNone/>
            </a:pPr>
            <a:r>
              <a:rPr lang="en-US" altLang="zh-CN" dirty="0"/>
              <a:t>                        work adding submatrices</a:t>
            </a:r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en-US" altLang="zh-CN" i="1" dirty="0">
                <a:solidFill>
                  <a:srgbClr val="CE0000"/>
                </a:solidFill>
                <a:sym typeface="Symbol" panose="05050102010706020507" pitchFamily="18" charset="2"/>
              </a:rPr>
              <a:t>No better than the ordinary </a:t>
            </a:r>
            <a:r>
              <a:rPr lang="en-US" altLang="zh-CN" i="1" dirty="0" err="1">
                <a:solidFill>
                  <a:srgbClr val="CE0000"/>
                </a:solidFill>
                <a:sym typeface="Symbol" panose="05050102010706020507" pitchFamily="18" charset="2"/>
              </a:rPr>
              <a:t>algo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110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B4E0-A986-41AF-8985-D604AD5A8FC4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Strassen’s idea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Multiply </a:t>
            </a:r>
            <a:r>
              <a:rPr lang="en-US" altLang="zh-CN">
                <a:solidFill>
                  <a:srgbClr val="008C87"/>
                </a:solidFill>
              </a:rPr>
              <a:t>2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2</a:t>
            </a:r>
            <a:r>
              <a:rPr lang="en-US" altLang="zh-CN">
                <a:sym typeface="Symbol" panose="05050102010706020507" pitchFamily="18" charset="2"/>
              </a:rPr>
              <a:t> matrices with only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7</a:t>
            </a:r>
            <a:r>
              <a:rPr lang="en-US" altLang="zh-CN">
                <a:sym typeface="Symbol" panose="05050102010706020507" pitchFamily="18" charset="2"/>
              </a:rPr>
              <a:t> recursive mults.</a:t>
            </a:r>
            <a:endParaRPr lang="en-US" altLang="zh-CN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3048001" y="2895600"/>
          <a:ext cx="258127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Equation" r:id="rId3" imgW="1231560" imgH="1600200" progId="Equation.3">
                  <p:embed/>
                </p:oleObj>
              </mc:Choice>
              <mc:Fallback>
                <p:oleObj name="Equation" r:id="rId3" imgW="1231560" imgH="1600200" progId="Equation.3">
                  <p:embed/>
                  <p:pic>
                    <p:nvPicPr>
                      <p:cNvPr id="56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2895600"/>
                        <a:ext cx="2581275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6407150" y="3259138"/>
          <a:ext cx="273685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5" imgW="1206360" imgH="914400" progId="Equation.3">
                  <p:embed/>
                </p:oleObj>
              </mc:Choice>
              <mc:Fallback>
                <p:oleObj name="Equation" r:id="rId5" imgW="1206360" imgH="914400" progId="Equation.3">
                  <p:embed/>
                  <p:pic>
                    <p:nvPicPr>
                      <p:cNvPr id="56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3259138"/>
                        <a:ext cx="2736850" cy="207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0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A243-AE1E-4248-A7D7-84D0BBFCE5F9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Strassen’s idea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Multiply </a:t>
            </a:r>
            <a:r>
              <a:rPr lang="en-US" altLang="zh-CN">
                <a:solidFill>
                  <a:srgbClr val="008C87"/>
                </a:solidFill>
              </a:rPr>
              <a:t>2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2</a:t>
            </a:r>
            <a:r>
              <a:rPr lang="en-US" altLang="zh-CN">
                <a:sym typeface="Symbol" panose="05050102010706020507" pitchFamily="18" charset="2"/>
              </a:rPr>
              <a:t> matrices with only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7</a:t>
            </a:r>
            <a:r>
              <a:rPr lang="en-US" altLang="zh-CN">
                <a:sym typeface="Symbol" panose="05050102010706020507" pitchFamily="18" charset="2"/>
              </a:rPr>
              <a:t> recursive mults.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895601" y="2819400"/>
          <a:ext cx="258127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1" name="Equation" r:id="rId3" imgW="1231560" imgH="1600200" progId="Equation.3">
                  <p:embed/>
                </p:oleObj>
              </mc:Choice>
              <mc:Fallback>
                <p:oleObj name="Equation" r:id="rId3" imgW="1231560" imgH="1600200" progId="Equation.3">
                  <p:embed/>
                  <p:pic>
                    <p:nvPicPr>
                      <p:cNvPr id="573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2819400"/>
                        <a:ext cx="2581275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5943600" y="2667001"/>
          <a:ext cx="27368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2" name="Equation" r:id="rId5" imgW="1206360" imgH="228600" progId="Equation.3">
                  <p:embed/>
                </p:oleObj>
              </mc:Choice>
              <mc:Fallback>
                <p:oleObj name="Equation" r:id="rId5" imgW="1206360" imgH="228600" progId="Equation.3">
                  <p:embed/>
                  <p:pic>
                    <p:nvPicPr>
                      <p:cNvPr id="573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667001"/>
                        <a:ext cx="27368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50" name="Group 6"/>
          <p:cNvGrpSpPr>
            <a:grpSpLocks/>
          </p:cNvGrpSpPr>
          <p:nvPr/>
        </p:nvGrpSpPr>
        <p:grpSpPr bwMode="auto">
          <a:xfrm>
            <a:off x="6216650" y="3200401"/>
            <a:ext cx="3155950" cy="1438275"/>
            <a:chOff x="2956" y="2016"/>
            <a:chExt cx="1988" cy="906"/>
          </a:xfrm>
        </p:grpSpPr>
        <p:graphicFrame>
          <p:nvGraphicFramePr>
            <p:cNvPr id="57351" name="Object 7"/>
            <p:cNvGraphicFramePr>
              <a:graphicFrameLocks noChangeAspect="1"/>
            </p:cNvGraphicFramePr>
            <p:nvPr/>
          </p:nvGraphicFramePr>
          <p:xfrm>
            <a:off x="2956" y="2016"/>
            <a:ext cx="137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3" name="Equation" r:id="rId7" imgW="965160" imgH="203040" progId="Equation.3">
                    <p:embed/>
                  </p:oleObj>
                </mc:Choice>
                <mc:Fallback>
                  <p:oleObj name="Equation" r:id="rId7" imgW="965160" imgH="203040" progId="Equation.3">
                    <p:embed/>
                    <p:pic>
                      <p:nvPicPr>
                        <p:cNvPr id="5735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6" y="2016"/>
                          <a:ext cx="137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2" name="Object 8"/>
            <p:cNvGraphicFramePr>
              <a:graphicFrameLocks noChangeAspect="1"/>
            </p:cNvGraphicFramePr>
            <p:nvPr/>
          </p:nvGraphicFramePr>
          <p:xfrm>
            <a:off x="3129" y="2304"/>
            <a:ext cx="1815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4" name="Equation" r:id="rId9" imgW="1269720" imgH="431640" progId="Equation.3">
                    <p:embed/>
                  </p:oleObj>
                </mc:Choice>
                <mc:Fallback>
                  <p:oleObj name="Equation" r:id="rId9" imgW="1269720" imgH="431640" progId="Equation.3">
                    <p:embed/>
                    <p:pic>
                      <p:nvPicPr>
                        <p:cNvPr id="5735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9" y="2304"/>
                          <a:ext cx="1815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53" name="Group 9"/>
          <p:cNvGrpSpPr>
            <a:grpSpLocks/>
          </p:cNvGrpSpPr>
          <p:nvPr/>
        </p:nvGrpSpPr>
        <p:grpSpPr bwMode="auto">
          <a:xfrm>
            <a:off x="6248400" y="4648201"/>
            <a:ext cx="3022600" cy="1438275"/>
            <a:chOff x="2976" y="2928"/>
            <a:chExt cx="1904" cy="906"/>
          </a:xfrm>
        </p:grpSpPr>
        <p:graphicFrame>
          <p:nvGraphicFramePr>
            <p:cNvPr id="57354" name="Object 10"/>
            <p:cNvGraphicFramePr>
              <a:graphicFrameLocks noChangeAspect="1"/>
            </p:cNvGraphicFramePr>
            <p:nvPr/>
          </p:nvGraphicFramePr>
          <p:xfrm>
            <a:off x="2976" y="2928"/>
            <a:ext cx="1669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5" name="Equation" r:id="rId11" imgW="1168200" imgH="177480" progId="Equation.3">
                    <p:embed/>
                  </p:oleObj>
                </mc:Choice>
                <mc:Fallback>
                  <p:oleObj name="Equation" r:id="rId11" imgW="1168200" imgH="177480" progId="Equation.3">
                    <p:embed/>
                    <p:pic>
                      <p:nvPicPr>
                        <p:cNvPr id="5735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928"/>
                          <a:ext cx="1669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5" name="Object 11"/>
            <p:cNvGraphicFramePr>
              <a:graphicFrameLocks noChangeAspect="1"/>
            </p:cNvGraphicFramePr>
            <p:nvPr/>
          </p:nvGraphicFramePr>
          <p:xfrm>
            <a:off x="3174" y="3216"/>
            <a:ext cx="1706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6" name="Equation" r:id="rId13" imgW="1193760" imgH="431640" progId="Equation.3">
                    <p:embed/>
                  </p:oleObj>
                </mc:Choice>
                <mc:Fallback>
                  <p:oleObj name="Equation" r:id="rId13" imgW="1193760" imgH="431640" progId="Equation.3">
                    <p:embed/>
                    <p:pic>
                      <p:nvPicPr>
                        <p:cNvPr id="5735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4" y="3216"/>
                          <a:ext cx="1706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6248401" y="6096001"/>
          <a:ext cx="13827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7" name="Equation" r:id="rId15" imgW="609480" imgH="203040" progId="Equation.3">
                  <p:embed/>
                </p:oleObj>
              </mc:Choice>
              <mc:Fallback>
                <p:oleObj name="Equation" r:id="rId15" imgW="609480" imgH="203040" progId="Equation.3">
                  <p:embed/>
                  <p:pic>
                    <p:nvPicPr>
                      <p:cNvPr id="573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6096001"/>
                        <a:ext cx="13827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1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FA24-7397-4495-919A-62C2F6354A12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Counting primitives in Strassen’s algorithm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Old method: </a:t>
            </a:r>
            <a:r>
              <a:rPr lang="en-US" altLang="zh-CN">
                <a:solidFill>
                  <a:srgbClr val="008C87"/>
                </a:solidFill>
              </a:rPr>
              <a:t>8</a:t>
            </a:r>
            <a:r>
              <a:rPr lang="en-US" altLang="zh-CN"/>
              <a:t> Mults, </a:t>
            </a:r>
            <a:r>
              <a:rPr lang="en-US" altLang="zh-CN">
                <a:solidFill>
                  <a:srgbClr val="008C87"/>
                </a:solidFill>
              </a:rPr>
              <a:t>4</a:t>
            </a:r>
            <a:r>
              <a:rPr lang="en-US" altLang="zh-CN"/>
              <a:t> Adds</a:t>
            </a:r>
          </a:p>
          <a:p>
            <a:pPr>
              <a:buFontTx/>
              <a:buNone/>
            </a:pPr>
            <a:r>
              <a:rPr lang="en-US" altLang="zh-CN"/>
              <a:t>New method: To compute </a:t>
            </a:r>
            <a:r>
              <a:rPr lang="en-US" altLang="zh-CN" i="1">
                <a:solidFill>
                  <a:srgbClr val="008C87"/>
                </a:solidFill>
              </a:rPr>
              <a:t>P</a:t>
            </a:r>
            <a:r>
              <a:rPr lang="en-US" altLang="zh-CN" baseline="-25000">
                <a:solidFill>
                  <a:srgbClr val="008C87"/>
                </a:solidFill>
              </a:rPr>
              <a:t>1</a:t>
            </a:r>
            <a:r>
              <a:rPr lang="en-US" altLang="zh-CN">
                <a:solidFill>
                  <a:srgbClr val="008C87"/>
                </a:solidFill>
              </a:rPr>
              <a:t>,…,</a:t>
            </a:r>
            <a:r>
              <a:rPr lang="en-US" altLang="zh-CN" i="1">
                <a:solidFill>
                  <a:srgbClr val="008C87"/>
                </a:solidFill>
              </a:rPr>
              <a:t>P</a:t>
            </a:r>
            <a:r>
              <a:rPr lang="en-US" altLang="zh-CN" baseline="-25000">
                <a:solidFill>
                  <a:srgbClr val="008C87"/>
                </a:solidFill>
              </a:rPr>
              <a:t>7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r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s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u</a:t>
            </a:r>
          </a:p>
          <a:p>
            <a:pPr>
              <a:buFontTx/>
              <a:buNone/>
            </a:pPr>
            <a:r>
              <a:rPr lang="en-US" altLang="zh-CN"/>
              <a:t>need</a:t>
            </a:r>
          </a:p>
          <a:p>
            <a:r>
              <a:rPr lang="en-US" altLang="zh-CN">
                <a:solidFill>
                  <a:srgbClr val="008C87"/>
                </a:solidFill>
              </a:rPr>
              <a:t>7</a:t>
            </a:r>
            <a:r>
              <a:rPr lang="en-US" altLang="zh-CN"/>
              <a:t> multiplications</a:t>
            </a:r>
          </a:p>
          <a:p>
            <a:r>
              <a:rPr lang="en-US" altLang="zh-CN">
                <a:solidFill>
                  <a:srgbClr val="008C87"/>
                </a:solidFill>
              </a:rPr>
              <a:t>18</a:t>
            </a:r>
            <a:r>
              <a:rPr lang="en-US" altLang="zh-CN"/>
              <a:t> additions (and subtractions)</a:t>
            </a:r>
          </a:p>
          <a:p>
            <a:pPr lvl="1"/>
            <a:r>
              <a:rPr lang="en-US" altLang="zh-CN">
                <a:solidFill>
                  <a:srgbClr val="008C87"/>
                </a:solidFill>
              </a:rPr>
              <a:t>14</a:t>
            </a:r>
            <a:r>
              <a:rPr lang="en-US" altLang="zh-CN"/>
              <a:t> more adds! – cost of eliminating </a:t>
            </a:r>
            <a:r>
              <a:rPr lang="en-US" altLang="zh-CN">
                <a:solidFill>
                  <a:srgbClr val="008C87"/>
                </a:solidFill>
              </a:rPr>
              <a:t>1</a:t>
            </a:r>
            <a:r>
              <a:rPr lang="en-US" altLang="zh-CN"/>
              <a:t> multiplication</a:t>
            </a:r>
          </a:p>
          <a:p>
            <a:r>
              <a:rPr lang="en-US" altLang="zh-CN"/>
              <a:t>Note: No reliance on commutativity of mult.</a:t>
            </a:r>
          </a:p>
        </p:txBody>
      </p:sp>
    </p:spTree>
    <p:extLst>
      <p:ext uri="{BB962C8B-B14F-4D97-AF65-F5344CB8AC3E}">
        <p14:creationId xmlns:p14="http://schemas.microsoft.com/office/powerpoint/2010/main" val="38897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2BA-17EB-423B-A70A-70EF510132AE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Strassen’s algorithm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zh-CN">
                <a:solidFill>
                  <a:srgbClr val="CE0000"/>
                </a:solidFill>
              </a:rPr>
              <a:t>Divide</a:t>
            </a:r>
            <a:r>
              <a:rPr lang="en-US" altLang="zh-CN"/>
              <a:t>: Partition </a:t>
            </a:r>
            <a:r>
              <a:rPr lang="en-US" altLang="zh-CN" i="1">
                <a:solidFill>
                  <a:srgbClr val="008C87"/>
                </a:solidFill>
              </a:rPr>
              <a:t>A</a:t>
            </a:r>
            <a:r>
              <a:rPr lang="en-US" altLang="zh-CN"/>
              <a:t> and 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/>
              <a:t> into 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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</a:t>
            </a:r>
          </a:p>
          <a:p>
            <a:pPr marL="609600" indent="-609600">
              <a:buNone/>
            </a:pPr>
            <a:r>
              <a:rPr lang="en-US" altLang="zh-CN"/>
              <a:t>      submatrices. Use </a:t>
            </a:r>
            <a:r>
              <a:rPr lang="en-US" altLang="zh-CN">
                <a:solidFill>
                  <a:srgbClr val="008C87"/>
                </a:solidFill>
              </a:rPr>
              <a:t>+</a:t>
            </a:r>
            <a:r>
              <a:rPr lang="en-US" altLang="zh-CN"/>
              <a:t> and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</a:t>
            </a:r>
            <a:r>
              <a:rPr lang="en-US" altLang="zh-CN">
                <a:sym typeface="Symbol" panose="05050102010706020507" pitchFamily="18" charset="2"/>
              </a:rPr>
              <a:t> to form terms to be multiplied.</a:t>
            </a:r>
          </a:p>
          <a:p>
            <a:pPr marL="609600" indent="-609600">
              <a:buNone/>
            </a:pPr>
            <a:r>
              <a:rPr lang="en-US" altLang="zh-CN">
                <a:sym typeface="Symbol" panose="05050102010706020507" pitchFamily="18" charset="2"/>
              </a:rPr>
              <a:t>2.   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Conquer</a:t>
            </a:r>
            <a:r>
              <a:rPr lang="en-US" altLang="zh-CN">
                <a:sym typeface="Symbol" panose="05050102010706020507" pitchFamily="18" charset="2"/>
              </a:rPr>
              <a:t>: Perform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7</a:t>
            </a:r>
            <a:r>
              <a:rPr lang="en-US" altLang="zh-CN">
                <a:sym typeface="Symbol" panose="05050102010706020507" pitchFamily="18" charset="2"/>
              </a:rPr>
              <a:t> multiplications of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/2)(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/2)</a:t>
            </a:r>
            <a:r>
              <a:rPr lang="en-US" altLang="zh-CN">
                <a:sym typeface="Symbol" panose="05050102010706020507" pitchFamily="18" charset="2"/>
              </a:rPr>
              <a:t> submatrices recursively.</a:t>
            </a:r>
          </a:p>
          <a:p>
            <a:pPr marL="609600" indent="-609600">
              <a:buNone/>
            </a:pPr>
            <a:r>
              <a:rPr lang="en-US" altLang="zh-CN">
                <a:sym typeface="Symbol" panose="05050102010706020507" pitchFamily="18" charset="2"/>
              </a:rPr>
              <a:t>3.   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Combine</a:t>
            </a:r>
            <a:r>
              <a:rPr lang="en-US" altLang="zh-CN">
                <a:sym typeface="Symbol" panose="05050102010706020507" pitchFamily="18" charset="2"/>
              </a:rPr>
              <a:t>: Form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>
                <a:sym typeface="Symbol" panose="05050102010706020507" pitchFamily="18" charset="2"/>
              </a:rPr>
              <a:t> using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+</a:t>
            </a:r>
            <a:r>
              <a:rPr lang="en-US" altLang="zh-CN">
                <a:sym typeface="Symbol" panose="05050102010706020507" pitchFamily="18" charset="2"/>
              </a:rPr>
              <a:t> and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</a:t>
            </a:r>
            <a:r>
              <a:rPr lang="en-US" altLang="zh-CN">
                <a:sym typeface="Symbol" panose="05050102010706020507" pitchFamily="18" charset="2"/>
              </a:rPr>
              <a:t> on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/2)(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/2)</a:t>
            </a:r>
            <a:r>
              <a:rPr lang="en-US" altLang="zh-CN">
                <a:sym typeface="Symbol" panose="05050102010706020507" pitchFamily="18" charset="2"/>
              </a:rPr>
              <a:t>  submatrices.</a:t>
            </a:r>
          </a:p>
        </p:txBody>
      </p:sp>
    </p:spTree>
    <p:extLst>
      <p:ext uri="{BB962C8B-B14F-4D97-AF65-F5344CB8AC3E}">
        <p14:creationId xmlns:p14="http://schemas.microsoft.com/office/powerpoint/2010/main" val="38924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AF0FD5-8A47-45C2-9112-717B6727C118}" type="datetime1">
              <a:rPr lang="zh-CN" altLang="en-US" sz="1400"/>
              <a:pPr eaLnBrk="1" hangingPunct="1"/>
              <a:t>2018/12/21</a:t>
            </a:fld>
            <a:endParaRPr lang="en-US" altLang="zh-CN" sz="1400"/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7BCE1A-F2D8-468B-A37B-520020289ADE}" type="slidenum">
              <a:rPr lang="en-US" altLang="zh-CN" sz="1400"/>
              <a:pPr eaLnBrk="1" hangingPunct="1"/>
              <a:t>6</a:t>
            </a:fld>
            <a:endParaRPr lang="en-US" altLang="zh-CN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Recursion tree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Solve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)=2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/2)+</a:t>
            </a:r>
            <a:r>
              <a:rPr lang="en-US" altLang="zh-CN" i="1" smtClean="0">
                <a:solidFill>
                  <a:schemeClr val="accent2"/>
                </a:solidFill>
              </a:rPr>
              <a:t>cn</a:t>
            </a:r>
            <a:r>
              <a:rPr lang="en-US" altLang="zh-CN" smtClean="0"/>
              <a:t>, where </a:t>
            </a:r>
            <a:r>
              <a:rPr lang="en-US" altLang="zh-CN" i="1" smtClean="0">
                <a:solidFill>
                  <a:schemeClr val="accent2"/>
                </a:solidFill>
              </a:rPr>
              <a:t>c</a:t>
            </a:r>
            <a:r>
              <a:rPr lang="en-US" altLang="zh-CN" smtClean="0">
                <a:solidFill>
                  <a:schemeClr val="accent2"/>
                </a:solidFill>
              </a:rPr>
              <a:t>&gt;0</a:t>
            </a:r>
            <a:r>
              <a:rPr lang="en-US" altLang="zh-CN" smtClean="0"/>
              <a:t> is constant.</a:t>
            </a:r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49500"/>
            <a:ext cx="838200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30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8219-7103-4BB7-A760-6C58AE6F09E6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848600" cy="4419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                                       </a:t>
            </a:r>
            <a:r>
              <a:rPr lang="en-US" altLang="zh-CN" dirty="0" err="1"/>
              <a:t>subproblem</a:t>
            </a:r>
            <a:r>
              <a:rPr lang="en-US" altLang="zh-CN" dirty="0"/>
              <a:t> size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8C87"/>
                </a:solidFill>
              </a:rPr>
              <a:t>=</a:t>
            </a: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8C87"/>
                </a:solidFill>
              </a:rPr>
              <a:t>7</a:t>
            </a:r>
            <a:r>
              <a:rPr lang="en-US" altLang="zh-CN" dirty="0"/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dirty="0"/>
              <a:t>         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      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                  #multiplications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                      </a:t>
            </a:r>
            <a:r>
              <a:rPr lang="en-US" altLang="zh-CN" dirty="0">
                <a:solidFill>
                  <a:srgbClr val="008C87"/>
                </a:solidFill>
              </a:rPr>
              <a:t>+</a:t>
            </a:r>
            <a:r>
              <a:rPr lang="en-US" altLang="zh-CN" dirty="0"/>
              <a:t>              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                        work combining, i.e. adding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7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/2)+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)=(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lg7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)= 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2.81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en-US" altLang="zh-CN" dirty="0">
                <a:solidFill>
                  <a:srgbClr val="CE0000"/>
                </a:solidFill>
                <a:sym typeface="Symbol" panose="05050102010706020507" pitchFamily="18" charset="2"/>
              </a:rPr>
              <a:t>case 1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2.81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vs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, wins for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50</a:t>
            </a:r>
            <a:r>
              <a:rPr lang="en-US" altLang="zh-CN" dirty="0">
                <a:sym typeface="Symbol" panose="05050102010706020507" pitchFamily="18" charset="2"/>
              </a:rPr>
              <a:t> in practice.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Best algorithm to date: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2.376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(not practical)</a:t>
            </a:r>
          </a:p>
        </p:txBody>
      </p:sp>
    </p:spTree>
    <p:extLst>
      <p:ext uri="{BB962C8B-B14F-4D97-AF65-F5344CB8AC3E}">
        <p14:creationId xmlns:p14="http://schemas.microsoft.com/office/powerpoint/2010/main" val="2547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0072B0-8462-4313-AAD2-CA40D01AAF13}" type="datetime1">
              <a:rPr lang="zh-CN" altLang="en-US" sz="1400"/>
              <a:pPr eaLnBrk="1" hangingPunct="1"/>
              <a:t>2018/12/21</a:t>
            </a:fld>
            <a:endParaRPr lang="en-US" altLang="zh-CN" sz="1400"/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C1A193-09A3-4F3F-8AFE-18AD86F96028}" type="slidenum">
              <a:rPr lang="en-US" altLang="zh-CN" sz="1400"/>
              <a:pPr eaLnBrk="1" hangingPunct="1"/>
              <a:t>7</a:t>
            </a:fld>
            <a:endParaRPr lang="en-US" altLang="zh-CN" sz="14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Conclusions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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*</a:t>
            </a:r>
            <a:r>
              <a:rPr lang="en-US" altLang="zh-CN" dirty="0" err="1" smtClean="0">
                <a:solidFill>
                  <a:schemeClr val="accent2"/>
                </a:solidFill>
              </a:rPr>
              <a:t>lg</a:t>
            </a:r>
            <a:r>
              <a:rPr lang="en-US" altLang="zh-CN" i="1" dirty="0" err="1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)</a:t>
            </a:r>
            <a:r>
              <a:rPr lang="en-US" altLang="zh-CN" dirty="0" smtClean="0"/>
              <a:t> grows more slowly than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Therefore, merge sort asymptotically beats insertion sort in the worst case.</a:t>
            </a:r>
          </a:p>
          <a:p>
            <a:pPr eaLnBrk="1" hangingPunct="1"/>
            <a:r>
              <a:rPr lang="en-US" altLang="zh-CN" dirty="0" smtClean="0"/>
              <a:t>In practice, merge sort beats insertion sort for 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 &gt; 30</a:t>
            </a:r>
            <a:r>
              <a:rPr lang="en-US" altLang="zh-CN" dirty="0" smtClean="0"/>
              <a:t> or so.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33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47E46A-8499-49E0-A02E-C7AADE292092}" type="datetime1">
              <a:rPr lang="zh-CN" altLang="en-US" sz="1400"/>
              <a:pPr eaLnBrk="1" hangingPunct="1"/>
              <a:t>2018/12/21</a:t>
            </a:fld>
            <a:endParaRPr lang="en-US" altLang="zh-CN" sz="1400"/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922A65-C4B9-40A5-8D22-17C6E583293C}" type="slidenum">
              <a:rPr lang="en-US" altLang="zh-CN" sz="1400"/>
              <a:pPr eaLnBrk="1" hangingPunct="1"/>
              <a:t>8</a:t>
            </a:fld>
            <a:endParaRPr lang="en-US" altLang="zh-CN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recap-Asymptotic notation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smtClean="0">
                <a:solidFill>
                  <a:schemeClr val="accent2"/>
                </a:solidFill>
              </a:rPr>
              <a:t>O</a:t>
            </a:r>
            <a:r>
              <a:rPr lang="en-US" altLang="zh-CN" smtClean="0"/>
              <a:t>-notation (“big-Oh”, upper bounds)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smtClean="0">
                <a:solidFill>
                  <a:schemeClr val="accent2"/>
                </a:solidFill>
              </a:rPr>
              <a:t>f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</a:rPr>
              <a:t>O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g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))</a:t>
            </a:r>
            <a:r>
              <a:rPr lang="en-US" altLang="zh-CN" smtClean="0"/>
              <a:t> if </a:t>
            </a:r>
            <a:r>
              <a:rPr lang="en-US" altLang="zh-CN" smtClean="0">
                <a:solidFill>
                  <a:srgbClr val="CD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smtClean="0">
                <a:sym typeface="Symbol" panose="05050102010706020507" pitchFamily="18" charset="2"/>
              </a:rPr>
              <a:t> const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 such that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0</a:t>
            </a:r>
            <a:r>
              <a:rPr lang="en-US" altLang="zh-CN" smtClean="0">
                <a:sym typeface="Symbol" panose="05050102010706020507" pitchFamily="18" charset="2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cg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smtClean="0">
                <a:solidFill>
                  <a:srgbClr val="CD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ym typeface="Symbol" panose="05050102010706020507" pitchFamily="18" charset="2"/>
              </a:rPr>
              <a:t>e.g.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=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 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=1,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=2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6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Think of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  <a:r>
              <a:rPr lang="en-US" altLang="zh-CN" smtClean="0">
                <a:sym typeface="Symbol" panose="05050102010706020507" pitchFamily="18" charset="2"/>
              </a:rPr>
              <a:t> as a set of functions: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   O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  <a:r>
              <a:rPr lang="en-US" altLang="zh-CN" smtClean="0">
                <a:sym typeface="Symbol" panose="05050102010706020507" pitchFamily="18" charset="2"/>
              </a:rPr>
              <a:t> = {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: </a:t>
            </a:r>
            <a:r>
              <a:rPr lang="en-US" altLang="zh-CN" smtClean="0">
                <a:solidFill>
                  <a:srgbClr val="CD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smtClean="0">
                <a:sym typeface="Symbol" panose="05050102010706020507" pitchFamily="18" charset="2"/>
              </a:rPr>
              <a:t> const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 such that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0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cg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), </a:t>
            </a:r>
            <a:r>
              <a:rPr lang="en-US" altLang="zh-CN" smtClean="0">
                <a:solidFill>
                  <a:srgbClr val="CD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Then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26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D5D0B3-0B40-468A-83CF-01452EFF7926}" type="datetime1">
              <a:rPr lang="zh-CN" altLang="en-US" sz="1400"/>
              <a:pPr eaLnBrk="1" hangingPunct="1"/>
              <a:t>2018/12/21</a:t>
            </a:fld>
            <a:endParaRPr lang="en-US" altLang="zh-CN" sz="1400"/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0853F5-B615-48C4-A96E-DEB274B6CF37}" type="slidenum">
              <a:rPr lang="en-US" altLang="zh-CN" sz="1400"/>
              <a:pPr eaLnBrk="1" hangingPunct="1"/>
              <a:t>9</a:t>
            </a:fld>
            <a:endParaRPr lang="en-US" altLang="zh-CN" sz="14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-notation (lower bounds)</a:t>
            </a:r>
            <a:endParaRPr lang="en-US" altLang="zh-CN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Again, think of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(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  <a:r>
              <a:rPr lang="en-US" altLang="zh-CN" smtClean="0">
                <a:sym typeface="Symbol" panose="05050102010706020507" pitchFamily="18" charset="2"/>
              </a:rPr>
              <a:t> as a set of functions:</a:t>
            </a:r>
          </a:p>
          <a:p>
            <a:pPr eaLnBrk="1" hangingPunct="1">
              <a:buFontTx/>
              <a:buNone/>
            </a:pPr>
            <a:endParaRPr lang="en-US" altLang="zh-CN" sz="16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(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)) </a:t>
            </a:r>
            <a:r>
              <a:rPr lang="en-US" altLang="zh-CN" smtClean="0">
                <a:sym typeface="Symbol" panose="05050102010706020507" pitchFamily="18" charset="2"/>
              </a:rPr>
              <a:t>= {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: </a:t>
            </a:r>
            <a:r>
              <a:rPr lang="en-US" altLang="zh-CN" smtClean="0">
                <a:solidFill>
                  <a:srgbClr val="CD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smtClean="0">
                <a:sym typeface="Symbol" panose="05050102010706020507" pitchFamily="18" charset="2"/>
              </a:rPr>
              <a:t> const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 such that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0 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cg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smtClean="0">
                <a:solidFill>
                  <a:srgbClr val="CD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e.g.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½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= (lg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 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=1,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=16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59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2672</Words>
  <Application>Microsoft Office PowerPoint</Application>
  <PresentationFormat>自定义</PresentationFormat>
  <Paragraphs>539</Paragraphs>
  <Slides>60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63" baseType="lpstr">
      <vt:lpstr>Office 主题​​</vt:lpstr>
      <vt:lpstr>Equation</vt:lpstr>
      <vt:lpstr>公式</vt:lpstr>
      <vt:lpstr>W13-分治法</vt:lpstr>
      <vt:lpstr>Recap-Merge sort</vt:lpstr>
      <vt:lpstr>Merging two sorted arrays</vt:lpstr>
      <vt:lpstr>Analyzing merge sort</vt:lpstr>
      <vt:lpstr>Recurrence for merge sort</vt:lpstr>
      <vt:lpstr>Recursion tree</vt:lpstr>
      <vt:lpstr>Conclusions</vt:lpstr>
      <vt:lpstr>recap-Asymptotic notation</vt:lpstr>
      <vt:lpstr>-notation (lower bounds)</vt:lpstr>
      <vt:lpstr>-notation (tight bounds)</vt:lpstr>
      <vt:lpstr>Useful Theorems</vt:lpstr>
      <vt:lpstr>Merge Sort (review)</vt:lpstr>
      <vt:lpstr>Example of Merge Sort</vt:lpstr>
      <vt:lpstr>Structure of merge sort algorithm</vt:lpstr>
      <vt:lpstr>Divide-and-conquer paradigm</vt:lpstr>
      <vt:lpstr>Binary search</vt:lpstr>
      <vt:lpstr>Binary search</vt:lpstr>
      <vt:lpstr>最大连续子数组问题</vt:lpstr>
      <vt:lpstr>divide-conquer-combine</vt:lpstr>
      <vt:lpstr>combine</vt:lpstr>
      <vt:lpstr>如何求第三种情况的最大子数组？</vt:lpstr>
      <vt:lpstr>The whole algorithm</vt:lpstr>
      <vt:lpstr>Solving Recurrences</vt:lpstr>
      <vt:lpstr>Example of substitution method proof</vt:lpstr>
      <vt:lpstr>Substitution Method (cont.)</vt:lpstr>
      <vt:lpstr>Substitution: Achieving Tighter Bounds</vt:lpstr>
      <vt:lpstr>Fallacious argument</vt:lpstr>
      <vt:lpstr>Corrected Proof</vt:lpstr>
      <vt:lpstr>Iterating recurrences</vt:lpstr>
      <vt:lpstr>To iterate recurrences</vt:lpstr>
      <vt:lpstr>Iteration method: Visualizing recursion tree</vt:lpstr>
      <vt:lpstr>Iteration method: Visualizing recursion tree</vt:lpstr>
      <vt:lpstr>Master method</vt:lpstr>
      <vt:lpstr>Recursion tree</vt:lpstr>
      <vt:lpstr>Analysis</vt:lpstr>
      <vt:lpstr>Intuition</vt:lpstr>
      <vt:lpstr>In each case, compare f(n) and </vt:lpstr>
      <vt:lpstr>Analysis of Case 1</vt:lpstr>
      <vt:lpstr>Case 2</vt:lpstr>
      <vt:lpstr>Case 3</vt:lpstr>
      <vt:lpstr>Master Theorem, Summarized</vt:lpstr>
      <vt:lpstr>MT Strategy</vt:lpstr>
      <vt:lpstr>MT examples</vt:lpstr>
      <vt:lpstr>MT examples (cont.)</vt:lpstr>
      <vt:lpstr>MT examples (cont.)</vt:lpstr>
      <vt:lpstr>MT examples (cont.)</vt:lpstr>
      <vt:lpstr>MT examples (cont.)</vt:lpstr>
      <vt:lpstr>Recurrence for Merge sort</vt:lpstr>
      <vt:lpstr>Merge sort analysis</vt:lpstr>
      <vt:lpstr>Recurrence for binary search</vt:lpstr>
      <vt:lpstr>Binary search analysis</vt:lpstr>
      <vt:lpstr>Matrix multiplication</vt:lpstr>
      <vt:lpstr>Standard algorithm</vt:lpstr>
      <vt:lpstr>Divide-and-conquer algorithm</vt:lpstr>
      <vt:lpstr>Analysis of D&amp;C algorithm</vt:lpstr>
      <vt:lpstr>Strassen’s idea</vt:lpstr>
      <vt:lpstr>Strassen’s idea (cont.)</vt:lpstr>
      <vt:lpstr>Counting primitives in Strassen’s algorithm</vt:lpstr>
      <vt:lpstr>Strassen’s algorithm</vt:lpstr>
      <vt:lpstr>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W10-堆</dc:title>
  <dc:creator>hu huiqi</dc:creator>
  <cp:lastModifiedBy>mathskiller</cp:lastModifiedBy>
  <cp:revision>47</cp:revision>
  <dcterms:created xsi:type="dcterms:W3CDTF">2018-11-21T02:43:32Z</dcterms:created>
  <dcterms:modified xsi:type="dcterms:W3CDTF">2018-12-21T06:53:21Z</dcterms:modified>
</cp:coreProperties>
</file>