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40" r:id="rId12"/>
    <p:sldId id="341" r:id="rId13"/>
    <p:sldId id="339" r:id="rId14"/>
    <p:sldId id="342" r:id="rId15"/>
    <p:sldId id="356" r:id="rId16"/>
    <p:sldId id="357" r:id="rId17"/>
    <p:sldId id="358" r:id="rId18"/>
    <p:sldId id="359" r:id="rId19"/>
    <p:sldId id="360" r:id="rId20"/>
    <p:sldId id="361" r:id="rId21"/>
    <p:sldId id="346" r:id="rId22"/>
    <p:sldId id="347" r:id="rId23"/>
    <p:sldId id="348" r:id="rId24"/>
    <p:sldId id="349" r:id="rId25"/>
    <p:sldId id="354" r:id="rId26"/>
    <p:sldId id="352" r:id="rId27"/>
    <p:sldId id="35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8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036C0-4D3C-436C-9D20-C1C5F15EFEA0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81916-C139-4D64-9106-CB0B1F774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75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3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9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7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1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0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1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4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7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E851-637D-45CA-AEEF-2532C5701559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emf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5.png"/><Relationship Id="rId4" Type="http://schemas.openxmlformats.org/officeDocument/2006/relationships/image" Target="../media/image3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8462" y="2312126"/>
            <a:ext cx="9220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W13-</a:t>
            </a:r>
            <a:r>
              <a:rPr lang="zh-CN" altLang="en-US" dirty="0" smtClean="0"/>
              <a:t>动态规划</a:t>
            </a:r>
            <a:endParaRPr lang="en-US" altLang="zh-CN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51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如何优化？</a:t>
            </a:r>
            <a:r>
              <a:rPr lang="en-US" altLang="zh-CN" dirty="0" smtClean="0"/>
              <a:t>-</a:t>
            </a:r>
            <a:r>
              <a:rPr lang="zh-CN" altLang="en-US" dirty="0" smtClean="0"/>
              <a:t>自底向上法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从子问题开始递推（通常是对数组的递推）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即利用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68" y="3121025"/>
            <a:ext cx="4019550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460274" y="5253633"/>
                <a:ext cx="39580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dirty="0" smtClean="0"/>
                  <a:t>复杂度</a:t>
                </a:r>
                <a:r>
                  <a:rPr lang="en-US" altLang="zh-CN" sz="36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274" y="5253633"/>
                <a:ext cx="3958045" cy="923330"/>
              </a:xfrm>
              <a:prstGeom prst="rect">
                <a:avLst/>
              </a:prstGeom>
              <a:blipFill>
                <a:blip r:embed="rId4"/>
                <a:stretch>
                  <a:fillRect l="-4777" t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94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问题的最优解由相关子问题的最优解组合而成，相关子问题最优解可以独立求解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对重叠子问题，放入一个表，避免重复计算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dirty="0"/>
              <a:t>最优子结构的状态</a:t>
            </a:r>
            <a:r>
              <a:rPr lang="en-US" altLang="zh-CN" dirty="0"/>
              <a:t>(</a:t>
            </a:r>
            <a:r>
              <a:rPr lang="zh-CN" altLang="en-US" dirty="0"/>
              <a:t>及其递推关系</a:t>
            </a:r>
            <a:r>
              <a:rPr lang="en-US" altLang="zh-CN" dirty="0"/>
              <a:t>)</a:t>
            </a:r>
            <a:r>
              <a:rPr lang="zh-CN" altLang="en-US" dirty="0"/>
              <a:t>设置，没有固定方法， 有些问题比较直观，但复杂问题往往并不容易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29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最优子结构性质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44016"/>
            <a:ext cx="103087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哪个问题具有最优子问题性质</a:t>
            </a:r>
            <a:r>
              <a:rPr lang="en-US" altLang="zh-CN" sz="2400" dirty="0" smtClean="0"/>
              <a:t>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无权最短路径，在图中找到从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v</a:t>
            </a:r>
            <a:r>
              <a:rPr lang="zh-CN" altLang="en-US" sz="2400" dirty="0"/>
              <a:t>边</a:t>
            </a:r>
            <a:r>
              <a:rPr lang="zh-CN" altLang="en-US" sz="2400" dirty="0" smtClean="0"/>
              <a:t>数最小的简单路径</a:t>
            </a:r>
            <a:r>
              <a:rPr lang="en-US" altLang="zh-CN" sz="2400" dirty="0" smtClean="0"/>
              <a:t>(BFS</a:t>
            </a:r>
            <a:r>
              <a:rPr lang="zh-CN" altLang="en-US" sz="2400" dirty="0" smtClean="0"/>
              <a:t>可解</a:t>
            </a:r>
            <a:r>
              <a:rPr lang="en-US" altLang="zh-CN" sz="2400" dirty="0" smtClean="0"/>
              <a:t>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CN" altLang="en-US" sz="2400" strike="sngStrike" dirty="0" smtClean="0"/>
              <a:t>无权最长路径，在图中找到从</a:t>
            </a:r>
            <a:r>
              <a:rPr lang="en-US" altLang="zh-CN" sz="2400" strike="sngStrike" dirty="0" smtClean="0"/>
              <a:t>u</a:t>
            </a:r>
            <a:r>
              <a:rPr lang="zh-CN" altLang="en-US" sz="2400" strike="sngStrike" dirty="0" smtClean="0"/>
              <a:t>到</a:t>
            </a:r>
            <a:r>
              <a:rPr lang="en-US" altLang="zh-CN" sz="2400" strike="sngStrike" dirty="0" smtClean="0"/>
              <a:t>v</a:t>
            </a:r>
            <a:r>
              <a:rPr lang="zh-CN" altLang="en-US" sz="2400" strike="sngStrike" dirty="0" smtClean="0"/>
              <a:t>变数最多的简单路径。</a:t>
            </a:r>
            <a:endParaRPr lang="en-US" altLang="zh-CN" sz="2400" strike="sngStrike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无权最短路径</a:t>
            </a:r>
            <a:endParaRPr lang="en-US" altLang="zh-CN" sz="24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假定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时最短路径上的一个点，那么子问题 </a:t>
            </a:r>
            <a:r>
              <a:rPr lang="en-US" altLang="zh-CN" sz="2400" dirty="0" smtClean="0"/>
              <a:t>u-&gt;w, w-&gt;v</a:t>
            </a:r>
            <a:r>
              <a:rPr lang="zh-CN" altLang="en-US" sz="2400" dirty="0" smtClean="0"/>
              <a:t>必然也是最短路径</a:t>
            </a:r>
            <a:endParaRPr lang="en-US" altLang="zh-CN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无权最长路径</a:t>
            </a:r>
            <a:endParaRPr lang="en-US" altLang="zh-CN" sz="24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假定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是最长路径上的一个点，那么子问题</a:t>
            </a:r>
            <a:r>
              <a:rPr lang="en-US" altLang="zh-CN" sz="2400" dirty="0" smtClean="0"/>
              <a:t>u-&gt;w, w-&gt;v</a:t>
            </a:r>
            <a:r>
              <a:rPr lang="zh-CN" altLang="en-US" sz="2400" dirty="0" smtClean="0"/>
              <a:t>也是最长路径么？ 并不是。</a:t>
            </a:r>
            <a:endParaRPr lang="en-US" altLang="zh-CN" sz="24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zh-CN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altLang="zh-CN" sz="3600" dirty="0" smtClean="0"/>
          </a:p>
          <a:p>
            <a:r>
              <a:rPr lang="en-US" altLang="zh-CN" sz="3600" dirty="0"/>
              <a:t>	</a:t>
            </a:r>
            <a:endParaRPr lang="en-US" altLang="zh-CN" sz="3600" dirty="0" smtClean="0"/>
          </a:p>
          <a:p>
            <a:endParaRPr lang="en-US" altLang="zh-CN" sz="3600" dirty="0"/>
          </a:p>
          <a:p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040" y="4751212"/>
            <a:ext cx="3679564" cy="210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遗留问题，如何重构切割方法？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91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 smtClean="0"/>
                  <a:t>再引入一个辅助数组，记录切割方案，即第一段的切割长度。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对长度为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的钢条，第一段切割长度记为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在求最小值时更新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91"/>
                <a:ext cx="10515600" cy="4351338"/>
              </a:xfrm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02" y="2623457"/>
            <a:ext cx="4552950" cy="304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842" y="5671457"/>
            <a:ext cx="19526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3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如何重构切割方法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记录最优状态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数组即可推导出切割方法：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指导第一段的切割位置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然后由</a:t>
                </a:r>
                <a:r>
                  <a:rPr lang="en-US" altLang="zh-CN" dirty="0" smtClean="0"/>
                  <a:t>s[n-s[n]]</a:t>
                </a:r>
                <a:r>
                  <a:rPr lang="zh-CN" altLang="en-US" dirty="0" smtClean="0"/>
                  <a:t>可以知道第二段的切割位置，依次类推。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原文实例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802" y="2818719"/>
            <a:ext cx="5324475" cy="1743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46" y="5266781"/>
            <a:ext cx="110013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43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Recall</a:t>
            </a:r>
            <a:r>
              <a:rPr lang="zh-CN" altLang="en-US" dirty="0" smtClean="0"/>
              <a:t>最大连续子数组问题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roblem definition</a:t>
            </a:r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个整数组成的数组，包含若干正数与负数，找到其中的一个连续片段</a:t>
            </a:r>
            <a:r>
              <a:rPr lang="en-US" altLang="zh-CN" dirty="0" smtClean="0"/>
              <a:t>(</a:t>
            </a:r>
            <a:r>
              <a:rPr lang="zh-CN" altLang="en-US" dirty="0" smtClean="0"/>
              <a:t>子数组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，使得其中所有元素相加之和最大。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455" y="3764144"/>
            <a:ext cx="7487225" cy="11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优子结构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9977"/>
            <a:ext cx="10515600" cy="472698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若</a:t>
            </a:r>
            <a:r>
              <a:rPr lang="en-US" altLang="zh-CN" dirty="0"/>
              <a:t>s</a:t>
            </a:r>
            <a:r>
              <a:rPr lang="en-US" altLang="zh-CN" dirty="0" smtClean="0"/>
              <a:t>um[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</a:t>
            </a:r>
            <a:r>
              <a:rPr lang="zh-CN" altLang="en-US" dirty="0" smtClean="0"/>
              <a:t>表示为以元素 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作为最后一个元素的最大子数组之和。那么得到 </a:t>
            </a:r>
            <a:r>
              <a:rPr lang="en-US" altLang="zh-CN" dirty="0" smtClean="0"/>
              <a:t>sum[i+1]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sum[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的转换关系为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sum[i+1]=max {sum[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]+A[i+1], A[i+1]}.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M</a:t>
            </a:r>
            <a:r>
              <a:rPr lang="en-US" altLang="zh-CN" dirty="0" err="1" smtClean="0"/>
              <a:t>axSubarray</a:t>
            </a:r>
            <a:r>
              <a:rPr lang="en-US" altLang="zh-CN" dirty="0" smtClean="0"/>
              <a:t>(A, n)</a:t>
            </a:r>
          </a:p>
          <a:p>
            <a:pPr marL="457200" lvl="1" indent="0">
              <a:buNone/>
            </a:pPr>
            <a:r>
              <a:rPr lang="en-US" altLang="zh-CN" dirty="0" smtClean="0"/>
              <a:t>// sum[0..n], max is the result </a:t>
            </a:r>
          </a:p>
          <a:p>
            <a:pPr marL="457200" lvl="1" indent="0">
              <a:buNone/>
            </a:pPr>
            <a:r>
              <a:rPr lang="en-US" altLang="zh-CN" dirty="0" smtClean="0"/>
              <a:t>sum[0]=0</a:t>
            </a:r>
          </a:p>
          <a:p>
            <a:pPr marL="457200" lvl="1" indent="0">
              <a:buNone/>
            </a:pPr>
            <a:r>
              <a:rPr lang="en-US" altLang="zh-CN" dirty="0" smtClean="0"/>
              <a:t>max=-</a:t>
            </a:r>
            <a:r>
              <a:rPr lang="en-US" altLang="zh-CN" dirty="0" err="1" smtClean="0"/>
              <a:t>inf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 to n </a:t>
            </a:r>
          </a:p>
          <a:p>
            <a:pPr marL="914400" lvl="2" indent="0">
              <a:buNone/>
            </a:pPr>
            <a:r>
              <a:rPr lang="en-US" altLang="zh-CN" dirty="0" smtClean="0"/>
              <a:t>sum[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]=max {sum[i-1]+A[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]}</a:t>
            </a:r>
          </a:p>
          <a:p>
            <a:pPr marL="914400" lvl="2" indent="0">
              <a:buNone/>
            </a:pPr>
            <a:r>
              <a:rPr lang="en-US" altLang="zh-CN" dirty="0" smtClean="0"/>
              <a:t>If(sum[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]&gt;max) </a:t>
            </a:r>
          </a:p>
          <a:p>
            <a:pPr marL="1371600" lvl="3" indent="0">
              <a:buNone/>
            </a:pPr>
            <a:r>
              <a:rPr lang="en-US" altLang="zh-CN" dirty="0"/>
              <a:t>m</a:t>
            </a:r>
            <a:r>
              <a:rPr lang="en-US" altLang="zh-CN" dirty="0" smtClean="0"/>
              <a:t>ax=sum[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pPr marL="457200" lvl="1" indent="0">
              <a:buNone/>
            </a:pPr>
            <a:r>
              <a:rPr lang="en-US" altLang="zh-CN" dirty="0" smtClean="0"/>
              <a:t>return max;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530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ahoma" panose="020B0604030504040204" pitchFamily="34" charset="0"/>
              </a:rPr>
              <a:t>Recall W4-</a:t>
            </a:r>
            <a:r>
              <a:rPr lang="zh-CN" altLang="en-US" dirty="0" smtClean="0">
                <a:latin typeface="Tahoma" panose="020B0604030504040204" pitchFamily="34" charset="0"/>
              </a:rPr>
              <a:t>滑雪问题</a:t>
            </a:r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>
          <a:xfrm>
            <a:off x="648472" y="1634286"/>
            <a:ext cx="10515600" cy="468956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600" dirty="0" smtClean="0">
                <a:latin typeface="Tahoma" panose="020B0604030504040204" pitchFamily="34" charset="0"/>
              </a:rPr>
              <a:t>题目描述：</a:t>
            </a:r>
            <a:r>
              <a:rPr lang="en-US" altLang="zh-CN" sz="2600" dirty="0" smtClean="0">
                <a:latin typeface="Tahoma" panose="020B0604030504040204" pitchFamily="34" charset="0"/>
              </a:rPr>
              <a:t>Michael</a:t>
            </a:r>
            <a:r>
              <a:rPr lang="zh-CN" altLang="en-US" sz="2600" dirty="0" smtClean="0">
                <a:latin typeface="Tahoma" panose="020B0604030504040204" pitchFamily="34" charset="0"/>
              </a:rPr>
              <a:t>喜欢滑雪这并不奇怪，</a:t>
            </a:r>
            <a:r>
              <a:rPr lang="zh-CN" altLang="zh-CN" sz="2600" dirty="0" smtClean="0">
                <a:latin typeface="Tahoma" panose="020B0604030504040204" pitchFamily="34" charset="0"/>
              </a:rPr>
              <a:t> </a:t>
            </a:r>
            <a:r>
              <a:rPr lang="zh-CN" altLang="en-US" sz="2600" dirty="0" smtClean="0">
                <a:latin typeface="Tahoma" panose="020B0604030504040204" pitchFamily="34" charset="0"/>
              </a:rPr>
              <a:t>因为滑雪的确很刺激。可是为了获得速度，滑的区域必须向下倾斜，而且当你滑到坡底，你不得不再次走上坡或者等待升降机来载你。</a:t>
            </a:r>
            <a:r>
              <a:rPr lang="en-US" altLang="zh-CN" sz="2600" dirty="0" smtClean="0">
                <a:latin typeface="Tahoma" panose="020B0604030504040204" pitchFamily="34" charset="0"/>
              </a:rPr>
              <a:t>Michael</a:t>
            </a:r>
            <a:r>
              <a:rPr lang="zh-CN" altLang="en-US" sz="2600" dirty="0" smtClean="0">
                <a:latin typeface="Tahoma" panose="020B0604030504040204" pitchFamily="34" charset="0"/>
              </a:rPr>
              <a:t>想知道载一个区域中最长底滑坡。区域由一个二维数组给出。数组的每个数字代表点的高度。</a:t>
            </a:r>
            <a:endParaRPr lang="en-US" altLang="zh-CN" sz="2600" dirty="0" smtClean="0">
              <a:latin typeface="Tahoma" panose="020B0604030504040204" pitchFamily="34" charset="0"/>
            </a:endParaRPr>
          </a:p>
          <a:p>
            <a:pPr lvl="1"/>
            <a:r>
              <a:rPr lang="zh-CN" altLang="en-US" sz="2600" dirty="0" smtClean="0">
                <a:latin typeface="Tahoma" panose="020B0604030504040204" pitchFamily="34" charset="0"/>
              </a:rPr>
              <a:t>下面是一个例子</a:t>
            </a:r>
            <a:r>
              <a:rPr lang="en-US" altLang="zh-CN" sz="2600" dirty="0" smtClean="0">
                <a:latin typeface="Tahoma" panose="020B0604030504040204" pitchFamily="34" charset="0"/>
              </a:rPr>
              <a:t>: </a:t>
            </a:r>
            <a:r>
              <a:rPr lang="zh-CN" altLang="en-US" sz="3200" dirty="0" smtClean="0">
                <a:latin typeface="Tahoma" panose="020B0604030504040204" pitchFamily="34" charset="0"/>
              </a:rPr>
              <a:t>一个人可以从某个点滑向上下左右相邻四个点之一，当且仅当高度减小。一条可滑行的滑坡为</a:t>
            </a:r>
            <a:r>
              <a:rPr lang="en-US" altLang="zh-CN" sz="3200" dirty="0" smtClean="0">
                <a:latin typeface="Tahoma" panose="020B0604030504040204" pitchFamily="34" charset="0"/>
              </a:rPr>
              <a:t>24-17-16-1</a:t>
            </a:r>
            <a:r>
              <a:rPr lang="zh-CN" altLang="en-US" sz="3200" dirty="0" smtClean="0">
                <a:latin typeface="Tahoma" panose="020B0604030504040204" pitchFamily="34" charset="0"/>
              </a:rPr>
              <a:t>。当然</a:t>
            </a:r>
            <a:r>
              <a:rPr lang="en-US" altLang="zh-CN" sz="3200" dirty="0" smtClean="0">
                <a:latin typeface="Tahoma" panose="020B0604030504040204" pitchFamily="34" charset="0"/>
              </a:rPr>
              <a:t>25-24-23-...-3-2-1</a:t>
            </a:r>
            <a:r>
              <a:rPr lang="zh-CN" altLang="en-US" sz="3200" dirty="0" smtClean="0">
                <a:latin typeface="Tahoma" panose="020B0604030504040204" pitchFamily="34" charset="0"/>
              </a:rPr>
              <a:t>更长。事实上，这是最长的一条</a:t>
            </a:r>
            <a:endParaRPr lang="en-US" altLang="zh-CN" sz="5800" dirty="0" smtClean="0">
              <a:latin typeface="Tahoma" panose="020B0604030504040204" pitchFamily="34" charset="0"/>
            </a:endParaRPr>
          </a:p>
          <a:p>
            <a:endParaRPr lang="en-US" altLang="zh-CN" sz="4500" dirty="0" smtClean="0">
              <a:latin typeface="Tahoma" panose="020B0604030504040204" pitchFamily="34" charset="0"/>
            </a:endParaRPr>
          </a:p>
          <a:p>
            <a:endParaRPr lang="en-US" altLang="zh-CN" dirty="0" smtClean="0">
              <a:latin typeface="Tahoma" panose="020B0604030504040204" pitchFamily="34" charset="0"/>
            </a:endParaRPr>
          </a:p>
          <a:p>
            <a:endParaRPr lang="en-US" altLang="zh-CN" dirty="0" smtClean="0">
              <a:latin typeface="Tahoma" panose="020B0604030504040204" pitchFamily="34" charset="0"/>
            </a:endParaRPr>
          </a:p>
          <a:p>
            <a:endParaRPr lang="en-US" altLang="zh-CN" dirty="0" smtClean="0">
              <a:latin typeface="Tahoma" panose="020B0604030504040204" pitchFamily="34" charset="0"/>
            </a:endParaRPr>
          </a:p>
          <a:p>
            <a:endParaRPr lang="en-US" altLang="zh-CN" dirty="0" smtClean="0">
              <a:latin typeface="Tahoma" panose="020B0604030504040204" pitchFamily="34" charset="0"/>
            </a:endParaRPr>
          </a:p>
          <a:p>
            <a:endParaRPr lang="en-US" altLang="zh-CN" dirty="0">
              <a:latin typeface="Tahoma" panose="020B0604030504040204" pitchFamily="34" charset="0"/>
            </a:endParaRPr>
          </a:p>
          <a:p>
            <a:endParaRPr lang="en-US" altLang="zh-CN" dirty="0" smtClean="0">
              <a:latin typeface="Tahoma" panose="020B0604030504040204" pitchFamily="34" charset="0"/>
            </a:endParaRPr>
          </a:p>
          <a:p>
            <a:r>
              <a:rPr lang="zh-CN" altLang="en-US" dirty="0" smtClean="0">
                <a:latin typeface="Tahoma" panose="020B0604030504040204" pitchFamily="34" charset="0"/>
              </a:rPr>
              <a:t>用自顶向下求解，记录子问题的最优值</a:t>
            </a:r>
            <a:endParaRPr lang="en-US" altLang="zh-CN" dirty="0" smtClean="0">
              <a:latin typeface="Tahoma" panose="020B0604030504040204" pitchFamily="34" charset="0"/>
            </a:endParaRPr>
          </a:p>
          <a:p>
            <a:pPr lvl="1"/>
            <a:r>
              <a:rPr lang="en-US" altLang="zh-CN" dirty="0" smtClean="0">
                <a:latin typeface="Tahoma" panose="020B0604030504040204" pitchFamily="34" charset="0"/>
              </a:rPr>
              <a:t> </a:t>
            </a:r>
            <a:r>
              <a:rPr lang="zh-CN" altLang="en-US" dirty="0" smtClean="0">
                <a:latin typeface="Tahoma" panose="020B0604030504040204" pitchFamily="34" charset="0"/>
              </a:rPr>
              <a:t>对每一个点，最优值为相邻四个方向中</a:t>
            </a:r>
            <a:r>
              <a:rPr lang="en-US" altLang="zh-CN" dirty="0" smtClean="0">
                <a:latin typeface="Tahoma" panose="020B0604030504040204" pitchFamily="34" charset="0"/>
              </a:rPr>
              <a:t>(</a:t>
            </a:r>
            <a:r>
              <a:rPr lang="zh-CN" altLang="en-US" dirty="0" smtClean="0">
                <a:latin typeface="Tahoma" panose="020B0604030504040204" pitchFamily="34" charset="0"/>
              </a:rPr>
              <a:t>如果可以下滑</a:t>
            </a:r>
            <a:r>
              <a:rPr lang="en-US" altLang="zh-CN" dirty="0" smtClean="0">
                <a:latin typeface="Tahoma" panose="020B0604030504040204" pitchFamily="34" charset="0"/>
              </a:rPr>
              <a:t>)</a:t>
            </a:r>
            <a:r>
              <a:rPr lang="zh-CN" altLang="en-US" dirty="0" smtClean="0">
                <a:latin typeface="Tahoma" panose="020B0604030504040204" pitchFamily="34" charset="0"/>
              </a:rPr>
              <a:t>的最优值最大值</a:t>
            </a:r>
            <a:r>
              <a:rPr lang="en-US" altLang="zh-CN" dirty="0" smtClean="0">
                <a:latin typeface="Tahoma" panose="020B0604030504040204" pitchFamily="34" charset="0"/>
              </a:rPr>
              <a:t>+</a:t>
            </a:r>
            <a:r>
              <a:rPr lang="en-US" altLang="zh-CN" dirty="0" smtClean="0">
                <a:latin typeface="Tahoma" panose="020B0604030504040204" pitchFamily="34" charset="0"/>
              </a:rPr>
              <a:t>1</a:t>
            </a:r>
          </a:p>
          <a:p>
            <a:pPr marL="0" indent="0">
              <a:buNone/>
            </a:pPr>
            <a:endParaRPr lang="en-US" altLang="zh-CN" dirty="0" smtClean="0">
              <a:latin typeface="Tahoma" panose="020B0604030504040204" pitchFamily="34" charset="0"/>
            </a:endParaRPr>
          </a:p>
        </p:txBody>
      </p:sp>
      <p:sp>
        <p:nvSpPr>
          <p:cNvPr id="94212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2EC33A5-3B75-4453-B538-328BC94EA4EC}" type="datetime1">
              <a:rPr kumimoji="0" lang="en-US" altLang="zh-CN" sz="14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12/27/2018</a:t>
            </a:fld>
            <a:endParaRPr kumimoji="0" lang="en-US" altLang="zh-CN" sz="1400" smtClean="0">
              <a:latin typeface="Tahoma" panose="020B0604030504040204" pitchFamily="34" charset="0"/>
            </a:endParaRPr>
          </a:p>
        </p:txBody>
      </p:sp>
      <p:sp>
        <p:nvSpPr>
          <p:cNvPr id="94213" name="页脚占位符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zh-CN" sz="1400" smtClean="0">
                <a:latin typeface="Tahoma" panose="020B0604030504040204" pitchFamily="34" charset="0"/>
              </a:rPr>
              <a:t>数据结构与程序设计 </a:t>
            </a:r>
          </a:p>
        </p:txBody>
      </p:sp>
      <p:sp>
        <p:nvSpPr>
          <p:cNvPr id="94214" name="幻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382EC16-E61F-404F-820D-B9B0FF99C012}" type="slidenum">
              <a:rPr kumimoji="0" lang="en-US" altLang="zh-CN" sz="14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CN" sz="1400" smtClean="0">
              <a:latin typeface="Tahoma" panose="020B0604030504040204" pitchFamily="34" charset="0"/>
            </a:endParaRPr>
          </a:p>
        </p:txBody>
      </p:sp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3954462" y="3504033"/>
            <a:ext cx="46561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0" lang="zh-CN" altLang="en-US" sz="1800" b="1" dirty="0" smtClean="0">
                <a:latin typeface="Tahoma" panose="020B0604030504040204" pitchFamily="34" charset="0"/>
              </a:rPr>
              <a:t>输入</a:t>
            </a:r>
            <a:endParaRPr kumimoji="0" lang="zh-CN" altLang="zh-CN" sz="1800" dirty="0" smtClean="0">
              <a:latin typeface="Tahoma" panose="020B0604030504040204" pitchFamily="34" charset="0"/>
            </a:endParaRPr>
          </a:p>
          <a:p>
            <a:pPr lvl="1">
              <a:defRPr/>
            </a:pPr>
            <a:r>
              <a:rPr kumimoji="0" lang="zh-CN" altLang="en-US" sz="1400" dirty="0" smtClean="0">
                <a:latin typeface="Tahoma" panose="020B0604030504040204" pitchFamily="34" charset="0"/>
              </a:rPr>
              <a:t>输入的第一行表示区域的行数</a:t>
            </a:r>
            <a:r>
              <a:rPr kumimoji="0" lang="en-US" altLang="zh-CN" sz="1400" dirty="0" smtClean="0">
                <a:latin typeface="Tahoma" panose="020B0604030504040204" pitchFamily="34" charset="0"/>
              </a:rPr>
              <a:t>R</a:t>
            </a:r>
            <a:r>
              <a:rPr kumimoji="0" lang="zh-CN" altLang="en-US" sz="1400" dirty="0" smtClean="0">
                <a:latin typeface="Tahoma" panose="020B0604030504040204" pitchFamily="34" charset="0"/>
              </a:rPr>
              <a:t>和列数</a:t>
            </a:r>
            <a:r>
              <a:rPr kumimoji="0" lang="en-US" altLang="zh-CN" sz="1400" dirty="0" smtClean="0">
                <a:latin typeface="Tahoma" panose="020B0604030504040204" pitchFamily="34" charset="0"/>
              </a:rPr>
              <a:t>C(1 &lt;= R,C &lt;= 100)</a:t>
            </a:r>
            <a:r>
              <a:rPr kumimoji="0" lang="zh-CN" altLang="en-US" sz="1400" dirty="0" smtClean="0">
                <a:latin typeface="Tahoma" panose="020B0604030504040204" pitchFamily="34" charset="0"/>
              </a:rPr>
              <a:t>。下面是</a:t>
            </a:r>
            <a:r>
              <a:rPr kumimoji="0" lang="en-US" altLang="zh-CN" sz="1400" dirty="0" smtClean="0">
                <a:latin typeface="Tahoma" panose="020B0604030504040204" pitchFamily="34" charset="0"/>
              </a:rPr>
              <a:t>R</a:t>
            </a:r>
            <a:r>
              <a:rPr kumimoji="0" lang="zh-CN" altLang="en-US" sz="1400" dirty="0" smtClean="0">
                <a:latin typeface="Tahoma" panose="020B0604030504040204" pitchFamily="34" charset="0"/>
              </a:rPr>
              <a:t>行，每行有</a:t>
            </a:r>
            <a:r>
              <a:rPr kumimoji="0" lang="en-US" altLang="zh-CN" sz="1400" dirty="0" smtClean="0">
                <a:latin typeface="Tahoma" panose="020B0604030504040204" pitchFamily="34" charset="0"/>
              </a:rPr>
              <a:t>C</a:t>
            </a:r>
            <a:r>
              <a:rPr kumimoji="0" lang="zh-CN" altLang="en-US" sz="1400" dirty="0" smtClean="0">
                <a:latin typeface="Tahoma" panose="020B0604030504040204" pitchFamily="34" charset="0"/>
              </a:rPr>
              <a:t>个整数，代表高度</a:t>
            </a:r>
            <a:r>
              <a:rPr kumimoji="0" lang="en-US" altLang="zh-CN" sz="1400" dirty="0" smtClean="0">
                <a:latin typeface="Tahoma" panose="020B0604030504040204" pitchFamily="34" charset="0"/>
              </a:rPr>
              <a:t>h</a:t>
            </a:r>
            <a:r>
              <a:rPr kumimoji="0" lang="zh-CN" altLang="en-US" sz="1400" dirty="0" smtClean="0">
                <a:latin typeface="Tahoma" panose="020B0604030504040204" pitchFamily="34" charset="0"/>
              </a:rPr>
              <a:t>，</a:t>
            </a:r>
            <a:r>
              <a:rPr kumimoji="0" lang="en-US" altLang="zh-CN" sz="1400" dirty="0" smtClean="0">
                <a:latin typeface="Tahoma" panose="020B0604030504040204" pitchFamily="34" charset="0"/>
              </a:rPr>
              <a:t>0&lt;=h&lt;=10000</a:t>
            </a:r>
            <a:r>
              <a:rPr kumimoji="0" lang="zh-CN" altLang="en-US" sz="1400" dirty="0" smtClean="0">
                <a:latin typeface="Tahoma" panose="020B0604030504040204" pitchFamily="34" charset="0"/>
              </a:rPr>
              <a:t>。</a:t>
            </a:r>
            <a:endParaRPr kumimoji="0" lang="zh-CN" altLang="zh-CN" sz="1400" dirty="0" smtClean="0">
              <a:latin typeface="Tahoma" panose="020B0604030504040204" pitchFamily="34" charset="0"/>
            </a:endParaRPr>
          </a:p>
          <a:p>
            <a:pPr>
              <a:defRPr/>
            </a:pPr>
            <a:r>
              <a:rPr kumimoji="0" lang="zh-CN" altLang="en-US" sz="1800" b="1" dirty="0" smtClean="0">
                <a:latin typeface="Tahoma" panose="020B0604030504040204" pitchFamily="34" charset="0"/>
              </a:rPr>
              <a:t>输出</a:t>
            </a:r>
            <a:endParaRPr kumimoji="0" lang="zh-CN" altLang="zh-CN" sz="1800" dirty="0" smtClean="0">
              <a:latin typeface="Tahoma" panose="020B0604030504040204" pitchFamily="34" charset="0"/>
            </a:endParaRPr>
          </a:p>
          <a:p>
            <a:pPr lvl="1">
              <a:defRPr/>
            </a:pPr>
            <a:r>
              <a:rPr kumimoji="0" lang="zh-CN" altLang="en-US" sz="1400" dirty="0" smtClean="0">
                <a:latin typeface="Tahoma" panose="020B0604030504040204" pitchFamily="34" charset="0"/>
              </a:rPr>
              <a:t>输出最长区域的长度</a:t>
            </a:r>
            <a:r>
              <a:rPr kumimoji="0" lang="zh-CN" altLang="en-US" sz="1050" dirty="0" smtClean="0">
                <a:latin typeface="Tahoma" panose="020B0604030504040204" pitchFamily="34" charset="0"/>
              </a:rPr>
              <a:t>。</a:t>
            </a:r>
            <a:endParaRPr kumimoji="0" lang="zh-CN" altLang="zh-CN" sz="1050" dirty="0" smtClean="0">
              <a:latin typeface="Tahoma" panose="020B0604030504040204" pitchFamily="34" charset="0"/>
            </a:endParaRPr>
          </a:p>
        </p:txBody>
      </p:sp>
      <p:sp>
        <p:nvSpPr>
          <p:cNvPr id="94216" name="内容占位符 2"/>
          <p:cNvSpPr txBox="1">
            <a:spLocks/>
          </p:cNvSpPr>
          <p:nvPr/>
        </p:nvSpPr>
        <p:spPr bwMode="auto">
          <a:xfrm>
            <a:off x="1102905" y="3504033"/>
            <a:ext cx="2481263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Tahoma" panose="020B0604030504040204" pitchFamily="34" charset="0"/>
              </a:rPr>
              <a:t>1    2   3   4   5</a:t>
            </a:r>
            <a:endParaRPr lang="zh-CN" altLang="zh-CN" sz="180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Tahoma" panose="020B0604030504040204" pitchFamily="34" charset="0"/>
              </a:rPr>
              <a:t>16  17  18  19  6</a:t>
            </a:r>
            <a:endParaRPr lang="zh-CN" altLang="zh-CN" sz="180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Tahoma" panose="020B0604030504040204" pitchFamily="34" charset="0"/>
              </a:rPr>
              <a:t>15  24  25  20  7</a:t>
            </a:r>
            <a:endParaRPr lang="zh-CN" altLang="zh-CN" sz="180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Tahoma" panose="020B0604030504040204" pitchFamily="34" charset="0"/>
              </a:rPr>
              <a:t>14  23  22  21  8</a:t>
            </a:r>
            <a:endParaRPr lang="zh-CN" altLang="zh-CN" sz="180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Tahoma" panose="020B0604030504040204" pitchFamily="34" charset="0"/>
              </a:rPr>
              <a:t>13  12  11  10  9</a:t>
            </a:r>
            <a:endParaRPr lang="zh-CN" altLang="zh-CN" sz="1800" dirty="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076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035306" cy="491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5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数字矩形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给你一个数字矩阵，从左上角开始，每次只能向下或向右，走到右下角。选到的和最大是多少？</a:t>
            </a:r>
            <a:endParaRPr lang="en-US" altLang="zh-CN" smtClean="0"/>
          </a:p>
          <a:p>
            <a:r>
              <a:rPr lang="en-US" altLang="zh-CN" smtClean="0"/>
              <a:t>  1   3   2  99   5   6</a:t>
            </a:r>
          </a:p>
          <a:p>
            <a:r>
              <a:rPr lang="en-US" altLang="zh-CN" smtClean="0"/>
              <a:t>  3   6   9    8   7   4</a:t>
            </a:r>
          </a:p>
          <a:p>
            <a:r>
              <a:rPr lang="en-US" altLang="zh-CN" smtClean="0"/>
              <a:t>  1   1   3    6   6   8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2063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E2BA-17EB-423B-A70A-70EF510132AE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钢条切割问题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2625" y="1697037"/>
                <a:ext cx="10515600" cy="4351338"/>
              </a:xfrm>
            </p:spPr>
            <p:txBody>
              <a:bodyPr/>
              <a:lstStyle/>
              <a:p>
                <a:pPr marL="609600" indent="-609600">
                  <a:buFontTx/>
                  <a:buAutoNum type="arabicPeriod"/>
                </a:pPr>
                <a:r>
                  <a:rPr lang="zh-CN" altLang="en-US" dirty="0" smtClean="0"/>
                  <a:t>给出一个钢条长度与价格的关系表，即钢条长度为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时，钢条的价格为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那么对于一条给定长度为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的钢条，求其一种最优的切割方法，使得各切割后钢条的价格之和最大。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Example:</a:t>
                </a:r>
              </a:p>
              <a:p>
                <a:pPr marL="0" indent="0">
                  <a:buNone/>
                </a:pPr>
                <a:endParaRPr lang="en-US" altLang="zh-CN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2625" y="1697037"/>
                <a:ext cx="10515600" cy="4351338"/>
              </a:xfrm>
              <a:blipFill>
                <a:blip r:embed="rId2"/>
                <a:stretch>
                  <a:fillRect l="-928" t="-25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6" name="Picture 4" descr="https://images2015.cnblogs.com/blog/702782/201511/702782-20151120140344233-16028244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2" y="4062955"/>
            <a:ext cx="83629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4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最优子结构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表示开始到第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个点的路径权值和的最大值</a:t>
            </a:r>
            <a:endParaRPr lang="en-US" altLang="zh-CN" dirty="0"/>
          </a:p>
          <a:p>
            <a:r>
              <a:rPr lang="zh-CN" altLang="en-US" dirty="0"/>
              <a:t>那么我们不难得到这样的关系</a:t>
            </a:r>
            <a:endParaRPr lang="en-US" altLang="zh-CN" dirty="0"/>
          </a:p>
          <a:p>
            <a:pPr lvl="1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][j]= max(f[i-1][j],f[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][j-1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+a[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][j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zh-CN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自底向上法</a:t>
            </a:r>
            <a:endParaRPr lang="en-US" altLang="zh-CN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对</a:t>
            </a:r>
            <a:r>
              <a:rPr lang="en-US" altLang="zh-CN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zh-CN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矩阵按照什么顺序求解？</a:t>
            </a:r>
            <a:endParaRPr lang="en-US" altLang="zh-CN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从上往下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227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2DC2-5F8E-4748-87F4-EE059BD220E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矩阵连乘问题</a:t>
            </a:r>
            <a:endParaRPr lang="en-US" altLang="zh-CN" sz="400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Recall how to multiply matrices.</a:t>
            </a:r>
          </a:p>
          <a:p>
            <a:r>
              <a:rPr lang="en-US" altLang="zh-CN" dirty="0"/>
              <a:t>Given two matrices                  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i="1" dirty="0" smtClean="0">
              <a:solidFill>
                <a:schemeClr val="accent2"/>
              </a:solidFill>
            </a:endParaRPr>
          </a:p>
          <a:p>
            <a:r>
              <a:rPr lang="zh-CN" altLang="en-US" i="1" dirty="0">
                <a:solidFill>
                  <a:schemeClr val="accent2"/>
                </a:solidFill>
              </a:rPr>
              <a:t>复杂度</a:t>
            </a:r>
            <a:r>
              <a:rPr lang="en-US" altLang="zh-CN" i="1" dirty="0" smtClean="0">
                <a:solidFill>
                  <a:schemeClr val="accent2"/>
                </a:solidFill>
              </a:rPr>
              <a:t>O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def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.</a:t>
            </a:r>
          </a:p>
        </p:txBody>
      </p:sp>
      <p:graphicFrame>
        <p:nvGraphicFramePr>
          <p:cNvPr id="256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263723"/>
              </p:ext>
            </p:extLst>
          </p:nvPr>
        </p:nvGraphicFramePr>
        <p:xfrm>
          <a:off x="4286975" y="2324374"/>
          <a:ext cx="8969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380880" imgH="241200" progId="Equation.3">
                  <p:embed/>
                </p:oleObj>
              </mc:Choice>
              <mc:Fallback>
                <p:oleObj name="Equation" r:id="rId3" imgW="380880" imgH="241200" progId="Equation.3">
                  <p:embed/>
                  <p:pic>
                    <p:nvPicPr>
                      <p:cNvPr id="2560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975" y="2324374"/>
                        <a:ext cx="89693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708747"/>
              </p:ext>
            </p:extLst>
          </p:nvPr>
        </p:nvGraphicFramePr>
        <p:xfrm>
          <a:off x="5346927" y="2328070"/>
          <a:ext cx="800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380880" imgH="241200" progId="Equation.3">
                  <p:embed/>
                </p:oleObj>
              </mc:Choice>
              <mc:Fallback>
                <p:oleObj name="Equation" r:id="rId5" imgW="380880" imgH="241200" progId="Equation.3">
                  <p:embed/>
                  <p:pic>
                    <p:nvPicPr>
                      <p:cNvPr id="2560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927" y="2328070"/>
                        <a:ext cx="8001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558164"/>
              </p:ext>
            </p:extLst>
          </p:nvPr>
        </p:nvGraphicFramePr>
        <p:xfrm>
          <a:off x="914400" y="4108453"/>
          <a:ext cx="4191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7" imgW="1663560" imgH="431640" progId="Equation.3">
                  <p:embed/>
                </p:oleObj>
              </mc:Choice>
              <mc:Fallback>
                <p:oleObj name="Equation" r:id="rId7" imgW="1663560" imgH="431640" progId="Equation.3">
                  <p:embed/>
                  <p:pic>
                    <p:nvPicPr>
                      <p:cNvPr id="2560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08453"/>
                        <a:ext cx="4191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07" name="Group 7"/>
          <p:cNvGrpSpPr>
            <a:grpSpLocks/>
          </p:cNvGrpSpPr>
          <p:nvPr/>
        </p:nvGrpSpPr>
        <p:grpSpPr bwMode="auto">
          <a:xfrm>
            <a:off x="3276600" y="2884489"/>
            <a:ext cx="2743200" cy="1309687"/>
            <a:chOff x="1104" y="1817"/>
            <a:chExt cx="1728" cy="825"/>
          </a:xfrm>
        </p:grpSpPr>
        <p:sp>
          <p:nvSpPr>
            <p:cNvPr id="256008" name="Rectangle 8"/>
            <p:cNvSpPr>
              <a:spLocks noChangeArrowheads="1"/>
            </p:cNvSpPr>
            <p:nvPr/>
          </p:nvSpPr>
          <p:spPr bwMode="auto">
            <a:xfrm>
              <a:off x="1296" y="1817"/>
              <a:ext cx="288" cy="624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256009" name="Rectangle 9"/>
            <p:cNvSpPr>
              <a:spLocks noChangeArrowheads="1"/>
            </p:cNvSpPr>
            <p:nvPr/>
          </p:nvSpPr>
          <p:spPr bwMode="auto">
            <a:xfrm>
              <a:off x="1824" y="1817"/>
              <a:ext cx="384" cy="240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256010" name="Rectangle 10"/>
            <p:cNvSpPr>
              <a:spLocks noChangeArrowheads="1"/>
            </p:cNvSpPr>
            <p:nvPr/>
          </p:nvSpPr>
          <p:spPr bwMode="auto">
            <a:xfrm>
              <a:off x="2400" y="1817"/>
              <a:ext cx="432" cy="624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zh-CN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256011" name="Text Box 11"/>
            <p:cNvSpPr txBox="1">
              <a:spLocks noChangeArrowheads="1"/>
            </p:cNvSpPr>
            <p:nvPr/>
          </p:nvSpPr>
          <p:spPr bwMode="auto">
            <a:xfrm>
              <a:off x="1584" y="1865"/>
              <a:ext cx="21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sz="1000">
                  <a:solidFill>
                    <a:schemeClr val="accent2"/>
                  </a:solidFill>
                </a:rPr>
                <a:t>X</a:t>
              </a:r>
              <a:endParaRPr lang="en-US" altLang="zh-CN" sz="3200">
                <a:solidFill>
                  <a:schemeClr val="accent2"/>
                </a:solidFill>
              </a:endParaRPr>
            </a:p>
          </p:txBody>
        </p:sp>
        <p:sp>
          <p:nvSpPr>
            <p:cNvPr id="256012" name="Text Box 12"/>
            <p:cNvSpPr txBox="1">
              <a:spLocks noChangeArrowheads="1"/>
            </p:cNvSpPr>
            <p:nvPr/>
          </p:nvSpPr>
          <p:spPr bwMode="auto">
            <a:xfrm>
              <a:off x="2208" y="1850"/>
              <a:ext cx="18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1200">
                  <a:solidFill>
                    <a:schemeClr val="accent2"/>
                  </a:solidFill>
                </a:rPr>
                <a:t>=</a:t>
              </a:r>
              <a:endParaRPr lang="en-US" altLang="zh-CN" sz="3200">
                <a:solidFill>
                  <a:schemeClr val="accent2"/>
                </a:solidFill>
              </a:endParaRPr>
            </a:p>
          </p:txBody>
        </p:sp>
        <p:sp>
          <p:nvSpPr>
            <p:cNvPr id="256013" name="Text Box 13"/>
            <p:cNvSpPr txBox="1">
              <a:spLocks noChangeArrowheads="1"/>
            </p:cNvSpPr>
            <p:nvPr/>
          </p:nvSpPr>
          <p:spPr bwMode="auto">
            <a:xfrm>
              <a:off x="1104" y="1817"/>
              <a:ext cx="1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sz="1400">
                  <a:solidFill>
                    <a:schemeClr val="accent2"/>
                  </a:solidFill>
                </a:rPr>
                <a:t>d</a:t>
              </a:r>
              <a:endParaRPr lang="en-US" altLang="zh-CN" sz="3200">
                <a:solidFill>
                  <a:schemeClr val="accent2"/>
                </a:solidFill>
              </a:endParaRPr>
            </a:p>
          </p:txBody>
        </p:sp>
        <p:sp>
          <p:nvSpPr>
            <p:cNvPr id="256014" name="Text Box 14"/>
            <p:cNvSpPr txBox="1">
              <a:spLocks noChangeArrowheads="1"/>
            </p:cNvSpPr>
            <p:nvPr/>
          </p:nvSpPr>
          <p:spPr bwMode="auto">
            <a:xfrm>
              <a:off x="1334" y="2448"/>
              <a:ext cx="17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1400">
                  <a:solidFill>
                    <a:schemeClr val="accent2"/>
                  </a:solidFill>
                </a:rPr>
                <a:t>e</a:t>
              </a:r>
              <a:endParaRPr lang="en-US" altLang="zh-CN" sz="3200">
                <a:solidFill>
                  <a:schemeClr val="accent2"/>
                </a:solidFill>
              </a:endParaRPr>
            </a:p>
          </p:txBody>
        </p:sp>
        <p:sp>
          <p:nvSpPr>
            <p:cNvPr id="256015" name="Text Box 15"/>
            <p:cNvSpPr txBox="1">
              <a:spLocks noChangeArrowheads="1"/>
            </p:cNvSpPr>
            <p:nvPr/>
          </p:nvSpPr>
          <p:spPr bwMode="auto">
            <a:xfrm>
              <a:off x="1718" y="1824"/>
              <a:ext cx="17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1400">
                  <a:solidFill>
                    <a:schemeClr val="accent2"/>
                  </a:solidFill>
                </a:rPr>
                <a:t>e</a:t>
              </a:r>
              <a:endParaRPr lang="en-US" altLang="zh-CN" sz="3200">
                <a:solidFill>
                  <a:schemeClr val="accent2"/>
                </a:solidFill>
              </a:endParaRPr>
            </a:p>
          </p:txBody>
        </p:sp>
        <p:sp>
          <p:nvSpPr>
            <p:cNvPr id="256016" name="Text Box 16"/>
            <p:cNvSpPr txBox="1">
              <a:spLocks noChangeArrowheads="1"/>
            </p:cNvSpPr>
            <p:nvPr/>
          </p:nvSpPr>
          <p:spPr bwMode="auto">
            <a:xfrm>
              <a:off x="1920" y="2057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sz="1400">
                  <a:solidFill>
                    <a:schemeClr val="accent2"/>
                  </a:solidFill>
                </a:rPr>
                <a:t>f</a:t>
              </a:r>
              <a:endParaRPr lang="en-US" altLang="zh-CN" sz="3200">
                <a:solidFill>
                  <a:schemeClr val="accent2"/>
                </a:solidFill>
              </a:endParaRPr>
            </a:p>
          </p:txBody>
        </p:sp>
        <p:sp>
          <p:nvSpPr>
            <p:cNvPr id="256017" name="Text Box 17"/>
            <p:cNvSpPr txBox="1">
              <a:spLocks noChangeArrowheads="1"/>
            </p:cNvSpPr>
            <p:nvPr/>
          </p:nvSpPr>
          <p:spPr bwMode="auto">
            <a:xfrm>
              <a:off x="2256" y="2009"/>
              <a:ext cx="18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1400">
                  <a:solidFill>
                    <a:schemeClr val="accent2"/>
                  </a:solidFill>
                </a:rPr>
                <a:t>d</a:t>
              </a:r>
            </a:p>
          </p:txBody>
        </p:sp>
        <p:sp>
          <p:nvSpPr>
            <p:cNvPr id="256018" name="Text Box 18"/>
            <p:cNvSpPr txBox="1">
              <a:spLocks noChangeArrowheads="1"/>
            </p:cNvSpPr>
            <p:nvPr/>
          </p:nvSpPr>
          <p:spPr bwMode="auto">
            <a:xfrm>
              <a:off x="2544" y="2441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zh-CN" sz="1400">
                  <a:solidFill>
                    <a:schemeClr val="accent2"/>
                  </a:solidFill>
                </a:rPr>
                <a:t>f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5925" y="2415935"/>
            <a:ext cx="5202567" cy="317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903A-6598-440A-BBB7-626D1044C27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矩阵连乘问题</a:t>
            </a:r>
            <a:endParaRPr lang="en-US" altLang="zh-CN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/>
              <a:t>What about multiplying multiple matrices?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 sz="1600"/>
          </a:p>
          <a:p>
            <a:pPr>
              <a:lnSpc>
                <a:spcPct val="90000"/>
              </a:lnSpc>
            </a:pPr>
            <a:r>
              <a:rPr lang="en-US" altLang="zh-CN"/>
              <a:t>We know matrix multiplication is associative. Can we use this to help minimize calculations?</a:t>
            </a:r>
          </a:p>
          <a:p>
            <a:pPr>
              <a:lnSpc>
                <a:spcPct val="90000"/>
              </a:lnSpc>
            </a:pPr>
            <a:endParaRPr lang="en-US" altLang="zh-CN" sz="1400"/>
          </a:p>
          <a:p>
            <a:pPr>
              <a:lnSpc>
                <a:spcPct val="90000"/>
              </a:lnSpc>
            </a:pPr>
            <a:r>
              <a:rPr lang="en-US" altLang="zh-CN"/>
              <a:t>Sure, consider</a:t>
            </a:r>
          </a:p>
          <a:p>
            <a:pPr>
              <a:lnSpc>
                <a:spcPct val="90000"/>
              </a:lnSpc>
            </a:pPr>
            <a:endParaRPr lang="en-US" altLang="zh-CN" sz="1400"/>
          </a:p>
          <a:p>
            <a:pPr>
              <a:lnSpc>
                <a:spcPct val="90000"/>
              </a:lnSpc>
            </a:pPr>
            <a:r>
              <a:rPr lang="en-US" altLang="zh-CN"/>
              <a:t>If we multiply 		 we do </a:t>
            </a:r>
            <a:r>
              <a:rPr lang="en-US" altLang="zh-CN">
                <a:solidFill>
                  <a:schemeClr val="accent2"/>
                </a:solidFill>
              </a:rPr>
              <a:t>4000</a:t>
            </a:r>
            <a:r>
              <a:rPr lang="en-US" altLang="zh-CN"/>
              <a:t> operations</a:t>
            </a:r>
          </a:p>
          <a:p>
            <a:pPr>
              <a:lnSpc>
                <a:spcPct val="90000"/>
              </a:lnSpc>
            </a:pPr>
            <a:endParaRPr lang="en-US" altLang="zh-CN" sz="1200"/>
          </a:p>
          <a:p>
            <a:pPr>
              <a:lnSpc>
                <a:spcPct val="90000"/>
              </a:lnSpc>
            </a:pPr>
            <a:r>
              <a:rPr lang="en-US" altLang="zh-CN"/>
              <a:t>But instead if we try		  we do </a:t>
            </a:r>
            <a:r>
              <a:rPr lang="en-US" altLang="zh-CN">
                <a:solidFill>
                  <a:schemeClr val="accent2"/>
                </a:solidFill>
              </a:rPr>
              <a:t>1575</a:t>
            </a:r>
            <a:r>
              <a:rPr lang="en-US" altLang="zh-CN"/>
              <a:t> operations</a:t>
            </a:r>
          </a:p>
        </p:txBody>
      </p:sp>
      <p:graphicFrame>
        <p:nvGraphicFramePr>
          <p:cNvPr id="257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388875"/>
              </p:ext>
            </p:extLst>
          </p:nvPr>
        </p:nvGraphicFramePr>
        <p:xfrm>
          <a:off x="3931444" y="2362201"/>
          <a:ext cx="396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3" imgW="1485720" imgH="228600" progId="Equation.3">
                  <p:embed/>
                </p:oleObj>
              </mc:Choice>
              <mc:Fallback>
                <p:oleObj name="Equation" r:id="rId3" imgW="1485720" imgH="228600" progId="Equation.3">
                  <p:embed/>
                  <p:pic>
                    <p:nvPicPr>
                      <p:cNvPr id="257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444" y="2362201"/>
                        <a:ext cx="3962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7029" name="Group 5"/>
          <p:cNvGrpSpPr>
            <a:grpSpLocks/>
          </p:cNvGrpSpPr>
          <p:nvPr/>
        </p:nvGrpSpPr>
        <p:grpSpPr bwMode="auto">
          <a:xfrm>
            <a:off x="3595688" y="4164014"/>
            <a:ext cx="2500312" cy="457200"/>
            <a:chOff x="2025" y="2448"/>
            <a:chExt cx="1575" cy="288"/>
          </a:xfrm>
        </p:grpSpPr>
        <p:graphicFrame>
          <p:nvGraphicFramePr>
            <p:cNvPr id="257030" name="Object 6"/>
            <p:cNvGraphicFramePr>
              <a:graphicFrameLocks noChangeAspect="1"/>
            </p:cNvGraphicFramePr>
            <p:nvPr/>
          </p:nvGraphicFramePr>
          <p:xfrm>
            <a:off x="2025" y="2455"/>
            <a:ext cx="43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" name="Equation" r:id="rId5" imgW="368280" imgH="241200" progId="Equation.3">
                    <p:embed/>
                  </p:oleObj>
                </mc:Choice>
                <mc:Fallback>
                  <p:oleObj name="Equation" r:id="rId5" imgW="368280" imgH="241200" progId="Equation.3">
                    <p:embed/>
                    <p:pic>
                      <p:nvPicPr>
                        <p:cNvPr id="2570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5" y="2455"/>
                          <a:ext cx="43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031" name="Object 7"/>
            <p:cNvGraphicFramePr>
              <a:graphicFrameLocks noChangeAspect="1"/>
            </p:cNvGraphicFramePr>
            <p:nvPr/>
          </p:nvGraphicFramePr>
          <p:xfrm>
            <a:off x="2505" y="2448"/>
            <a:ext cx="51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" name="Equation" r:id="rId7" imgW="444240" imgH="241200" progId="Equation.3">
                    <p:embed/>
                  </p:oleObj>
                </mc:Choice>
                <mc:Fallback>
                  <p:oleObj name="Equation" r:id="rId7" imgW="444240" imgH="241200" progId="Equation.3">
                    <p:embed/>
                    <p:pic>
                      <p:nvPicPr>
                        <p:cNvPr id="25703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" y="2448"/>
                          <a:ext cx="51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032" name="Object 8"/>
            <p:cNvGraphicFramePr>
              <a:graphicFrameLocks noChangeAspect="1"/>
            </p:cNvGraphicFramePr>
            <p:nvPr/>
          </p:nvGraphicFramePr>
          <p:xfrm>
            <a:off x="3081" y="2455"/>
            <a:ext cx="51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" name="Equation" r:id="rId9" imgW="444240" imgH="241200" progId="Equation.3">
                    <p:embed/>
                  </p:oleObj>
                </mc:Choice>
                <mc:Fallback>
                  <p:oleObj name="Equation" r:id="rId9" imgW="444240" imgH="241200" progId="Equation.3">
                    <p:embed/>
                    <p:pic>
                      <p:nvPicPr>
                        <p:cNvPr id="25703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" y="2455"/>
                          <a:ext cx="51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70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003565"/>
              </p:ext>
            </p:extLst>
          </p:nvPr>
        </p:nvGraphicFramePr>
        <p:xfrm>
          <a:off x="3283744" y="4932362"/>
          <a:ext cx="12954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11" imgW="609480" imgH="215640" progId="Equation.3">
                  <p:embed/>
                </p:oleObj>
              </mc:Choice>
              <mc:Fallback>
                <p:oleObj name="Equation" r:id="rId11" imgW="609480" imgH="215640" progId="Equation.3">
                  <p:embed/>
                  <p:pic>
                    <p:nvPicPr>
                      <p:cNvPr id="2570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3744" y="4932362"/>
                        <a:ext cx="12954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308603"/>
              </p:ext>
            </p:extLst>
          </p:nvPr>
        </p:nvGraphicFramePr>
        <p:xfrm>
          <a:off x="4236244" y="5699122"/>
          <a:ext cx="144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13" imgW="622080" imgH="203040" progId="Equation.3">
                  <p:embed/>
                </p:oleObj>
              </mc:Choice>
              <mc:Fallback>
                <p:oleObj name="Equation" r:id="rId13" imgW="622080" imgH="203040" progId="Equation.3">
                  <p:embed/>
                  <p:pic>
                    <p:nvPicPr>
                      <p:cNvPr id="2570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244" y="5699122"/>
                        <a:ext cx="1447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81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71D2B-D1CC-4EDA-9E92-E83C893D5579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矩阵连乘问题</a:t>
            </a:r>
            <a:endParaRPr lang="en-US" altLang="zh-CN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1709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Brute force - try all ways to parenthesize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Find out which has smallest number of operations by doing multiplication, then pick the best one.</a:t>
            </a:r>
          </a:p>
          <a:p>
            <a:pPr>
              <a:lnSpc>
                <a:spcPct val="90000"/>
              </a:lnSpc>
            </a:pP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en-US" altLang="zh-CN" dirty="0"/>
              <a:t>But how many ways can we parenthesize these?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400" dirty="0" smtClean="0"/>
              <a:t>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                                                               </a:t>
            </a:r>
            <a:r>
              <a:rPr lang="en-US" altLang="zh-CN" dirty="0" smtClean="0"/>
              <a:t>see </a:t>
            </a:r>
            <a:r>
              <a:rPr lang="en-US" altLang="zh-CN" dirty="0"/>
              <a:t>Catalan numbers.</a:t>
            </a:r>
          </a:p>
        </p:txBody>
      </p:sp>
      <p:graphicFrame>
        <p:nvGraphicFramePr>
          <p:cNvPr id="258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486765"/>
              </p:ext>
            </p:extLst>
          </p:nvPr>
        </p:nvGraphicFramePr>
        <p:xfrm>
          <a:off x="3540035" y="2305594"/>
          <a:ext cx="434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1447560" imgH="228600" progId="Equation.3">
                  <p:embed/>
                </p:oleObj>
              </mc:Choice>
              <mc:Fallback>
                <p:oleObj name="Equation" r:id="rId3" imgW="1447560" imgH="228600" progId="Equation.3">
                  <p:embed/>
                  <p:pic>
                    <p:nvPicPr>
                      <p:cNvPr id="258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035" y="2305594"/>
                        <a:ext cx="4343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230" y="5013326"/>
            <a:ext cx="37147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02A1-59C0-43FD-A6CC-5C8907E61D0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最优子结构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07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dirty="0" smtClean="0"/>
                  <a:t>对于                                       </a:t>
                </a:r>
                <a:r>
                  <a:rPr lang="en-US" altLang="zh-CN" dirty="0" smtClean="0"/>
                  <a:t>,   </a:t>
                </a:r>
                <a:r>
                  <a:rPr lang="zh-CN" altLang="en-US" dirty="0"/>
                  <a:t>可以</a:t>
                </a:r>
                <a:r>
                  <a:rPr lang="zh-CN" altLang="en-US" dirty="0" smtClean="0"/>
                  <a:t>拆分成</a:t>
                </a:r>
                <a:endParaRPr lang="en-US" altLang="zh-CN" dirty="0" smtClean="0"/>
              </a:p>
              <a:p>
                <a:pPr>
                  <a:lnSpc>
                    <a:spcPct val="90000"/>
                  </a:lnSpc>
                </a:pPr>
                <a:endParaRPr lang="en-US" altLang="zh-CN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zh-CN" dirty="0"/>
              </a:p>
              <a:p>
                <a:pPr>
                  <a:lnSpc>
                    <a:spcPct val="90000"/>
                  </a:lnSpc>
                </a:pPr>
                <a:r>
                  <a:rPr lang="zh-CN" altLang="en-US" dirty="0" smtClean="0"/>
                  <a:t>令 </a:t>
                </a:r>
                <a:r>
                  <a:rPr lang="en-US" altLang="zh-CN" dirty="0" smtClean="0"/>
                  <a:t>m[</a:t>
                </a:r>
                <a:r>
                  <a:rPr lang="en-US" altLang="zh-CN" dirty="0" err="1" smtClean="0"/>
                  <a:t>i,j</a:t>
                </a:r>
                <a:r>
                  <a:rPr lang="en-US" altLang="zh-CN" dirty="0" smtClean="0"/>
                  <a:t>] </a:t>
                </a:r>
                <a:r>
                  <a:rPr lang="zh-CN" altLang="en-US" dirty="0" smtClean="0"/>
                  <a:t>表示 </a:t>
                </a:r>
                <a:r>
                  <a:rPr lang="en-US" altLang="zh-CN" dirty="0" smtClean="0"/>
                  <a:t>Ai</a:t>
                </a:r>
                <a:r>
                  <a:rPr lang="zh-CN" altLang="en-US" dirty="0" smtClean="0"/>
                  <a:t>至</a:t>
                </a:r>
                <a:r>
                  <a:rPr lang="en-US" altLang="zh-CN" dirty="0" err="1" smtClean="0"/>
                  <a:t>Aj</a:t>
                </a:r>
                <a:r>
                  <a:rPr lang="zh-CN" altLang="en-US" dirty="0" smtClean="0"/>
                  <a:t>连乘的最小代价，则</a:t>
                </a:r>
                <a:r>
                  <a:rPr lang="en-US" altLang="zh-CN" dirty="0" smtClean="0"/>
                  <a:t>m[</a:t>
                </a:r>
                <a:r>
                  <a:rPr lang="en-US" altLang="zh-CN" dirty="0" err="1" smtClean="0"/>
                  <a:t>i,j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具有如下性质</a:t>
                </a:r>
                <a:endParaRPr lang="en-US" altLang="zh-CN" dirty="0" smtClean="0"/>
              </a:p>
              <a:p>
                <a:pPr>
                  <a:lnSpc>
                    <a:spcPct val="90000"/>
                  </a:lnSpc>
                </a:pPr>
                <a:endParaRPr lang="en-US" altLang="zh-CN" dirty="0"/>
              </a:p>
              <a:p>
                <a:pPr>
                  <a:lnSpc>
                    <a:spcPct val="90000"/>
                  </a:lnSpc>
                </a:pPr>
                <a:endParaRPr lang="en-US" altLang="zh-CN" dirty="0" smtClean="0"/>
              </a:p>
              <a:p>
                <a:pPr>
                  <a:lnSpc>
                    <a:spcPct val="90000"/>
                  </a:lnSpc>
                </a:pP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 smtClean="0"/>
                  <a:t>其中 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个矩阵的行为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列</m:t>
                    </m:r>
                  </m:oMath>
                </a14:m>
                <a:r>
                  <a:rPr lang="zh-CN" altLang="en-US" dirty="0" smtClean="0"/>
                  <a:t>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同样第</a:t>
                </a:r>
                <a:r>
                  <a:rPr lang="en-US" altLang="zh-CN" dirty="0" smtClean="0"/>
                  <a:t>i+1</a:t>
                </a:r>
                <a:r>
                  <a:rPr lang="zh-CN" altLang="en-US" dirty="0" smtClean="0"/>
                  <a:t>个矩阵的行为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  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1800" dirty="0"/>
              </a:p>
              <a:p>
                <a:pPr>
                  <a:lnSpc>
                    <a:spcPct val="90000"/>
                  </a:lnSpc>
                </a:pPr>
                <a:endParaRPr lang="en-US" altLang="zh-CN" sz="180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zh-CN" dirty="0" smtClean="0"/>
              </a:p>
              <a:p>
                <a:pPr>
                  <a:lnSpc>
                    <a:spcPct val="9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59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9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340375"/>
              </p:ext>
            </p:extLst>
          </p:nvPr>
        </p:nvGraphicFramePr>
        <p:xfrm>
          <a:off x="2878138" y="1711325"/>
          <a:ext cx="26670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公式" r:id="rId4" imgW="901440" imgH="241200" progId="Equation.3">
                  <p:embed/>
                </p:oleObj>
              </mc:Choice>
              <mc:Fallback>
                <p:oleObj name="公式" r:id="rId4" imgW="901440" imgH="241200" progId="Equation.3">
                  <p:embed/>
                  <p:pic>
                    <p:nvPicPr>
                      <p:cNvPr id="259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1711325"/>
                        <a:ext cx="26670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757342"/>
              </p:ext>
            </p:extLst>
          </p:nvPr>
        </p:nvGraphicFramePr>
        <p:xfrm>
          <a:off x="2566489" y="2503487"/>
          <a:ext cx="63515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公式" r:id="rId6" imgW="2323800" imgH="241200" progId="Equation.3">
                  <p:embed/>
                </p:oleObj>
              </mc:Choice>
              <mc:Fallback>
                <p:oleObj name="公式" r:id="rId6" imgW="2323800" imgH="241200" progId="Equation.3">
                  <p:embed/>
                  <p:pic>
                    <p:nvPicPr>
                      <p:cNvPr id="259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489" y="2503487"/>
                        <a:ext cx="63515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001294"/>
            <a:ext cx="10522795" cy="9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1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最优子结构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为何不对                            进行拆分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将差分出两个不同的子问题</a:t>
            </a:r>
            <a:endParaRPr lang="en-US" altLang="zh-CN" dirty="0" smtClean="0"/>
          </a:p>
          <a:p>
            <a:r>
              <a:rPr lang="zh-CN" altLang="en-US" dirty="0" smtClean="0"/>
              <a:t>采用自底向上法求解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我们知道 </a:t>
            </a:r>
            <a:r>
              <a:rPr lang="en-US" altLang="zh-CN" dirty="0"/>
              <a:t>m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]=0</a:t>
            </a:r>
          </a:p>
          <a:p>
            <a:pPr lvl="1"/>
            <a:r>
              <a:rPr lang="zh-CN" altLang="en-US" dirty="0"/>
              <a:t>先</a:t>
            </a:r>
            <a:r>
              <a:rPr lang="zh-CN" altLang="en-US" dirty="0" smtClean="0"/>
              <a:t>求所有</a:t>
            </a:r>
            <a:r>
              <a:rPr lang="en-US" altLang="zh-CN" dirty="0"/>
              <a:t> </a:t>
            </a:r>
            <a:r>
              <a:rPr lang="en-US" altLang="zh-CN" dirty="0" smtClean="0"/>
              <a:t>m[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i+1]</a:t>
            </a:r>
            <a:r>
              <a:rPr lang="zh-CN" altLang="en-US" dirty="0" smtClean="0"/>
              <a:t>，两个矩阵的最优解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再利用上述求解 </a:t>
            </a:r>
            <a:r>
              <a:rPr lang="en-US" altLang="zh-CN" dirty="0" smtClean="0"/>
              <a:t>m[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i+2]</a:t>
            </a:r>
            <a:r>
              <a:rPr lang="zh-CN" altLang="en-US" dirty="0" smtClean="0"/>
              <a:t>，也就是</a:t>
            </a:r>
            <a:r>
              <a:rPr lang="zh-CN" altLang="en-US" dirty="0"/>
              <a:t>三</a:t>
            </a:r>
            <a:r>
              <a:rPr lang="zh-CN" altLang="en-US" dirty="0" smtClean="0"/>
              <a:t>个矩阵连乘的最优解。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依次重复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求解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个矩阵连乘的最优解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20398"/>
              </p:ext>
            </p:extLst>
          </p:nvPr>
        </p:nvGraphicFramePr>
        <p:xfrm>
          <a:off x="2811282" y="1690688"/>
          <a:ext cx="2328862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3" imgW="787320" imgH="228600" progId="Equation.3">
                  <p:embed/>
                </p:oleObj>
              </mc:Choice>
              <mc:Fallback>
                <p:oleObj name="公式" r:id="rId3" imgW="787320" imgH="228600" progId="Equation.3">
                  <p:embed/>
                  <p:pic>
                    <p:nvPicPr>
                      <p:cNvPr id="259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282" y="1690688"/>
                        <a:ext cx="2328862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27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AFC6-5CB3-4A48-BA39-6E035EC30E2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4874" y="169182"/>
            <a:ext cx="10515600" cy="1325563"/>
          </a:xfrm>
        </p:spPr>
        <p:txBody>
          <a:bodyPr/>
          <a:lstStyle/>
          <a:p>
            <a:r>
              <a:rPr lang="zh-CN" altLang="en-US" dirty="0"/>
              <a:t>自</a:t>
            </a:r>
            <a:r>
              <a:rPr lang="zh-CN" altLang="en-US" dirty="0" smtClean="0"/>
              <a:t>底向下法求解</a:t>
            </a:r>
            <a:endParaRPr lang="en-US" altLang="zh-CN" dirty="0"/>
          </a:p>
        </p:txBody>
      </p:sp>
      <p:graphicFrame>
        <p:nvGraphicFramePr>
          <p:cNvPr id="262147" name="Object 3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218248218"/>
              </p:ext>
            </p:extLst>
          </p:nvPr>
        </p:nvGraphicFramePr>
        <p:xfrm>
          <a:off x="1872660" y="1695269"/>
          <a:ext cx="6418278" cy="4248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公式" r:id="rId3" imgW="4508280" imgH="2984400" progId="Equation.3">
                  <p:embed/>
                </p:oleObj>
              </mc:Choice>
              <mc:Fallback>
                <p:oleObj name="公式" r:id="rId3" imgW="4508280" imgH="2984400" progId="Equation.3">
                  <p:embed/>
                  <p:pic>
                    <p:nvPicPr>
                      <p:cNvPr id="262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660" y="1695269"/>
                        <a:ext cx="6418278" cy="4248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610599" y="5213089"/>
            <a:ext cx="258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复杂度</a:t>
            </a:r>
            <a:r>
              <a:rPr lang="en-US" altLang="zh-CN" sz="2400" dirty="0" smtClean="0"/>
              <a:t>O(n^3)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42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</a:t>
            </a:r>
            <a:r>
              <a:rPr lang="zh-CN" altLang="en-US" dirty="0" smtClean="0"/>
              <a:t>底向下法填充</a:t>
            </a:r>
            <a:r>
              <a:rPr lang="en-US" altLang="zh-CN" dirty="0" smtClean="0"/>
              <a:t>m</a:t>
            </a:r>
            <a:r>
              <a:rPr lang="zh-CN" altLang="en-US" dirty="0" smtClean="0"/>
              <a:t>矩阵的示例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矩阵                                       其中</a:t>
            </a:r>
            <a:r>
              <a:rPr lang="en-US" altLang="zh-CN" dirty="0" smtClean="0"/>
              <a:t>m[2,5]</a:t>
            </a:r>
            <a:r>
              <a:rPr lang="zh-CN" altLang="en-US" dirty="0" smtClean="0"/>
              <a:t>的计算过程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53" y="3322298"/>
            <a:ext cx="4450636" cy="26661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53" y="1892113"/>
            <a:ext cx="6753225" cy="733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789" y="3695326"/>
            <a:ext cx="6315075" cy="134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3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A8219-7103-4BB7-A760-6C58AE6F09E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63" y="1519237"/>
            <a:ext cx="45243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枚举法 </a:t>
            </a:r>
            <a:r>
              <a:rPr lang="en-US" altLang="zh-CN" dirty="0" smtClean="0"/>
              <a:t>enumeration?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对长度为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的钢条，有多少种切法？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整数拆分</a:t>
                </a:r>
                <a:r>
                  <a:rPr lang="zh-CN" altLang="en-US" dirty="0" smtClean="0"/>
                  <a:t>问题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组合数学， 母函数法求解。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对每个位置，有切与不切两种选择， 总计 </a:t>
                </a:r>
                <a:r>
                  <a:rPr lang="en-US" altLang="zh-CN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dirty="0" smtClean="0"/>
                  <a:t>种选择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52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利用递归性质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由上表可以得出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长度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的钢条其最大收益值和长度为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n-k</a:t>
                </a:r>
                <a:r>
                  <a:rPr lang="zh-CN" altLang="en-US" dirty="0"/>
                  <a:t>的两条钢条的最大收益值</a:t>
                </a:r>
                <a:r>
                  <a:rPr lang="zh-CN" altLang="en-US" dirty="0" smtClean="0"/>
                  <a:t>相关（</a:t>
                </a:r>
                <a:r>
                  <a:rPr lang="zh-CN" altLang="en-US" dirty="0"/>
                  <a:t>之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), </a:t>
                </a:r>
                <a:r>
                  <a:rPr lang="zh-CN" altLang="en-US" dirty="0" smtClean="0"/>
                  <a:t>递归式如下：</a:t>
                </a:r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 smtClean="0"/>
                  <a:t>意味着： 如果我知道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dirty="0" smtClean="0"/>
                  <a:t>就能求解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 smtClean="0"/>
                  <a:t>最优子结构性质： 问题的最优解由相关子问题的最优解组合而成，相关子问题最优解可以独立求解。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动态规划和分治法类似，都是利用递归性质，动态规划利用子问题的最优解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604" y="3245576"/>
            <a:ext cx="55816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2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钢条问题另一种递归描述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将钢条从左边切割长度为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的一段，只对右边剩下的长度为</a:t>
                </a:r>
                <a:r>
                  <a:rPr lang="en-US" altLang="zh-CN" dirty="0"/>
                  <a:t>n-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的一段继续进行切割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递归求解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，对左边的一段则不再进行</a:t>
                </a:r>
                <a:r>
                  <a:rPr lang="zh-CN" altLang="en-US" dirty="0" smtClean="0"/>
                  <a:t>分割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仅有一个最优子问题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582" y="3065009"/>
            <a:ext cx="4238761" cy="79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9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利用递归实现这一性质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411419" cy="34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6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递归的问题</a:t>
            </a:r>
            <a:r>
              <a:rPr lang="en-US" altLang="zh-CN" dirty="0" smtClean="0"/>
              <a:t>?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复杂度没有降低，反复求解相同的子问题</a:t>
                </a:r>
                <a:endParaRPr lang="en-US" altLang="zh-CN" dirty="0" smtClean="0"/>
              </a:p>
              <a:p>
                <a:r>
                  <a:rPr lang="en-US" altLang="zh-CN" dirty="0" smtClean="0"/>
                  <a:t>n=4</a:t>
                </a:r>
                <a:r>
                  <a:rPr lang="zh-CN" altLang="en-US" dirty="0" smtClean="0"/>
                  <a:t>时递归调用树如下：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反复计算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698" name="Picture 2" descr="https://images2015.cnblogs.com/blog/702782/201511/702782-20151120140810343-5961911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26" y="3021103"/>
            <a:ext cx="58293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63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如何优化？</a:t>
            </a:r>
            <a:r>
              <a:rPr lang="en-US" altLang="zh-CN" dirty="0" smtClean="0"/>
              <a:t>-</a:t>
            </a:r>
            <a:r>
              <a:rPr lang="zh-CN" altLang="en-US" dirty="0" smtClean="0"/>
              <a:t>带</a:t>
            </a:r>
            <a:r>
              <a:rPr lang="zh-CN" altLang="en-US" dirty="0"/>
              <a:t>备忘的自顶向下</a:t>
            </a:r>
            <a:r>
              <a:rPr lang="zh-CN" altLang="en-US" dirty="0" smtClean="0"/>
              <a:t>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带</a:t>
            </a:r>
            <a:r>
              <a:rPr lang="zh-CN" altLang="en-US" dirty="0"/>
              <a:t>备</a:t>
            </a:r>
            <a:r>
              <a:rPr lang="zh-CN" altLang="en-US" dirty="0" smtClean="0"/>
              <a:t>忘：存储最优子问题结果</a:t>
            </a:r>
            <a:endParaRPr lang="en-US" altLang="zh-CN" dirty="0" smtClean="0"/>
          </a:p>
          <a:p>
            <a:r>
              <a:rPr lang="zh-CN" altLang="en-US" dirty="0" smtClean="0"/>
              <a:t>自顶向下：递归</a:t>
            </a:r>
            <a:endParaRPr lang="en-US" altLang="zh-CN" dirty="0" smtClean="0"/>
          </a:p>
          <a:p>
            <a:r>
              <a:rPr lang="zh-CN" altLang="en-US" dirty="0" smtClean="0"/>
              <a:t>多了一个</a:t>
            </a:r>
            <a:r>
              <a:rPr lang="en-US" altLang="zh-CN" dirty="0" smtClean="0"/>
              <a:t>r</a:t>
            </a:r>
            <a:r>
              <a:rPr lang="zh-CN" altLang="en-US" dirty="0" smtClean="0"/>
              <a:t>数组记录最优子问题结果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56" y="3518535"/>
            <a:ext cx="73533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9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1270</Words>
  <Application>Microsoft Office PowerPoint</Application>
  <PresentationFormat>宽屏</PresentationFormat>
  <Paragraphs>193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等线</vt:lpstr>
      <vt:lpstr>等线 Light</vt:lpstr>
      <vt:lpstr>宋体</vt:lpstr>
      <vt:lpstr>Arial</vt:lpstr>
      <vt:lpstr>Cambria Math</vt:lpstr>
      <vt:lpstr>Courier New</vt:lpstr>
      <vt:lpstr>Symbol</vt:lpstr>
      <vt:lpstr>Tahoma</vt:lpstr>
      <vt:lpstr>Wingdings</vt:lpstr>
      <vt:lpstr>Office 主题​​</vt:lpstr>
      <vt:lpstr>Equation</vt:lpstr>
      <vt:lpstr>公式</vt:lpstr>
      <vt:lpstr>W13-动态规划</vt:lpstr>
      <vt:lpstr>钢条切割问题</vt:lpstr>
      <vt:lpstr>Result</vt:lpstr>
      <vt:lpstr>枚举法 enumeration?</vt:lpstr>
      <vt:lpstr>利用递归性质</vt:lpstr>
      <vt:lpstr>钢条问题另一种递归描述</vt:lpstr>
      <vt:lpstr>利用递归实现这一性质</vt:lpstr>
      <vt:lpstr>递归的问题? </vt:lpstr>
      <vt:lpstr>如何优化？-带备忘的自顶向下法</vt:lpstr>
      <vt:lpstr>如何优化？-自底向上法</vt:lpstr>
      <vt:lpstr>动态规划性质</vt:lpstr>
      <vt:lpstr>最优子结构性质</vt:lpstr>
      <vt:lpstr>遗留问题，如何重构切割方法？</vt:lpstr>
      <vt:lpstr>如何重构切割方法-记录最优状态</vt:lpstr>
      <vt:lpstr>Recall最大连续子数组问题</vt:lpstr>
      <vt:lpstr>最优子结构</vt:lpstr>
      <vt:lpstr>Recall W4-滑雪问题</vt:lpstr>
      <vt:lpstr>代码</vt:lpstr>
      <vt:lpstr>数字矩形</vt:lpstr>
      <vt:lpstr>最优子结构</vt:lpstr>
      <vt:lpstr>矩阵连乘问题</vt:lpstr>
      <vt:lpstr>矩阵连乘问题</vt:lpstr>
      <vt:lpstr>矩阵连乘问题</vt:lpstr>
      <vt:lpstr>最优子结构</vt:lpstr>
      <vt:lpstr>最优子结构</vt:lpstr>
      <vt:lpstr>自底向下法求解</vt:lpstr>
      <vt:lpstr>自底向下法填充m矩阵的示例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W10-堆</dc:title>
  <dc:creator>hu huiqi</dc:creator>
  <cp:lastModifiedBy>hu huiqi</cp:lastModifiedBy>
  <cp:revision>80</cp:revision>
  <dcterms:created xsi:type="dcterms:W3CDTF">2018-11-21T02:43:32Z</dcterms:created>
  <dcterms:modified xsi:type="dcterms:W3CDTF">2018-12-27T03:24:26Z</dcterms:modified>
</cp:coreProperties>
</file>