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13"/>
  </p:handoutMasterIdLst>
  <p:sldIdLst>
    <p:sldId id="746" r:id="rId3"/>
    <p:sldId id="813" r:id="rId5"/>
    <p:sldId id="814" r:id="rId6"/>
    <p:sldId id="815" r:id="rId7"/>
    <p:sldId id="816" r:id="rId8"/>
    <p:sldId id="817" r:id="rId9"/>
    <p:sldId id="818" r:id="rId10"/>
    <p:sldId id="819" r:id="rId11"/>
    <p:sldId id="812" r:id="rId12"/>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1pPr>
    <a:lvl2pPr marL="4572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2pPr>
    <a:lvl3pPr marL="9144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3pPr>
    <a:lvl4pPr marL="13716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4pPr>
    <a:lvl5pPr marL="1828800" algn="l" rtl="0" eaLnBrk="0" fontAlgn="base" hangingPunct="0">
      <a:spcBef>
        <a:spcPct val="0"/>
      </a:spcBef>
      <a:spcAft>
        <a:spcPct val="0"/>
      </a:spcAft>
      <a:defRPr kern="1200">
        <a:solidFill>
          <a:schemeClr val="tx1"/>
        </a:solidFill>
        <a:latin typeface="Arial" panose="02080604020202020204" charset="0"/>
        <a:ea typeface="+mn-ea"/>
        <a:cs typeface="Arial" panose="02080604020202020204" charset="0"/>
      </a:defRPr>
    </a:lvl5pPr>
    <a:lvl6pPr marL="2286000" algn="l" defTabSz="914400" rtl="0" eaLnBrk="1" latinLnBrk="0" hangingPunct="1">
      <a:defRPr kern="1200">
        <a:solidFill>
          <a:schemeClr val="tx1"/>
        </a:solidFill>
        <a:latin typeface="Arial" panose="02080604020202020204" charset="0"/>
        <a:ea typeface="+mn-ea"/>
        <a:cs typeface="Arial" panose="02080604020202020204" charset="0"/>
      </a:defRPr>
    </a:lvl6pPr>
    <a:lvl7pPr marL="2743200" algn="l" defTabSz="914400" rtl="0" eaLnBrk="1" latinLnBrk="0" hangingPunct="1">
      <a:defRPr kern="1200">
        <a:solidFill>
          <a:schemeClr val="tx1"/>
        </a:solidFill>
        <a:latin typeface="Arial" panose="02080604020202020204" charset="0"/>
        <a:ea typeface="+mn-ea"/>
        <a:cs typeface="Arial" panose="02080604020202020204" charset="0"/>
      </a:defRPr>
    </a:lvl7pPr>
    <a:lvl8pPr marL="3200400" algn="l" defTabSz="914400" rtl="0" eaLnBrk="1" latinLnBrk="0" hangingPunct="1">
      <a:defRPr kern="1200">
        <a:solidFill>
          <a:schemeClr val="tx1"/>
        </a:solidFill>
        <a:latin typeface="Arial" panose="02080604020202020204" charset="0"/>
        <a:ea typeface="+mn-ea"/>
        <a:cs typeface="Arial" panose="02080604020202020204" charset="0"/>
      </a:defRPr>
    </a:lvl8pPr>
    <a:lvl9pPr marL="3657600" algn="l" defTabSz="914400" rtl="0" eaLnBrk="1" latinLnBrk="0" hangingPunct="1">
      <a:defRPr kern="1200">
        <a:solidFill>
          <a:schemeClr val="tx1"/>
        </a:solidFill>
        <a:latin typeface="Arial" panose="02080604020202020204" charset="0"/>
        <a:ea typeface="+mn-ea"/>
        <a:cs typeface="Arial" panose="020806040202020202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æµè²æ ·å¼ 3 - å¼ºè°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902" autoAdjust="0"/>
  </p:normalViewPr>
  <p:slideViewPr>
    <p:cSldViewPr>
      <p:cViewPr varScale="1">
        <p:scale>
          <a:sx n="69" d="100"/>
          <a:sy n="69" d="100"/>
        </p:scale>
        <p:origin x="564" y="40"/>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endParaRPr lang="en-IN" b="1" dirty="0"/>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endParaRPr lang="en-IN" dirty="0"/>
          </a:p>
          <a:p>
            <a:pPr>
              <a:defRPr/>
            </a:pPr>
            <a:endParaRPr lang="en-IN" dirty="0"/>
          </a:p>
          <a:p>
            <a:pPr>
              <a:defRPr/>
            </a:pPr>
            <a:r>
              <a:rPr lang="en-IN" dirty="0"/>
              <a:t>As such, </a:t>
            </a:r>
            <a:r>
              <a:rPr lang="en-IN" dirty="0" err="1"/>
              <a:t>QuEST</a:t>
            </a:r>
            <a:r>
              <a:rPr lang="en-IN" dirty="0"/>
              <a:t> is a Leading Global Product Engineering and Lifecycle Services Company</a:t>
            </a:r>
            <a:endParaRPr lang="en-IN" dirty="0"/>
          </a:p>
          <a:p>
            <a:pPr>
              <a:defRPr/>
            </a:pPr>
            <a:endParaRPr lang="en-IN" dirty="0"/>
          </a:p>
          <a:p>
            <a:pPr>
              <a:defRPr/>
            </a:pPr>
            <a:r>
              <a:rPr lang="en-IN" dirty="0"/>
              <a:t>In this presentation we will cover 3 aspects of QuEST.</a:t>
            </a:r>
            <a:endParaRPr lang="en-IN" dirty="0"/>
          </a:p>
          <a:p>
            <a:pPr>
              <a:defRPr/>
            </a:pPr>
            <a:endParaRPr lang="en-IN" dirty="0"/>
          </a:p>
          <a:p>
            <a:pPr marL="228600" indent="-228600">
              <a:buFontTx/>
              <a:buAutoNum type="arabicPeriod"/>
              <a:defRPr/>
            </a:pPr>
            <a:r>
              <a:rPr lang="en-IN" dirty="0"/>
              <a:t>WHO we are, WHAT we do and for WHOM, and why we are in business – our purpose </a:t>
            </a:r>
            <a:endParaRPr lang="en-IN" dirty="0"/>
          </a:p>
          <a:p>
            <a:pPr marL="228600" indent="-228600">
              <a:buFontTx/>
              <a:buAutoNum type="arabicPeriod"/>
              <a:defRPr/>
            </a:pPr>
            <a:r>
              <a:rPr lang="en-IN" dirty="0"/>
              <a:t>Then we move on to HOW we engage with Customers</a:t>
            </a:r>
            <a:endParaRPr lang="en-IN" dirty="0"/>
          </a:p>
          <a:p>
            <a:pPr marL="228600" indent="-228600">
              <a:buFontTx/>
              <a:buAutoNum type="arabicPeriod"/>
              <a:defRPr/>
            </a:pPr>
            <a:r>
              <a:rPr lang="en-IN" dirty="0"/>
              <a:t>Finally we will cover HOW we are different and can add unique value to you and help you “Create the Frontier”</a:t>
            </a:r>
            <a:endParaRPr lang="en-IN" dirty="0"/>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Name</a:t>
            </a:r>
            <a:r>
              <a:rPr lang="en-US" dirty="0" smtClean="0"/>
              <a:t>: Add team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Mentor Name</a:t>
            </a:r>
            <a:r>
              <a:rPr lang="en-US" dirty="0" smtClean="0"/>
              <a:t>: Add mentor’s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Lead Name</a:t>
            </a:r>
            <a:r>
              <a:rPr lang="en-US" dirty="0" smtClean="0"/>
              <a:t>: Add team lead’s name to</a:t>
            </a:r>
            <a:r>
              <a:rPr lang="en-US" baseline="0" dirty="0" smtClean="0"/>
              <a:t> the entry field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Product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hyperlink" Target="https://www.facebook.com/QuESTGlobal/" TargetMode="External"/><Relationship Id="rId8" Type="http://schemas.openxmlformats.org/officeDocument/2006/relationships/image" Target="../media/image13.png"/><Relationship Id="rId7" Type="http://schemas.openxmlformats.org/officeDocument/2006/relationships/hyperlink" Target="https://www.quest-global.com/" TargetMode="External"/><Relationship Id="rId6" Type="http://schemas.openxmlformats.org/officeDocument/2006/relationships/image" Target="../media/image12.png"/><Relationship Id="rId5" Type="http://schemas.openxmlformats.org/officeDocument/2006/relationships/hyperlink" Target="https://twitter.com/QuEST_Global" TargetMode="External"/><Relationship Id="rId4" Type="http://schemas.openxmlformats.org/officeDocument/2006/relationships/image" Target="../media/image11.png"/><Relationship Id="rId3" Type="http://schemas.openxmlformats.org/officeDocument/2006/relationships/hyperlink" Target="https://www.linkedin.com/company/quest-global/" TargetMode="External"/><Relationship Id="rId2" Type="http://schemas.openxmlformats.org/officeDocument/2006/relationships/image" Target="../media/image10.png"/><Relationship Id="rId12" Type="http://schemas.openxmlformats.org/officeDocument/2006/relationships/image" Target="../media/image15.png"/><Relationship Id="rId11" Type="http://schemas.openxmlformats.org/officeDocument/2006/relationships/hyperlink" Target="https://www.instagram.com/questglobal/" TargetMode="External"/><Relationship Id="rId10"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80604020202020204" charset="0"/>
                <a:cs typeface="Arial" panose="02080604020202020204" charset="0"/>
              </a:rPr>
              <a:t>© 2020 QuEST Global Services Pte Ltd. The information in this document is the property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 and may not be copied or communicated </a:t>
            </a:r>
            <a:endParaRPr lang="en-US" sz="1000" b="0" dirty="0" smtClean="0">
              <a:solidFill>
                <a:schemeClr val="bg2">
                  <a:lumMod val="50000"/>
                </a:schemeClr>
              </a:solidFill>
              <a:latin typeface="Arial" panose="02080604020202020204" charset="0"/>
              <a:cs typeface="Arial" panose="02080604020202020204" charset="0"/>
            </a:endParaRPr>
          </a:p>
          <a:p>
            <a:pPr algn="ctr"/>
            <a:r>
              <a:rPr lang="en-US" sz="1000" b="0" dirty="0" smtClean="0">
                <a:solidFill>
                  <a:schemeClr val="bg2">
                    <a:lumMod val="50000"/>
                  </a:schemeClr>
                </a:solidFill>
                <a:latin typeface="Arial" panose="02080604020202020204" charset="0"/>
                <a:cs typeface="Arial" panose="0208060402020202020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80604020202020204" charset="0"/>
                <a:cs typeface="Arial" panose="02080604020202020204" charset="0"/>
              </a:rPr>
              <a:t>QuEST</a:t>
            </a:r>
            <a:r>
              <a:rPr lang="en-US" sz="1000" b="0" dirty="0" smtClean="0">
                <a:solidFill>
                  <a:schemeClr val="bg2">
                    <a:lumMod val="50000"/>
                  </a:schemeClr>
                </a:solidFill>
                <a:latin typeface="Arial" panose="02080604020202020204" charset="0"/>
                <a:cs typeface="Arial" panose="02080604020202020204" charset="0"/>
              </a:rPr>
              <a:t> Global Services </a:t>
            </a:r>
            <a:r>
              <a:rPr lang="en-US" sz="1000" b="0" dirty="0" err="1" smtClean="0">
                <a:solidFill>
                  <a:schemeClr val="bg2">
                    <a:lumMod val="50000"/>
                  </a:schemeClr>
                </a:solidFill>
                <a:latin typeface="Arial" panose="02080604020202020204" charset="0"/>
                <a:cs typeface="Arial" panose="02080604020202020204" charset="0"/>
              </a:rPr>
              <a:t>Pte</a:t>
            </a:r>
            <a:r>
              <a:rPr lang="en-US" sz="1000" b="0" dirty="0" smtClean="0">
                <a:solidFill>
                  <a:schemeClr val="bg2">
                    <a:lumMod val="50000"/>
                  </a:schemeClr>
                </a:solidFill>
                <a:latin typeface="Arial" panose="02080604020202020204" charset="0"/>
                <a:cs typeface="Arial" panose="02080604020202020204" charset="0"/>
              </a:rPr>
              <a:t> Ltd.</a:t>
            </a:r>
            <a:endParaRPr lang="en-US" sz="1000" b="0" dirty="0">
              <a:solidFill>
                <a:schemeClr val="bg2">
                  <a:lumMod val="50000"/>
                </a:schemeClr>
              </a:solidFill>
              <a:latin typeface="Arial" panose="02080604020202020204" charset="0"/>
              <a:cs typeface="Arial" panose="0208060402020202020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80604020202020204" charset="0"/>
              </a:defRPr>
            </a:lvl1pPr>
            <a:lvl2pPr marL="341630" indent="0">
              <a:buNone/>
              <a:defRPr sz="400">
                <a:latin typeface="+mj-lt"/>
              </a:defRPr>
            </a:lvl2pPr>
            <a:lvl3pPr marL="683895" indent="0">
              <a:buNone/>
              <a:defRPr sz="400">
                <a:latin typeface="+mj-lt"/>
              </a:defRPr>
            </a:lvl3pPr>
            <a:lvl4pPr marL="914400" indent="0">
              <a:buNone/>
              <a:defRPr sz="400">
                <a:latin typeface="+mj-lt"/>
              </a:defRPr>
            </a:lvl4pPr>
            <a:lvl5pPr marL="1144270"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80604020202020204" charset="0"/>
              <a:buNone/>
              <a:defRPr lang="en-US" sz="1100" b="1" kern="1200" dirty="0" smtClean="0">
                <a:solidFill>
                  <a:srgbClr val="1979A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80604020202020204" charset="0"/>
              <a:buNone/>
              <a:defRPr lang="en-US" sz="1400" i="1" kern="1200" dirty="0" smtClean="0">
                <a:solidFill>
                  <a:srgbClr val="4B5E45"/>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145" marR="0" indent="-144145" algn="l" defTabSz="914400" rtl="0" eaLnBrk="0" fontAlgn="auto" latinLnBrk="0" hangingPunct="0">
              <a:lnSpc>
                <a:spcPct val="100000"/>
              </a:lnSpc>
              <a:spcBef>
                <a:spcPts val="0"/>
              </a:spcBef>
              <a:spcAft>
                <a:spcPts val="0"/>
              </a:spcAft>
              <a:buClr>
                <a:schemeClr val="bg1"/>
              </a:buClr>
              <a:buSzTx/>
              <a:buFont typeface="Arial" panose="02080604020202020204" charset="0"/>
              <a:buChar char="•"/>
              <a:defRPr lang="en-US" sz="10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tx1">
                    <a:lumMod val="65000"/>
                    <a:lumOff val="35000"/>
                  </a:schemeClr>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200" b="1" kern="1200" baseline="0" dirty="0" smtClean="0">
                <a:solidFill>
                  <a:schemeClr val="bg1"/>
                </a:solidFill>
                <a:latin typeface="+mj-lt"/>
                <a:ea typeface="+mn-ea"/>
                <a:cs typeface="Arial" panose="02080604020202020204" charset="0"/>
              </a:defRPr>
            </a:lvl1pPr>
            <a:lvl2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endParaRPr lang="en-US" smtClean="0"/>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80604020202020204" charset="0"/>
              <a:buNone/>
              <a:defRPr lang="en-US" sz="1500" b="1" kern="1200" dirty="0" smtClean="0">
                <a:solidFill>
                  <a:srgbClr val="0099CC"/>
                </a:solidFill>
                <a:latin typeface="+mj-lt"/>
                <a:ea typeface="+mn-ea"/>
                <a:cs typeface="Arial" panose="02080604020202020204" charset="0"/>
              </a:defRPr>
            </a:lvl1pPr>
            <a:lvl2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2pPr>
            <a:lvl3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3pPr>
            <a:lvl4pPr marL="107950" indent="-107950" algn="l" rtl="0" fontAlgn="auto">
              <a:spcBef>
                <a:spcPts val="400"/>
              </a:spcBef>
              <a:spcAft>
                <a:spcPts val="0"/>
              </a:spcAft>
              <a:buClr>
                <a:schemeClr val="tx1">
                  <a:lumMod val="65000"/>
                  <a:lumOff val="35000"/>
                </a:schemeClr>
              </a:buClr>
              <a:buFont typeface="Arial" panose="02080604020202020204" charset="0"/>
              <a:buChar char="•"/>
              <a:defRPr lang="en-US" sz="1000" kern="1200" dirty="0" smtClean="0">
                <a:solidFill>
                  <a:schemeClr val="tx1">
                    <a:lumMod val="65000"/>
                    <a:lumOff val="35000"/>
                  </a:schemeClr>
                </a:solidFill>
                <a:latin typeface="+mj-lt"/>
                <a:ea typeface="+mn-ea"/>
                <a:cs typeface="Arial" panose="02080604020202020204" charset="0"/>
              </a:defRPr>
            </a:lvl4pPr>
            <a:lvl5pPr marL="107950" indent="-107950" algn="l" rtl="0" fontAlgn="auto">
              <a:spcBef>
                <a:spcPts val="400"/>
              </a:spcBef>
              <a:spcAft>
                <a:spcPts val="0"/>
              </a:spcAft>
              <a:buClr>
                <a:schemeClr val="tx1">
                  <a:lumMod val="65000"/>
                  <a:lumOff val="35000"/>
                </a:schemeClr>
              </a:buClr>
              <a:buFont typeface="Arial" panose="02080604020202020204" charset="0"/>
              <a:buChar char="•"/>
              <a:defRPr lang="en-IN" sz="1000" kern="1200" dirty="0">
                <a:solidFill>
                  <a:schemeClr val="tx1">
                    <a:lumMod val="65000"/>
                    <a:lumOff val="35000"/>
                  </a:schemeClr>
                </a:solidFill>
                <a:latin typeface="+mj-lt"/>
                <a:ea typeface="+mn-ea"/>
                <a:cs typeface="Arial" panose="0208060402020202020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lang="en-US" sz="1000" b="0" kern="1200" baseline="0">
                <a:solidFill>
                  <a:schemeClr val="tx1"/>
                </a:solidFill>
                <a:latin typeface="+mj-lt"/>
                <a:ea typeface="+mn-ea"/>
                <a:cs typeface="Arial" panose="0208060402020202020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defRPr lang="en-US" sz="1000" kern="1200">
                <a:solidFill>
                  <a:schemeClr val="tx1">
                    <a:lumMod val="65000"/>
                    <a:lumOff val="35000"/>
                  </a:schemeClr>
                </a:solidFill>
                <a:latin typeface="+mj-lt"/>
                <a:ea typeface="+mn-ea"/>
                <a:cs typeface="Arial" panose="02080604020202020204" charset="0"/>
              </a:defRPr>
            </a:lvl2pPr>
            <a:lvl3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3pPr>
            <a:lvl4pPr marL="0" indent="0" algn="l" rtl="0" fontAlgn="auto">
              <a:spcBef>
                <a:spcPts val="400"/>
              </a:spcBef>
              <a:spcAft>
                <a:spcPts val="0"/>
              </a:spcAft>
              <a:buClr>
                <a:schemeClr val="tx1">
                  <a:lumMod val="65000"/>
                  <a:lumOff val="35000"/>
                </a:schemeClr>
              </a:buClr>
              <a:buFont typeface="Arial" panose="02080604020202020204" charset="0"/>
              <a:buNone/>
              <a:defRPr lang="en-US" sz="1000" kern="1200" dirty="0" smtClean="0">
                <a:solidFill>
                  <a:schemeClr val="tx1">
                    <a:lumMod val="65000"/>
                    <a:lumOff val="35000"/>
                  </a:schemeClr>
                </a:solidFill>
                <a:latin typeface="+mj-lt"/>
                <a:ea typeface="+mn-ea"/>
                <a:cs typeface="Arial" panose="02080604020202020204" charset="0"/>
              </a:defRPr>
            </a:lvl4pPr>
            <a:lvl5pPr marL="0" indent="0" algn="l" rtl="0" fontAlgn="auto">
              <a:spcBef>
                <a:spcPts val="400"/>
              </a:spcBef>
              <a:spcAft>
                <a:spcPts val="0"/>
              </a:spcAft>
              <a:buClr>
                <a:schemeClr val="tx1">
                  <a:lumMod val="65000"/>
                  <a:lumOff val="35000"/>
                </a:schemeClr>
              </a:buClr>
              <a:buFont typeface="Arial" panose="02080604020202020204" charset="0"/>
              <a:buNone/>
              <a:defRPr lang="en-IN" sz="1000" kern="1200" dirty="0">
                <a:solidFill>
                  <a:schemeClr val="tx1">
                    <a:lumMod val="65000"/>
                    <a:lumOff val="35000"/>
                  </a:schemeClr>
                </a:solidFill>
                <a:latin typeface="+mj-lt"/>
                <a:ea typeface="+mn-ea"/>
                <a:cs typeface="Arial" panose="0208060402020202020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lvl1pPr marL="144145" indent="-144145">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endPar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defTabSz="914400" latinLnBrk="0">
              <a:lnSpc>
                <a:spcPct val="100000"/>
              </a:lnSpc>
              <a:buSzTx/>
              <a:buFont typeface="Courier New" panose="02070309020205020404" pitchFamily="49" charset="0"/>
              <a:buChar char="o"/>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a:p>
            <a:pPr marL="341630" marR="0" lvl="1" indent="-170180" defTabSz="914400" latinLnBrk="0">
              <a:lnSpc>
                <a:spcPct val="100000"/>
              </a:lnSpc>
              <a:buSzTx/>
              <a:buFont typeface="Courier New" panose="02070309020205020404" pitchFamily="49" charset="0"/>
              <a:buChar char="o"/>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145" indent="0">
              <a:buNone/>
              <a:defRPr/>
            </a:lvl2pPr>
            <a:lvl3pPr marL="288290" indent="0">
              <a:buNone/>
              <a:defRPr/>
            </a:lvl3pPr>
            <a:lvl4pPr marL="4318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145" marR="0" indent="-144145"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80604020202020204" charset="0"/>
              <a:buChar char="•"/>
              <a:defRPr lang="en-US" sz="1200" kern="1200" dirty="0" smtClean="0">
                <a:solidFill>
                  <a:schemeClr val="tx1">
                    <a:lumMod val="65000"/>
                    <a:lumOff val="35000"/>
                  </a:schemeClr>
                </a:solidFill>
                <a:latin typeface="+mj-lt"/>
                <a:ea typeface="+mn-ea"/>
                <a:cs typeface="+mn-lt"/>
              </a:defRPr>
            </a:lvl1pPr>
            <a:lvl2pPr marL="144145" indent="0">
              <a:buNone/>
              <a:defRPr/>
            </a:lvl2pPr>
            <a:lvl3pPr marL="288290" indent="0">
              <a:buNone/>
              <a:defRPr/>
            </a:lvl3pPr>
            <a:lvl4pPr marL="431800" indent="0">
              <a:buNone/>
              <a:defRPr/>
            </a:lvl4pPr>
            <a:lvl5pPr marL="182880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2" name="Online Image Placeholder 51"/>
          <p:cNvSpPr>
            <a:spLocks noGrp="1"/>
          </p:cNvSpPr>
          <p:nvPr>
            <p:ph type="clipArt" sz="quarter" idx="30" hasCustomPrompt="1"/>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hasCustomPrompt="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hasCustomPrompt="1"/>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marR="0" lvl="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9065" marR="0" indent="-139065" algn="l" defTabSz="914400" rtl="0" eaLnBrk="1" fontAlgn="base" latinLnBrk="0" hangingPunct="1">
              <a:lnSpc>
                <a:spcPct val="90000"/>
              </a:lnSpc>
              <a:spcBef>
                <a:spcPts val="1000"/>
              </a:spcBef>
              <a:spcAft>
                <a:spcPct val="0"/>
              </a:spcAft>
              <a:buClrTx/>
              <a:buSzTx/>
              <a:buFont typeface="Wingdings" panose="05000000000000000000" charset="2"/>
              <a:buChar char="§"/>
              <a:defRPr lang="en-US" sz="1800" b="0" i="0" smtClean="0">
                <a:solidFill>
                  <a:srgbClr val="404040"/>
                </a:solidFill>
                <a:effectLst/>
                <a:latin typeface="PF DinText Pro" panose="02000506020000020004" pitchFamily="2" charset="0"/>
                <a:ea typeface="+mj-ea"/>
                <a:cs typeface="Arial" panose="02080604020202020204" charset="0"/>
              </a:defRPr>
            </a:lvl1pPr>
            <a:lvl2pPr>
              <a:defRPr lang="en-US" sz="2645" b="1" i="1" smtClean="0">
                <a:solidFill>
                  <a:schemeClr val="bg1"/>
                </a:solidFill>
                <a:latin typeface="Arial" panose="02080604020202020204" charset="0"/>
                <a:cs typeface="Arial" panose="02080604020202020204" charset="0"/>
              </a:defRPr>
            </a:lvl2pPr>
            <a:lvl3pPr>
              <a:defRPr lang="en-US" sz="2645" b="1" i="1" smtClean="0">
                <a:solidFill>
                  <a:schemeClr val="bg1"/>
                </a:solidFill>
                <a:latin typeface="Arial" panose="02080604020202020204" charset="0"/>
                <a:cs typeface="Arial" panose="02080604020202020204" charset="0"/>
              </a:defRPr>
            </a:lvl3pPr>
            <a:lvl4pPr>
              <a:defRPr lang="en-US" sz="2645" b="1" i="1" smtClean="0">
                <a:solidFill>
                  <a:schemeClr val="bg1"/>
                </a:solidFill>
                <a:latin typeface="Arial" panose="02080604020202020204" charset="0"/>
                <a:cs typeface="Arial" panose="02080604020202020204" charset="0"/>
              </a:defRPr>
            </a:lvl4pPr>
            <a:lvl5pPr>
              <a:defRPr lang="en-US" sz="2645" b="1" i="1">
                <a:solidFill>
                  <a:schemeClr val="bg1"/>
                </a:solidFill>
                <a:latin typeface="Arial" panose="02080604020202020204" charset="0"/>
                <a:cs typeface="Arial" panose="02080604020202020204" charset="0"/>
              </a:defRPr>
            </a:lvl5pPr>
          </a:lstStyle>
          <a:p>
            <a:pPr marL="139065" lvl="0" indent="-139065" fontAlgn="base">
              <a:spcAft>
                <a:spcPct val="0"/>
              </a:spcAft>
              <a:buFont typeface="Wingdings" panose="05000000000000000000"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charset="2"/>
              <a:buNone/>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Outline &amp; detail the basic architecture of prototyped solution with the help of block diagrams, etc. if any</a:t>
            </a:r>
            <a:endParaRPr lang="en-US" dirty="0" smtClean="0">
              <a:cs typeface="Arial" panose="02080604020202020204" charset="0"/>
            </a:endParaRP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charset="2"/>
              <a:buNone/>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charset="2"/>
              <a:buChar char="§"/>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panose="02080604020202020204" charset="0"/>
              </a:rPr>
              <a:t>(edit) Add technologies used and rationale for selecting so</a:t>
            </a:r>
            <a:endParaRPr lang="en-US" dirty="0" smtClean="0">
              <a:cs typeface="Arial" panose="02080604020202020204" charset="0"/>
            </a:endParaRPr>
          </a:p>
          <a:p>
            <a:pPr lvl="2"/>
            <a:endParaRPr lang="en-US" dirty="0">
              <a:cs typeface="Arial" panose="02080604020202020204" charset="0"/>
            </a:endParaRPr>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panose="02000000000000000000" pitchFamily="2" charset="0"/>
              </a:defRPr>
            </a:lvl1pPr>
            <a:lvl2pPr>
              <a:defRPr>
                <a:latin typeface="PF DinText Pro Thin" panose="02000000000000000000" pitchFamily="2" charset="0"/>
              </a:defRPr>
            </a:lvl2pPr>
            <a:lvl3pPr>
              <a:defRPr>
                <a:latin typeface="PF DinText Pro Thin" panose="02000000000000000000" pitchFamily="2" charset="0"/>
              </a:defRPr>
            </a:lvl3pPr>
            <a:lvl4pPr>
              <a:defRPr>
                <a:latin typeface="PF DinText Pro Thin" panose="02000000000000000000" pitchFamily="2" charset="0"/>
              </a:defRPr>
            </a:lvl4pPr>
            <a:lvl5pPr>
              <a:defRPr>
                <a:latin typeface="PF DinText Pro Thin" panose="02000000000000000000" pitchFamily="2"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145" indent="-144145">
              <a:defRPr/>
            </a:lvl1pPr>
            <a:lvl2pPr marL="288290" indent="-144145">
              <a:defRPr/>
            </a:lvl2pPr>
            <a:lvl3pPr marL="431800" indent="-144145">
              <a:defRPr/>
            </a:lvl3pPr>
            <a:lvl4pPr marL="575945" indent="-144145">
              <a:defRPr/>
            </a:lvl4pPr>
            <a:lvl5pPr marL="720090" indent="-144145">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9.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495">
              <a:defRPr>
                <a:solidFill>
                  <a:schemeClr val="tx1"/>
                </a:solidFill>
                <a:latin typeface="Arial" panose="02080604020202020204" charset="0"/>
                <a:cs typeface="Arial" panose="02080604020202020204" charset="0"/>
              </a:defRPr>
            </a:lvl1pPr>
            <a:lvl2pPr marL="742950" indent="-285750" defTabSz="912495">
              <a:defRPr>
                <a:solidFill>
                  <a:schemeClr val="tx1"/>
                </a:solidFill>
                <a:latin typeface="Arial" panose="02080604020202020204" charset="0"/>
                <a:cs typeface="Arial" panose="02080604020202020204" charset="0"/>
              </a:defRPr>
            </a:lvl2pPr>
            <a:lvl3pPr marL="1143000" indent="-228600" defTabSz="912495">
              <a:defRPr>
                <a:solidFill>
                  <a:schemeClr val="tx1"/>
                </a:solidFill>
                <a:latin typeface="Arial" panose="02080604020202020204" charset="0"/>
                <a:cs typeface="Arial" panose="02080604020202020204" charset="0"/>
              </a:defRPr>
            </a:lvl3pPr>
            <a:lvl4pPr marL="1600200" indent="-228600" defTabSz="912495">
              <a:defRPr>
                <a:solidFill>
                  <a:schemeClr val="tx1"/>
                </a:solidFill>
                <a:latin typeface="Arial" panose="02080604020202020204" charset="0"/>
                <a:cs typeface="Arial" panose="02080604020202020204" charset="0"/>
              </a:defRPr>
            </a:lvl4pPr>
            <a:lvl5pPr marL="2057400" indent="-228600" defTabSz="912495">
              <a:defRPr>
                <a:solidFill>
                  <a:schemeClr val="tx1"/>
                </a:solidFill>
                <a:latin typeface="Arial" panose="02080604020202020204" charset="0"/>
                <a:cs typeface="Arial" panose="02080604020202020204" charset="0"/>
              </a:defRPr>
            </a:lvl5pPr>
            <a:lvl6pPr marL="25146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defTabSz="912495"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80604020202020204" charset="0"/>
                <a:cs typeface="Arial" panose="02080604020202020204" charset="0"/>
              </a:defRPr>
            </a:lvl1pPr>
            <a:lvl2pPr marL="742950" indent="-285750">
              <a:defRPr>
                <a:solidFill>
                  <a:schemeClr val="tx1"/>
                </a:solidFill>
                <a:latin typeface="Arial" panose="02080604020202020204" charset="0"/>
                <a:cs typeface="Arial" panose="02080604020202020204" charset="0"/>
              </a:defRPr>
            </a:lvl2pPr>
            <a:lvl3pPr marL="1143000" indent="-228600">
              <a:defRPr>
                <a:solidFill>
                  <a:schemeClr val="tx1"/>
                </a:solidFill>
                <a:latin typeface="Arial" panose="02080604020202020204" charset="0"/>
                <a:cs typeface="Arial" panose="02080604020202020204" charset="0"/>
              </a:defRPr>
            </a:lvl3pPr>
            <a:lvl4pPr marL="1600200" indent="-228600">
              <a:defRPr>
                <a:solidFill>
                  <a:schemeClr val="tx1"/>
                </a:solidFill>
                <a:latin typeface="Arial" panose="02080604020202020204" charset="0"/>
                <a:cs typeface="Arial" panose="02080604020202020204" charset="0"/>
              </a:defRPr>
            </a:lvl4pPr>
            <a:lvl5pPr marL="2057400" indent="-228600">
              <a:defRPr>
                <a:solidFill>
                  <a:schemeClr val="tx1"/>
                </a:solidFill>
                <a:latin typeface="Arial" panose="02080604020202020204" charset="0"/>
                <a:cs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cs typeface="Arial" panose="0208060402020202020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630" indent="-341630"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530"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505"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905" indent="-230505"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505" algn="l" rtl="0" eaLnBrk="1" fontAlgn="base" hangingPunct="1">
        <a:spcBef>
          <a:spcPct val="20000"/>
        </a:spcBef>
        <a:spcAft>
          <a:spcPct val="0"/>
        </a:spcAft>
        <a:buFont typeface="Arial" panose="02080604020202020204" charset="0"/>
        <a:buChar char="»"/>
        <a:defRPr lang="en-US" sz="1100" kern="1200" dirty="0">
          <a:solidFill>
            <a:srgbClr val="939393"/>
          </a:solidFill>
          <a:latin typeface="+mn-lt"/>
          <a:ea typeface="+mn-ea"/>
          <a:cs typeface="Segoe UI" panose="020B0502040204020203" pitchFamily="34" charset="0"/>
        </a:defRPr>
      </a:lvl5pPr>
      <a:lvl6pPr marL="1598930" indent="-224155" algn="l" defTabSz="913765" rtl="0" eaLnBrk="1" latinLnBrk="0" hangingPunct="1">
        <a:spcBef>
          <a:spcPct val="20000"/>
        </a:spcBef>
        <a:buFont typeface="Arial" panose="0208060402020202020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8060402020202020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915" y="1990090"/>
            <a:ext cx="6344920" cy="1209675"/>
          </a:xfrm>
        </p:spPr>
        <p:txBody>
          <a:bodyPr/>
          <a:lstStyle/>
          <a:p>
            <a:r>
              <a:rPr lang="x-none" altLang="en-IN" dirty="0"/>
              <a:t>Internet Radio Streaming Application using MediaBrowserServiceCompat</a:t>
            </a:r>
            <a:endParaRPr lang="x-none" altLang="en-IN" dirty="0"/>
          </a:p>
        </p:txBody>
      </p:sp>
      <p:sp>
        <p:nvSpPr>
          <p:cNvPr id="3" name="Text Placeholder 2"/>
          <p:cNvSpPr>
            <a:spLocks noGrp="1"/>
          </p:cNvSpPr>
          <p:nvPr>
            <p:ph type="body" sz="quarter" idx="15"/>
          </p:nvPr>
        </p:nvSpPr>
        <p:spPr/>
        <p:txBody>
          <a:bodyPr/>
          <a:lstStyle/>
          <a:p>
            <a:r>
              <a:rPr lang="x-none" altLang="en-IN" dirty="0"/>
              <a:t>Android Masterminds</a:t>
            </a:r>
            <a:endParaRPr lang="x-none" alt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x-none" altLang="en-IN" dirty="0" smtClean="0"/>
              <a:t>DU1304</a:t>
            </a:r>
            <a:endParaRPr lang="x-none" alt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271905" y="2276793"/>
            <a:ext cx="9594850" cy="706437"/>
          </a:xfrm>
        </p:spPr>
        <p:txBody>
          <a:bodyPr/>
          <a:lstStyle/>
          <a:p>
            <a:r>
              <a:rPr lang="en-US" dirty="0"/>
              <a:t>Application for streaming Internet Radio using android media browser compat</a:t>
            </a:r>
            <a:endParaRPr lang="en-US" dirty="0"/>
          </a:p>
        </p:txBody>
      </p:sp>
      <p:sp>
        <p:nvSpPr>
          <p:cNvPr id="3" name="Text Placeholder 2"/>
          <p:cNvSpPr>
            <a:spLocks noGrp="1"/>
          </p:cNvSpPr>
          <p:nvPr>
            <p:ph type="body" sz="quarter" idx="13"/>
          </p:nvPr>
        </p:nvSpPr>
        <p:spPr/>
        <p:txBody>
          <a:bodyPr/>
          <a:lstStyle/>
          <a:p>
            <a:r>
              <a:rPr lang="x-none" altLang="en-US" dirty="0"/>
              <a:t>Android Masterminds</a:t>
            </a:r>
            <a:endParaRPr lang="x-none" altLang="en-US" dirty="0"/>
          </a:p>
        </p:txBody>
      </p:sp>
      <p:graphicFrame>
        <p:nvGraphicFramePr>
          <p:cNvPr id="4" name="Table 3"/>
          <p:cNvGraphicFramePr>
            <a:graphicFrameLocks noGrp="1"/>
          </p:cNvGraphicFramePr>
          <p:nvPr/>
        </p:nvGraphicFramePr>
        <p:xfrm>
          <a:off x="806882" y="4651529"/>
          <a:ext cx="2733023" cy="741680"/>
        </p:xfrm>
        <a:graphic>
          <a:graphicData uri="http://schemas.openxmlformats.org/drawingml/2006/table">
            <a:tbl>
              <a:tblPr firstRow="1" bandRow="1">
                <a:tableStyleId>{2D5ABB26-0587-4C30-8999-92F81FD0307C}</a:tableStyleId>
              </a:tblPr>
              <a:tblGrid>
                <a:gridCol w="886117"/>
                <a:gridCol w="208280"/>
                <a:gridCol w="1638626"/>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Vineesh C</a:t>
                      </a:r>
                      <a:endParaRPr lang="x-none" alt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Praveen P G</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gridCol w="208280"/>
                <a:gridCol w="2598295"/>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x-none" altLang="en-US" sz="1600" b="0" kern="1200" baseline="0" dirty="0" smtClean="0">
                          <a:solidFill>
                            <a:schemeClr val="tx1">
                              <a:lumMod val="75000"/>
                              <a:lumOff val="25000"/>
                            </a:schemeClr>
                          </a:solidFill>
                          <a:latin typeface="PF DinText Pro" panose="02000506020000020004" pitchFamily="2" charset="0"/>
                          <a:ea typeface="+mn-ea"/>
                          <a:cs typeface="+mn-cs"/>
                        </a:rPr>
                        <a:t>Praveen P G</a:t>
                      </a:r>
                      <a:endParaRPr lang="x-none" alt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x-none" altLang="en-US" sz="1600" b="0" kern="1200" baseline="0" dirty="0">
                          <a:solidFill>
                            <a:schemeClr val="tx1">
                              <a:lumMod val="75000"/>
                              <a:lumOff val="25000"/>
                            </a:schemeClr>
                          </a:solidFill>
                          <a:latin typeface="PF DinText Pro" panose="02000506020000020004" pitchFamily="2" charset="0"/>
                          <a:ea typeface="+mn-ea"/>
                          <a:cs typeface="+mn-cs"/>
                        </a:rPr>
                        <a:t>Anu Nair, Rajan Peter</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p>
                      <a:r>
                        <a:rPr lang="x-none" altLang="en-US" sz="1600" b="0" kern="1200" baseline="0" dirty="0">
                          <a:solidFill>
                            <a:schemeClr val="tx1">
                              <a:lumMod val="75000"/>
                              <a:lumOff val="25000"/>
                            </a:schemeClr>
                          </a:solidFill>
                          <a:latin typeface="PF DinText Pro" panose="02000506020000020004" pitchFamily="2" charset="0"/>
                          <a:ea typeface="+mn-ea"/>
                          <a:cs typeface="+mn-cs"/>
                        </a:rPr>
                        <a:t>Pooja Hari</a:t>
                      </a:r>
                      <a:endParaRPr lang="x-none" alt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40385" y="1861820"/>
            <a:ext cx="3324225" cy="4255135"/>
          </a:xfrm>
        </p:spPr>
        <p:txBody>
          <a:bodyPr/>
          <a:lstStyle/>
          <a:p>
            <a:pPr marL="0" indent="0">
              <a:buNone/>
            </a:pPr>
            <a:r>
              <a:rPr lang="x-none" altLang="en-US" dirty="0"/>
              <a:t>Develop an internet radio streaming application using android framework component</a:t>
            </a:r>
            <a:endParaRPr lang="x-none" altLang="en-US" dirty="0"/>
          </a:p>
          <a:p>
            <a:pPr marL="0" indent="0">
              <a:buNone/>
            </a:pPr>
            <a:r>
              <a:rPr lang="x-none" altLang="en-US" dirty="0"/>
              <a:t>MediaBrowserServiceCompat with following functionality,</a:t>
            </a:r>
            <a:endParaRPr lang="x-none" altLang="en-US" dirty="0"/>
          </a:p>
          <a:p>
            <a:pPr marL="285750" indent="-285750"/>
            <a:r>
              <a:rPr lang="x-none" altLang="en-US" dirty="0"/>
              <a:t>Connect/Disconnect to internet radio sources.</a:t>
            </a:r>
            <a:endParaRPr lang="x-none" altLang="en-US" dirty="0"/>
          </a:p>
          <a:p>
            <a:pPr marL="285750" indent="-285750"/>
            <a:r>
              <a:rPr lang="x-none" altLang="en-US" dirty="0"/>
              <a:t>Features to controls the audio stream (play/pause/next/previous)</a:t>
            </a:r>
            <a:endParaRPr lang="x-none" altLang="en-US" dirty="0"/>
          </a:p>
          <a:p>
            <a:pPr marL="285750" indent="-285750"/>
            <a:r>
              <a:rPr lang="x-none" altLang="en-US" dirty="0"/>
              <a:t>Metadata information update.</a:t>
            </a:r>
            <a:endParaRPr lang="x-none" altLang="en-US" dirty="0"/>
          </a:p>
          <a:p>
            <a:pPr marL="285750" indent="-285750"/>
            <a:r>
              <a:rPr lang="x-none" altLang="en-US" dirty="0"/>
              <a:t>Browse for metadata categories.</a:t>
            </a:r>
            <a:endParaRPr lang="x-none" altLang="en-US" dirty="0"/>
          </a:p>
          <a:p>
            <a:pPr marL="0" indent="0">
              <a:buNone/>
            </a:pPr>
            <a:endParaRPr lang="x-none" altLang="en-US" dirty="0"/>
          </a:p>
        </p:txBody>
      </p:sp>
      <p:sp>
        <p:nvSpPr>
          <p:cNvPr id="4" name="Text Placeholder 3"/>
          <p:cNvSpPr>
            <a:spLocks noGrp="1"/>
          </p:cNvSpPr>
          <p:nvPr>
            <p:ph type="body" sz="quarter" idx="11"/>
          </p:nvPr>
        </p:nvSpPr>
        <p:spPr>
          <a:xfrm>
            <a:off x="4301490" y="1859915"/>
            <a:ext cx="3647440" cy="4507865"/>
          </a:xfrm>
        </p:spPr>
        <p:txBody>
          <a:bodyPr/>
          <a:lstStyle/>
          <a:p>
            <a:pPr marL="0" indent="0">
              <a:buNone/>
            </a:pPr>
            <a:r>
              <a:rPr lang="x-none" altLang="en-US" dirty="0"/>
              <a:t>Develop an audio streaming application with minimum dependency between hmi and service side. MediaBrowserServiceCompat functions like a client-server model. So the whole application will includes three major parts,</a:t>
            </a:r>
            <a:endParaRPr lang="x-none" altLang="en-US" dirty="0"/>
          </a:p>
          <a:p>
            <a:pPr marL="285750" indent="-285750"/>
            <a:r>
              <a:rPr lang="x-none" altLang="en-US" dirty="0"/>
              <a:t>An independent HMI application.</a:t>
            </a:r>
            <a:endParaRPr lang="x-none" altLang="en-US" dirty="0"/>
          </a:p>
          <a:p>
            <a:pPr marL="285750" indent="-285750"/>
            <a:r>
              <a:rPr lang="x-none" altLang="en-US" dirty="0"/>
              <a:t>The client side (interface between HMI and service)</a:t>
            </a:r>
            <a:endParaRPr lang="x-none" altLang="en-US" dirty="0"/>
          </a:p>
          <a:p>
            <a:pPr marL="285750" indent="-285750"/>
            <a:r>
              <a:rPr lang="x-none" altLang="en-US" dirty="0"/>
              <a:t>The server side</a:t>
            </a:r>
            <a:endParaRPr lang="x-none" altLang="en-US" dirty="0"/>
          </a:p>
        </p:txBody>
      </p:sp>
      <p:sp>
        <p:nvSpPr>
          <p:cNvPr id="5" name="Text Placeholder 4"/>
          <p:cNvSpPr>
            <a:spLocks noGrp="1"/>
          </p:cNvSpPr>
          <p:nvPr>
            <p:ph type="body" sz="quarter" idx="12"/>
          </p:nvPr>
        </p:nvSpPr>
        <p:spPr>
          <a:xfrm>
            <a:off x="8368665" y="1859280"/>
            <a:ext cx="3323590" cy="4342130"/>
          </a:xfrm>
        </p:spPr>
        <p:txBody>
          <a:bodyPr/>
          <a:lstStyle/>
          <a:p>
            <a:pPr marL="0" indent="0">
              <a:buNone/>
            </a:pPr>
            <a:r>
              <a:rPr lang="x-none" altLang="en-US" dirty="0"/>
              <a:t>It will be a stand alone internet radio streaming application with three APKs</a:t>
            </a:r>
            <a:endParaRPr lang="x-none" altLang="en-US" dirty="0"/>
          </a:p>
          <a:p>
            <a:pPr marL="285750" indent="-285750"/>
            <a:r>
              <a:rPr lang="x-none" altLang="en-US" dirty="0"/>
              <a:t>InternetRadio-2.5.0-debug.apk</a:t>
            </a:r>
            <a:endParaRPr lang="x-none" altLang="en-US" dirty="0"/>
          </a:p>
          <a:p>
            <a:pPr marL="285750" indent="-285750"/>
            <a:r>
              <a:rPr lang="x-none" altLang="en-US" dirty="0"/>
              <a:t>InternetRadioClient-1.5.0-debug.apk</a:t>
            </a:r>
            <a:endParaRPr lang="x-none" altLang="en-US" dirty="0"/>
          </a:p>
          <a:p>
            <a:pPr marL="285750" indent="-285750"/>
            <a:r>
              <a:rPr lang="x-none" altLang="en-US" dirty="0"/>
              <a:t>InternetRadioPlayerService-1.5.0-debug.apk</a:t>
            </a:r>
            <a:endParaRPr lang="x-none" altLang="en-US" dirty="0"/>
          </a:p>
          <a:p>
            <a:pPr marL="0" indent="0">
              <a:buNone/>
            </a:pPr>
            <a:r>
              <a:rPr lang="x-none" altLang="en-US" dirty="0"/>
              <a:t>And the application will support all basic playback control and browse featurtes.</a:t>
            </a:r>
            <a:endParaRPr lang="x-none" altLang="en-US" dirty="0"/>
          </a:p>
          <a:p>
            <a:pPr marL="0" indent="0">
              <a:buNone/>
            </a:pPr>
            <a:endParaRPr lang="x-none" alt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Content Placeholder 4" descr="mediabrowserblock"/>
          <p:cNvPicPr>
            <a:picLocks noChangeAspect="1"/>
          </p:cNvPicPr>
          <p:nvPr>
            <p:ph idx="1"/>
          </p:nvPr>
        </p:nvPicPr>
        <p:blipFill>
          <a:blip r:embed="rId1"/>
          <a:stretch>
            <a:fillRect/>
          </a:stretch>
        </p:blipFill>
        <p:spPr>
          <a:xfrm>
            <a:off x="1790700" y="742950"/>
            <a:ext cx="7896225" cy="5915025"/>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p:nvPr/>
        </p:nvGraphicFramePr>
        <p:xfrm>
          <a:off x="341086" y="1942947"/>
          <a:ext cx="10771188" cy="2225040"/>
        </p:xfrm>
        <a:graphic>
          <a:graphicData uri="http://schemas.openxmlformats.org/drawingml/2006/table">
            <a:tbl>
              <a:tblPr firstRow="1" bandRow="1">
                <a:tableStyleId>{ED083AE6-46FA-4A59-8FB0-9F97EB10719F}</a:tableStyleId>
              </a:tblPr>
              <a:tblGrid>
                <a:gridCol w="962386"/>
                <a:gridCol w="2516863"/>
                <a:gridCol w="7291939"/>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tr>
              <a:tr h="370840">
                <a:tc>
                  <a:txBody>
                    <a:bodyPr/>
                    <a:lstStyle/>
                    <a:p>
                      <a:r>
                        <a:rPr lang="x-none" altLang="en-US"/>
                        <a:t>1.</a:t>
                      </a:r>
                      <a:endParaRPr lang="x-none" altLang="en-US"/>
                    </a:p>
                  </a:txBody>
                  <a:tcPr/>
                </a:tc>
                <a:tc>
                  <a:txBody>
                    <a:bodyPr/>
                    <a:lstStyle/>
                    <a:p>
                      <a:r>
                        <a:rPr lang="x-none" altLang="en-US"/>
                        <a:t>Android MediaBrowserServiceCompat</a:t>
                      </a:r>
                      <a:endParaRPr lang="x-none" altLang="en-US"/>
                    </a:p>
                  </a:txBody>
                  <a:tcPr/>
                </a:tc>
                <a:tc>
                  <a:txBody>
                    <a:bodyPr/>
                    <a:lstStyle/>
                    <a:p>
                      <a:r>
                        <a:rPr lang="x-none" altLang="en-US" dirty="0"/>
                        <a:t>This android component works similar to a client-server model. So it can be used for the developement of an independent audio streaming application.</a:t>
                      </a:r>
                      <a:endParaRPr lang="x-none" altLang="en-US" dirty="0"/>
                    </a:p>
                  </a:txBody>
                  <a:tcPr/>
                </a:tc>
              </a:tr>
              <a:tr h="370840">
                <a:tc>
                  <a:txBody>
                    <a:bodyPr/>
                    <a:lstStyle/>
                    <a:p>
                      <a:r>
                        <a:rPr lang="x-none" altLang="en-US"/>
                        <a:t>2.</a:t>
                      </a:r>
                      <a:endParaRPr lang="x-none" altLang="en-US"/>
                    </a:p>
                  </a:txBody>
                  <a:tcPr/>
                </a:tc>
                <a:tc>
                  <a:txBody>
                    <a:bodyPr/>
                    <a:lstStyle/>
                    <a:p>
                      <a:r>
                        <a:rPr lang="x-none" altLang="en-US"/>
                        <a:t>ExoPlayer</a:t>
                      </a:r>
                      <a:endParaRPr lang="x-none" altLang="en-US"/>
                    </a:p>
                  </a:txBody>
                  <a:tcPr/>
                </a:tc>
                <a:tc>
                  <a:txBody>
                    <a:bodyPr/>
                    <a:lstStyle/>
                    <a:p>
                      <a:r>
                        <a:rPr lang="en-US"/>
                        <a:t>It provides an alternative to Android's MediaPlayer API for playing audio and video both locally and over the Internet. </a:t>
                      </a:r>
                      <a:endParaRPr lang="en-US"/>
                    </a:p>
                  </a:txBody>
                  <a:tcPr/>
                </a:tc>
              </a:tr>
              <a:tr h="370840">
                <a:tc>
                  <a:txBody>
                    <a:bodyPr/>
                    <a:lstStyle/>
                    <a:p>
                      <a:r>
                        <a:rPr lang="x-none" altLang="en-US"/>
                        <a:t>3.</a:t>
                      </a:r>
                      <a:endParaRPr lang="x-none" altLang="en-US"/>
                    </a:p>
                  </a:txBody>
                  <a:tcPr/>
                </a:tc>
                <a:tc>
                  <a:txBody>
                    <a:bodyPr/>
                    <a:lstStyle/>
                    <a:p>
                      <a:r>
                        <a:rPr lang="x-none" altLang="en-US"/>
                        <a:t>AIDL (Android Interface Definition Language)</a:t>
                      </a:r>
                      <a:endParaRPr lang="x-none" altLang="en-US"/>
                    </a:p>
                  </a:txBody>
                  <a:tcPr/>
                </a:tc>
                <a:tc>
                  <a:txBody>
                    <a:bodyPr/>
                    <a:lstStyle/>
                    <a:p>
                      <a:r>
                        <a:rPr lang="x-none" altLang="en-US"/>
                        <a:t>It is an efficient IPC method used for developing android applications.</a:t>
                      </a:r>
                      <a:endParaRPr lang="x-none" altLang="en-US"/>
                    </a:p>
                  </a:txBody>
                  <a:tcPr/>
                </a:tc>
              </a:tr>
              <a:tr h="370840">
                <a:tc>
                  <a:txBody>
                    <a:bodyPr/>
                    <a:lstStyle/>
                    <a:p>
                      <a:r>
                        <a:rPr lang="x-none" altLang="en-US"/>
                        <a:t>4.</a:t>
                      </a:r>
                      <a:endParaRPr lang="x-none" altLang="en-US"/>
                    </a:p>
                  </a:txBody>
                  <a:tcPr/>
                </a:tc>
                <a:tc>
                  <a:txBody>
                    <a:bodyPr/>
                    <a:lstStyle/>
                    <a:p>
                      <a:r>
                        <a:rPr lang="x-none" altLang="en-US" sz="1800">
                          <a:sym typeface="+mn-ea"/>
                        </a:rPr>
                        <a:t>MVP (Model View Presenter) design pattern</a:t>
                      </a:r>
                      <a:endParaRPr lang="en-US" dirty="0"/>
                    </a:p>
                  </a:txBody>
                  <a:tcPr/>
                </a:tc>
                <a:tc>
                  <a:txBody>
                    <a:bodyPr/>
                    <a:lstStyle/>
                    <a:p>
                      <a:r>
                        <a:rPr lang="x-none" altLang="en-US"/>
                        <a:t>It can be used for developing stable and efficient HMI applications</a:t>
                      </a:r>
                      <a:endParaRPr lang="x-none" altLang="en-US"/>
                    </a:p>
                  </a:txBody>
                  <a:tcPr/>
                </a:tc>
              </a:tr>
              <a:tr h="370840">
                <a:tc>
                  <a:txBody>
                    <a:bodyPr/>
                    <a:lstStyle/>
                    <a:p>
                      <a:endParaRPr lang="x-none" altLang="en-US"/>
                    </a:p>
                  </a:txBody>
                  <a:tcPr/>
                </a:tc>
                <a:tc>
                  <a:txBody>
                    <a:bodyPr/>
                    <a:lstStyle/>
                    <a:p>
                      <a:endParaRPr lang="x-none" altLang="en-US"/>
                    </a:p>
                  </a:txBody>
                  <a:tcPr/>
                </a:tc>
                <a:tc>
                  <a:txBody>
                    <a:bodyPr/>
                    <a:lstStyle/>
                    <a:p>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Product Deployment</a:t>
            </a:r>
            <a:endParaRPr lang="en-US" dirty="0"/>
          </a:p>
        </p:txBody>
      </p:sp>
      <p:sp>
        <p:nvSpPr>
          <p:cNvPr id="3" name="Content Placeholder 2"/>
          <p:cNvSpPr>
            <a:spLocks noGrp="1"/>
          </p:cNvSpPr>
          <p:nvPr>
            <p:ph sz="half" idx="2"/>
          </p:nvPr>
        </p:nvSpPr>
        <p:spPr/>
        <p:txBody>
          <a:bodyPr/>
          <a:lstStyle/>
          <a:p>
            <a:pPr marL="0" indent="0">
              <a:buNone/>
            </a:pPr>
            <a:r>
              <a:rPr lang="x-none" altLang="en-US"/>
              <a:t>The application will include three APKs, </a:t>
            </a:r>
            <a:endParaRPr lang="x-none" altLang="en-US"/>
          </a:p>
          <a:p>
            <a:pPr marL="342900" indent="-342900"/>
            <a:r>
              <a:rPr lang="x-none" altLang="en-US">
                <a:sym typeface="+mn-ea"/>
              </a:rPr>
              <a:t>InternetRadio-2.5.0-debug.apk</a:t>
            </a:r>
            <a:endParaRPr lang="x-none" altLang="en-US" dirty="0"/>
          </a:p>
          <a:p>
            <a:pPr marL="342900" indent="-342900"/>
            <a:r>
              <a:rPr lang="x-none" altLang="en-US">
                <a:sym typeface="+mn-ea"/>
              </a:rPr>
              <a:t>InternetRadioClient-1.5.0-debug.apk</a:t>
            </a:r>
            <a:endParaRPr lang="x-none" altLang="en-US" dirty="0"/>
          </a:p>
          <a:p>
            <a:pPr marL="342900" indent="-342900"/>
            <a:r>
              <a:rPr lang="x-none" altLang="en-US">
                <a:sym typeface="+mn-ea"/>
              </a:rPr>
              <a:t>InternetRadioPlayerService-1.5.0-debug.apk</a:t>
            </a:r>
            <a:endParaRPr lang="x-none" altLang="en-US">
              <a:sym typeface="+mn-ea"/>
            </a:endParaRPr>
          </a:p>
          <a:p>
            <a:pPr marL="0" indent="0">
              <a:buNone/>
            </a:pPr>
            <a:endParaRPr lang="x-none" altLang="en-US">
              <a:sym typeface="+mn-ea"/>
            </a:endParaRPr>
          </a:p>
          <a:p>
            <a:pPr marL="0" indent="0">
              <a:buNone/>
            </a:pPr>
            <a:r>
              <a:rPr lang="x-none" altLang="en-US">
                <a:sym typeface="+mn-ea"/>
              </a:rPr>
              <a:t>Need to install all APKs for the proper working of the streaming application</a:t>
            </a:r>
            <a:endParaRPr lang="x-none" altLang="en-US" dirty="0">
              <a:sym typeface="+mn-ea"/>
            </a:endParaRPr>
          </a:p>
          <a:p>
            <a:endParaRPr lang="x-none" altLang="en-US"/>
          </a:p>
        </p:txBody>
      </p:sp>
      <p:sp>
        <p:nvSpPr>
          <p:cNvPr id="4" name="Text Placeholder 3"/>
          <p:cNvSpPr>
            <a:spLocks noGrp="1"/>
          </p:cNvSpPr>
          <p:nvPr>
            <p:ph type="body" sz="quarter" idx="3"/>
          </p:nvPr>
        </p:nvSpPr>
        <p:spPr>
          <a:xfrm>
            <a:off x="6172200" y="1579565"/>
            <a:ext cx="5756448" cy="823912"/>
          </a:xfrm>
        </p:spPr>
        <p:txBody>
          <a:bodyPr/>
          <a:lstStyle/>
          <a:p>
            <a:r>
              <a:rPr lang="en-US" dirty="0" smtClean="0"/>
              <a:t>Value Added to QuEST / Customer</a:t>
            </a:r>
            <a:endParaRPr lang="en-US" dirty="0"/>
          </a:p>
        </p:txBody>
      </p:sp>
      <p:sp>
        <p:nvSpPr>
          <p:cNvPr id="5" name="Content Placeholder 4"/>
          <p:cNvSpPr>
            <a:spLocks noGrp="1"/>
          </p:cNvSpPr>
          <p:nvPr>
            <p:ph sz="quarter" idx="4"/>
          </p:nvPr>
        </p:nvSpPr>
        <p:spPr/>
        <p:txBody>
          <a:bodyPr/>
          <a:lstStyle/>
          <a:p>
            <a:pPr marL="342900" indent="-342900"/>
            <a:r>
              <a:rPr lang="x-none" altLang="en-US"/>
              <a:t>Can be use internet radio as a entertainment source in automotive infotainment system like other media sources FM, SXM etc.</a:t>
            </a:r>
            <a:endParaRPr lang="x-none" altLang="en-US"/>
          </a:p>
          <a:p>
            <a:pPr marL="342900" indent="-342900"/>
            <a:endParaRPr lang="x-none" altLang="en-US"/>
          </a:p>
          <a:p>
            <a:pPr marL="342900" indent="-342900"/>
            <a:r>
              <a:rPr lang="x-none" altLang="en-US"/>
              <a:t>The proposed soution can be used as a reusable component for developing efficient and robust audio streaming applications.</a:t>
            </a:r>
            <a:endParaRPr lang="x-none" altLang="en-US"/>
          </a:p>
        </p:txBody>
      </p:sp>
      <p:sp>
        <p:nvSpPr>
          <p:cNvPr id="6" name="Title 5"/>
          <p:cNvSpPr>
            <a:spLocks noGrp="1"/>
          </p:cNvSpPr>
          <p:nvPr>
            <p:ph type="title"/>
          </p:nvPr>
        </p:nvSpPr>
        <p:spPr/>
        <p:txBody>
          <a:bodyPr/>
          <a:lstStyle/>
          <a:p>
            <a:r>
              <a:rPr lang="en-US" dirty="0" smtClean="0"/>
              <a:t>Business Case</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r>
              <a:rPr lang="x-none" altLang="en-US"/>
              <a:t>Got some idea about the structure of audio streaming applications for automotive infotainment systems and also familiarized with android framework component MediaBrowserServiceCompat. </a:t>
            </a:r>
            <a:endParaRPr lang="x-none" altLang="en-US"/>
          </a:p>
          <a:p>
            <a:r>
              <a:rPr lang="x-none" altLang="en-US"/>
              <a:t>Taking challenges and making it happen.</a:t>
            </a:r>
            <a:endParaRPr lang="x-none" altLang="en-US"/>
          </a:p>
          <a:p>
            <a:r>
              <a:rPr lang="x-none" altLang="en-US"/>
              <a:t>Developing an idea within limited time and limited resources.</a:t>
            </a:r>
            <a:endParaRPr lang="x-none" altLang="en-US"/>
          </a:p>
          <a:p>
            <a:endParaRPr lang="x-none" altLang="en-US"/>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6172835" y="2404110"/>
            <a:ext cx="5300345" cy="3904615"/>
          </a:xfrm>
        </p:spPr>
        <p:txBody>
          <a:bodyPr/>
          <a:lstStyle/>
          <a:p>
            <a:r>
              <a:rPr lang="en-US"/>
              <a:t>Internet Radio is not a widely used entertainment source </a:t>
            </a:r>
            <a:r>
              <a:rPr lang="x-none" altLang="en-US"/>
              <a:t>in automotive infotainment systems</a:t>
            </a:r>
            <a:r>
              <a:rPr lang="en-US"/>
              <a:t>, </a:t>
            </a:r>
            <a:r>
              <a:rPr lang="x-none" altLang="en-US"/>
              <a:t>S</a:t>
            </a:r>
            <a:r>
              <a:rPr lang="en-US"/>
              <a:t>o currently there are not much solutions are available for handling of Internet Radio streaming </a:t>
            </a:r>
            <a:r>
              <a:rPr lang="x-none" altLang="en-US"/>
              <a:t>in automotive industry. So, expects a big developement scope in this area. </a:t>
            </a:r>
            <a:endParaRPr lang="x-none" altLang="en-US"/>
          </a:p>
          <a:p>
            <a:endParaRPr lang="x-none" altLang="en-US"/>
          </a:p>
          <a:p>
            <a:r>
              <a:rPr lang="x-none" altLang="en-US"/>
              <a:t>Also MediaBrowserServiceCompat can be used for developing efficient music streaming applications.</a:t>
            </a:r>
            <a:endParaRPr lang="x-none" altLang="en-US"/>
          </a:p>
        </p:txBody>
      </p:sp>
      <p:sp>
        <p:nvSpPr>
          <p:cNvPr id="6" name="Title 5"/>
          <p:cNvSpPr>
            <a:spLocks noGrp="1"/>
          </p:cNvSpPr>
          <p:nvPr>
            <p:ph type="title"/>
          </p:nvPr>
        </p:nvSpPr>
        <p:spPr/>
        <p:txBody>
          <a:bodyPr/>
          <a:lstStyle/>
          <a:p>
            <a:r>
              <a:rPr lang="en-US" dirty="0" smtClean="0"/>
              <a:t>Learning Points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Experience</a:t>
            </a:r>
            <a:endParaRPr lang="en-US" dirty="0"/>
          </a:p>
        </p:txBody>
      </p:sp>
      <p:pic>
        <p:nvPicPr>
          <p:cNvPr id="3" name="Picture Placeholder 2" descr="IMG-20201214-WA0107"/>
          <p:cNvPicPr>
            <a:picLocks noChangeAspect="1"/>
          </p:cNvPicPr>
          <p:nvPr>
            <p:ph type="pic" idx="1"/>
          </p:nvPr>
        </p:nvPicPr>
        <p:blipFill>
          <a:blip r:embed="rId1"/>
          <a:stretch>
            <a:fillRect/>
          </a:stretch>
        </p:blipFill>
        <p:spPr>
          <a:xfrm>
            <a:off x="6833870" y="1452880"/>
            <a:ext cx="2870835" cy="4873625"/>
          </a:xfrm>
          <a:prstGeom prst="rect">
            <a:avLst/>
          </a:prstGeom>
        </p:spPr>
      </p:pic>
      <p:sp>
        <p:nvSpPr>
          <p:cNvPr id="5" name="Content Placeholder 4"/>
          <p:cNvSpPr>
            <a:spLocks noGrp="1"/>
          </p:cNvSpPr>
          <p:nvPr>
            <p:ph type="body" sz="half" idx="2"/>
          </p:nvPr>
        </p:nvSpPr>
        <p:spPr/>
        <p:txBody>
          <a:bodyPr/>
          <a:lstStyle/>
          <a:p>
            <a:r>
              <a:rPr lang="x-none" altLang="en-US" b="1" dirty="0"/>
              <a:t>It was a great experiece to work with a team whose members are staying in different locations. Coordinating and management of time while working in different remote locations was also a new challenge.</a:t>
            </a:r>
            <a:endParaRPr lang="x-none" altLang="en-US" b="1" dirty="0"/>
          </a:p>
          <a:p>
            <a:r>
              <a:rPr lang="x-none" altLang="en-US" b="1" dirty="0"/>
              <a:t>Overall it was a fun yet a challenging experience for us all.</a:t>
            </a:r>
            <a:endParaRPr lang="x-none" alt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3510</Words>
  <Application>Kingsoft Office WPP</Application>
  <PresentationFormat>Widescreen</PresentationFormat>
  <Paragraphs>145</Paragraphs>
  <Slides>9</Slides>
  <Notes>8</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theme</vt:lpstr>
      <vt:lpstr>Internet Radio Streaming Application using MediaBrowserServiceCompat</vt:lpstr>
      <vt:lpstr>PowerPoint 演示文稿</vt:lpstr>
      <vt:lpstr>Scope</vt:lpstr>
      <vt:lpstr>System Architecture</vt:lpstr>
      <vt:lpstr>Technology Choices</vt:lpstr>
      <vt:lpstr>Business Case</vt:lpstr>
      <vt:lpstr>Learning Points</vt:lpstr>
      <vt:lpstr>The Experience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quest</cp:lastModifiedBy>
  <cp:revision>18</cp:revision>
  <cp:lastPrinted>2020-12-15T01:38:09Z</cp:lastPrinted>
  <dcterms:created xsi:type="dcterms:W3CDTF">2020-12-15T01:38:09Z</dcterms:created>
  <dcterms:modified xsi:type="dcterms:W3CDTF">2020-12-15T01:38:09Z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