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3"/>
  </p:notesMasterIdLst>
  <p:handoutMasterIdLst>
    <p:handoutMasterId r:id="rId14"/>
  </p:handoutMasterIdLst>
  <p:sldIdLst>
    <p:sldId id="603" r:id="rId6"/>
    <p:sldId id="2417" r:id="rId7"/>
    <p:sldId id="259" r:id="rId8"/>
    <p:sldId id="2437" r:id="rId9"/>
    <p:sldId id="2423" r:id="rId10"/>
    <p:sldId id="582" r:id="rId11"/>
    <p:sldId id="2419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NVIDIA/repositories?q=cosmos" TargetMode="External"/><Relationship Id="rId2" Type="http://schemas.openxmlformats.org/officeDocument/2006/relationships/hyperlink" Target="https://github.com/NVIDIA/Cosm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VIDIA Launches Cosmos, A Family of Open-Source Video Generation Models  Trained on 20 Million Hours Video Data - DigiAlps LTD">
            <a:extLst>
              <a:ext uri="{FF2B5EF4-FFF2-40B4-BE49-F238E27FC236}">
                <a16:creationId xmlns:a16="http://schemas.microsoft.com/office/drawing/2014/main" id="{7F2883EB-0CE1-BF88-E0AD-8118B99A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003461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171769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6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80" y="5268519"/>
            <a:ext cx="895099" cy="89509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271858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NVIDIA</a:t>
            </a:r>
            <a:r>
              <a:rPr lang="zh-CN" altLang="en-US" sz="8800" dirty="0">
                <a:solidFill>
                  <a:schemeClr val="tx2"/>
                </a:solidFill>
              </a:rPr>
              <a:t> </a:t>
            </a:r>
            <a:r>
              <a:rPr lang="en-US" altLang="zh-CN" sz="8800" dirty="0">
                <a:solidFill>
                  <a:schemeClr val="tx2"/>
                </a:solidFill>
              </a:rPr>
              <a:t>COSMOS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 </a:t>
            </a:r>
            <a:r>
              <a:rPr lang="zh-CN" altLang="en-US" sz="8800" dirty="0">
                <a:solidFill>
                  <a:schemeClr val="tx2"/>
                </a:solidFill>
              </a:rPr>
              <a:t>世界模型深度解读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4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/>
              <a:t>什么是世界模型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WFM</a:t>
            </a:r>
            <a:r>
              <a:rPr lang="zh-CN" altLang="en-US" sz="2400" dirty="0"/>
              <a:t>（</a:t>
            </a:r>
            <a:r>
              <a:rPr lang="en-US" altLang="zh-CN" sz="2400" dirty="0"/>
              <a:t>World</a:t>
            </a:r>
            <a:r>
              <a:rPr lang="zh-CN" altLang="en-US" sz="2400" dirty="0"/>
              <a:t> </a:t>
            </a:r>
            <a:r>
              <a:rPr lang="en-US" altLang="zh-CN" sz="2400" dirty="0"/>
              <a:t>Foundation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）</a:t>
            </a:r>
            <a:endParaRPr lang="en-US" altLang="zh-CN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/>
              <a:t> COSMOS</a:t>
            </a:r>
            <a:r>
              <a:rPr lang="zh-CN" altLang="en-US" sz="2400" dirty="0"/>
              <a:t> </a:t>
            </a:r>
            <a:r>
              <a:rPr lang="en-US" altLang="zh-CN" sz="2400" dirty="0"/>
              <a:t>NV</a:t>
            </a:r>
            <a:r>
              <a:rPr lang="zh-CN" altLang="en-US" sz="2400" dirty="0"/>
              <a:t>官网解读</a:t>
            </a:r>
            <a:endParaRPr lang="en-US" altLang="zh-CN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/>
              <a:t> COSMOS</a:t>
            </a:r>
            <a:r>
              <a:rPr lang="zh-CN" altLang="en-US" sz="2400" dirty="0"/>
              <a:t> 技术论文分析</a:t>
            </a:r>
            <a:endParaRPr lang="en-US" altLang="zh-CN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/>
              <a:t> COSMOS</a:t>
            </a:r>
            <a:r>
              <a:rPr lang="zh-CN" altLang="en-US" sz="2400" dirty="0"/>
              <a:t> 对产业影响与思考</a:t>
            </a:r>
            <a:endParaRPr lang="en-US" altLang="zh-CN" sz="24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什么是世界模型？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WFM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EB158A8-1680-1702-468B-6E8D90DB3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96B8A-25F8-5CF0-B4B9-C95E0D66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4" y="1246909"/>
            <a:ext cx="11338673" cy="51081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B46787-C64E-A0E3-A455-103991D24B28}"/>
              </a:ext>
            </a:extLst>
          </p:cNvPr>
          <p:cNvSpPr/>
          <p:nvPr/>
        </p:nvSpPr>
        <p:spPr>
          <a:xfrm>
            <a:off x="4465982" y="4995747"/>
            <a:ext cx="7392039" cy="1494263"/>
          </a:xfrm>
          <a:custGeom>
            <a:avLst/>
            <a:gdLst>
              <a:gd name="connsiteX0" fmla="*/ 0 w 7392039"/>
              <a:gd name="connsiteY0" fmla="*/ 0 h 1494263"/>
              <a:gd name="connsiteX1" fmla="*/ 819844 w 7392039"/>
              <a:gd name="connsiteY1" fmla="*/ 0 h 1494263"/>
              <a:gd name="connsiteX2" fmla="*/ 1639689 w 7392039"/>
              <a:gd name="connsiteY2" fmla="*/ 0 h 1494263"/>
              <a:gd name="connsiteX3" fmla="*/ 2311692 w 7392039"/>
              <a:gd name="connsiteY3" fmla="*/ 0 h 1494263"/>
              <a:gd name="connsiteX4" fmla="*/ 3057616 w 7392039"/>
              <a:gd name="connsiteY4" fmla="*/ 0 h 1494263"/>
              <a:gd name="connsiteX5" fmla="*/ 3655699 w 7392039"/>
              <a:gd name="connsiteY5" fmla="*/ 0 h 1494263"/>
              <a:gd name="connsiteX6" fmla="*/ 4327703 w 7392039"/>
              <a:gd name="connsiteY6" fmla="*/ 0 h 1494263"/>
              <a:gd name="connsiteX7" fmla="*/ 5147547 w 7392039"/>
              <a:gd name="connsiteY7" fmla="*/ 0 h 1494263"/>
              <a:gd name="connsiteX8" fmla="*/ 5671710 w 7392039"/>
              <a:gd name="connsiteY8" fmla="*/ 0 h 1494263"/>
              <a:gd name="connsiteX9" fmla="*/ 6417634 w 7392039"/>
              <a:gd name="connsiteY9" fmla="*/ 0 h 1494263"/>
              <a:gd name="connsiteX10" fmla="*/ 7392039 w 7392039"/>
              <a:gd name="connsiteY10" fmla="*/ 0 h 1494263"/>
              <a:gd name="connsiteX11" fmla="*/ 7392039 w 7392039"/>
              <a:gd name="connsiteY11" fmla="*/ 498088 h 1494263"/>
              <a:gd name="connsiteX12" fmla="*/ 7392039 w 7392039"/>
              <a:gd name="connsiteY12" fmla="*/ 996175 h 1494263"/>
              <a:gd name="connsiteX13" fmla="*/ 7392039 w 7392039"/>
              <a:gd name="connsiteY13" fmla="*/ 1494263 h 1494263"/>
              <a:gd name="connsiteX14" fmla="*/ 6572195 w 7392039"/>
              <a:gd name="connsiteY14" fmla="*/ 1494263 h 1494263"/>
              <a:gd name="connsiteX15" fmla="*/ 5900191 w 7392039"/>
              <a:gd name="connsiteY15" fmla="*/ 1494263 h 1494263"/>
              <a:gd name="connsiteX16" fmla="*/ 5228188 w 7392039"/>
              <a:gd name="connsiteY16" fmla="*/ 1494263 h 1494263"/>
              <a:gd name="connsiteX17" fmla="*/ 4556184 w 7392039"/>
              <a:gd name="connsiteY17" fmla="*/ 1494263 h 1494263"/>
              <a:gd name="connsiteX18" fmla="*/ 3884180 w 7392039"/>
              <a:gd name="connsiteY18" fmla="*/ 1494263 h 1494263"/>
              <a:gd name="connsiteX19" fmla="*/ 3286097 w 7392039"/>
              <a:gd name="connsiteY19" fmla="*/ 1494263 h 1494263"/>
              <a:gd name="connsiteX20" fmla="*/ 2540173 w 7392039"/>
              <a:gd name="connsiteY20" fmla="*/ 1494263 h 1494263"/>
              <a:gd name="connsiteX21" fmla="*/ 1868170 w 7392039"/>
              <a:gd name="connsiteY21" fmla="*/ 1494263 h 1494263"/>
              <a:gd name="connsiteX22" fmla="*/ 1048326 w 7392039"/>
              <a:gd name="connsiteY22" fmla="*/ 1494263 h 1494263"/>
              <a:gd name="connsiteX23" fmla="*/ 0 w 7392039"/>
              <a:gd name="connsiteY23" fmla="*/ 1494263 h 1494263"/>
              <a:gd name="connsiteX24" fmla="*/ 0 w 7392039"/>
              <a:gd name="connsiteY24" fmla="*/ 981233 h 1494263"/>
              <a:gd name="connsiteX25" fmla="*/ 0 w 7392039"/>
              <a:gd name="connsiteY25" fmla="*/ 483145 h 1494263"/>
              <a:gd name="connsiteX26" fmla="*/ 0 w 7392039"/>
              <a:gd name="connsiteY26" fmla="*/ 0 h 14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392039" h="1494263" fill="none" extrusionOk="0">
                <a:moveTo>
                  <a:pt x="0" y="0"/>
                </a:moveTo>
                <a:cubicBezTo>
                  <a:pt x="217947" y="-8571"/>
                  <a:pt x="597886" y="-38739"/>
                  <a:pt x="819844" y="0"/>
                </a:cubicBezTo>
                <a:cubicBezTo>
                  <a:pt x="1041802" y="38739"/>
                  <a:pt x="1299512" y="-29007"/>
                  <a:pt x="1639689" y="0"/>
                </a:cubicBezTo>
                <a:cubicBezTo>
                  <a:pt x="1979867" y="29007"/>
                  <a:pt x="2170490" y="-2868"/>
                  <a:pt x="2311692" y="0"/>
                </a:cubicBezTo>
                <a:cubicBezTo>
                  <a:pt x="2452894" y="2868"/>
                  <a:pt x="2843799" y="6526"/>
                  <a:pt x="3057616" y="0"/>
                </a:cubicBezTo>
                <a:cubicBezTo>
                  <a:pt x="3271433" y="-6526"/>
                  <a:pt x="3458434" y="28638"/>
                  <a:pt x="3655699" y="0"/>
                </a:cubicBezTo>
                <a:cubicBezTo>
                  <a:pt x="3852964" y="-28638"/>
                  <a:pt x="4103440" y="32331"/>
                  <a:pt x="4327703" y="0"/>
                </a:cubicBezTo>
                <a:cubicBezTo>
                  <a:pt x="4551966" y="-32331"/>
                  <a:pt x="4871116" y="6299"/>
                  <a:pt x="5147547" y="0"/>
                </a:cubicBezTo>
                <a:cubicBezTo>
                  <a:pt x="5423978" y="-6299"/>
                  <a:pt x="5509407" y="13434"/>
                  <a:pt x="5671710" y="0"/>
                </a:cubicBezTo>
                <a:cubicBezTo>
                  <a:pt x="5834013" y="-13434"/>
                  <a:pt x="6163332" y="-37101"/>
                  <a:pt x="6417634" y="0"/>
                </a:cubicBezTo>
                <a:cubicBezTo>
                  <a:pt x="6671936" y="37101"/>
                  <a:pt x="6958165" y="-35370"/>
                  <a:pt x="7392039" y="0"/>
                </a:cubicBezTo>
                <a:cubicBezTo>
                  <a:pt x="7401993" y="152485"/>
                  <a:pt x="7401131" y="351381"/>
                  <a:pt x="7392039" y="498088"/>
                </a:cubicBezTo>
                <a:cubicBezTo>
                  <a:pt x="7382947" y="644795"/>
                  <a:pt x="7382978" y="782418"/>
                  <a:pt x="7392039" y="996175"/>
                </a:cubicBezTo>
                <a:cubicBezTo>
                  <a:pt x="7401100" y="1209932"/>
                  <a:pt x="7411907" y="1305101"/>
                  <a:pt x="7392039" y="1494263"/>
                </a:cubicBezTo>
                <a:cubicBezTo>
                  <a:pt x="7085460" y="1532204"/>
                  <a:pt x="6916038" y="1514588"/>
                  <a:pt x="6572195" y="1494263"/>
                </a:cubicBezTo>
                <a:cubicBezTo>
                  <a:pt x="6228352" y="1473938"/>
                  <a:pt x="6040777" y="1508542"/>
                  <a:pt x="5900191" y="1494263"/>
                </a:cubicBezTo>
                <a:cubicBezTo>
                  <a:pt x="5759605" y="1479984"/>
                  <a:pt x="5421620" y="1520332"/>
                  <a:pt x="5228188" y="1494263"/>
                </a:cubicBezTo>
                <a:cubicBezTo>
                  <a:pt x="5034756" y="1468194"/>
                  <a:pt x="4737315" y="1494595"/>
                  <a:pt x="4556184" y="1494263"/>
                </a:cubicBezTo>
                <a:cubicBezTo>
                  <a:pt x="4375053" y="1493931"/>
                  <a:pt x="4079410" y="1513705"/>
                  <a:pt x="3884180" y="1494263"/>
                </a:cubicBezTo>
                <a:cubicBezTo>
                  <a:pt x="3688950" y="1474821"/>
                  <a:pt x="3489455" y="1511096"/>
                  <a:pt x="3286097" y="1494263"/>
                </a:cubicBezTo>
                <a:cubicBezTo>
                  <a:pt x="3082739" y="1477430"/>
                  <a:pt x="2730755" y="1496151"/>
                  <a:pt x="2540173" y="1494263"/>
                </a:cubicBezTo>
                <a:cubicBezTo>
                  <a:pt x="2349591" y="1492375"/>
                  <a:pt x="2134779" y="1498173"/>
                  <a:pt x="1868170" y="1494263"/>
                </a:cubicBezTo>
                <a:cubicBezTo>
                  <a:pt x="1601561" y="1490353"/>
                  <a:pt x="1354178" y="1517224"/>
                  <a:pt x="1048326" y="1494263"/>
                </a:cubicBezTo>
                <a:cubicBezTo>
                  <a:pt x="742474" y="1471302"/>
                  <a:pt x="447386" y="1532425"/>
                  <a:pt x="0" y="1494263"/>
                </a:cubicBezTo>
                <a:cubicBezTo>
                  <a:pt x="-3174" y="1355930"/>
                  <a:pt x="292" y="1150436"/>
                  <a:pt x="0" y="981233"/>
                </a:cubicBezTo>
                <a:cubicBezTo>
                  <a:pt x="-292" y="812030"/>
                  <a:pt x="-2037" y="722872"/>
                  <a:pt x="0" y="483145"/>
                </a:cubicBezTo>
                <a:cubicBezTo>
                  <a:pt x="2037" y="243418"/>
                  <a:pt x="-4548" y="205901"/>
                  <a:pt x="0" y="0"/>
                </a:cubicBezTo>
                <a:close/>
              </a:path>
              <a:path w="7392039" h="1494263" stroke="0" extrusionOk="0">
                <a:moveTo>
                  <a:pt x="0" y="0"/>
                </a:moveTo>
                <a:cubicBezTo>
                  <a:pt x="140553" y="19257"/>
                  <a:pt x="402861" y="-8494"/>
                  <a:pt x="598083" y="0"/>
                </a:cubicBezTo>
                <a:cubicBezTo>
                  <a:pt x="793305" y="8494"/>
                  <a:pt x="840539" y="-5882"/>
                  <a:pt x="1048326" y="0"/>
                </a:cubicBezTo>
                <a:cubicBezTo>
                  <a:pt x="1256113" y="5882"/>
                  <a:pt x="1600661" y="27409"/>
                  <a:pt x="1868170" y="0"/>
                </a:cubicBezTo>
                <a:cubicBezTo>
                  <a:pt x="2135679" y="-27409"/>
                  <a:pt x="2263587" y="14031"/>
                  <a:pt x="2466253" y="0"/>
                </a:cubicBezTo>
                <a:cubicBezTo>
                  <a:pt x="2668919" y="-14031"/>
                  <a:pt x="2850592" y="21508"/>
                  <a:pt x="3064336" y="0"/>
                </a:cubicBezTo>
                <a:cubicBezTo>
                  <a:pt x="3278080" y="-21508"/>
                  <a:pt x="3524860" y="15244"/>
                  <a:pt x="3884180" y="0"/>
                </a:cubicBezTo>
                <a:cubicBezTo>
                  <a:pt x="4243500" y="-15244"/>
                  <a:pt x="4221133" y="13523"/>
                  <a:pt x="4408343" y="0"/>
                </a:cubicBezTo>
                <a:cubicBezTo>
                  <a:pt x="4595553" y="-13523"/>
                  <a:pt x="5060131" y="16276"/>
                  <a:pt x="5228188" y="0"/>
                </a:cubicBezTo>
                <a:cubicBezTo>
                  <a:pt x="5396245" y="-16276"/>
                  <a:pt x="5820593" y="-10124"/>
                  <a:pt x="6048032" y="0"/>
                </a:cubicBezTo>
                <a:cubicBezTo>
                  <a:pt x="6275471" y="10124"/>
                  <a:pt x="6535911" y="14181"/>
                  <a:pt x="6720035" y="0"/>
                </a:cubicBezTo>
                <a:cubicBezTo>
                  <a:pt x="6904159" y="-14181"/>
                  <a:pt x="7213414" y="8529"/>
                  <a:pt x="7392039" y="0"/>
                </a:cubicBezTo>
                <a:cubicBezTo>
                  <a:pt x="7372199" y="223495"/>
                  <a:pt x="7399565" y="305531"/>
                  <a:pt x="7392039" y="483145"/>
                </a:cubicBezTo>
                <a:cubicBezTo>
                  <a:pt x="7384513" y="660759"/>
                  <a:pt x="7380125" y="743969"/>
                  <a:pt x="7392039" y="936405"/>
                </a:cubicBezTo>
                <a:cubicBezTo>
                  <a:pt x="7403953" y="1128841"/>
                  <a:pt x="7394950" y="1293946"/>
                  <a:pt x="7392039" y="1494263"/>
                </a:cubicBezTo>
                <a:cubicBezTo>
                  <a:pt x="7079842" y="1525256"/>
                  <a:pt x="6949928" y="1479472"/>
                  <a:pt x="6720035" y="1494263"/>
                </a:cubicBezTo>
                <a:cubicBezTo>
                  <a:pt x="6490142" y="1509054"/>
                  <a:pt x="6221990" y="1469648"/>
                  <a:pt x="6048032" y="1494263"/>
                </a:cubicBezTo>
                <a:cubicBezTo>
                  <a:pt x="5874074" y="1518878"/>
                  <a:pt x="5499840" y="1457829"/>
                  <a:pt x="5228188" y="1494263"/>
                </a:cubicBezTo>
                <a:cubicBezTo>
                  <a:pt x="4956536" y="1530697"/>
                  <a:pt x="4835482" y="1482791"/>
                  <a:pt x="4556184" y="1494263"/>
                </a:cubicBezTo>
                <a:cubicBezTo>
                  <a:pt x="4276886" y="1505735"/>
                  <a:pt x="4214137" y="1515510"/>
                  <a:pt x="4105942" y="1494263"/>
                </a:cubicBezTo>
                <a:cubicBezTo>
                  <a:pt x="3997747" y="1473016"/>
                  <a:pt x="3755379" y="1491086"/>
                  <a:pt x="3581779" y="1494263"/>
                </a:cubicBezTo>
                <a:cubicBezTo>
                  <a:pt x="3408179" y="1497440"/>
                  <a:pt x="2958209" y="1469442"/>
                  <a:pt x="2761935" y="1494263"/>
                </a:cubicBezTo>
                <a:cubicBezTo>
                  <a:pt x="2565661" y="1519084"/>
                  <a:pt x="2318431" y="1508864"/>
                  <a:pt x="2089931" y="1494263"/>
                </a:cubicBezTo>
                <a:cubicBezTo>
                  <a:pt x="1861431" y="1479662"/>
                  <a:pt x="1804205" y="1506090"/>
                  <a:pt x="1565768" y="1494263"/>
                </a:cubicBezTo>
                <a:cubicBezTo>
                  <a:pt x="1327331" y="1482436"/>
                  <a:pt x="1150254" y="1501109"/>
                  <a:pt x="893765" y="1494263"/>
                </a:cubicBezTo>
                <a:cubicBezTo>
                  <a:pt x="637276" y="1487417"/>
                  <a:pt x="413661" y="1529027"/>
                  <a:pt x="0" y="1494263"/>
                </a:cubicBezTo>
                <a:cubicBezTo>
                  <a:pt x="15869" y="1392692"/>
                  <a:pt x="-19504" y="1262767"/>
                  <a:pt x="0" y="1041003"/>
                </a:cubicBezTo>
                <a:cubicBezTo>
                  <a:pt x="19504" y="819239"/>
                  <a:pt x="-23878" y="737381"/>
                  <a:pt x="0" y="527973"/>
                </a:cubicBezTo>
                <a:cubicBezTo>
                  <a:pt x="23878" y="318565"/>
                  <a:pt x="23466" y="131879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solidFill>
              <a:srgbClr val="66BA3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74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0D5CE8-C51F-F19D-2C08-13B50F57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6B900"/>
                </a:solidFill>
                <a:latin typeface="Lexend" pitchFamily="2" charset="0"/>
                <a:ea typeface="PingFang SC" panose="020B0400000000000000" pitchFamily="34" charset="-122"/>
              </a:rPr>
              <a:t>留给读者思考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B32E37-75E3-D4FE-92FE-12956B0E7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dirty="0"/>
              <a:t>DeepSeek-R1</a:t>
            </a:r>
            <a:r>
              <a:rPr lang="zh-CN" altLang="en-US" dirty="0"/>
              <a:t> 如何通过引入冷启动数据来提高推理性能？这个方法是否适用于多模态大模型？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dirty="0"/>
              <a:t>DeepSeek-R1</a:t>
            </a:r>
            <a:r>
              <a:rPr lang="zh-CN" altLang="en-US" dirty="0"/>
              <a:t> 相比之前的版本在哪些方面有所改进？它在</a:t>
            </a:r>
            <a:r>
              <a:rPr lang="en-US" altLang="zh-CN" dirty="0"/>
              <a:t>STEM</a:t>
            </a:r>
            <a:r>
              <a:rPr lang="zh-CN" altLang="en-US" dirty="0"/>
              <a:t>相关问题上的表现为什么更好？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文章提到 </a:t>
            </a:r>
            <a:r>
              <a:rPr lang="en-US" altLang="zh-CN" dirty="0"/>
              <a:t>DeepSeek-R1</a:t>
            </a:r>
            <a:r>
              <a:rPr lang="zh-CN" altLang="en-US" dirty="0"/>
              <a:t> 在某些任务上表现不如 </a:t>
            </a:r>
            <a:r>
              <a:rPr lang="en-US" altLang="zh-CN" dirty="0"/>
              <a:t>DeepSeek-V3</a:t>
            </a:r>
            <a:r>
              <a:rPr lang="zh-CN" altLang="en-US" dirty="0"/>
              <a:t>，这是为什么？有没有改进的方案？</a:t>
            </a:r>
            <a:endParaRPr lang="en-US" altLang="zh-CN" dirty="0"/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79CA10AA-FE02-1324-CA2C-1B07B3AB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3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 链接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" altLang="zh-CN" dirty="0">
                <a:hlinkClick r:id="rId2"/>
              </a:rPr>
              <a:t>https://github.com/NVIDIA/Cosmos</a:t>
            </a:r>
            <a:endParaRPr lang="en" altLang="zh-CN" dirty="0"/>
          </a:p>
          <a:p>
            <a:pPr algn="l"/>
            <a:r>
              <a:rPr lang="en" altLang="zh-CN" dirty="0">
                <a:hlinkClick r:id="rId3"/>
              </a:rPr>
              <a:t>https://github.com/orgs/NVIDIA/repositories?q=cosmos</a:t>
            </a:r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29243</TotalTime>
  <Words>149</Words>
  <Application>Microsoft Macintosh PowerPoint</Application>
  <PresentationFormat>自定义</PresentationFormat>
  <Paragraphs>22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总结与思考</vt:lpstr>
      <vt:lpstr>留给读者思考</vt:lpstr>
      <vt:lpstr>PowerPoint 演示文稿</vt:lpstr>
      <vt:lpstr>Github 链接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9527</cp:revision>
  <cp:lastPrinted>2023-09-08T09:14:01Z</cp:lastPrinted>
  <dcterms:created xsi:type="dcterms:W3CDTF">2020-08-28T08:44:19Z</dcterms:created>
  <dcterms:modified xsi:type="dcterms:W3CDTF">2025-01-20T16:26:25Z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