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theme/theme6.xml" ContentType="application/vnd.openxmlformats-officedocument.theme+xml"/>
  <Override PartName="/ppt/slideLayouts/slideLayout2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4"/>
  </p:notesMasterIdLst>
  <p:handoutMasterIdLst>
    <p:handoutMasterId r:id="rId15"/>
  </p:handoutMasterIdLst>
  <p:sldIdLst>
    <p:sldId id="603" r:id="rId8"/>
    <p:sldId id="2349" r:id="rId9"/>
    <p:sldId id="2351" r:id="rId10"/>
    <p:sldId id="2352" r:id="rId11"/>
    <p:sldId id="2359" r:id="rId12"/>
    <p:sldId id="582" r:id="rId1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221815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7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8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9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2024/8/5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A14EA5B-001B-7848-8C84-FBF877FBA8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5" t="9323" r="125" b="7437"/>
          <a:stretch/>
        </p:blipFill>
        <p:spPr>
          <a:xfrm>
            <a:off x="0" y="-83308"/>
            <a:ext cx="12191999" cy="6943834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72770A60-C1F3-D044-AC43-902A28A2F081}"/>
              </a:ext>
            </a:extLst>
          </p:cNvPr>
          <p:cNvSpPr txBox="1">
            <a:spLocks/>
          </p:cNvSpPr>
          <p:nvPr/>
        </p:nvSpPr>
        <p:spPr>
          <a:xfrm>
            <a:off x="0" y="1366345"/>
            <a:ext cx="12192000" cy="3622415"/>
          </a:xfrm>
          <a:prstGeom prst="rect">
            <a:avLst/>
          </a:prstGeom>
          <a:solidFill>
            <a:srgbClr val="1D1D1A">
              <a:alpha val="69804"/>
            </a:srgbClr>
          </a:soli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algn="ctr"/>
            <a:endParaRPr lang="zh-CN" altLang="en-US" sz="115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5FB090F4-2451-1E4B-9613-439DAA24113B}"/>
              </a:ext>
            </a:extLst>
          </p:cNvPr>
          <p:cNvSpPr txBox="1">
            <a:spLocks/>
          </p:cNvSpPr>
          <p:nvPr/>
        </p:nvSpPr>
        <p:spPr>
          <a:xfrm>
            <a:off x="1191023" y="1646898"/>
            <a:ext cx="6346890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大模型系列 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–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 集合通信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527EA2-2C9D-D54B-8B17-AFE1B5C3919C}"/>
              </a:ext>
            </a:extLst>
          </p:cNvPr>
          <p:cNvSpPr/>
          <p:nvPr/>
        </p:nvSpPr>
        <p:spPr>
          <a:xfrm>
            <a:off x="1023926" y="2653011"/>
            <a:ext cx="9033242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1500" b="1" kern="0" dirty="0">
                <a:solidFill>
                  <a:schemeClr val="tx2"/>
                </a:solidFill>
                <a:latin typeface="+mj-ea"/>
                <a:ea typeface="+mj-ea"/>
              </a:rPr>
              <a:t>集合通信概览</a:t>
            </a:r>
          </a:p>
        </p:txBody>
      </p:sp>
      <p:sp>
        <p:nvSpPr>
          <p:cNvPr id="13" name="文本占位符 1">
            <a:extLst>
              <a:ext uri="{FF2B5EF4-FFF2-40B4-BE49-F238E27FC236}">
                <a16:creationId xmlns:a16="http://schemas.microsoft.com/office/drawing/2014/main" id="{C30038AB-B3BE-FE49-8782-911786361B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2821" y="1765738"/>
            <a:ext cx="2024146" cy="643926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48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E48E808-2D91-4B44-A4EA-64776D2423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9891" y="1807778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F7C1F-A698-C948-823E-FB7788C2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硬件逻辑拓扑：</a:t>
            </a:r>
            <a:r>
              <a:rPr kumimoji="1" lang="en-US" altLang="zh-CN" dirty="0"/>
              <a:t>AI</a:t>
            </a:r>
            <a:r>
              <a:rPr kumimoji="1" lang="zh-CN" altLang="en-US" dirty="0"/>
              <a:t>集群参数面网络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FFED3-80FD-2840-A279-968D349F6F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 err="1"/>
              <a:t>Sphine</a:t>
            </a:r>
            <a:endParaRPr kumimoji="1" lang="en-US" altLang="zh-CN" dirty="0"/>
          </a:p>
          <a:p>
            <a:r>
              <a:rPr kumimoji="1" lang="en-US" altLang="zh-CN" dirty="0"/>
              <a:t>left1</a:t>
            </a:r>
            <a:endParaRPr kumimoji="1"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121F2-45A5-5949-A2B8-06A92802627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zh-CN" altLang="en-US" dirty="0"/>
              <a:t>组网形式：</a:t>
            </a:r>
            <a:r>
              <a:rPr kumimoji="1" lang="en-US" altLang="zh-CN" dirty="0"/>
              <a:t>Fat-Tree</a:t>
            </a:r>
          </a:p>
          <a:p>
            <a:r>
              <a:rPr kumimoji="1" lang="zh-CN" altLang="en-US" dirty="0"/>
              <a:t>参数面：以太网交换机、</a:t>
            </a:r>
            <a:r>
              <a:rPr kumimoji="1" lang="en-US" altLang="zh-CN" dirty="0"/>
              <a:t>CE16800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CE9860</a:t>
            </a:r>
          </a:p>
          <a:p>
            <a:r>
              <a:rPr kumimoji="1" lang="zh-CN" altLang="en-US" dirty="0"/>
              <a:t>组网架构：框盒、盒盒</a:t>
            </a:r>
            <a:endParaRPr kumimoji="1" lang="en-US" altLang="zh-CN" dirty="0"/>
          </a:p>
          <a:p>
            <a:r>
              <a:rPr kumimoji="1" lang="zh-CN" altLang="en-US" dirty="0"/>
              <a:t>互联线缆：光模块、</a:t>
            </a:r>
            <a:r>
              <a:rPr kumimoji="1" lang="en-US" altLang="zh-CN" dirty="0"/>
              <a:t>AOC</a:t>
            </a:r>
            <a:r>
              <a:rPr kumimoji="1" lang="zh-CN" altLang="en-US" dirty="0"/>
              <a:t>、</a:t>
            </a:r>
            <a:r>
              <a:rPr kumimoji="1" lang="en-US" altLang="zh-CN" dirty="0"/>
              <a:t>DAC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636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372F2-16F7-0D4C-A78D-C0B15A8E0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系列服务器迭代：从 </a:t>
            </a:r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A100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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DGX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H100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1102E-5482-CB46-98CD-15EC196C1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A100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 互连：</a:t>
            </a:r>
            <a:r>
              <a:rPr kumimoji="1" lang="en-US" altLang="zh-CN" dirty="0"/>
              <a:t>NV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* </a:t>
            </a:r>
            <a:r>
              <a:rPr kumimoji="1" lang="en-US" altLang="zh-CN" dirty="0"/>
              <a:t>6</a:t>
            </a:r>
          </a:p>
          <a:p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：外置网卡、支持</a:t>
            </a:r>
            <a:r>
              <a:rPr kumimoji="1" lang="en-US" altLang="zh-CN" dirty="0"/>
              <a:t>RoCE/IB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7639D-9B17-E84F-9A0D-B0855B5374E3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/>
              <a:t>DGX</a:t>
            </a:r>
            <a:r>
              <a:rPr kumimoji="1" lang="zh-CN" altLang="en-US" dirty="0"/>
              <a:t> </a:t>
            </a:r>
            <a:r>
              <a:rPr kumimoji="1" lang="en-US" altLang="zh-CN" dirty="0"/>
              <a:t>H100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GPU</a:t>
            </a:r>
            <a:r>
              <a:rPr kumimoji="1" lang="zh-CN" altLang="en-US" dirty="0"/>
              <a:t> 互连：</a:t>
            </a:r>
            <a:r>
              <a:rPr kumimoji="1" lang="en-US" altLang="zh-CN" dirty="0"/>
              <a:t>NV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 * </a:t>
            </a:r>
            <a:r>
              <a:rPr kumimoji="1" lang="en-US" altLang="zh-CN" dirty="0"/>
              <a:t>4</a:t>
            </a:r>
          </a:p>
          <a:p>
            <a:r>
              <a:rPr kumimoji="1" lang="zh-CN" altLang="en-US" dirty="0"/>
              <a:t>网络</a:t>
            </a:r>
            <a:r>
              <a:rPr kumimoji="1" lang="en-US" altLang="zh-CN" dirty="0"/>
              <a:t>IO</a:t>
            </a:r>
            <a:r>
              <a:rPr kumimoji="1" lang="zh-CN" altLang="en-US" dirty="0"/>
              <a:t>：外置网卡、支持</a:t>
            </a:r>
            <a:r>
              <a:rPr kumimoji="1" lang="en-US" altLang="zh-CN" dirty="0"/>
              <a:t>RoCE/IB</a:t>
            </a:r>
            <a:r>
              <a:rPr kumimoji="1" lang="zh-CN" altLang="en-US" dirty="0"/>
              <a:t>（网卡内置</a:t>
            </a:r>
            <a:r>
              <a:rPr kumimoji="1" lang="en-US" altLang="zh-CN" dirty="0"/>
              <a:t>PCIe</a:t>
            </a:r>
            <a:r>
              <a:rPr kumimoji="1" lang="zh-CN" altLang="en-US" dirty="0"/>
              <a:t> </a:t>
            </a:r>
            <a:r>
              <a:rPr kumimoji="1" lang="en-US" altLang="zh-CN" dirty="0"/>
              <a:t>Switch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070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2FF2A-D565-FD4B-9A0D-8D6090418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集群规模扩展互联：</a:t>
            </a:r>
            <a:r>
              <a:rPr kumimoji="1" lang="en-US" altLang="zh-CN" dirty="0"/>
              <a:t>Multi-Rail</a:t>
            </a:r>
            <a:r>
              <a:rPr kumimoji="1" lang="zh-CN" altLang="en-US" dirty="0"/>
              <a:t> </a:t>
            </a:r>
            <a:r>
              <a:rPr kumimoji="1" lang="en-US" altLang="zh-CN" dirty="0"/>
              <a:t>vs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Signal-Rail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05D70F-934F-DE4E-AC14-4916EF04D9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-US" altLang="zh-CN" dirty="0"/>
              <a:t>Multi-Rail</a:t>
            </a:r>
            <a:r>
              <a:rPr kumimoji="1" lang="zh-CN" altLang="en-US" dirty="0"/>
              <a:t> 多轨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架构图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sz="1600" dirty="0"/>
          </a:p>
          <a:p>
            <a:r>
              <a:rPr kumimoji="1" lang="en-US" altLang="zh-CN" sz="1600" dirty="0"/>
              <a:t>TOPO</a:t>
            </a:r>
            <a:r>
              <a:rPr kumimoji="1" lang="zh-CN" altLang="en-US" sz="1600" dirty="0"/>
              <a:t>：两层</a:t>
            </a:r>
            <a:r>
              <a:rPr kumimoji="1" lang="en-US" altLang="zh-CN" sz="1600" dirty="0"/>
              <a:t>Fat-Tree</a:t>
            </a:r>
          </a:p>
          <a:p>
            <a:r>
              <a:rPr kumimoji="1" lang="zh-CN" altLang="en-US" sz="1600" dirty="0"/>
              <a:t>交换机：盒式（</a:t>
            </a:r>
            <a:r>
              <a:rPr kumimoji="1" lang="en-US" altLang="zh-CN" sz="1600" dirty="0"/>
              <a:t>CE9860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32x400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Port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最大规模：</a:t>
            </a:r>
            <a:r>
              <a:rPr kumimoji="1" lang="en-US" altLang="zh-CN" sz="1600" dirty="0"/>
              <a:t>1024</a:t>
            </a:r>
          </a:p>
          <a:p>
            <a:r>
              <a:rPr kumimoji="1" lang="zh-CN" altLang="en-US" sz="1600" dirty="0"/>
              <a:t>接入方式：</a:t>
            </a:r>
            <a:r>
              <a:rPr kumimoji="1" lang="en-US" altLang="zh-CN" sz="1600" dirty="0"/>
              <a:t> Multi-Rail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8-Rail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优点：</a:t>
            </a:r>
            <a:r>
              <a:rPr kumimoji="1" lang="en-US" altLang="zh-CN" sz="1600" dirty="0"/>
              <a:t>Group</a:t>
            </a:r>
            <a:r>
              <a:rPr kumimoji="1" lang="zh-CN" altLang="en-US" sz="1600" dirty="0"/>
              <a:t> 内集合通信不跨</a:t>
            </a:r>
            <a:r>
              <a:rPr kumimoji="1" lang="en-US" altLang="zh-CN" sz="1600" dirty="0"/>
              <a:t>Spine</a:t>
            </a:r>
            <a:r>
              <a:rPr kumimoji="1" lang="zh-CN" altLang="en-US" sz="1600" dirty="0"/>
              <a:t>、减少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冲突</a:t>
            </a:r>
            <a:endParaRPr kumimoji="1" lang="en-US" altLang="zh-CN" sz="1600" dirty="0"/>
          </a:p>
          <a:p>
            <a:r>
              <a:rPr kumimoji="1" lang="zh-CN" altLang="en-US" sz="1600" dirty="0"/>
              <a:t>缺点：</a:t>
            </a:r>
            <a:r>
              <a:rPr kumimoji="1" lang="en-US" altLang="zh-CN" sz="1600" dirty="0"/>
              <a:t>LEAF</a:t>
            </a:r>
            <a:r>
              <a:rPr kumimoji="1" lang="zh-CN" altLang="en-US" sz="1600" dirty="0"/>
              <a:t>故障域大，走线复杂</a:t>
            </a:r>
            <a:endParaRPr kumimoji="1" lang="en-US" altLang="zh-CN" sz="1600" dirty="0"/>
          </a:p>
          <a:p>
            <a:r>
              <a:rPr kumimoji="1" lang="en-US" altLang="zh-CN" sz="1600" dirty="0"/>
              <a:t>NV</a:t>
            </a:r>
            <a:r>
              <a:rPr kumimoji="1" lang="zh-CN" altLang="en-US" sz="1600" dirty="0"/>
              <a:t>普遍采用方案</a:t>
            </a:r>
            <a:endParaRPr kumimoji="1"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CA595F-5F38-7449-BC79-7C647B41B414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kumimoji="1" lang="en-US" altLang="zh-CN" dirty="0"/>
              <a:t>Signal-Rai</a:t>
            </a:r>
            <a:r>
              <a:rPr kumimoji="1" lang="zh-CN" altLang="en-US" dirty="0"/>
              <a:t> 单轨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架构图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sz="1600" dirty="0"/>
              <a:t>TOPO</a:t>
            </a:r>
            <a:r>
              <a:rPr kumimoji="1" lang="zh-CN" altLang="en-US" sz="1600" dirty="0"/>
              <a:t>：两层</a:t>
            </a:r>
            <a:r>
              <a:rPr kumimoji="1" lang="en-US" altLang="zh-CN" sz="1600" dirty="0"/>
              <a:t>Fat-Tree</a:t>
            </a:r>
          </a:p>
          <a:p>
            <a:r>
              <a:rPr kumimoji="1" lang="zh-CN" altLang="en-US" sz="1600" dirty="0"/>
              <a:t>交换机：盒式（</a:t>
            </a:r>
            <a:r>
              <a:rPr kumimoji="1" lang="en-US" altLang="zh-CN" sz="1600" dirty="0"/>
              <a:t>CE9860</a:t>
            </a:r>
            <a:r>
              <a:rPr kumimoji="1" lang="zh-CN" altLang="en-US" sz="1600" dirty="0"/>
              <a:t>、</a:t>
            </a:r>
            <a:r>
              <a:rPr kumimoji="1" lang="en-US" altLang="zh-CN" sz="1600" dirty="0"/>
              <a:t>32x400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Port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zh-CN" altLang="en-US" sz="1600" dirty="0"/>
              <a:t>最大规模：</a:t>
            </a:r>
            <a:r>
              <a:rPr kumimoji="1" lang="en-US" altLang="zh-CN" sz="1600" dirty="0"/>
              <a:t>1024</a:t>
            </a:r>
          </a:p>
          <a:p>
            <a:r>
              <a:rPr kumimoji="1" lang="zh-CN" altLang="en-US" sz="1600" dirty="0"/>
              <a:t>接入方式：</a:t>
            </a:r>
            <a:r>
              <a:rPr kumimoji="1" lang="en-US" altLang="zh-CN" sz="1600" dirty="0"/>
              <a:t> Signal-Rail</a:t>
            </a:r>
          </a:p>
          <a:p>
            <a:r>
              <a:rPr kumimoji="1" lang="zh-CN" altLang="en-US" sz="1600" dirty="0"/>
              <a:t>优点：</a:t>
            </a:r>
            <a:r>
              <a:rPr kumimoji="1" lang="en-US" altLang="zh-CN" sz="1600" dirty="0"/>
              <a:t>LEAF</a:t>
            </a:r>
            <a:r>
              <a:rPr kumimoji="1" lang="zh-CN" altLang="en-US" sz="1600" dirty="0"/>
              <a:t> 故障域少，走线简单</a:t>
            </a:r>
            <a:endParaRPr kumimoji="1" lang="en-US" altLang="zh-CN" sz="1600" dirty="0"/>
          </a:p>
          <a:p>
            <a:r>
              <a:rPr kumimoji="1" lang="zh-CN" altLang="en-US" sz="1600" dirty="0"/>
              <a:t>缺点：跨 </a:t>
            </a:r>
            <a:r>
              <a:rPr kumimoji="1" lang="en-US" altLang="zh-CN" sz="1600" dirty="0"/>
              <a:t>Spine</a:t>
            </a:r>
            <a:r>
              <a:rPr kumimoji="1" lang="zh-CN" altLang="en-US" sz="1600" dirty="0"/>
              <a:t> 通信多，容易 </a:t>
            </a:r>
            <a:r>
              <a:rPr kumimoji="1" lang="en-US" altLang="zh-CN" sz="1600" dirty="0"/>
              <a:t>Hash</a:t>
            </a:r>
            <a:r>
              <a:rPr kumimoji="1" lang="zh-CN" altLang="en-US" sz="1600" dirty="0"/>
              <a:t> 冲突</a:t>
            </a:r>
            <a:endParaRPr kumimoji="1" lang="en-US" altLang="zh-CN" sz="1600" dirty="0"/>
          </a:p>
          <a:p>
            <a:r>
              <a:rPr kumimoji="1" lang="en-US" altLang="zh-CN" sz="1600" dirty="0"/>
              <a:t>910</a:t>
            </a:r>
            <a:r>
              <a:rPr kumimoji="1" lang="zh-CN" altLang="en-US" sz="1600" dirty="0"/>
              <a:t> 普遍采用方案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179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C5CA4-EE72-8C4F-8104-23A9A8A4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RoCE</a:t>
            </a:r>
            <a:r>
              <a:rPr kumimoji="1" lang="zh-CN" altLang="en-US" dirty="0"/>
              <a:t>和</a:t>
            </a:r>
            <a:r>
              <a:rPr kumimoji="1" lang="en-US" altLang="zh-CN" dirty="0"/>
              <a:t>IB</a:t>
            </a:r>
            <a:r>
              <a:rPr kumimoji="1" lang="zh-CN" altLang="en-US" dirty="0"/>
              <a:t>对比</a:t>
            </a:r>
          </a:p>
        </p:txBody>
      </p:sp>
      <p:graphicFrame>
        <p:nvGraphicFramePr>
          <p:cNvPr id="5" name="内容占位符 4">
            <a:extLst>
              <a:ext uri="{FF2B5EF4-FFF2-40B4-BE49-F238E27FC236}">
                <a16:creationId xmlns:a16="http://schemas.microsoft.com/office/drawing/2014/main" id="{F553EC06-D2A1-864E-BDAA-66800E41E80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8168498"/>
              </p:ext>
            </p:extLst>
          </p:nvPr>
        </p:nvGraphicFramePr>
        <p:xfrm>
          <a:off x="612775" y="1355725"/>
          <a:ext cx="7890093" cy="507098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630031">
                  <a:extLst>
                    <a:ext uri="{9D8B030D-6E8A-4147-A177-3AD203B41FA5}">
                      <a16:colId xmlns:a16="http://schemas.microsoft.com/office/drawing/2014/main" val="4077393070"/>
                    </a:ext>
                  </a:extLst>
                </a:gridCol>
                <a:gridCol w="2630031">
                  <a:extLst>
                    <a:ext uri="{9D8B030D-6E8A-4147-A177-3AD203B41FA5}">
                      <a16:colId xmlns:a16="http://schemas.microsoft.com/office/drawing/2014/main" val="3035680749"/>
                    </a:ext>
                  </a:extLst>
                </a:gridCol>
                <a:gridCol w="2630031">
                  <a:extLst>
                    <a:ext uri="{9D8B030D-6E8A-4147-A177-3AD203B41FA5}">
                      <a16:colId xmlns:a16="http://schemas.microsoft.com/office/drawing/2014/main" val="3180527702"/>
                    </a:ext>
                  </a:extLst>
                </a:gridCol>
              </a:tblGrid>
              <a:tr h="413893">
                <a:tc>
                  <a:txBody>
                    <a:bodyPr/>
                    <a:lstStyle/>
                    <a:p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IB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RoCE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89506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开放性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私有协议，专用网络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开发以太网，融合网络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23479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国产化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NVIDIA</a:t>
                      </a:r>
                      <a:r>
                        <a:rPr lang="zh-CN" altLang="en-US" sz="1400" dirty="0"/>
                        <a:t>收购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基于开放标准，自主可控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76702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成本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42869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开局部署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即插即用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较复杂，</a:t>
                      </a:r>
                      <a:r>
                        <a:rPr lang="en-US" altLang="zh-CN" sz="1400" dirty="0"/>
                        <a:t>ZTP</a:t>
                      </a:r>
                      <a:r>
                        <a:rPr lang="zh-CN" altLang="en-US" sz="1400" dirty="0"/>
                        <a:t>可简化部署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649941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传输带宽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演进较慢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演进快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708062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传输时延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静态时延略高，总体持平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569688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流量控制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无损</a:t>
                      </a:r>
                      <a:r>
                        <a:rPr lang="en-US" altLang="zh-CN" sz="1400" dirty="0"/>
                        <a:t>-</a:t>
                      </a:r>
                      <a:r>
                        <a:rPr lang="zh-CN" altLang="en-US" sz="1400" dirty="0"/>
                        <a:t>信用机制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无损</a:t>
                      </a:r>
                      <a:r>
                        <a:rPr lang="en-US" altLang="zh-CN" sz="1400" dirty="0"/>
                        <a:t>-PFC</a:t>
                      </a:r>
                      <a:r>
                        <a:rPr lang="zh-CN" altLang="en-US" sz="1400" dirty="0"/>
                        <a:t>反压机制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490785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管控面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集中式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分布式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93351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兼容</a:t>
                      </a:r>
                      <a:r>
                        <a:rPr lang="en-US" altLang="zh-CN" sz="1400" dirty="0"/>
                        <a:t>IP</a:t>
                      </a:r>
                      <a:r>
                        <a:rPr lang="zh-CN" altLang="en-US" sz="1400" dirty="0"/>
                        <a:t>生态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不见荣光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兼容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383218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云化部署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一般（不支持</a:t>
                      </a:r>
                      <a:r>
                        <a:rPr lang="en-US" altLang="zh-CN" sz="1400" dirty="0"/>
                        <a:t>VXLAN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830723"/>
                  </a:ext>
                </a:extLst>
              </a:tr>
              <a:tr h="413893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产业生态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一家独大，发展受限，运维支持能力一般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规模大，发展迅速，运维支持好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453815"/>
                  </a:ext>
                </a:extLst>
              </a:tr>
            </a:tbl>
          </a:graphicData>
        </a:graphic>
      </p:graphicFrame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F6F691-8A66-5540-82AA-4DAD87F120F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9270124" y="1355844"/>
            <a:ext cx="2295213" cy="5053686"/>
          </a:xfrm>
        </p:spPr>
        <p:txBody>
          <a:bodyPr/>
          <a:lstStyle/>
          <a:p>
            <a:r>
              <a:rPr lang="zh-CN" altLang="en-US" dirty="0"/>
              <a:t>两者带宽、时延对比</a:t>
            </a:r>
          </a:p>
        </p:txBody>
      </p:sp>
    </p:spTree>
    <p:extLst>
      <p:ext uri="{BB962C8B-B14F-4D97-AF65-F5344CB8AC3E}">
        <p14:creationId xmlns:p14="http://schemas.microsoft.com/office/powerpoint/2010/main" val="3802971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28573</TotalTime>
  <Words>351</Words>
  <Application>Microsoft Macintosh PowerPoint</Application>
  <PresentationFormat>自定义</PresentationFormat>
  <Paragraphs>84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硬件逻辑拓扑：AI集群参数面网络</vt:lpstr>
      <vt:lpstr>DGX 系列服务器迭代：从 DGX A100  DGX H100</vt:lpstr>
      <vt:lpstr>集群规模扩展互联：Multi-Rail vs Signal-Rail</vt:lpstr>
      <vt:lpstr>RoCE和IB对比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8995</cp:revision>
  <cp:lastPrinted>2023-09-08T09:14:01Z</cp:lastPrinted>
  <dcterms:created xsi:type="dcterms:W3CDTF">2020-08-28T08:44:19Z</dcterms:created>
  <dcterms:modified xsi:type="dcterms:W3CDTF">2024-08-05T04:54:02Z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