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1"/>
  </p:notesMasterIdLst>
  <p:handoutMasterIdLst>
    <p:handoutMasterId r:id="rId22"/>
  </p:handoutMasterIdLst>
  <p:sldIdLst>
    <p:sldId id="603" r:id="rId6"/>
    <p:sldId id="2417" r:id="rId7"/>
    <p:sldId id="2460" r:id="rId8"/>
    <p:sldId id="2461" r:id="rId9"/>
    <p:sldId id="2462" r:id="rId10"/>
    <p:sldId id="2463" r:id="rId11"/>
    <p:sldId id="2464" r:id="rId12"/>
    <p:sldId id="2465" r:id="rId13"/>
    <p:sldId id="2466" r:id="rId14"/>
    <p:sldId id="259" r:id="rId15"/>
    <p:sldId id="2453" r:id="rId16"/>
    <p:sldId id="2441" r:id="rId17"/>
    <p:sldId id="2458" r:id="rId18"/>
    <p:sldId id="582" r:id="rId19"/>
    <p:sldId id="2419" r:id="rId20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BA36"/>
    <a:srgbClr val="1D1D1A"/>
    <a:srgbClr val="595757"/>
    <a:srgbClr val="221815"/>
    <a:srgbClr val="91A2BF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3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208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78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58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mp.weixin.qq.com/s/8Y281VYaLu5jHoAvQVvVJg" TargetMode="External"/><Relationship Id="rId13" Type="http://schemas.openxmlformats.org/officeDocument/2006/relationships/hyperlink" Target="https://github.com/chenzomi12/AIInfra" TargetMode="External"/><Relationship Id="rId3" Type="http://schemas.openxmlformats.org/officeDocument/2006/relationships/hyperlink" Target="https://www.zhihu.com/tardis/zm/art/677638939?source_id=1003" TargetMode="External"/><Relationship Id="rId7" Type="http://schemas.openxmlformats.org/officeDocument/2006/relationships/hyperlink" Target="https://mp.weixin.qq.com/s/ZXjwnO103e-wXJGmmKi-Pw" TargetMode="External"/><Relationship Id="rId12" Type="http://schemas.openxmlformats.org/officeDocument/2006/relationships/hyperlink" Target="https://my.oschina.net/IDP/blog/16513157" TargetMode="External"/><Relationship Id="rId2" Type="http://schemas.openxmlformats.org/officeDocument/2006/relationships/hyperlink" Target="https://mp.weixin.qq.com/s/6kzCMsJuavkZPG0YCKgei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p.weixin.qq.com/s/x39hqf8xn1cUlnxEIM0_ww" TargetMode="External"/><Relationship Id="rId11" Type="http://schemas.openxmlformats.org/officeDocument/2006/relationships/hyperlink" Target="https://www.zair.top/post/mixture-of-experts/" TargetMode="External"/><Relationship Id="rId5" Type="http://schemas.openxmlformats.org/officeDocument/2006/relationships/hyperlink" Target="https://mp.weixin.qq.com/s/mOrAYo3qEACjSwcRPG7fWw" TargetMode="External"/><Relationship Id="rId10" Type="http://schemas.openxmlformats.org/officeDocument/2006/relationships/hyperlink" Target="https://developer.nvidia.com/zh-cn/blog/applying-mixture-of-experts-in-llm-architectures/" TargetMode="External"/><Relationship Id="rId4" Type="http://schemas.openxmlformats.org/officeDocument/2006/relationships/hyperlink" Target="https://huggingface.co/blog/zh/moe" TargetMode="External"/><Relationship Id="rId9" Type="http://schemas.openxmlformats.org/officeDocument/2006/relationships/hyperlink" Target="https://blog.csdn.net/weixin_43013480/article/details/13930100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8858BE-DB75-9276-AE60-B70AA2DDC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0994"/>
            <a:ext cx="12227896" cy="68789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369910" y="5728816"/>
            <a:ext cx="2144987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chemeClr val="tx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510" y="5888148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MoE</a:t>
            </a:r>
            <a:r>
              <a:rPr lang="zh-CN" altLang="en-US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 混合专家</a:t>
            </a:r>
            <a:endParaRPr lang="en-US" altLang="zh-CN" sz="8800" dirty="0">
              <a:solidFill>
                <a:schemeClr val="tx2"/>
              </a:solidFill>
              <a:latin typeface="Futura-Medium" panose="020B0602020204020303" pitchFamily="34" charset="-79"/>
              <a:cs typeface="Futura-Medium" panose="020B0602020204020303" pitchFamily="34" charset="-79"/>
            </a:endParaRPr>
          </a:p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深度解读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DeepSeek-R1</a:t>
            </a:r>
          </a:p>
          <a:p>
            <a:pPr algn="ctr"/>
            <a:r>
              <a:rPr lang="zh-CN" altLang="en-US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技术文章解读</a:t>
            </a:r>
            <a:endParaRPr lang="en-US" altLang="zh-CN" sz="96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6638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A922841-DE5C-8EED-3CF8-DAEC0993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DeepSeek-R1</a:t>
            </a:r>
            <a:r>
              <a:rPr lang="zh-CN" altLang="en" dirty="0"/>
              <a:t>：</a:t>
            </a:r>
            <a:r>
              <a:rPr lang="zh-CN" altLang="en-US" dirty="0"/>
              <a:t>拒绝采样和监督微调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A52D5B-D6C7-2762-8C73-51F743399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通过纳入更多 数据来扩展数据集，其中一些数据使用了生成式奖励模型，将地面实况和模型预测输入 </a:t>
            </a:r>
            <a:r>
              <a:rPr lang="en" altLang="zh-CN" dirty="0"/>
              <a:t>DeepSeekV3 </a:t>
            </a:r>
            <a:r>
              <a:rPr lang="zh-CN" altLang="en-US" dirty="0"/>
              <a:t>进行判断。</a:t>
            </a:r>
            <a:endParaRPr lang="en-US" altLang="zh-CN" dirty="0"/>
          </a:p>
          <a:p>
            <a:r>
              <a:rPr lang="zh-CN" altLang="en-US" dirty="0"/>
              <a:t>此外，由于模型输出有时混乱难读，我们过滤掉了混合语言的思维链、长段落和代码 块。对于每个提示，我们都会对多个回答进行抽样，只保留正确回答。</a:t>
            </a:r>
          </a:p>
        </p:txBody>
      </p:sp>
    </p:spTree>
    <p:extLst>
      <p:ext uri="{BB962C8B-B14F-4D97-AF65-F5344CB8AC3E}">
        <p14:creationId xmlns:p14="http://schemas.microsoft.com/office/powerpoint/2010/main" val="2304819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/>
          <a:lstStyle/>
          <a:p>
            <a:r>
              <a:rPr lang="zh-CN" altLang="en-US" dirty="0"/>
              <a:t>思考与小结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7963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350AD9-73B4-4A11-9724-BC6DBDEE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总结与思考</a:t>
            </a:r>
          </a:p>
        </p:txBody>
      </p:sp>
    </p:spTree>
    <p:extLst>
      <p:ext uri="{BB962C8B-B14F-4D97-AF65-F5344CB8AC3E}">
        <p14:creationId xmlns:p14="http://schemas.microsoft.com/office/powerpoint/2010/main" val="317458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引用与参考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https://mp.weixin.qq.com/s/6kzCMsJuavkZPG0YCKgeig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https://www.zhihu.com/tardis/zm/art/677638939?source_id=1003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https://huggingface.co/blog/zh/moe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5"/>
              </a:rPr>
              <a:t>https://mp.weixin.qq.com/s/mOrAYo3qEACjSwcRPG7fWw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6"/>
              </a:rPr>
              <a:t>https://mp.weixin.qq.com/s/x39hqf8xn1cUlnxEIM0_ww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7"/>
              </a:rPr>
              <a:t>https://mp.weixin.qq.com/s/ZXjwnO103e-wXJGmmKi-Pw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8"/>
              </a:rPr>
              <a:t>https://mp.weixin.qq.com/s/8Y281VYaLu5jHoAvQVvVJg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9"/>
              </a:rPr>
              <a:t>https://blog.csdn.net/weixin_43013480/article/details/139301000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0"/>
              </a:rPr>
              <a:t>https://developer.nvidia.com/zh-cn/blog/applying-mixture-of-experts-in-llm-architectures/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1"/>
              </a:rPr>
              <a:t>https://www.zair.top/post/mixture-of-experts/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2"/>
              </a:rPr>
              <a:t>https://my.oschina.net/IDP/blog/16513157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在：</a:t>
            </a:r>
            <a:endParaRPr lang="en-US" altLang="zh-CN" dirty="0"/>
          </a:p>
          <a:p>
            <a:pPr algn="l"/>
            <a:r>
              <a:rPr lang="en" altLang="zh-CN" dirty="0">
                <a:hlinkClick r:id="rId13"/>
              </a:rPr>
              <a:t>https://github.com/chenzomi12/AIInfra</a:t>
            </a:r>
            <a:endParaRPr lang="en" altLang="zh-CN" dirty="0"/>
          </a:p>
          <a:p>
            <a:pPr algn="l"/>
            <a:endParaRPr lang="en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视频目录大纲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什么是</a:t>
            </a:r>
            <a:r>
              <a:rPr lang="en-US" altLang="zh-CN" sz="2800" dirty="0"/>
              <a:t> MoE</a:t>
            </a:r>
            <a:r>
              <a:rPr lang="zh-CN" altLang="en-US" sz="2800" dirty="0"/>
              <a:t> 混合专家模型？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混合专家模型简史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混合专家对训练的影响？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让 </a:t>
            </a:r>
            <a:r>
              <a:rPr lang="en-US" altLang="zh-CN" sz="2800" dirty="0"/>
              <a:t>MoE</a:t>
            </a:r>
            <a:r>
              <a:rPr lang="zh-CN" altLang="en-US" sz="2800" dirty="0"/>
              <a:t> 训练和推理起飞！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对产业的思考与小结</a:t>
            </a:r>
            <a:endParaRPr lang="en-US" altLang="zh-CN" sz="28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77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视频目录大纲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什么是</a:t>
            </a:r>
            <a:r>
              <a:rPr lang="en-US" altLang="zh-CN" sz="2800" dirty="0"/>
              <a:t> MoE</a:t>
            </a:r>
            <a:r>
              <a:rPr lang="zh-CN" altLang="en-US" sz="2800" dirty="0"/>
              <a:t> 混合专家模型？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混合专家模型简史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混合专家对训练的影响？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让 </a:t>
            </a:r>
            <a:r>
              <a:rPr lang="en-US" altLang="zh-CN" sz="2800" dirty="0"/>
              <a:t>MoE</a:t>
            </a:r>
            <a:r>
              <a:rPr lang="zh-CN" altLang="en-US" sz="2800" dirty="0"/>
              <a:t> 训练和推理起飞！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对产业的思考与小结</a:t>
            </a:r>
            <a:endParaRPr lang="en-US" altLang="zh-CN" sz="28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F54D87-618D-F9E8-2A3E-C42029ED2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50" y="1273428"/>
            <a:ext cx="8061977" cy="505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79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视频目录大纲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什么是</a:t>
            </a:r>
            <a:r>
              <a:rPr lang="en-US" altLang="zh-CN" sz="2800" dirty="0"/>
              <a:t> MoE</a:t>
            </a:r>
            <a:r>
              <a:rPr lang="zh-CN" altLang="en-US" sz="2800" dirty="0"/>
              <a:t> 混合专家模型？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混合专家模型简史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混合专家对训练的影响？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让 </a:t>
            </a:r>
            <a:r>
              <a:rPr lang="en-US" altLang="zh-CN" sz="2800" dirty="0"/>
              <a:t>MoE</a:t>
            </a:r>
            <a:r>
              <a:rPr lang="zh-CN" altLang="en-US" sz="2800" dirty="0"/>
              <a:t> 训练和推理起飞！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对产业的思考与小结</a:t>
            </a:r>
            <a:endParaRPr lang="en-US" altLang="zh-CN" sz="28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8E9132B-1A71-FBBB-0F24-0C93E88E0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55" y="1134374"/>
            <a:ext cx="7772400" cy="533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63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视频目录大纲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什么是</a:t>
            </a:r>
            <a:r>
              <a:rPr lang="en-US" altLang="zh-CN" sz="2800" dirty="0"/>
              <a:t> MoE</a:t>
            </a:r>
            <a:r>
              <a:rPr lang="zh-CN" altLang="en-US" sz="2800" dirty="0"/>
              <a:t> 混合专家模型？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混合专家模型简史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混合专家对训练的影响？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让 </a:t>
            </a:r>
            <a:r>
              <a:rPr lang="en-US" altLang="zh-CN" sz="2800" dirty="0"/>
              <a:t>MoE</a:t>
            </a:r>
            <a:r>
              <a:rPr lang="zh-CN" altLang="en-US" sz="2800" dirty="0"/>
              <a:t> 训练和推理起飞！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对产业的思考与小结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1A47B0-35AE-0801-6BAA-24BA44344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44" y="1032561"/>
            <a:ext cx="9600183" cy="5419610"/>
          </a:xfrm>
          <a:prstGeom prst="rect">
            <a:avLst/>
          </a:prstGeom>
        </p:spPr>
      </p:pic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287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视频目录大纲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什么是</a:t>
            </a:r>
            <a:r>
              <a:rPr lang="en-US" altLang="zh-CN" sz="2800" dirty="0"/>
              <a:t> MoE</a:t>
            </a:r>
            <a:r>
              <a:rPr lang="zh-CN" altLang="en-US" sz="2800" dirty="0"/>
              <a:t> 混合专家模型？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混合专家模型简史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混合专家对训练的影响？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让 </a:t>
            </a:r>
            <a:r>
              <a:rPr lang="en-US" altLang="zh-CN" sz="2800" dirty="0"/>
              <a:t>MoE</a:t>
            </a:r>
            <a:r>
              <a:rPr lang="zh-CN" altLang="en-US" sz="2800" dirty="0"/>
              <a:t> 训练和推理起飞！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对产业的思考与小结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99010F-65DA-F08B-B4B8-649D2A658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56" y="1488216"/>
            <a:ext cx="8899762" cy="4680393"/>
          </a:xfrm>
          <a:prstGeom prst="rect">
            <a:avLst/>
          </a:prstGeom>
        </p:spPr>
      </p:pic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377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视频目录大纲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什么是</a:t>
            </a:r>
            <a:r>
              <a:rPr lang="en-US" altLang="zh-CN" sz="2800" dirty="0"/>
              <a:t> MoE</a:t>
            </a:r>
            <a:r>
              <a:rPr lang="zh-CN" altLang="en-US" sz="2800" dirty="0"/>
              <a:t> 混合专家模型？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混合专家模型简史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混合专家对训练的影响？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让 </a:t>
            </a:r>
            <a:r>
              <a:rPr lang="en-US" altLang="zh-CN" sz="2800" dirty="0"/>
              <a:t>MoE</a:t>
            </a:r>
            <a:r>
              <a:rPr lang="zh-CN" altLang="en-US" sz="2800" dirty="0"/>
              <a:t> 训练和推理起飞！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对产业的思考与小结</a:t>
            </a:r>
            <a:endParaRPr lang="en-US" altLang="zh-CN" sz="28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4B4F9D3-A20B-E0F0-2B23-BC194AE76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35" y="1303833"/>
            <a:ext cx="7506929" cy="499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97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视频目录大纲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什么是</a:t>
            </a:r>
            <a:r>
              <a:rPr lang="en-US" altLang="zh-CN" sz="2800" dirty="0"/>
              <a:t> MoE</a:t>
            </a:r>
            <a:r>
              <a:rPr lang="zh-CN" altLang="en-US" sz="2800" dirty="0"/>
              <a:t> 混合专家模型？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混合专家模型简史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混合专家对训练的影响？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让 </a:t>
            </a:r>
            <a:r>
              <a:rPr lang="en-US" altLang="zh-CN" sz="2800" dirty="0"/>
              <a:t>MoE</a:t>
            </a:r>
            <a:r>
              <a:rPr lang="zh-CN" altLang="en-US" sz="2800" dirty="0"/>
              <a:t> 训练和推理起飞！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对产业的思考与小结</a:t>
            </a:r>
            <a:endParaRPr lang="en-US" altLang="zh-CN" sz="28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B9F5B1A-1220-035D-DF25-953DA3C2E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55" y="1111979"/>
            <a:ext cx="8099125" cy="523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视频目录大纲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什么是</a:t>
            </a:r>
            <a:r>
              <a:rPr lang="en-US" altLang="zh-CN" sz="2800" dirty="0"/>
              <a:t> MoE</a:t>
            </a:r>
            <a:r>
              <a:rPr lang="zh-CN" altLang="en-US" sz="2800" dirty="0"/>
              <a:t> 混合专家模型？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混合专家模型简史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混合专家对训练的影响？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让 </a:t>
            </a:r>
            <a:r>
              <a:rPr lang="en-US" altLang="zh-CN" sz="2800" dirty="0"/>
              <a:t>MoE</a:t>
            </a:r>
            <a:r>
              <a:rPr lang="zh-CN" altLang="en-US" sz="2800" dirty="0"/>
              <a:t> 训练和推理起飞！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对产业的思考与小结</a:t>
            </a:r>
            <a:endParaRPr lang="en-US" altLang="zh-CN" sz="28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158F2F-BA0F-2DDC-E298-6B156AF87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35" y="1807716"/>
            <a:ext cx="7772400" cy="431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40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29476</TotalTime>
  <Words>563</Words>
  <Application>Microsoft Macintosh PowerPoint</Application>
  <PresentationFormat>自定义</PresentationFormat>
  <Paragraphs>85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Microsoft YaHei</vt:lpstr>
      <vt:lpstr>Microsoft YaHei</vt:lpstr>
      <vt:lpstr>ACGN-MiaoGB-Flash</vt:lpstr>
      <vt:lpstr>PingFang SC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视频目录大纲</vt:lpstr>
      <vt:lpstr>视频目录大纲</vt:lpstr>
      <vt:lpstr>视频目录大纲</vt:lpstr>
      <vt:lpstr>视频目录大纲</vt:lpstr>
      <vt:lpstr>视频目录大纲</vt:lpstr>
      <vt:lpstr>视频目录大纲</vt:lpstr>
      <vt:lpstr>视频目录大纲</vt:lpstr>
      <vt:lpstr>视频目录大纲</vt:lpstr>
      <vt:lpstr>PowerPoint 演示文稿</vt:lpstr>
      <vt:lpstr>DeepSeek-R1：拒绝采样和监督微调</vt:lpstr>
      <vt:lpstr>PowerPoint 演示文稿</vt:lpstr>
      <vt:lpstr>总结与思考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9649</cp:revision>
  <cp:lastPrinted>2023-09-08T09:14:01Z</cp:lastPrinted>
  <dcterms:created xsi:type="dcterms:W3CDTF">2020-08-28T08:44:19Z</dcterms:created>
  <dcterms:modified xsi:type="dcterms:W3CDTF">2025-02-04T06:55:00Z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