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1"/>
  </p:notesMasterIdLst>
  <p:handoutMasterIdLst>
    <p:handoutMasterId r:id="rId22"/>
  </p:handoutMasterIdLst>
  <p:sldIdLst>
    <p:sldId id="603" r:id="rId6"/>
    <p:sldId id="2441" r:id="rId7"/>
    <p:sldId id="2465" r:id="rId8"/>
    <p:sldId id="2474" r:id="rId9"/>
    <p:sldId id="2473" r:id="rId10"/>
    <p:sldId id="2475" r:id="rId11"/>
    <p:sldId id="2476" r:id="rId12"/>
    <p:sldId id="2477" r:id="rId13"/>
    <p:sldId id="2468" r:id="rId14"/>
    <p:sldId id="2478" r:id="rId15"/>
    <p:sldId id="2479" r:id="rId16"/>
    <p:sldId id="2467" r:id="rId17"/>
    <p:sldId id="2480" r:id="rId18"/>
    <p:sldId id="2472" r:id="rId19"/>
    <p:sldId id="582" r:id="rId2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00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6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5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939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历史</a:t>
            </a:r>
            <a:endParaRPr lang="en-US" altLang="zh-CN" sz="8800" dirty="0">
              <a:solidFill>
                <a:schemeClr val="bg1"/>
              </a:solidFill>
              <a:latin typeface="Lexend" pitchFamily="2" charset="0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AI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C6337F5-1440-A042-DEC5-96FB3C7A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硬件蓬勃发展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0E9744-4E0C-B457-1751-9CAD72C72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年：边缘计算与 </a:t>
            </a:r>
            <a:r>
              <a:rPr lang="en" altLang="zh-CN" dirty="0"/>
              <a:t>AI</a:t>
            </a:r>
            <a:r>
              <a:rPr lang="zh-CN" altLang="en-US" dirty="0"/>
              <a:t> 芯片的普及。苹果推出 </a:t>
            </a:r>
            <a:r>
              <a:rPr lang="en" altLang="zh-CN" dirty="0"/>
              <a:t>A14 Bionic</a:t>
            </a:r>
            <a:r>
              <a:rPr lang="zh-CN" altLang="en-US" dirty="0"/>
              <a:t> 芯片，专为边缘设备优化，支持 </a:t>
            </a:r>
            <a:r>
              <a:rPr lang="en" altLang="zh-CN" dirty="0"/>
              <a:t>AI</a:t>
            </a:r>
            <a:r>
              <a:rPr lang="zh-CN" altLang="en-US" dirty="0"/>
              <a:t> 推理任务。同时，英伟达发布了 </a:t>
            </a:r>
            <a:r>
              <a:rPr lang="en" altLang="zh-CN" dirty="0"/>
              <a:t>Jetson AGX Xavier</a:t>
            </a:r>
            <a:r>
              <a:rPr lang="zh-CN" altLang="en-US" dirty="0"/>
              <a:t> 开发者套件，推动 </a:t>
            </a:r>
            <a:r>
              <a:rPr lang="en" altLang="zh-CN" dirty="0"/>
              <a:t>AI</a:t>
            </a:r>
            <a:r>
              <a:rPr lang="zh-CN" altLang="en-US" dirty="0"/>
              <a:t> 在边缘计算中的应用。边缘 </a:t>
            </a:r>
            <a:r>
              <a:rPr lang="en" altLang="zh-CN" dirty="0"/>
              <a:t>AI</a:t>
            </a:r>
            <a:r>
              <a:rPr lang="zh-CN" altLang="en-US" dirty="0"/>
              <a:t> 芯片的兴起使得 </a:t>
            </a:r>
            <a:r>
              <a:rPr lang="en" altLang="zh-CN" dirty="0"/>
              <a:t>AI</a:t>
            </a:r>
            <a:r>
              <a:rPr lang="zh-CN" altLang="en-US" dirty="0"/>
              <a:t> 技术能够在智能手机、物联网设备等终端设备上运行，降低了数据传输延迟，提升了隐私保护能力。我们现在手机用到的大部分美颜、瘦腿、指纹解锁、人脸识别开锁等功能，都依赖于芯片内部的 </a:t>
            </a:r>
            <a:r>
              <a:rPr lang="en-US" altLang="zh-CN" dirty="0"/>
              <a:t>AI</a:t>
            </a:r>
            <a:r>
              <a:rPr lang="zh-CN" altLang="en-US" dirty="0"/>
              <a:t> 能力。</a:t>
            </a:r>
          </a:p>
          <a:p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年：专用</a:t>
            </a:r>
            <a:r>
              <a:rPr lang="en" altLang="zh-CN" dirty="0"/>
              <a:t>AI</a:t>
            </a:r>
            <a:r>
              <a:rPr lang="zh-CN" altLang="en-US" dirty="0"/>
              <a:t>芯片的多样化。华为发布昇腾 </a:t>
            </a:r>
            <a:r>
              <a:rPr lang="en" altLang="zh-CN" dirty="0"/>
              <a:t>AI</a:t>
            </a:r>
            <a:r>
              <a:rPr lang="zh-CN" altLang="en-US" dirty="0"/>
              <a:t> 处理器，专注于 </a:t>
            </a:r>
            <a:r>
              <a:rPr lang="en" altLang="zh-CN" dirty="0"/>
              <a:t>AI</a:t>
            </a:r>
            <a:r>
              <a:rPr lang="zh-CN" altLang="en-US" dirty="0"/>
              <a:t> 推理和训练；谷歌推出 </a:t>
            </a:r>
            <a:r>
              <a:rPr lang="en" altLang="zh-CN" dirty="0"/>
              <a:t>TPU v4</a:t>
            </a:r>
            <a:r>
              <a:rPr lang="zh-CN" altLang="en" dirty="0"/>
              <a:t>，</a:t>
            </a:r>
            <a:r>
              <a:rPr lang="zh-CN" altLang="en-US" dirty="0"/>
              <a:t>进一步提升</a:t>
            </a:r>
            <a:r>
              <a:rPr lang="en" altLang="zh-CN" dirty="0"/>
              <a:t>AI</a:t>
            </a:r>
            <a:r>
              <a:rPr lang="zh-CN" altLang="en-US" dirty="0"/>
              <a:t>算力；英特尔 </a:t>
            </a:r>
            <a:r>
              <a:rPr lang="en" altLang="zh-CN" dirty="0"/>
              <a:t>Habana Labs</a:t>
            </a:r>
            <a:r>
              <a:rPr lang="zh-CN" altLang="en-US" dirty="0"/>
              <a:t> 发布 </a:t>
            </a:r>
            <a:r>
              <a:rPr lang="en" altLang="zh-CN" dirty="0"/>
              <a:t>Gaudi AI</a:t>
            </a:r>
            <a:r>
              <a:rPr lang="zh-CN" altLang="en-US" dirty="0"/>
              <a:t> 芯片。专用 </a:t>
            </a:r>
            <a:r>
              <a:rPr lang="en" altLang="zh-CN" dirty="0"/>
              <a:t>AI</a:t>
            </a:r>
            <a:r>
              <a:rPr lang="zh-CN" altLang="en-US" dirty="0"/>
              <a:t> 芯片的多样化满足了不同场景的需求，从数据中心到边缘设备，</a:t>
            </a:r>
            <a:r>
              <a:rPr lang="en" altLang="zh-CN" dirty="0"/>
              <a:t>AI</a:t>
            </a:r>
            <a:r>
              <a:rPr lang="zh-CN" altLang="en-US" dirty="0"/>
              <a:t> 算力的分布更加均衡，推动了 </a:t>
            </a:r>
            <a:r>
              <a:rPr lang="en" altLang="zh-CN" dirty="0"/>
              <a:t>AI</a:t>
            </a:r>
            <a:r>
              <a:rPr lang="zh-CN" altLang="en-US" dirty="0"/>
              <a:t> 技术的普及。</a:t>
            </a:r>
          </a:p>
        </p:txBody>
      </p:sp>
    </p:spTree>
    <p:extLst>
      <p:ext uri="{BB962C8B-B14F-4D97-AF65-F5344CB8AC3E}">
        <p14:creationId xmlns:p14="http://schemas.microsoft.com/office/powerpoint/2010/main" val="244692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C6337F5-1440-A042-DEC5-96FB3C7A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硬件蓬勃发展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0E9744-4E0C-B457-1751-9CAD72C72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年：量子计算与 </a:t>
            </a:r>
            <a:r>
              <a:rPr lang="en" altLang="zh-CN" dirty="0"/>
              <a:t>AI</a:t>
            </a:r>
            <a:r>
              <a:rPr lang="zh-CN" altLang="en-US" dirty="0"/>
              <a:t> 结合。谷歌发布量子芯片 </a:t>
            </a:r>
            <a:r>
              <a:rPr lang="en" altLang="zh-CN" dirty="0"/>
              <a:t>Willow</a:t>
            </a:r>
            <a:r>
              <a:rPr lang="zh-CN" altLang="en" dirty="0"/>
              <a:t>，</a:t>
            </a:r>
            <a:r>
              <a:rPr lang="zh-CN" altLang="en-US" dirty="0"/>
              <a:t>探索量子计算在 </a:t>
            </a:r>
            <a:r>
              <a:rPr lang="en" altLang="zh-CN" dirty="0"/>
              <a:t>AI</a:t>
            </a:r>
            <a:r>
              <a:rPr lang="zh-CN" altLang="en-US" dirty="0"/>
              <a:t> 领域的应用潜力。量子计算与 </a:t>
            </a:r>
            <a:r>
              <a:rPr lang="en" altLang="zh-CN" dirty="0"/>
              <a:t>AI</a:t>
            </a:r>
            <a:r>
              <a:rPr lang="zh-CN" altLang="en-US" dirty="0"/>
              <a:t> 的结合为未来 </a:t>
            </a:r>
            <a:r>
              <a:rPr lang="en" altLang="zh-CN" dirty="0"/>
              <a:t>AI</a:t>
            </a:r>
            <a:r>
              <a:rPr lang="zh-CN" altLang="en-US" dirty="0"/>
              <a:t> 技术的发展提供了新的方向，尤其是在优化算法和解决复杂问题方面展现了巨大潜力，并且提供的高并行计算能力有望解决复杂 </a:t>
            </a:r>
            <a:r>
              <a:rPr lang="en" altLang="zh-CN" dirty="0"/>
              <a:t>AI</a:t>
            </a:r>
            <a:r>
              <a:rPr lang="zh-CN" altLang="en-US" dirty="0"/>
              <a:t> 问题。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2024</a:t>
            </a:r>
            <a:r>
              <a:rPr lang="zh-CN" altLang="en-US" dirty="0"/>
              <a:t>年：英伟达 </a:t>
            </a:r>
            <a:r>
              <a:rPr lang="en" altLang="zh-CN" dirty="0"/>
              <a:t>Blackwell</a:t>
            </a:r>
            <a:r>
              <a:rPr lang="zh-CN" altLang="en-US" dirty="0"/>
              <a:t> 架构发布与 </a:t>
            </a:r>
            <a:r>
              <a:rPr lang="en" altLang="zh-CN" dirty="0"/>
              <a:t>AI</a:t>
            </a:r>
            <a:r>
              <a:rPr lang="zh-CN" altLang="en-US" dirty="0"/>
              <a:t> 芯片的新高度。英伟达发布基于 </a:t>
            </a:r>
            <a:r>
              <a:rPr lang="en" altLang="zh-CN" dirty="0"/>
              <a:t>Blackwell</a:t>
            </a:r>
            <a:r>
              <a:rPr lang="zh-CN" altLang="en-US" dirty="0"/>
              <a:t> 架构的 </a:t>
            </a:r>
            <a:r>
              <a:rPr lang="en" altLang="zh-CN" dirty="0"/>
              <a:t>B200</a:t>
            </a:r>
            <a:r>
              <a:rPr lang="zh-CN" altLang="en" dirty="0"/>
              <a:t>，</a:t>
            </a:r>
            <a:r>
              <a:rPr lang="zh-CN" altLang="en-US" dirty="0"/>
              <a:t>拥有 </a:t>
            </a:r>
            <a:r>
              <a:rPr lang="en-US" altLang="zh-CN" dirty="0"/>
              <a:t>2080</a:t>
            </a:r>
            <a:r>
              <a:rPr lang="zh-CN" altLang="en-US" dirty="0"/>
              <a:t> 亿个晶体管，推理能力是前代产品的 </a:t>
            </a:r>
            <a:r>
              <a:rPr lang="en-US" altLang="zh-CN" dirty="0"/>
              <a:t>30</a:t>
            </a:r>
            <a:r>
              <a:rPr lang="zh-CN" altLang="en-US" dirty="0"/>
              <a:t> 倍，被誉为“史上最强 </a:t>
            </a:r>
            <a:r>
              <a:rPr lang="en" altLang="zh-CN" dirty="0"/>
              <a:t>AI</a:t>
            </a:r>
            <a:r>
              <a:rPr lang="zh-CN" altLang="en-US" dirty="0"/>
              <a:t> 芯片”，重点支持 </a:t>
            </a:r>
            <a:r>
              <a:rPr lang="en-US" altLang="zh-CN" dirty="0"/>
              <a:t>FP8</a:t>
            </a:r>
            <a:r>
              <a:rPr lang="zh-CN" altLang="en-US" dirty="0"/>
              <a:t> 更多低精度格式的计算。</a:t>
            </a:r>
            <a:r>
              <a:rPr lang="en-US" altLang="zh-CN" dirty="0"/>
              <a:t>B</a:t>
            </a:r>
            <a:r>
              <a:rPr lang="en" altLang="zh-CN" dirty="0" err="1"/>
              <a:t>lackwell</a:t>
            </a:r>
            <a:r>
              <a:rPr lang="zh-CN" altLang="en-US" dirty="0"/>
              <a:t> 架构的推出进一步巩固了英伟达在 </a:t>
            </a:r>
            <a:r>
              <a:rPr lang="en" altLang="zh-CN" dirty="0"/>
              <a:t>AI</a:t>
            </a:r>
            <a:r>
              <a:rPr lang="zh-CN" altLang="en-US" dirty="0"/>
              <a:t> 芯片市场的领导地位，为生成式 </a:t>
            </a:r>
            <a:r>
              <a:rPr lang="en" altLang="zh-CN" dirty="0"/>
              <a:t>AI</a:t>
            </a:r>
            <a:r>
              <a:rPr lang="zh-CN" altLang="en-US" dirty="0"/>
              <a:t> 和大模型训练提供了强大的硬件支持。</a:t>
            </a:r>
          </a:p>
        </p:txBody>
      </p:sp>
    </p:spTree>
    <p:extLst>
      <p:ext uri="{BB962C8B-B14F-4D97-AF65-F5344CB8AC3E}">
        <p14:creationId xmlns:p14="http://schemas.microsoft.com/office/powerpoint/2010/main" val="24121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8B46FFF-EF87-5AD0-DB0C-15F09637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硬件蓬勃发展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D5EB34-9717-56A7-CFC9-575F38BC4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过去十年，全球科技巨头在 </a:t>
            </a:r>
            <a:r>
              <a:rPr lang="en" altLang="zh-CN" dirty="0"/>
              <a:t>AI</a:t>
            </a:r>
            <a:r>
              <a:rPr lang="zh-CN" altLang="en-US" dirty="0"/>
              <a:t> 芯片领域的竞争加剧，推动了技术的快速迭代和成本的降低，</a:t>
            </a:r>
            <a:r>
              <a:rPr lang="en" altLang="zh-CN" dirty="0"/>
              <a:t>AI</a:t>
            </a:r>
            <a:r>
              <a:rPr lang="zh-CN" altLang="en-US" dirty="0"/>
              <a:t> 芯片逐渐成为科技行业的核心竞争力。</a:t>
            </a:r>
          </a:p>
          <a:p>
            <a:endParaRPr lang="en-US" altLang="zh-CN" dirty="0"/>
          </a:p>
          <a:p>
            <a:r>
              <a:rPr lang="en" altLang="zh-CN" dirty="0"/>
              <a:t>AI</a:t>
            </a:r>
            <a:r>
              <a:rPr lang="zh-CN" altLang="en-US" dirty="0"/>
              <a:t> 芯片和硬件的发展从专用芯片的崛起到边缘计算的普及，再到量子计算的探索，展现了技术的多样化和应用的广泛性。随着 </a:t>
            </a:r>
            <a:r>
              <a:rPr lang="en" altLang="zh-CN" dirty="0"/>
              <a:t>AI</a:t>
            </a:r>
            <a:r>
              <a:rPr lang="zh-CN" altLang="en-US" dirty="0"/>
              <a:t> 技术的进一步发展，芯片和硬件继续扮演关键角色，推动 </a:t>
            </a:r>
            <a:r>
              <a:rPr lang="en" altLang="zh-CN" dirty="0"/>
              <a:t>AI</a:t>
            </a:r>
            <a:r>
              <a:rPr lang="zh-CN" altLang="en-US" dirty="0"/>
              <a:t> 在更多领域的落地和应用。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502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</a:rPr>
              <a:t>AI</a:t>
            </a:r>
            <a:r>
              <a:rPr lang="zh-CN" altLang="en-US" dirty="0">
                <a:latin typeface="Lexend" pitchFamily="2" charset="0"/>
              </a:rPr>
              <a:t> 四小龙与六小虎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076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614204A-0FF8-B11C-43A6-23774689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9F6907-B2F3-385C-8D9E-9E58DB72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34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算法突破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年：</a:t>
            </a:r>
            <a:r>
              <a:rPr lang="en" altLang="zh-CN" dirty="0" err="1"/>
              <a:t>AlexNet</a:t>
            </a:r>
            <a:r>
              <a:rPr lang="zh-CN" altLang="en-US" dirty="0"/>
              <a:t> 在 李飞飞发起的 </a:t>
            </a:r>
            <a:r>
              <a:rPr lang="en" altLang="zh-CN" dirty="0"/>
              <a:t>ImageNet</a:t>
            </a:r>
            <a:r>
              <a:rPr lang="zh-CN" altLang="en-US" dirty="0"/>
              <a:t> 挑战赛中夺冠，大幅降低了图像分类错误率，标志着深度学习在图像识别领域的突破。这一事件引发了学术界和工业界对深度学习的广泛关注，促使更多研究和开发资源投入到深度学习领域。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2014</a:t>
            </a:r>
            <a:r>
              <a:rPr lang="zh-CN" altLang="en-US" dirty="0"/>
              <a:t>年：</a:t>
            </a:r>
            <a:r>
              <a:rPr lang="en" altLang="zh-CN" dirty="0"/>
              <a:t> Ian Goodfellow</a:t>
            </a:r>
            <a:r>
              <a:rPr lang="zh-CN" altLang="en-US" dirty="0"/>
              <a:t>等人提出生成对抗网络（</a:t>
            </a:r>
            <a:r>
              <a:rPr lang="en" altLang="zh-CN" dirty="0"/>
              <a:t>GAN</a:t>
            </a:r>
            <a:r>
              <a:rPr lang="zh-CN" altLang="en" dirty="0"/>
              <a:t>） </a:t>
            </a:r>
            <a:r>
              <a:rPr lang="zh-CN" altLang="en-US" dirty="0"/>
              <a:t>，通过生成器和鉴别器的对抗训练生成高质量数据样本。能够生成逼真的图像、音频等，广泛应用于图像生成、艺术创作等领域。</a:t>
            </a:r>
            <a:r>
              <a:rPr lang="en" altLang="zh-CN" dirty="0"/>
              <a:t>GAN</a:t>
            </a:r>
            <a:r>
              <a:rPr lang="zh-CN" altLang="en-US" dirty="0"/>
              <a:t>的出现为生成式 </a:t>
            </a:r>
            <a:r>
              <a:rPr lang="en-US" altLang="zh-CN" dirty="0"/>
              <a:t>AI</a:t>
            </a:r>
            <a:r>
              <a:rPr lang="zh-CN" altLang="en-US" dirty="0"/>
              <a:t> 建模开辟了新路径，推动了无监督学习的发展，虽然现在生成式 </a:t>
            </a:r>
            <a:r>
              <a:rPr lang="en-US" altLang="zh-CN" dirty="0"/>
              <a:t>AI</a:t>
            </a:r>
            <a:r>
              <a:rPr lang="zh-CN" altLang="en-US" dirty="0"/>
              <a:t> 被 </a:t>
            </a:r>
            <a:r>
              <a:rPr lang="en-US" altLang="zh-CN" dirty="0"/>
              <a:t>Transformer</a:t>
            </a:r>
            <a:r>
              <a:rPr lang="zh-CN" altLang="en-US" dirty="0"/>
              <a:t> 架构和大模型全面代替了，但是 </a:t>
            </a:r>
            <a:r>
              <a:rPr lang="en" altLang="zh-CN" dirty="0"/>
              <a:t>GAN </a:t>
            </a:r>
            <a:r>
              <a:rPr lang="zh-CN" altLang="en" dirty="0"/>
              <a:t>才</a:t>
            </a:r>
            <a:r>
              <a:rPr lang="zh-CN" altLang="en-US" dirty="0"/>
              <a:t>是开启生成式 </a:t>
            </a:r>
            <a:r>
              <a:rPr lang="en-US" altLang="zh-CN" dirty="0"/>
              <a:t>AI </a:t>
            </a:r>
            <a:r>
              <a:rPr lang="zh-CN" altLang="en-US" dirty="0"/>
              <a:t>的鼻祖。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49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年：</a:t>
            </a:r>
            <a:r>
              <a:rPr lang="en-US" altLang="zh-CN" dirty="0"/>
              <a:t>Google</a:t>
            </a:r>
            <a:r>
              <a:rPr lang="zh-CN" altLang="en-US" dirty="0"/>
              <a:t> 发布的 </a:t>
            </a:r>
            <a:r>
              <a:rPr lang="en" altLang="zh-CN" dirty="0"/>
              <a:t>AlphaGo</a:t>
            </a:r>
            <a:r>
              <a:rPr lang="zh-CN" altLang="en-US" dirty="0"/>
              <a:t> 击败围棋世界冠军李世石，展示了深度强化学习的强大能力。这一事件证明了 </a:t>
            </a:r>
            <a:r>
              <a:rPr lang="en" altLang="zh-CN" dirty="0"/>
              <a:t>AI</a:t>
            </a:r>
            <a:r>
              <a:rPr lang="zh-CN" altLang="en-US" dirty="0"/>
              <a:t> 在复杂决策游戏中的强大能力，推动了深度强化学习等技术的发展。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年：</a:t>
            </a:r>
            <a:r>
              <a:rPr lang="en-US" altLang="zh-CN" dirty="0"/>
              <a:t>Google</a:t>
            </a:r>
            <a:r>
              <a:rPr lang="zh-CN" altLang="en-US" dirty="0"/>
              <a:t> 提出了 </a:t>
            </a:r>
            <a:r>
              <a:rPr lang="en" altLang="zh-CN" dirty="0"/>
              <a:t>Transformer</a:t>
            </a:r>
            <a:r>
              <a:rPr lang="zh-CN" altLang="en-US" dirty="0"/>
              <a:t> 架构，通过自注意力机制处理长距离依赖关系，</a:t>
            </a:r>
            <a:r>
              <a:rPr lang="en" altLang="zh-CN" dirty="0"/>
              <a:t> Transformer</a:t>
            </a:r>
            <a:r>
              <a:rPr lang="zh-CN" altLang="en-US" dirty="0"/>
              <a:t>成为</a:t>
            </a:r>
            <a:r>
              <a:rPr lang="en" altLang="zh-CN" dirty="0"/>
              <a:t>NLP</a:t>
            </a:r>
            <a:r>
              <a:rPr lang="zh-CN" altLang="en-US" dirty="0"/>
              <a:t>领域的核心技术，为</a:t>
            </a:r>
            <a:r>
              <a:rPr lang="en" altLang="zh-CN" dirty="0"/>
              <a:t>GPT</a:t>
            </a:r>
            <a:r>
              <a:rPr lang="zh-CN" altLang="en" dirty="0"/>
              <a:t>、</a:t>
            </a:r>
            <a:r>
              <a:rPr lang="en" altLang="zh-CN" dirty="0"/>
              <a:t>BERT</a:t>
            </a:r>
            <a:r>
              <a:rPr lang="zh-CN" altLang="en-US" dirty="0"/>
              <a:t>等大语言模型的开发提供了基础。极大地推动了自然语言处理 </a:t>
            </a:r>
            <a:r>
              <a:rPr lang="en-US" altLang="zh-CN" dirty="0"/>
              <a:t>NLP</a:t>
            </a:r>
            <a:r>
              <a:rPr lang="zh-CN" altLang="en-US" dirty="0"/>
              <a:t> 的发展，成为现今大模型的基础。</a:t>
            </a:r>
            <a:r>
              <a:rPr lang="en" altLang="zh-CN" dirty="0"/>
              <a:t>Transformer</a:t>
            </a:r>
            <a:r>
              <a:rPr lang="zh-CN" altLang="en-US" dirty="0"/>
              <a:t> 架构为 </a:t>
            </a:r>
            <a:r>
              <a:rPr lang="en-US" altLang="zh-CN" dirty="0"/>
              <a:t>NLP</a:t>
            </a:r>
            <a:r>
              <a:rPr lang="zh-CN" altLang="en-US" dirty="0"/>
              <a:t> 领域带来了革命性变化，推动了机器翻译、文本生成等任务的快速发展。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676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年：</a:t>
            </a:r>
            <a:r>
              <a:rPr lang="en" altLang="zh-CN" dirty="0"/>
              <a:t>OpenAI</a:t>
            </a:r>
            <a:r>
              <a:rPr lang="zh-CN" altLang="en-US" dirty="0"/>
              <a:t> 的 </a:t>
            </a:r>
            <a:r>
              <a:rPr lang="en" altLang="zh-CN" dirty="0"/>
              <a:t>GPT</a:t>
            </a:r>
            <a:r>
              <a:rPr lang="en-US" altLang="zh-CN" dirty="0"/>
              <a:t>-1</a:t>
            </a:r>
            <a:r>
              <a:rPr lang="zh-CN" altLang="en-US" dirty="0"/>
              <a:t> 发布，</a:t>
            </a:r>
            <a:r>
              <a:rPr lang="en-US" altLang="zh-CN" dirty="0"/>
              <a:t> </a:t>
            </a:r>
            <a:r>
              <a:rPr lang="zh-CN" altLang="en-US" dirty="0"/>
              <a:t>仅仅使用 </a:t>
            </a:r>
            <a:r>
              <a:rPr lang="en-US" altLang="zh-CN" dirty="0"/>
              <a:t>Transformer</a:t>
            </a:r>
            <a:r>
              <a:rPr lang="zh-CN" altLang="en-US" dirty="0"/>
              <a:t> 架构的 </a:t>
            </a:r>
            <a:r>
              <a:rPr lang="en-US" altLang="zh-CN" dirty="0"/>
              <a:t>Decoder</a:t>
            </a:r>
            <a:r>
              <a:rPr lang="zh-CN" altLang="en-US" dirty="0"/>
              <a:t> 部分作为网络模型结构，实现了语言生成能力。</a:t>
            </a:r>
            <a:r>
              <a:rPr lang="en" altLang="zh-CN" dirty="0"/>
              <a:t>GPT-</a:t>
            </a:r>
            <a:r>
              <a:rPr lang="en-US" altLang="zh-CN" dirty="0"/>
              <a:t>1</a:t>
            </a:r>
            <a:r>
              <a:rPr lang="zh-CN" altLang="en-US" dirty="0"/>
              <a:t> 出现推动了 </a:t>
            </a:r>
            <a:r>
              <a:rPr lang="en-US" altLang="zh-CN" dirty="0"/>
              <a:t>NLP</a:t>
            </a:r>
            <a:r>
              <a:rPr lang="zh-CN" altLang="en-US" dirty="0"/>
              <a:t> 在更多行业领域的应用，如智能客服、语言翻译等。为后续 </a:t>
            </a:r>
            <a:r>
              <a:rPr lang="en-US" altLang="zh-CN" dirty="0"/>
              <a:t>GPT-4</a:t>
            </a:r>
            <a:r>
              <a:rPr lang="zh-CN" altLang="en-US" dirty="0"/>
              <a:t>，</a:t>
            </a:r>
            <a:r>
              <a:rPr lang="en-US" altLang="zh-CN" dirty="0"/>
              <a:t>OpenAI</a:t>
            </a:r>
            <a:r>
              <a:rPr lang="zh-CN" altLang="en-US" dirty="0"/>
              <a:t> 的爆火埋下了很重要的伏笔。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年：</a:t>
            </a:r>
            <a:r>
              <a:rPr lang="en" altLang="zh-CN" dirty="0"/>
              <a:t>OpenAI</a:t>
            </a:r>
            <a:r>
              <a:rPr lang="zh-CN" altLang="en-US" dirty="0"/>
              <a:t> 发布 </a:t>
            </a:r>
            <a:r>
              <a:rPr lang="en" altLang="zh-CN" dirty="0"/>
              <a:t>GPT-3</a:t>
            </a:r>
            <a:r>
              <a:rPr lang="zh-CN" altLang="en" dirty="0"/>
              <a:t>，</a:t>
            </a:r>
            <a:r>
              <a:rPr lang="zh-CN" altLang="en-US" dirty="0"/>
              <a:t>拥有 </a:t>
            </a:r>
            <a:r>
              <a:rPr lang="en-US" altLang="zh-CN" dirty="0"/>
              <a:t>1750</a:t>
            </a:r>
            <a:r>
              <a:rPr lang="zh-CN" altLang="en-US" dirty="0"/>
              <a:t> 亿参数规模，展示了自监督学习在未标记数据训练中的潜力。在文本生成、问答等任务中表现出色，推动了生成式</a:t>
            </a:r>
            <a:r>
              <a:rPr lang="en" altLang="zh-CN" dirty="0"/>
              <a:t>AI</a:t>
            </a:r>
            <a:r>
              <a:rPr lang="zh-CN" altLang="en-US" dirty="0"/>
              <a:t>的普及。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944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年：</a:t>
            </a:r>
            <a:r>
              <a:rPr lang="en" altLang="zh-CN" dirty="0"/>
              <a:t>OpenAI</a:t>
            </a:r>
            <a:r>
              <a:rPr lang="zh-CN" altLang="en-US" dirty="0"/>
              <a:t> 发布 </a:t>
            </a:r>
            <a:r>
              <a:rPr lang="en" altLang="zh-CN" dirty="0"/>
              <a:t>ChatGPT</a:t>
            </a:r>
            <a:r>
              <a:rPr lang="zh-CN" altLang="en" dirty="0"/>
              <a:t>，</a:t>
            </a:r>
            <a:r>
              <a:rPr lang="zh-CN" altLang="en-US" dirty="0"/>
              <a:t>展示 </a:t>
            </a:r>
            <a:r>
              <a:rPr lang="en" altLang="zh-CN" dirty="0"/>
              <a:t>ChatGPT</a:t>
            </a:r>
            <a:r>
              <a:rPr lang="zh-CN" altLang="en-US" dirty="0"/>
              <a:t> 强大的对话和文本生成能力；</a:t>
            </a:r>
            <a:r>
              <a:rPr lang="en" altLang="zh-CN" dirty="0"/>
              <a:t>Stability AI</a:t>
            </a:r>
            <a:r>
              <a:rPr lang="zh-CN" altLang="en-US" dirty="0"/>
              <a:t>发布</a:t>
            </a:r>
            <a:r>
              <a:rPr lang="en" altLang="zh-CN" dirty="0"/>
              <a:t>Stable Diffusion</a:t>
            </a:r>
            <a:r>
              <a:rPr lang="zh-CN" altLang="en" dirty="0"/>
              <a:t>，</a:t>
            </a:r>
            <a:r>
              <a:rPr lang="zh-CN" altLang="en-US" dirty="0"/>
              <a:t>推动了文本到图像生成技术的发展。</a:t>
            </a:r>
            <a:r>
              <a:rPr lang="en" altLang="zh-CN" dirty="0"/>
              <a:t>ChatGPT</a:t>
            </a:r>
            <a:r>
              <a:rPr lang="zh-CN" altLang="en-US" dirty="0"/>
              <a:t> 和 </a:t>
            </a:r>
            <a:r>
              <a:rPr lang="en" altLang="zh-CN" dirty="0"/>
              <a:t>Stable Diffusion</a:t>
            </a:r>
            <a:r>
              <a:rPr lang="zh-CN" altLang="en-US" dirty="0"/>
              <a:t> 的发布标志着生成式 </a:t>
            </a:r>
            <a:r>
              <a:rPr lang="en" altLang="zh-CN" dirty="0"/>
              <a:t>AI</a:t>
            </a:r>
            <a:r>
              <a:rPr lang="zh-CN" altLang="en-US" dirty="0"/>
              <a:t> 正式进入主流应用，推动了多模态 </a:t>
            </a:r>
            <a:r>
              <a:rPr lang="en" altLang="zh-CN" dirty="0"/>
              <a:t>AI</a:t>
            </a:r>
            <a:r>
              <a:rPr lang="zh-CN" altLang="en-US" dirty="0"/>
              <a:t> 的发展。而 </a:t>
            </a:r>
            <a:r>
              <a:rPr lang="en-US" altLang="zh-CN" dirty="0"/>
              <a:t>GAN</a:t>
            </a:r>
            <a:r>
              <a:rPr lang="zh-CN" altLang="en-US" dirty="0"/>
              <a:t> 也随着 </a:t>
            </a:r>
            <a:r>
              <a:rPr lang="en" altLang="zh-CN" dirty="0"/>
              <a:t>Stable Diffusion</a:t>
            </a:r>
            <a:r>
              <a:rPr lang="zh-CN" altLang="en-US" dirty="0"/>
              <a:t> 技术出现而被代替了。</a:t>
            </a:r>
          </a:p>
          <a:p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年：多模态大模型崛起，如</a:t>
            </a:r>
            <a:r>
              <a:rPr lang="en" altLang="zh-CN" dirty="0"/>
              <a:t>OpenAI</a:t>
            </a:r>
            <a:r>
              <a:rPr lang="zh-CN" altLang="en-US" dirty="0"/>
              <a:t>推出的</a:t>
            </a:r>
            <a:r>
              <a:rPr lang="en" altLang="zh-CN" dirty="0"/>
              <a:t>ChatGPT-4o</a:t>
            </a:r>
            <a:r>
              <a:rPr lang="zh-CN" altLang="en" dirty="0"/>
              <a:t>，</a:t>
            </a:r>
            <a:r>
              <a:rPr lang="zh-CN" altLang="en-US" dirty="0"/>
              <a:t>能够实时处理和生成文本、音频等多种模态的数据。这一技术的发展为</a:t>
            </a:r>
            <a:r>
              <a:rPr lang="en" altLang="zh-CN" dirty="0"/>
              <a:t>AI</a:t>
            </a:r>
            <a:r>
              <a:rPr lang="zh-CN" altLang="en-US" dirty="0"/>
              <a:t>在更多领域的应用提供了新的可能性，如智能教育、智能娱乐等。</a:t>
            </a:r>
          </a:p>
        </p:txBody>
      </p:sp>
    </p:spTree>
    <p:extLst>
      <p:ext uri="{BB962C8B-B14F-4D97-AF65-F5344CB8AC3E}">
        <p14:creationId xmlns:p14="http://schemas.microsoft.com/office/powerpoint/2010/main" val="94747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年：多模态大模型崛起，如 </a:t>
            </a:r>
            <a:r>
              <a:rPr lang="en" altLang="zh-CN" dirty="0"/>
              <a:t>OpenAI</a:t>
            </a:r>
            <a:r>
              <a:rPr lang="zh-CN" altLang="en-US" dirty="0"/>
              <a:t> 推出的 </a:t>
            </a:r>
            <a:r>
              <a:rPr lang="en" altLang="zh-CN" dirty="0"/>
              <a:t>GPT-4o</a:t>
            </a:r>
            <a:r>
              <a:rPr lang="zh-CN" altLang="en" dirty="0"/>
              <a:t>，</a:t>
            </a:r>
            <a:r>
              <a:rPr lang="zh-CN" altLang="en-US" dirty="0"/>
              <a:t>能够实时处理和生成文本、音频等多种模态的数据，在苹果手机上面作为 </a:t>
            </a:r>
            <a:r>
              <a:rPr lang="en-US" altLang="zh-CN" dirty="0"/>
              <a:t>OpenAI</a:t>
            </a:r>
            <a:r>
              <a:rPr lang="zh-CN" altLang="en-US" dirty="0"/>
              <a:t> 的发布会实现实时对话。</a:t>
            </a:r>
            <a:r>
              <a:rPr lang="en" altLang="zh-CN" dirty="0"/>
              <a:t> GPT-4o</a:t>
            </a:r>
            <a:r>
              <a:rPr lang="zh-CN" altLang="en-US" dirty="0"/>
              <a:t> 的发展为</a:t>
            </a:r>
            <a:r>
              <a:rPr lang="en" altLang="zh-CN" dirty="0"/>
              <a:t>AI</a:t>
            </a:r>
            <a:r>
              <a:rPr lang="zh-CN" altLang="en-US" dirty="0"/>
              <a:t> 在更多领域的应用提供了新的可能性，如智能教育、智能娱乐等。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因为深度学习算法后面的发展越来越快，直接碾压其他机器学习算法，因此现在谈到的</a:t>
            </a:r>
            <a:r>
              <a:rPr lang="en-US" altLang="zh-CN" dirty="0"/>
              <a:t> AI </a:t>
            </a:r>
            <a:r>
              <a:rPr lang="zh-CN" altLang="en-US" dirty="0"/>
              <a:t>算法，基本上全部都是深度学习算法，而</a:t>
            </a:r>
            <a:r>
              <a:rPr lang="en-US" altLang="zh-CN" dirty="0"/>
              <a:t> AI </a:t>
            </a:r>
            <a:r>
              <a:rPr lang="zh-CN" altLang="en-US" dirty="0"/>
              <a:t>已经成为了深度学习的代名词了。</a:t>
            </a:r>
          </a:p>
        </p:txBody>
      </p:sp>
    </p:spTree>
    <p:extLst>
      <p:ext uri="{BB962C8B-B14F-4D97-AF65-F5344CB8AC3E}">
        <p14:creationId xmlns:p14="http://schemas.microsoft.com/office/powerpoint/2010/main" val="91975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</a:rPr>
              <a:t>AI</a:t>
            </a:r>
            <a:r>
              <a:rPr lang="zh-CN" altLang="en-US" dirty="0">
                <a:latin typeface="Lexend" pitchFamily="2" charset="0"/>
              </a:rPr>
              <a:t> 算力与硬件发展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787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C6337F5-1440-A042-DEC5-96FB3C7A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硬件蓬勃发展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0E9744-4E0C-B457-1751-9CAD72C72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年：</a:t>
            </a:r>
            <a:r>
              <a:rPr lang="en" altLang="zh-CN" dirty="0"/>
              <a:t>Google</a:t>
            </a:r>
            <a:r>
              <a:rPr lang="zh-CN" altLang="en-US" dirty="0"/>
              <a:t> 发布了专为机器学习设计的张量处理单元（</a:t>
            </a:r>
            <a:r>
              <a:rPr lang="en" altLang="zh-CN" dirty="0"/>
              <a:t>TPU</a:t>
            </a:r>
            <a:r>
              <a:rPr lang="zh-CN" altLang="en" dirty="0"/>
              <a:t>），</a:t>
            </a:r>
            <a:r>
              <a:rPr lang="zh-CN" altLang="en-US" dirty="0"/>
              <a:t>用于加速神经网络的推理和训练。</a:t>
            </a:r>
            <a:r>
              <a:rPr lang="en" altLang="zh-CN" dirty="0"/>
              <a:t>TPU</a:t>
            </a:r>
            <a:r>
              <a:rPr lang="zh-CN" altLang="en-US" dirty="0"/>
              <a:t> 显著提升了 </a:t>
            </a:r>
            <a:r>
              <a:rPr lang="en" altLang="zh-CN" dirty="0"/>
              <a:t>AI</a:t>
            </a:r>
            <a:r>
              <a:rPr lang="zh-CN" altLang="en-US" dirty="0"/>
              <a:t> 模型的训练效率，尤其是在 </a:t>
            </a:r>
            <a:r>
              <a:rPr lang="en" altLang="zh-CN" dirty="0"/>
              <a:t>AlphaGo</a:t>
            </a:r>
            <a:r>
              <a:rPr lang="zh-CN" altLang="en-US" dirty="0"/>
              <a:t> 击败李世石的比赛中作为云服务器的执行硬件发挥了关键作用。</a:t>
            </a:r>
            <a:r>
              <a:rPr lang="en" altLang="zh-CN" dirty="0"/>
              <a:t> TPU</a:t>
            </a:r>
            <a:r>
              <a:rPr lang="zh-CN" altLang="en-US" dirty="0"/>
              <a:t> 的推出标志着 </a:t>
            </a:r>
            <a:r>
              <a:rPr lang="en" altLang="zh-CN" dirty="0"/>
              <a:t>AI</a:t>
            </a:r>
            <a:r>
              <a:rPr lang="zh-CN" altLang="en-US" dirty="0"/>
              <a:t> 专用芯片的崛起，为后续 </a:t>
            </a:r>
            <a:r>
              <a:rPr lang="en" altLang="zh-CN" dirty="0"/>
              <a:t>AI</a:t>
            </a:r>
            <a:r>
              <a:rPr lang="zh-CN" altLang="en-US" dirty="0"/>
              <a:t> 芯片的设计提供了重要参考，包括国产的昇腾、寒武纪、壁仞、遂源等。</a:t>
            </a:r>
          </a:p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年：</a:t>
            </a:r>
            <a:r>
              <a:rPr lang="en" altLang="zh-CN" dirty="0"/>
              <a:t>NVIDIA Volta</a:t>
            </a:r>
            <a:r>
              <a:rPr lang="zh-CN" altLang="en-US" dirty="0"/>
              <a:t> 架构发布与 </a:t>
            </a:r>
            <a:r>
              <a:rPr lang="en" altLang="zh-CN" dirty="0"/>
              <a:t>AI</a:t>
            </a:r>
            <a:r>
              <a:rPr lang="zh-CN" altLang="en-US" dirty="0"/>
              <a:t> 芯片元年。</a:t>
            </a:r>
            <a:r>
              <a:rPr lang="en" altLang="zh-CN" dirty="0"/>
              <a:t>NVIDIA</a:t>
            </a:r>
            <a:r>
              <a:rPr lang="zh-CN" altLang="en-US" dirty="0"/>
              <a:t> 发布了 </a:t>
            </a:r>
            <a:r>
              <a:rPr lang="en" altLang="zh-CN" dirty="0"/>
              <a:t>Volta</a:t>
            </a:r>
            <a:r>
              <a:rPr lang="zh-CN" altLang="en-US" dirty="0"/>
              <a:t> 架构的</a:t>
            </a:r>
            <a:r>
              <a:rPr lang="en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V100</a:t>
            </a:r>
            <a:r>
              <a:rPr lang="zh-CN" altLang="en" dirty="0"/>
              <a:t>，</a:t>
            </a:r>
            <a:r>
              <a:rPr lang="zh-CN" altLang="en-US" dirty="0"/>
              <a:t>首次引入 </a:t>
            </a:r>
            <a:r>
              <a:rPr lang="en" altLang="zh-CN" dirty="0"/>
              <a:t>Tensor Core</a:t>
            </a:r>
            <a:r>
              <a:rPr lang="zh-CN" altLang="en" dirty="0"/>
              <a:t>，</a:t>
            </a:r>
            <a:r>
              <a:rPr lang="zh-CN" altLang="en-US" dirty="0"/>
              <a:t>专门优化深度学习任务中的矩阵运算。</a:t>
            </a:r>
            <a:r>
              <a:rPr lang="en" altLang="zh-CN" dirty="0"/>
              <a:t>NVIDIA</a:t>
            </a:r>
            <a:r>
              <a:rPr lang="zh-CN" altLang="en-US" dirty="0"/>
              <a:t> 也凭借其 </a:t>
            </a:r>
            <a:r>
              <a:rPr lang="en" altLang="zh-CN" dirty="0"/>
              <a:t>GPU</a:t>
            </a:r>
            <a:r>
              <a:rPr lang="zh-CN" altLang="en-US" dirty="0"/>
              <a:t> 在 </a:t>
            </a:r>
            <a:r>
              <a:rPr lang="en" altLang="zh-CN" dirty="0"/>
              <a:t>AI</a:t>
            </a:r>
            <a:r>
              <a:rPr lang="zh-CN" altLang="en-US" dirty="0"/>
              <a:t> 芯片市场的领先地位，成为 </a:t>
            </a:r>
            <a:r>
              <a:rPr lang="en" altLang="zh-CN" dirty="0"/>
              <a:t>AI</a:t>
            </a:r>
            <a:r>
              <a:rPr lang="zh-CN" altLang="en-US" dirty="0"/>
              <a:t> 硬件领域的核心供应商。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同时期，因为 </a:t>
            </a:r>
            <a:r>
              <a:rPr lang="en-US" altLang="zh-CN" dirty="0"/>
              <a:t>2017</a:t>
            </a:r>
            <a:r>
              <a:rPr lang="zh-CN" altLang="en-US" dirty="0"/>
              <a:t> 年各大科技公司纷纷布局</a:t>
            </a:r>
            <a:r>
              <a:rPr lang="en" altLang="zh-CN" dirty="0"/>
              <a:t>AI</a:t>
            </a:r>
            <a:r>
              <a:rPr lang="zh-CN" altLang="en-US" dirty="0"/>
              <a:t>芯片，因此也被称为“</a:t>
            </a:r>
            <a:r>
              <a:rPr lang="en" altLang="zh-CN" dirty="0"/>
              <a:t>AI</a:t>
            </a:r>
            <a:r>
              <a:rPr lang="zh-CN" altLang="en-US" dirty="0"/>
              <a:t>芯片元年”。</a:t>
            </a:r>
          </a:p>
        </p:txBody>
      </p:sp>
    </p:spTree>
    <p:extLst>
      <p:ext uri="{BB962C8B-B14F-4D97-AF65-F5344CB8AC3E}">
        <p14:creationId xmlns:p14="http://schemas.microsoft.com/office/powerpoint/2010/main" val="115587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29464</TotalTime>
  <Words>1319</Words>
  <Application>Microsoft Macintosh PowerPoint</Application>
  <PresentationFormat>自定义</PresentationFormat>
  <Paragraphs>50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算法突破</vt:lpstr>
      <vt:lpstr>算法突破</vt:lpstr>
      <vt:lpstr>算法突破</vt:lpstr>
      <vt:lpstr>算法突破</vt:lpstr>
      <vt:lpstr>算法突破</vt:lpstr>
      <vt:lpstr>PowerPoint 演示文稿</vt:lpstr>
      <vt:lpstr>硬件蓬勃发展</vt:lpstr>
      <vt:lpstr>硬件蓬勃发展</vt:lpstr>
      <vt:lpstr>硬件蓬勃发展</vt:lpstr>
      <vt:lpstr>硬件蓬勃发展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9924</cp:revision>
  <cp:lastPrinted>2023-09-08T09:14:01Z</cp:lastPrinted>
  <dcterms:created xsi:type="dcterms:W3CDTF">2020-08-28T08:44:19Z</dcterms:created>
  <dcterms:modified xsi:type="dcterms:W3CDTF">2025-01-28T09:14:26Z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