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40"/>
  </p:notesMasterIdLst>
  <p:handoutMasterIdLst>
    <p:handoutMasterId r:id="rId41"/>
  </p:handoutMasterIdLst>
  <p:sldIdLst>
    <p:sldId id="603" r:id="rId6"/>
    <p:sldId id="2433" r:id="rId7"/>
    <p:sldId id="2767" r:id="rId8"/>
    <p:sldId id="2791" r:id="rId9"/>
    <p:sldId id="2790" r:id="rId10"/>
    <p:sldId id="259" r:id="rId11"/>
    <p:sldId id="2764" r:id="rId12"/>
    <p:sldId id="2763" r:id="rId13"/>
    <p:sldId id="2765" r:id="rId14"/>
    <p:sldId id="2789" r:id="rId15"/>
    <p:sldId id="2783" r:id="rId16"/>
    <p:sldId id="2766" r:id="rId17"/>
    <p:sldId id="2770" r:id="rId18"/>
    <p:sldId id="2784" r:id="rId19"/>
    <p:sldId id="2771" r:id="rId20"/>
    <p:sldId id="2772" r:id="rId21"/>
    <p:sldId id="2773" r:id="rId22"/>
    <p:sldId id="2785" r:id="rId23"/>
    <p:sldId id="2768" r:id="rId24"/>
    <p:sldId id="2774" r:id="rId25"/>
    <p:sldId id="2786" r:id="rId26"/>
    <p:sldId id="2769" r:id="rId27"/>
    <p:sldId id="2775" r:id="rId28"/>
    <p:sldId id="2776" r:id="rId29"/>
    <p:sldId id="2787" r:id="rId30"/>
    <p:sldId id="2777" r:id="rId31"/>
    <p:sldId id="2778" r:id="rId32"/>
    <p:sldId id="2779" r:id="rId33"/>
    <p:sldId id="2780" r:id="rId34"/>
    <p:sldId id="2788" r:id="rId35"/>
    <p:sldId id="2781" r:id="rId36"/>
    <p:sldId id="2782" r:id="rId37"/>
    <p:sldId id="582" r:id="rId38"/>
    <p:sldId id="2749" r:id="rId39"/>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D49FD"/>
    <a:srgbClr val="E04795"/>
    <a:srgbClr val="1D1D1A"/>
    <a:srgbClr val="595757"/>
    <a:srgbClr val="221815"/>
    <a:srgbClr val="91A2BF"/>
    <a:srgbClr val="66BA36"/>
    <a:srgbClr val="E4EBEA"/>
    <a:srgbClr val="C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32" autoAdjust="0"/>
    <p:restoredTop sz="96291" autoAdjust="0"/>
  </p:normalViewPr>
  <p:slideViewPr>
    <p:cSldViewPr snapToGrid="0" snapToObjects="1">
      <p:cViewPr varScale="1">
        <p:scale>
          <a:sx n="124" d="100"/>
          <a:sy n="124" d="100"/>
        </p:scale>
        <p:origin x="192" y="2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12/8/24</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6</a:t>
            </a:fld>
            <a:endParaRPr kumimoji="1" lang="zh-CN" altLang="en-US"/>
          </a:p>
        </p:txBody>
      </p:sp>
    </p:spTree>
    <p:extLst>
      <p:ext uri="{BB962C8B-B14F-4D97-AF65-F5344CB8AC3E}">
        <p14:creationId xmlns:p14="http://schemas.microsoft.com/office/powerpoint/2010/main" val="127437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11</a:t>
            </a:fld>
            <a:endParaRPr kumimoji="1" lang="zh-CN" altLang="en-US"/>
          </a:p>
        </p:txBody>
      </p:sp>
    </p:spTree>
    <p:extLst>
      <p:ext uri="{BB962C8B-B14F-4D97-AF65-F5344CB8AC3E}">
        <p14:creationId xmlns:p14="http://schemas.microsoft.com/office/powerpoint/2010/main" val="2223695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14</a:t>
            </a:fld>
            <a:endParaRPr kumimoji="1" lang="zh-CN" altLang="en-US"/>
          </a:p>
        </p:txBody>
      </p:sp>
    </p:spTree>
    <p:extLst>
      <p:ext uri="{BB962C8B-B14F-4D97-AF65-F5344CB8AC3E}">
        <p14:creationId xmlns:p14="http://schemas.microsoft.com/office/powerpoint/2010/main" val="143214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18</a:t>
            </a:fld>
            <a:endParaRPr kumimoji="1" lang="zh-CN" altLang="en-US"/>
          </a:p>
        </p:txBody>
      </p:sp>
    </p:spTree>
    <p:extLst>
      <p:ext uri="{BB962C8B-B14F-4D97-AF65-F5344CB8AC3E}">
        <p14:creationId xmlns:p14="http://schemas.microsoft.com/office/powerpoint/2010/main" val="4060733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21</a:t>
            </a:fld>
            <a:endParaRPr kumimoji="1" lang="zh-CN" altLang="en-US"/>
          </a:p>
        </p:txBody>
      </p:sp>
    </p:spTree>
    <p:extLst>
      <p:ext uri="{BB962C8B-B14F-4D97-AF65-F5344CB8AC3E}">
        <p14:creationId xmlns:p14="http://schemas.microsoft.com/office/powerpoint/2010/main" val="813919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25</a:t>
            </a:fld>
            <a:endParaRPr kumimoji="1" lang="zh-CN" altLang="en-US"/>
          </a:p>
        </p:txBody>
      </p:sp>
    </p:spTree>
    <p:extLst>
      <p:ext uri="{BB962C8B-B14F-4D97-AF65-F5344CB8AC3E}">
        <p14:creationId xmlns:p14="http://schemas.microsoft.com/office/powerpoint/2010/main" val="3742459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30</a:t>
            </a:fld>
            <a:endParaRPr kumimoji="1" lang="zh-CN" altLang="en-US"/>
          </a:p>
        </p:txBody>
      </p:sp>
    </p:spTree>
    <p:extLst>
      <p:ext uri="{BB962C8B-B14F-4D97-AF65-F5344CB8AC3E}">
        <p14:creationId xmlns:p14="http://schemas.microsoft.com/office/powerpoint/2010/main" val="736962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 Medium" panose="020B0602020204020303" pitchFamily="34" charset="-79"/>
              </a:rPr>
              <a:t>GitHub</a:t>
            </a:r>
            <a:r>
              <a:rPr lang="zh-CN" altLang="en-US" sz="1100" dirty="0">
                <a:solidFill>
                  <a:schemeClr val="tx2"/>
                </a:solidFill>
                <a:latin typeface="Gill Sans MT" panose="020B0502020104020203" pitchFamily="34" charset="0"/>
                <a:ea typeface="+mj-ea"/>
                <a:cs typeface="Futura Medium" panose="020B0602020204020303" pitchFamily="34" charset="-79"/>
              </a:rPr>
              <a:t> </a:t>
            </a:r>
            <a:r>
              <a:rPr lang="en-US" altLang="zh-CN" sz="1100" dirty="0">
                <a:solidFill>
                  <a:schemeClr val="tx2"/>
                </a:solidFill>
                <a:latin typeface="Gill Sans MT" panose="020B0502020104020203" pitchFamily="34" charset="0"/>
                <a:ea typeface="+mj-ea"/>
                <a:cs typeface="Futura Medium" panose="020B0602020204020303" pitchFamily="34" charset="-79"/>
              </a:rPr>
              <a:t>https://</a:t>
            </a:r>
            <a:r>
              <a:rPr lang="en-US" altLang="zh-CN" sz="1100" dirty="0" err="1">
                <a:solidFill>
                  <a:schemeClr val="tx2"/>
                </a:solidFill>
                <a:latin typeface="Gill Sans MT" panose="020B0502020104020203" pitchFamily="34" charset="0"/>
                <a:ea typeface="+mj-ea"/>
                <a:cs typeface="Futura Medium" panose="020B0602020204020303" pitchFamily="34" charset="-79"/>
              </a:rPr>
              <a:t>github.com</a:t>
            </a:r>
            <a:r>
              <a:rPr lang="en-US" altLang="zh-CN" sz="1100" dirty="0">
                <a:solidFill>
                  <a:schemeClr val="tx2"/>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 Medium" panose="020B0602020204020303" pitchFamily="34" charset="-79"/>
              </a:rPr>
              <a:t>AIFoundation</a:t>
            </a:r>
            <a:endParaRPr lang="en-US" sz="1100" dirty="0">
              <a:solidFill>
                <a:schemeClr val="tx2"/>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 Medium" panose="020B0602020204020303" pitchFamily="34" charset="-79"/>
                <a:cs typeface="Futura 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 Medium" panose="020B0602020204020303" pitchFamily="34" charset="-79"/>
              </a:rPr>
              <a:t>GitHub</a:t>
            </a:r>
            <a:r>
              <a:rPr lang="zh-CN" altLang="en-US" sz="1100" dirty="0">
                <a:solidFill>
                  <a:schemeClr val="tx2"/>
                </a:solidFill>
                <a:latin typeface="Gill Sans MT" panose="020B0502020104020203" pitchFamily="34" charset="0"/>
                <a:ea typeface="+mj-ea"/>
                <a:cs typeface="Futura Medium" panose="020B0602020204020303" pitchFamily="34" charset="-79"/>
              </a:rPr>
              <a:t> </a:t>
            </a:r>
            <a:r>
              <a:rPr lang="en-US" altLang="zh-CN" sz="1100" dirty="0">
                <a:solidFill>
                  <a:schemeClr val="tx2"/>
                </a:solidFill>
                <a:latin typeface="Gill Sans MT" panose="020B0502020104020203" pitchFamily="34" charset="0"/>
                <a:ea typeface="+mj-ea"/>
                <a:cs typeface="Futura Medium" panose="020B0602020204020303" pitchFamily="34" charset="-79"/>
              </a:rPr>
              <a:t>https://</a:t>
            </a:r>
            <a:r>
              <a:rPr lang="en-US" altLang="zh-CN" sz="1100" dirty="0" err="1">
                <a:solidFill>
                  <a:schemeClr val="tx2"/>
                </a:solidFill>
                <a:latin typeface="Gill Sans MT" panose="020B0502020104020203" pitchFamily="34" charset="0"/>
                <a:ea typeface="+mj-ea"/>
                <a:cs typeface="Futura Medium" panose="020B0602020204020303" pitchFamily="34" charset="-79"/>
              </a:rPr>
              <a:t>github.com</a:t>
            </a:r>
            <a:r>
              <a:rPr lang="en-US" altLang="zh-CN" sz="1100" dirty="0">
                <a:solidFill>
                  <a:schemeClr val="tx2"/>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 Medium" panose="020B0602020204020303" pitchFamily="34" charset="-79"/>
              </a:rPr>
              <a:t>AIFoundation</a:t>
            </a:r>
            <a:endParaRPr lang="en-US" sz="1100" dirty="0">
              <a:solidFill>
                <a:schemeClr val="tx2"/>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28639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5841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360170"/>
            <a:ext cx="10963473" cy="4994910"/>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10736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思考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84513"/>
            <a:ext cx="11161240" cy="5007429"/>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pic>
        <p:nvPicPr>
          <p:cNvPr id="9" name="图片 8">
            <a:extLst>
              <a:ext uri="{FF2B5EF4-FFF2-40B4-BE49-F238E27FC236}">
                <a16:creationId xmlns:a16="http://schemas.microsoft.com/office/drawing/2014/main" id="{E02D1AC6-7767-E847-EB93-41557A6B41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8427249" y="3660489"/>
            <a:ext cx="3215747" cy="2631453"/>
          </a:xfrm>
          <a:prstGeom prst="rect">
            <a:avLst/>
          </a:prstGeom>
        </p:spPr>
      </p:pic>
    </p:spTree>
    <p:extLst>
      <p:ext uri="{BB962C8B-B14F-4D97-AF65-F5344CB8AC3E}">
        <p14:creationId xmlns:p14="http://schemas.microsoft.com/office/powerpoint/2010/main" val="3600683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2060028"/>
            <a:ext cx="11161240" cy="3195144"/>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a:t>
            </a:r>
          </a:p>
        </p:txBody>
      </p:sp>
      <p:sp>
        <p:nvSpPr>
          <p:cNvPr id="3" name="内容占位符 2">
            <a:extLst>
              <a:ext uri="{FF2B5EF4-FFF2-40B4-BE49-F238E27FC236}">
                <a16:creationId xmlns:a16="http://schemas.microsoft.com/office/drawing/2014/main" id="{4E5BC6AC-E2D3-95E2-75AE-2F297EA68587}"/>
              </a:ext>
            </a:extLst>
          </p:cNvPr>
          <p:cNvSpPr>
            <a:spLocks noGrp="1"/>
          </p:cNvSpPr>
          <p:nvPr>
            <p:ph sz="half" idx="10" hasCustomPrompt="1"/>
          </p:nvPr>
        </p:nvSpPr>
        <p:spPr>
          <a:xfrm>
            <a:off x="1028295" y="404649"/>
            <a:ext cx="3491153" cy="3379075"/>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12000" b="1" i="0" u="none" strike="noStrike" kern="0" cap="none" spc="0" normalizeH="0" baseline="0" dirty="0">
                <a:ln>
                  <a:noFill/>
                </a:ln>
                <a:solidFill>
                  <a:schemeClr val="tx1"/>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algn="ctr"/>
            <a:r>
              <a:rPr kumimoji="1" lang="en-US" altLang="zh-CN" sz="9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9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Tree>
    <p:extLst>
      <p:ext uri="{BB962C8B-B14F-4D97-AF65-F5344CB8AC3E}">
        <p14:creationId xmlns:p14="http://schemas.microsoft.com/office/powerpoint/2010/main" val="1119713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 Medium" panose="020B0602020204020303" pitchFamily="34" charset="-79"/>
                <a:ea typeface="微软雅黑" panose="020B0503020204020204" pitchFamily="34" charset="-122"/>
                <a:cs typeface="Futura 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1.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 Medium" panose="020B0602020204020303" pitchFamily="34" charset="-79"/>
              </a:rPr>
              <a:t>GitHub</a:t>
            </a:r>
            <a:r>
              <a:rPr lang="zh-CN" altLang="en-US" sz="1100" dirty="0">
                <a:solidFill>
                  <a:srgbClr val="374154"/>
                </a:solidFill>
                <a:latin typeface="Gill Sans MT" panose="020B0502020104020203" pitchFamily="34" charset="0"/>
                <a:ea typeface="+mj-ea"/>
                <a:cs typeface="Futura Medium" panose="020B0602020204020303" pitchFamily="34" charset="-79"/>
              </a:rPr>
              <a:t> </a:t>
            </a:r>
            <a:r>
              <a:rPr lang="en-US" altLang="zh-CN" sz="1100" dirty="0">
                <a:solidFill>
                  <a:srgbClr val="C7000B"/>
                </a:solidFill>
                <a:latin typeface="Gill Sans MT" panose="020B0502020104020203" pitchFamily="34" charset="0"/>
                <a:ea typeface="+mj-ea"/>
                <a:cs typeface="Futura Medium" panose="020B0602020204020303" pitchFamily="34" charset="-79"/>
              </a:rPr>
              <a:t>https://</a:t>
            </a:r>
            <a:r>
              <a:rPr lang="en-US" altLang="zh-CN" sz="11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100" dirty="0">
                <a:solidFill>
                  <a:srgbClr val="C7000B"/>
                </a:solidFill>
                <a:latin typeface="Gill Sans MT" panose="020B0502020104020203" pitchFamily="34" charset="0"/>
                <a:ea typeface="+mj-ea"/>
                <a:cs typeface="Futura 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 Medium" panose="020B0602020204020303" pitchFamily="34" charset="-79"/>
              </a:rPr>
              <a:t>AIFoundation</a:t>
            </a:r>
            <a:endParaRPr lang="en-US" sz="1100" dirty="0">
              <a:solidFill>
                <a:srgbClr val="C00000"/>
              </a:solidFill>
              <a:latin typeface="Gill Sans MT" panose="020B0502020104020203" pitchFamily="34" charset="0"/>
              <a:ea typeface="+mj-ea"/>
              <a:cs typeface="Futura 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 id="2147483983" r:id="rId2"/>
    <p:sldLayoutId id="2147483984" r:id="rId3"/>
    <p:sldLayoutId id="2147483985"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 Medium" panose="020B0602020204020303" pitchFamily="34" charset="-79"/>
              </a:rPr>
              <a:t>GitHub</a:t>
            </a:r>
            <a:r>
              <a:rPr lang="zh-CN" altLang="en-US" sz="1100" dirty="0">
                <a:solidFill>
                  <a:srgbClr val="374154"/>
                </a:solidFill>
                <a:latin typeface="Gill Sans MT" panose="020B0502020104020203" pitchFamily="34" charset="0"/>
                <a:ea typeface="+mj-ea"/>
                <a:cs typeface="Futura Medium" panose="020B0602020204020303" pitchFamily="34" charset="-79"/>
              </a:rPr>
              <a:t> </a:t>
            </a:r>
            <a:r>
              <a:rPr lang="en-US" altLang="zh-CN" sz="1100" dirty="0">
                <a:solidFill>
                  <a:srgbClr val="C7000B"/>
                </a:solidFill>
                <a:latin typeface="Gill Sans MT" panose="020B0502020104020203" pitchFamily="34" charset="0"/>
                <a:ea typeface="+mj-ea"/>
                <a:cs typeface="Futura Medium" panose="020B0602020204020303" pitchFamily="34" charset="-79"/>
              </a:rPr>
              <a:t>https://</a:t>
            </a:r>
            <a:r>
              <a:rPr lang="en-US" altLang="zh-CN" sz="11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100" dirty="0">
                <a:solidFill>
                  <a:srgbClr val="C7000B"/>
                </a:solidFill>
                <a:latin typeface="Gill Sans MT" panose="020B0502020104020203" pitchFamily="34" charset="0"/>
                <a:ea typeface="+mj-ea"/>
                <a:cs typeface="Futura 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 Medium" panose="020B0602020204020303" pitchFamily="34" charset="-79"/>
              </a:rPr>
              <a:t>AIFoundation</a:t>
            </a:r>
            <a:endParaRPr lang="en-US" sz="1100" dirty="0">
              <a:solidFill>
                <a:srgbClr val="C00000"/>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 Medium" panose="020B0602020204020303" pitchFamily="34" charset="-79"/>
              </a:rPr>
              <a:t>GitHub</a:t>
            </a:r>
            <a:r>
              <a:rPr lang="zh-CN" altLang="en-US" sz="1100" dirty="0">
                <a:solidFill>
                  <a:schemeClr val="tx1"/>
                </a:solidFill>
                <a:latin typeface="Gill Sans MT" panose="020B0502020104020203" pitchFamily="34" charset="0"/>
                <a:ea typeface="+mj-ea"/>
                <a:cs typeface="Futura Medium" panose="020B0602020204020303" pitchFamily="34" charset="-79"/>
              </a:rPr>
              <a:t> </a:t>
            </a:r>
            <a:r>
              <a:rPr lang="en-US" altLang="zh-CN" sz="1100" dirty="0">
                <a:solidFill>
                  <a:schemeClr val="tx1"/>
                </a:solidFill>
                <a:latin typeface="Gill Sans MT" panose="020B0502020104020203" pitchFamily="34" charset="0"/>
                <a:ea typeface="+mj-ea"/>
                <a:cs typeface="Futura Medium" panose="020B0602020204020303" pitchFamily="34" charset="-79"/>
              </a:rPr>
              <a:t>https://</a:t>
            </a:r>
            <a:r>
              <a:rPr lang="en-US" altLang="zh-CN" sz="1100" dirty="0" err="1">
                <a:solidFill>
                  <a:schemeClr val="tx1"/>
                </a:solidFill>
                <a:latin typeface="Gill Sans MT" panose="020B0502020104020203" pitchFamily="34" charset="0"/>
                <a:ea typeface="+mj-ea"/>
                <a:cs typeface="Futura Medium" panose="020B0602020204020303" pitchFamily="34" charset="-79"/>
              </a:rPr>
              <a:t>github.com</a:t>
            </a:r>
            <a:r>
              <a:rPr lang="en-US" altLang="zh-CN" sz="1100" dirty="0">
                <a:solidFill>
                  <a:schemeClr val="tx1"/>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 Medium" panose="020B0602020204020303" pitchFamily="34" charset="-79"/>
              </a:rPr>
              <a:t>AIFoundation</a:t>
            </a:r>
            <a:endParaRPr lang="en-US" sz="1100" dirty="0">
              <a:solidFill>
                <a:schemeClr val="tx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 Medium" panose="020B0602020204020303" pitchFamily="34" charset="-79"/>
              </a:rPr>
              <a:t>GitHub</a:t>
            </a:r>
            <a:r>
              <a:rPr lang="zh-CN" altLang="en-US" sz="1100" dirty="0">
                <a:solidFill>
                  <a:schemeClr val="bg1"/>
                </a:solidFill>
                <a:latin typeface="Gill Sans MT" panose="020B0502020104020203" pitchFamily="34" charset="0"/>
                <a:ea typeface="+mj-ea"/>
                <a:cs typeface="Futura Medium" panose="020B0602020204020303" pitchFamily="34" charset="-79"/>
              </a:rPr>
              <a:t> </a:t>
            </a:r>
            <a:r>
              <a:rPr lang="en-US" altLang="zh-CN" sz="1100" dirty="0">
                <a:solidFill>
                  <a:schemeClr val="bg1"/>
                </a:solidFill>
                <a:latin typeface="Gill Sans MT" panose="020B0502020104020203" pitchFamily="34" charset="0"/>
                <a:ea typeface="+mj-ea"/>
                <a:cs typeface="Futura Medium" panose="020B0602020204020303" pitchFamily="34" charset="-79"/>
              </a:rPr>
              <a:t>https://</a:t>
            </a:r>
            <a:r>
              <a:rPr lang="en-US" altLang="zh-CN" sz="1100" dirty="0" err="1">
                <a:solidFill>
                  <a:schemeClr val="bg1"/>
                </a:solidFill>
                <a:latin typeface="Gill Sans MT" panose="020B0502020104020203" pitchFamily="34" charset="0"/>
                <a:ea typeface="+mj-ea"/>
                <a:cs typeface="Futura Medium" panose="020B0602020204020303" pitchFamily="34" charset="-79"/>
              </a:rPr>
              <a:t>github.com</a:t>
            </a:r>
            <a:r>
              <a:rPr lang="en-US" altLang="zh-CN" sz="1100" dirty="0">
                <a:solidFill>
                  <a:schemeClr val="bg1"/>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 Medium" panose="020B0602020204020303" pitchFamily="34" charset="-79"/>
              </a:rPr>
              <a:t>AIFoundation</a:t>
            </a:r>
            <a:endParaRPr lang="en-US" sz="1100" dirty="0">
              <a:solidFill>
                <a:schemeClr val="bg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800" b="1"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rPr>
              <a:t>https://</a:t>
            </a:r>
            <a:r>
              <a:rPr lang="en-US" altLang="zh-CN" sz="10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000" dirty="0">
                <a:solidFill>
                  <a:srgbClr val="C7000B"/>
                </a:solidFill>
                <a:latin typeface="Gill Sans MT" panose="020B0502020104020203" pitchFamily="34" charset="0"/>
                <a:ea typeface="+mj-ea"/>
                <a:cs typeface="Futura 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 Medium" panose="020B0602020204020303" pitchFamily="34" charset="-79"/>
              </a:rPr>
              <a:t>AIFoundation</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InternLM/lmdeploy/blob/main/docs/en/supported_models/supported_models.md" TargetMode="External"/><Relationship Id="rId7" Type="http://schemas.openxmlformats.org/officeDocument/2006/relationships/hyperlink" Target="https://huggingface.co/docs/text-generation-inference/en/supported_models" TargetMode="External"/><Relationship Id="rId2" Type="http://schemas.openxmlformats.org/officeDocument/2006/relationships/hyperlink" Target="https://github.com/NVIDIA/TensorRT-LLM/blob/main/examples/quantization/README.md#ptq-post-training-quantization" TargetMode="External"/><Relationship Id="rId1" Type="http://schemas.openxmlformats.org/officeDocument/2006/relationships/slideLayout" Target="../slideLayouts/slideLayout3.xml"/><Relationship Id="rId6" Type="http://schemas.openxmlformats.org/officeDocument/2006/relationships/hyperlink" Target="https://github.com/mlc-ai/mlc-llm/tree/main/python/mlc_llm/model" TargetMode="External"/><Relationship Id="rId5" Type="http://schemas.openxmlformats.org/officeDocument/2006/relationships/hyperlink" Target="https://docs.vllm.ai/en/latest/models/supported_models.html" TargetMode="External"/><Relationship Id="rId4" Type="http://schemas.openxmlformats.org/officeDocument/2006/relationships/hyperlink" Target="https://nvidia.github.io/TensorRT-LLM/reference/support-matrix.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www.databricks.com/blog/" TargetMode="External"/><Relationship Id="rId2" Type="http://schemas.openxmlformats.org/officeDocument/2006/relationships/hyperlink" Target="https://www.omrimallis.com/posts/understanding-how-llm-inference-works-with-llama-cpp/" TargetMode="External"/><Relationship Id="rId1" Type="http://schemas.openxmlformats.org/officeDocument/2006/relationships/slideLayout" Target="../slideLayouts/slideLayout6.xml"/><Relationship Id="rId4" Type="http://schemas.openxmlformats.org/officeDocument/2006/relationships/hyperlink" Target="https://www.databricks.com/blog/llm-inference-performance-engineering-best-pract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litwise improves GPU usage by splitting LLM inference phases - Microsoft  Research">
            <a:extLst>
              <a:ext uri="{FF2B5EF4-FFF2-40B4-BE49-F238E27FC236}">
                <a16:creationId xmlns:a16="http://schemas.microsoft.com/office/drawing/2014/main" id="{77167FB6-BD10-AA5B-3BD7-154A5B3B0DB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50" y="0"/>
            <a:ext cx="12184063"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7956C6CE-0F8A-4B8B-A85E-CECDD9097B54}"/>
              </a:ext>
            </a:extLst>
          </p:cNvPr>
          <p:cNvSpPr/>
          <p:nvPr/>
        </p:nvSpPr>
        <p:spPr>
          <a:xfrm>
            <a:off x="0" y="2366070"/>
            <a:ext cx="12196763" cy="3287730"/>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369910" y="4421757"/>
            <a:ext cx="2624138"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6600" dirty="0">
                <a:solidFill>
                  <a:schemeClr val="tx2"/>
                </a:solidFill>
                <a:latin typeface="ACGN-MiaoGB-Flash" panose="02020300000000000000" pitchFamily="18" charset="-122"/>
                <a:ea typeface="ACGN-MiaoGB-Flash" panose="02020300000000000000" pitchFamily="18" charset="-122"/>
              </a:rPr>
              <a:t>ZOMI</a:t>
            </a:r>
            <a:endParaRPr lang="zh-CN" altLang="en-US" sz="6600" dirty="0">
              <a:solidFill>
                <a:schemeClr val="tx2"/>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308280" y="4518507"/>
            <a:ext cx="895099" cy="895099"/>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2436243"/>
            <a:ext cx="10607784" cy="2082264"/>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zh-CN" altLang="en-US" sz="8800" dirty="0">
                <a:solidFill>
                  <a:schemeClr val="tx2"/>
                </a:solidFill>
              </a:rPr>
              <a:t>大模型推理框架</a:t>
            </a:r>
            <a:endParaRPr lang="en-US" altLang="zh-CN" sz="8800" dirty="0">
              <a:solidFill>
                <a:schemeClr val="tx2"/>
              </a:solidFill>
            </a:endParaRP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CAABCCA-FDE2-2078-FFCB-136ABA3F1D78}"/>
              </a:ext>
            </a:extLst>
          </p:cNvPr>
          <p:cNvSpPr>
            <a:spLocks noGrp="1"/>
          </p:cNvSpPr>
          <p:nvPr>
            <p:ph type="title"/>
          </p:nvPr>
        </p:nvSpPr>
        <p:spPr/>
        <p:txBody>
          <a:bodyPr/>
          <a:lstStyle/>
          <a:p>
            <a:r>
              <a:rPr lang="zh-CN" altLang="en-US" dirty="0"/>
              <a:t>厂商自配的推理框架</a:t>
            </a:r>
          </a:p>
        </p:txBody>
      </p:sp>
      <p:sp>
        <p:nvSpPr>
          <p:cNvPr id="5" name="内容占位符 4">
            <a:extLst>
              <a:ext uri="{FF2B5EF4-FFF2-40B4-BE49-F238E27FC236}">
                <a16:creationId xmlns:a16="http://schemas.microsoft.com/office/drawing/2014/main" id="{55EE867E-4F30-C074-40E2-950CF290E6CD}"/>
              </a:ext>
            </a:extLst>
          </p:cNvPr>
          <p:cNvSpPr>
            <a:spLocks noGrp="1"/>
          </p:cNvSpPr>
          <p:nvPr>
            <p:ph sz="half" idx="1"/>
          </p:nvPr>
        </p:nvSpPr>
        <p:spPr>
          <a:xfrm>
            <a:off x="623635" y="2104235"/>
            <a:ext cx="2781717" cy="1130782"/>
          </a:xfrm>
        </p:spPr>
        <p:txBody>
          <a:bodyPr anchor="ctr"/>
          <a:lstStyle/>
          <a:p>
            <a:pPr marL="0" indent="0">
              <a:lnSpc>
                <a:spcPct val="100000"/>
              </a:lnSpc>
              <a:buNone/>
            </a:pPr>
            <a:r>
              <a:rPr lang="en" altLang="zh-CN" sz="4400" b="1" dirty="0" err="1">
                <a:solidFill>
                  <a:srgbClr val="8D49FD"/>
                </a:solidFill>
              </a:rPr>
              <a:t>MindIE</a:t>
            </a:r>
            <a:endParaRPr lang="en" altLang="zh-CN" sz="4400" b="1" dirty="0">
              <a:solidFill>
                <a:srgbClr val="8D49FD"/>
              </a:solidFill>
            </a:endParaRPr>
          </a:p>
        </p:txBody>
      </p:sp>
      <p:sp>
        <p:nvSpPr>
          <p:cNvPr id="7" name="内容占位符 4">
            <a:extLst>
              <a:ext uri="{FF2B5EF4-FFF2-40B4-BE49-F238E27FC236}">
                <a16:creationId xmlns:a16="http://schemas.microsoft.com/office/drawing/2014/main" id="{4F6EEA0E-BD38-6FCD-91A0-95360B26DC06}"/>
              </a:ext>
            </a:extLst>
          </p:cNvPr>
          <p:cNvSpPr txBox="1">
            <a:spLocks/>
          </p:cNvSpPr>
          <p:nvPr/>
        </p:nvSpPr>
        <p:spPr>
          <a:xfrm>
            <a:off x="623635" y="4188374"/>
            <a:ext cx="4320298" cy="1130782"/>
          </a:xfrm>
          <a:prstGeom prst="rect">
            <a:avLst/>
          </a:prstGeom>
          <a:noFill/>
        </p:spPr>
        <p:txBody>
          <a:bodyPr anchor="ctr"/>
          <a:lstStyle>
            <a:lvl1pPr marL="239106" marR="0" indent="-239106" algn="l" defTabSz="1218804" rtl="0" eaLnBrk="1" fontAlgn="base" latinLnBrk="1" hangingPunct="1">
              <a:lnSpc>
                <a:spcPct val="150000"/>
              </a:lnSpc>
              <a:spcBef>
                <a:spcPts val="0"/>
              </a:spcBef>
              <a:spcAft>
                <a:spcPts val="80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marL="21336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pPr marL="0" indent="0">
              <a:lnSpc>
                <a:spcPct val="100000"/>
              </a:lnSpc>
              <a:buFont typeface="Arial" pitchFamily="34" charset="0"/>
              <a:buNone/>
            </a:pPr>
            <a:r>
              <a:rPr lang="en" altLang="zh-CN" sz="4400" b="1" dirty="0" err="1">
                <a:solidFill>
                  <a:srgbClr val="8D49FD"/>
                </a:solidFill>
              </a:rPr>
              <a:t>TensorRL</a:t>
            </a:r>
            <a:r>
              <a:rPr lang="en-US" altLang="zh-CN" sz="4400" b="1" dirty="0">
                <a:solidFill>
                  <a:srgbClr val="8D49FD"/>
                </a:solidFill>
              </a:rPr>
              <a:t>-LLM</a:t>
            </a:r>
            <a:endParaRPr lang="en" altLang="zh-CN" sz="4400" b="1" dirty="0">
              <a:solidFill>
                <a:srgbClr val="8D49FD"/>
              </a:solidFill>
            </a:endParaRPr>
          </a:p>
        </p:txBody>
      </p:sp>
      <p:sp>
        <p:nvSpPr>
          <p:cNvPr id="3" name="文本框 2">
            <a:extLst>
              <a:ext uri="{FF2B5EF4-FFF2-40B4-BE49-F238E27FC236}">
                <a16:creationId xmlns:a16="http://schemas.microsoft.com/office/drawing/2014/main" id="{1D53BF77-98B0-C013-A9A1-B747435AAAD3}"/>
              </a:ext>
            </a:extLst>
          </p:cNvPr>
          <p:cNvSpPr txBox="1"/>
          <p:nvPr/>
        </p:nvSpPr>
        <p:spPr>
          <a:xfrm>
            <a:off x="991456" y="3118011"/>
            <a:ext cx="8270696" cy="400110"/>
          </a:xfrm>
          <a:prstGeom prst="rect">
            <a:avLst/>
          </a:prstGeom>
          <a:noFill/>
        </p:spPr>
        <p:txBody>
          <a:bodyPr wrap="square">
            <a:spAutoFit/>
          </a:bodyPr>
          <a:lstStyle/>
          <a:p>
            <a:r>
              <a:rPr lang="zh-CN" altLang="en-US" sz="2000" dirty="0">
                <a:latin typeface="Lexend" pitchFamily="2" charset="0"/>
              </a:rPr>
              <a:t>https://www.hiascend.com/software/mindie</a:t>
            </a:r>
          </a:p>
        </p:txBody>
      </p:sp>
    </p:spTree>
    <p:extLst>
      <p:ext uri="{BB962C8B-B14F-4D97-AF65-F5344CB8AC3E}">
        <p14:creationId xmlns:p14="http://schemas.microsoft.com/office/powerpoint/2010/main" val="3264987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02</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518476" y="2969698"/>
            <a:ext cx="9159810" cy="3354765"/>
          </a:xfrm>
          <a:prstGeom prst="rect">
            <a:avLst/>
          </a:prstGeom>
          <a:noFill/>
        </p:spPr>
        <p:txBody>
          <a:bodyPr wrap="square" rtlCol="0">
            <a:spAutoFit/>
          </a:bodyPr>
          <a:lstStyle/>
          <a:p>
            <a:pPr algn="ctr" rtl="0">
              <a:spcBef>
                <a:spcPts val="1800"/>
              </a:spcBef>
              <a:spcAft>
                <a:spcPts val="600"/>
              </a:spcAft>
            </a:pPr>
            <a:r>
              <a:rPr lang="en-US" altLang="zh-CN" sz="9600" b="1" dirty="0" err="1">
                <a:solidFill>
                  <a:schemeClr val="tx2"/>
                </a:solidFill>
                <a:latin typeface="Lexend" pitchFamily="2" charset="0"/>
                <a:ea typeface="+mj-ea"/>
              </a:rPr>
              <a:t>Huggingface</a:t>
            </a:r>
            <a:endParaRPr lang="en-US" altLang="zh-CN" sz="9600" b="1" dirty="0">
              <a:solidFill>
                <a:schemeClr val="tx2"/>
              </a:solidFill>
              <a:latin typeface="Lexend" pitchFamily="2" charset="0"/>
              <a:ea typeface="+mj-ea"/>
            </a:endParaRPr>
          </a:p>
          <a:p>
            <a:pPr algn="ctr" rtl="0">
              <a:spcBef>
                <a:spcPts val="1800"/>
              </a:spcBef>
              <a:spcAft>
                <a:spcPts val="600"/>
              </a:spcAft>
            </a:pPr>
            <a:r>
              <a:rPr lang="en-US" altLang="zh-CN" sz="9600" b="1" dirty="0">
                <a:solidFill>
                  <a:schemeClr val="tx2"/>
                </a:solidFill>
                <a:latin typeface="Lexend" pitchFamily="2" charset="0"/>
                <a:ea typeface="+mj-ea"/>
              </a:rPr>
              <a:t>TGI</a:t>
            </a:r>
            <a:endParaRPr lang="en" altLang="zh-CN" sz="9600" b="1" dirty="0">
              <a:solidFill>
                <a:schemeClr val="tx2"/>
              </a:solidFill>
              <a:latin typeface="Lexend" pitchFamily="2" charset="0"/>
              <a:ea typeface="+mj-ea"/>
            </a:endParaRPr>
          </a:p>
        </p:txBody>
      </p:sp>
    </p:spTree>
    <p:extLst>
      <p:ext uri="{BB962C8B-B14F-4D97-AF65-F5344CB8AC3E}">
        <p14:creationId xmlns:p14="http://schemas.microsoft.com/office/powerpoint/2010/main" val="155053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436C8DB-E956-7704-DE0B-586C2BFD4A86}"/>
              </a:ext>
            </a:extLst>
          </p:cNvPr>
          <p:cNvSpPr>
            <a:spLocks noGrp="1"/>
          </p:cNvSpPr>
          <p:nvPr>
            <p:ph type="title"/>
          </p:nvPr>
        </p:nvSpPr>
        <p:spPr/>
        <p:txBody>
          <a:bodyPr/>
          <a:lstStyle/>
          <a:p>
            <a:r>
              <a:rPr lang="en" altLang="zh-CN" dirty="0"/>
              <a:t>TGI</a:t>
            </a:r>
            <a:endParaRPr lang="zh-CN" altLang="en-US" dirty="0"/>
          </a:p>
        </p:txBody>
      </p:sp>
      <p:sp>
        <p:nvSpPr>
          <p:cNvPr id="5" name="内容占位符 4">
            <a:extLst>
              <a:ext uri="{FF2B5EF4-FFF2-40B4-BE49-F238E27FC236}">
                <a16:creationId xmlns:a16="http://schemas.microsoft.com/office/drawing/2014/main" id="{599B2A56-2246-6B3B-8A6E-FC7A2E8C428B}"/>
              </a:ext>
            </a:extLst>
          </p:cNvPr>
          <p:cNvSpPr>
            <a:spLocks noGrp="1"/>
          </p:cNvSpPr>
          <p:nvPr>
            <p:ph sz="half" idx="1"/>
          </p:nvPr>
        </p:nvSpPr>
        <p:spPr>
          <a:xfrm>
            <a:off x="623635" y="2249214"/>
            <a:ext cx="10963473" cy="4105866"/>
          </a:xfrm>
        </p:spPr>
        <p:txBody>
          <a:bodyPr/>
          <a:lstStyle/>
          <a:p>
            <a:r>
              <a:rPr lang="en" altLang="zh-CN" sz="1600" dirty="0"/>
              <a:t>https://</a:t>
            </a:r>
            <a:r>
              <a:rPr lang="en" altLang="zh-CN" sz="1600" dirty="0" err="1"/>
              <a:t>github.com</a:t>
            </a:r>
            <a:r>
              <a:rPr lang="en" altLang="zh-CN" sz="1600" dirty="0"/>
              <a:t>/</a:t>
            </a:r>
            <a:r>
              <a:rPr lang="en" altLang="zh-CN" sz="1600" dirty="0" err="1"/>
              <a:t>huggingface</a:t>
            </a:r>
            <a:r>
              <a:rPr lang="en" altLang="zh-CN" sz="1600" dirty="0"/>
              <a:t>/text-generation-inference</a:t>
            </a:r>
            <a:endParaRPr lang="zh-CN" altLang="en-US" sz="1600" dirty="0"/>
          </a:p>
        </p:txBody>
      </p:sp>
      <p:pic>
        <p:nvPicPr>
          <p:cNvPr id="8" name="图片 7">
            <a:extLst>
              <a:ext uri="{FF2B5EF4-FFF2-40B4-BE49-F238E27FC236}">
                <a16:creationId xmlns:a16="http://schemas.microsoft.com/office/drawing/2014/main" id="{C3EC8C7E-EA84-BA2E-5854-E6C8229FDFB0}"/>
              </a:ext>
            </a:extLst>
          </p:cNvPr>
          <p:cNvPicPr>
            <a:picLocks noChangeAspect="1"/>
          </p:cNvPicPr>
          <p:nvPr/>
        </p:nvPicPr>
        <p:blipFill rotWithShape="1">
          <a:blip r:embed="rId2"/>
          <a:srcRect b="5143"/>
          <a:stretch/>
        </p:blipFill>
        <p:spPr>
          <a:xfrm>
            <a:off x="6179175" y="3429000"/>
            <a:ext cx="4477114" cy="2293830"/>
          </a:xfrm>
          <a:prstGeom prst="rect">
            <a:avLst/>
          </a:prstGeom>
        </p:spPr>
      </p:pic>
      <p:pic>
        <p:nvPicPr>
          <p:cNvPr id="9" name="图片 8">
            <a:extLst>
              <a:ext uri="{FF2B5EF4-FFF2-40B4-BE49-F238E27FC236}">
                <a16:creationId xmlns:a16="http://schemas.microsoft.com/office/drawing/2014/main" id="{75935CB5-FAF1-0486-9C09-64686A3CC278}"/>
              </a:ext>
            </a:extLst>
          </p:cNvPr>
          <p:cNvPicPr>
            <a:picLocks noChangeAspect="1"/>
          </p:cNvPicPr>
          <p:nvPr/>
        </p:nvPicPr>
        <p:blipFill>
          <a:blip r:embed="rId3"/>
          <a:stretch>
            <a:fillRect/>
          </a:stretch>
        </p:blipFill>
        <p:spPr>
          <a:xfrm>
            <a:off x="854153" y="3429000"/>
            <a:ext cx="4394204" cy="2293830"/>
          </a:xfrm>
          <a:prstGeom prst="rect">
            <a:avLst/>
          </a:prstGeom>
        </p:spPr>
      </p:pic>
      <p:pic>
        <p:nvPicPr>
          <p:cNvPr id="10" name="图片 9">
            <a:extLst>
              <a:ext uri="{FF2B5EF4-FFF2-40B4-BE49-F238E27FC236}">
                <a16:creationId xmlns:a16="http://schemas.microsoft.com/office/drawing/2014/main" id="{C38932AB-88EB-AA0D-B5EC-F786ED738C35}"/>
              </a:ext>
            </a:extLst>
          </p:cNvPr>
          <p:cNvPicPr>
            <a:picLocks noChangeAspect="1"/>
          </p:cNvPicPr>
          <p:nvPr/>
        </p:nvPicPr>
        <p:blipFill>
          <a:blip r:embed="rId4"/>
          <a:stretch>
            <a:fillRect/>
          </a:stretch>
        </p:blipFill>
        <p:spPr>
          <a:xfrm>
            <a:off x="623635" y="1516340"/>
            <a:ext cx="10873781" cy="542814"/>
          </a:xfrm>
          <a:prstGeom prst="rect">
            <a:avLst/>
          </a:prstGeom>
        </p:spPr>
      </p:pic>
    </p:spTree>
    <p:extLst>
      <p:ext uri="{BB962C8B-B14F-4D97-AF65-F5344CB8AC3E}">
        <p14:creationId xmlns:p14="http://schemas.microsoft.com/office/powerpoint/2010/main" val="210273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C1B40-9289-A51F-F7CC-B3C89B2670E8}"/>
              </a:ext>
            </a:extLst>
          </p:cNvPr>
          <p:cNvSpPr>
            <a:spLocks noGrp="1"/>
          </p:cNvSpPr>
          <p:nvPr>
            <p:ph type="title"/>
          </p:nvPr>
        </p:nvSpPr>
        <p:spPr/>
        <p:txBody>
          <a:bodyPr/>
          <a:lstStyle/>
          <a:p>
            <a:r>
              <a:rPr lang="en" altLang="zh-CN" dirty="0"/>
              <a:t>TGI</a:t>
            </a:r>
            <a:endParaRPr kumimoji="1" lang="zh-CN" altLang="en-US" dirty="0"/>
          </a:p>
        </p:txBody>
      </p:sp>
      <p:sp>
        <p:nvSpPr>
          <p:cNvPr id="4" name="内容占位符 3">
            <a:extLst>
              <a:ext uri="{FF2B5EF4-FFF2-40B4-BE49-F238E27FC236}">
                <a16:creationId xmlns:a16="http://schemas.microsoft.com/office/drawing/2014/main" id="{4DF6FE0F-35CA-6D78-550A-16171A72C720}"/>
              </a:ext>
            </a:extLst>
          </p:cNvPr>
          <p:cNvSpPr>
            <a:spLocks noGrp="1"/>
          </p:cNvSpPr>
          <p:nvPr>
            <p:ph sz="half" idx="1"/>
          </p:nvPr>
        </p:nvSpPr>
        <p:spPr/>
        <p:txBody>
          <a:bodyPr/>
          <a:lstStyle/>
          <a:p>
            <a:pPr marL="457200" indent="-457200" algn="l">
              <a:buFont typeface="+mj-lt"/>
              <a:buAutoNum type="arabicPeriod"/>
            </a:pPr>
            <a:r>
              <a:rPr lang="en" altLang="zh-CN" dirty="0" err="1"/>
              <a:t>tgi</a:t>
            </a:r>
            <a:r>
              <a:rPr lang="zh-CN" altLang="en-US" dirty="0"/>
              <a:t> 宣称使用 </a:t>
            </a:r>
            <a:r>
              <a:rPr lang="en" altLang="zh-CN" dirty="0" err="1"/>
              <a:t>pagedattn</a:t>
            </a:r>
            <a:r>
              <a:rPr lang="zh-CN" altLang="en-US" dirty="0"/>
              <a:t>，吞吐性能一般</a:t>
            </a:r>
            <a:r>
              <a:rPr lang="zh-CN" altLang="en" dirty="0"/>
              <a:t>，</a:t>
            </a:r>
            <a:r>
              <a:rPr lang="zh-CN" altLang="en-US" dirty="0"/>
              <a:t>预分配显存时浪费严重 ，</a:t>
            </a:r>
            <a:r>
              <a:rPr lang="en" altLang="zh-CN" dirty="0" err="1"/>
              <a:t>batch_size</a:t>
            </a:r>
            <a:r>
              <a:rPr lang="zh-CN" altLang="en-US" dirty="0"/>
              <a:t> 无法增长</a:t>
            </a:r>
          </a:p>
          <a:p>
            <a:pPr marL="457200" indent="-457200" algn="l">
              <a:buFont typeface="+mj-lt"/>
              <a:buAutoNum type="arabicPeriod"/>
            </a:pPr>
            <a:r>
              <a:rPr lang="en" altLang="zh-CN" dirty="0" err="1"/>
              <a:t>tgi</a:t>
            </a:r>
            <a:r>
              <a:rPr lang="zh-CN" altLang="en-US" dirty="0"/>
              <a:t> 的 </a:t>
            </a:r>
            <a:r>
              <a:rPr lang="en" altLang="zh-CN" dirty="0" err="1"/>
              <a:t>cpu</a:t>
            </a:r>
            <a:r>
              <a:rPr lang="zh-CN" altLang="en-US" dirty="0"/>
              <a:t> 和 </a:t>
            </a:r>
            <a:r>
              <a:rPr lang="en" altLang="zh-CN" dirty="0" err="1"/>
              <a:t>gpu</a:t>
            </a:r>
            <a:r>
              <a:rPr lang="zh-CN" altLang="en-US" dirty="0"/>
              <a:t> 调度串行模型，导致 </a:t>
            </a:r>
            <a:r>
              <a:rPr lang="en" altLang="zh-CN" dirty="0" err="1"/>
              <a:t>cpu</a:t>
            </a:r>
            <a:r>
              <a:rPr lang="zh-CN" altLang="en-US" dirty="0"/>
              <a:t> 调度计算时候 </a:t>
            </a:r>
            <a:r>
              <a:rPr lang="en" altLang="zh-CN" dirty="0" err="1"/>
              <a:t>gpu</a:t>
            </a:r>
            <a:r>
              <a:rPr lang="zh-CN" altLang="en-US" dirty="0"/>
              <a:t> 闲置，导致吞吐性能变差</a:t>
            </a:r>
          </a:p>
          <a:p>
            <a:pPr marL="457200" indent="-457200" algn="l">
              <a:buFont typeface="+mj-lt"/>
              <a:buAutoNum type="arabicPeriod"/>
            </a:pPr>
            <a:r>
              <a:rPr lang="en" altLang="zh-CN" dirty="0" err="1"/>
              <a:t>tgi</a:t>
            </a:r>
            <a:r>
              <a:rPr lang="zh-CN" altLang="en-US" dirty="0"/>
              <a:t> 使用 </a:t>
            </a:r>
            <a:r>
              <a:rPr lang="en" altLang="zh-CN" dirty="0"/>
              <a:t>rust</a:t>
            </a:r>
            <a:r>
              <a:rPr lang="zh-CN" altLang="en-US" dirty="0"/>
              <a:t> 来实现调度逻辑，导致广大 </a:t>
            </a:r>
            <a:r>
              <a:rPr lang="en" altLang="zh-CN" dirty="0"/>
              <a:t>python</a:t>
            </a:r>
            <a:r>
              <a:rPr lang="zh-CN" altLang="en-US" dirty="0"/>
              <a:t> 开发者效果无法快速上手</a:t>
            </a:r>
          </a:p>
          <a:p>
            <a:pPr marL="457200" indent="-457200" algn="l">
              <a:buFont typeface="+mj-lt"/>
              <a:buAutoNum type="arabicPeriod"/>
            </a:pPr>
            <a:r>
              <a:rPr lang="zh-CN" altLang="en-US" dirty="0"/>
              <a:t>开发人员投入不够，版本更新太慢，大模型推理新功能上线慢</a:t>
            </a:r>
          </a:p>
        </p:txBody>
      </p:sp>
    </p:spTree>
    <p:extLst>
      <p:ext uri="{BB962C8B-B14F-4D97-AF65-F5344CB8AC3E}">
        <p14:creationId xmlns:p14="http://schemas.microsoft.com/office/powerpoint/2010/main" val="1260948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02</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518476" y="2969698"/>
            <a:ext cx="9159810" cy="1569660"/>
          </a:xfrm>
          <a:prstGeom prst="rect">
            <a:avLst/>
          </a:prstGeom>
          <a:noFill/>
        </p:spPr>
        <p:txBody>
          <a:bodyPr wrap="square" rtlCol="0">
            <a:spAutoFit/>
          </a:bodyPr>
          <a:lstStyle/>
          <a:p>
            <a:pPr algn="ctr" rtl="0">
              <a:spcBef>
                <a:spcPts val="1800"/>
              </a:spcBef>
              <a:spcAft>
                <a:spcPts val="600"/>
              </a:spcAft>
            </a:pPr>
            <a:r>
              <a:rPr lang="en-US" altLang="zh-CN" sz="9600" b="1" dirty="0" err="1">
                <a:solidFill>
                  <a:schemeClr val="tx2"/>
                </a:solidFill>
                <a:latin typeface="FUTURA MEDIUM" panose="020B0602020204020303" pitchFamily="34" charset="-79"/>
                <a:ea typeface="+mj-ea"/>
                <a:cs typeface="FUTURA MEDIUM" panose="020B0602020204020303" pitchFamily="34" charset="-79"/>
              </a:rPr>
              <a:t>vLLM</a:t>
            </a:r>
            <a:endParaRPr lang="en" altLang="zh-CN" sz="9600" b="1" dirty="0">
              <a:solidFill>
                <a:schemeClr val="tx2"/>
              </a:solidFill>
              <a:latin typeface="FUTURA MEDIUM" panose="020B0602020204020303" pitchFamily="34" charset="-79"/>
              <a:ea typeface="+mj-ea"/>
              <a:cs typeface="FUTURA MEDIUM" panose="020B0602020204020303" pitchFamily="34" charset="-79"/>
            </a:endParaRPr>
          </a:p>
        </p:txBody>
      </p:sp>
    </p:spTree>
    <p:extLst>
      <p:ext uri="{BB962C8B-B14F-4D97-AF65-F5344CB8AC3E}">
        <p14:creationId xmlns:p14="http://schemas.microsoft.com/office/powerpoint/2010/main" val="171075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436C8DB-E956-7704-DE0B-586C2BFD4A86}"/>
              </a:ext>
            </a:extLst>
          </p:cNvPr>
          <p:cNvSpPr>
            <a:spLocks noGrp="1"/>
          </p:cNvSpPr>
          <p:nvPr>
            <p:ph type="title"/>
          </p:nvPr>
        </p:nvSpPr>
        <p:spPr/>
        <p:txBody>
          <a:bodyPr/>
          <a:lstStyle/>
          <a:p>
            <a:r>
              <a:rPr lang="en" altLang="zh-CN" dirty="0"/>
              <a:t>VLLM</a:t>
            </a:r>
            <a:endParaRPr lang="zh-CN" altLang="en-US" dirty="0"/>
          </a:p>
        </p:txBody>
      </p:sp>
      <p:sp>
        <p:nvSpPr>
          <p:cNvPr id="5" name="内容占位符 4">
            <a:extLst>
              <a:ext uri="{FF2B5EF4-FFF2-40B4-BE49-F238E27FC236}">
                <a16:creationId xmlns:a16="http://schemas.microsoft.com/office/drawing/2014/main" id="{599B2A56-2246-6B3B-8A6E-FC7A2E8C428B}"/>
              </a:ext>
            </a:extLst>
          </p:cNvPr>
          <p:cNvSpPr>
            <a:spLocks noGrp="1"/>
          </p:cNvSpPr>
          <p:nvPr>
            <p:ph sz="half" idx="1"/>
          </p:nvPr>
        </p:nvSpPr>
        <p:spPr>
          <a:xfrm>
            <a:off x="623635" y="2102069"/>
            <a:ext cx="10963473" cy="4253011"/>
          </a:xfrm>
        </p:spPr>
        <p:txBody>
          <a:bodyPr/>
          <a:lstStyle/>
          <a:p>
            <a:r>
              <a:rPr lang="en" altLang="zh-CN" sz="1600" dirty="0"/>
              <a:t>https://</a:t>
            </a:r>
            <a:r>
              <a:rPr lang="en" altLang="zh-CN" sz="1600" dirty="0" err="1"/>
              <a:t>github.com</a:t>
            </a:r>
            <a:r>
              <a:rPr lang="en" altLang="zh-CN" sz="1600" dirty="0"/>
              <a:t>/</a:t>
            </a:r>
            <a:r>
              <a:rPr lang="en" altLang="zh-CN" sz="1600" dirty="0" err="1"/>
              <a:t>vllm</a:t>
            </a:r>
            <a:r>
              <a:rPr lang="en" altLang="zh-CN" sz="1600" dirty="0"/>
              <a:t>-project/</a:t>
            </a:r>
            <a:r>
              <a:rPr lang="en" altLang="zh-CN" sz="1600" dirty="0" err="1"/>
              <a:t>vllm</a:t>
            </a:r>
            <a:endParaRPr lang="zh-CN" altLang="en-US" sz="1600" dirty="0"/>
          </a:p>
        </p:txBody>
      </p:sp>
      <p:pic>
        <p:nvPicPr>
          <p:cNvPr id="2" name="图片 1">
            <a:extLst>
              <a:ext uri="{FF2B5EF4-FFF2-40B4-BE49-F238E27FC236}">
                <a16:creationId xmlns:a16="http://schemas.microsoft.com/office/drawing/2014/main" id="{425B9573-144C-E53B-3837-F2D11B9321A4}"/>
              </a:ext>
            </a:extLst>
          </p:cNvPr>
          <p:cNvPicPr>
            <a:picLocks noChangeAspect="1"/>
          </p:cNvPicPr>
          <p:nvPr/>
        </p:nvPicPr>
        <p:blipFill>
          <a:blip r:embed="rId2"/>
          <a:stretch>
            <a:fillRect/>
          </a:stretch>
        </p:blipFill>
        <p:spPr>
          <a:xfrm>
            <a:off x="716517" y="1436389"/>
            <a:ext cx="10782000" cy="524246"/>
          </a:xfrm>
          <a:prstGeom prst="rect">
            <a:avLst/>
          </a:prstGeom>
        </p:spPr>
      </p:pic>
      <p:pic>
        <p:nvPicPr>
          <p:cNvPr id="3" name="图片 2">
            <a:extLst>
              <a:ext uri="{FF2B5EF4-FFF2-40B4-BE49-F238E27FC236}">
                <a16:creationId xmlns:a16="http://schemas.microsoft.com/office/drawing/2014/main" id="{94821315-A6B3-F9C0-5845-B4244BE37F29}"/>
              </a:ext>
            </a:extLst>
          </p:cNvPr>
          <p:cNvPicPr>
            <a:picLocks noChangeAspect="1"/>
          </p:cNvPicPr>
          <p:nvPr/>
        </p:nvPicPr>
        <p:blipFill>
          <a:blip r:embed="rId3"/>
          <a:stretch>
            <a:fillRect/>
          </a:stretch>
        </p:blipFill>
        <p:spPr>
          <a:xfrm>
            <a:off x="803627" y="3429000"/>
            <a:ext cx="4224708" cy="2277046"/>
          </a:xfrm>
          <a:prstGeom prst="rect">
            <a:avLst/>
          </a:prstGeom>
        </p:spPr>
      </p:pic>
      <p:pic>
        <p:nvPicPr>
          <p:cNvPr id="6" name="图片 5">
            <a:extLst>
              <a:ext uri="{FF2B5EF4-FFF2-40B4-BE49-F238E27FC236}">
                <a16:creationId xmlns:a16="http://schemas.microsoft.com/office/drawing/2014/main" id="{F75C4672-B3F1-BA7C-9034-64C6D34AB07C}"/>
              </a:ext>
            </a:extLst>
          </p:cNvPr>
          <p:cNvPicPr>
            <a:picLocks noChangeAspect="1"/>
          </p:cNvPicPr>
          <p:nvPr/>
        </p:nvPicPr>
        <p:blipFill>
          <a:blip r:embed="rId4"/>
          <a:stretch>
            <a:fillRect/>
          </a:stretch>
        </p:blipFill>
        <p:spPr>
          <a:xfrm>
            <a:off x="6170425" y="3429000"/>
            <a:ext cx="5323798" cy="2277046"/>
          </a:xfrm>
          <a:prstGeom prst="rect">
            <a:avLst/>
          </a:prstGeom>
        </p:spPr>
      </p:pic>
    </p:spTree>
    <p:extLst>
      <p:ext uri="{BB962C8B-B14F-4D97-AF65-F5344CB8AC3E}">
        <p14:creationId xmlns:p14="http://schemas.microsoft.com/office/powerpoint/2010/main" val="3843958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436C8DB-E956-7704-DE0B-586C2BFD4A86}"/>
              </a:ext>
            </a:extLst>
          </p:cNvPr>
          <p:cNvSpPr>
            <a:spLocks noGrp="1"/>
          </p:cNvSpPr>
          <p:nvPr>
            <p:ph type="title"/>
          </p:nvPr>
        </p:nvSpPr>
        <p:spPr/>
        <p:txBody>
          <a:bodyPr/>
          <a:lstStyle/>
          <a:p>
            <a:r>
              <a:rPr lang="en" altLang="zh-CN" dirty="0"/>
              <a:t>VLLM</a:t>
            </a:r>
            <a:endParaRPr lang="zh-CN" altLang="en-US" dirty="0"/>
          </a:p>
        </p:txBody>
      </p:sp>
      <p:sp>
        <p:nvSpPr>
          <p:cNvPr id="8" name="内容占位符 7">
            <a:extLst>
              <a:ext uri="{FF2B5EF4-FFF2-40B4-BE49-F238E27FC236}">
                <a16:creationId xmlns:a16="http://schemas.microsoft.com/office/drawing/2014/main" id="{C72CF534-D783-8AB9-B948-315E9C8245AD}"/>
              </a:ext>
            </a:extLst>
          </p:cNvPr>
          <p:cNvSpPr>
            <a:spLocks noGrp="1"/>
          </p:cNvSpPr>
          <p:nvPr>
            <p:ph sz="half" idx="1"/>
          </p:nvPr>
        </p:nvSpPr>
        <p:spPr/>
        <p:txBody>
          <a:bodyPr/>
          <a:lstStyle/>
          <a:p>
            <a:pPr algn="l"/>
            <a:r>
              <a:rPr lang="zh-CN" altLang="en-US" b="1" dirty="0">
                <a:solidFill>
                  <a:srgbClr val="C00000"/>
                </a:solidFill>
              </a:rPr>
              <a:t>原本只作为 </a:t>
            </a:r>
            <a:r>
              <a:rPr lang="en" altLang="zh-CN" b="1" dirty="0" err="1">
                <a:solidFill>
                  <a:srgbClr val="C00000"/>
                </a:solidFill>
              </a:rPr>
              <a:t>pagedattn</a:t>
            </a:r>
            <a:r>
              <a:rPr lang="zh-CN" altLang="en-US" b="1" dirty="0">
                <a:solidFill>
                  <a:srgbClr val="C00000"/>
                </a:solidFill>
              </a:rPr>
              <a:t> 开源实现，但发展到今天已经成为 </a:t>
            </a:r>
            <a:r>
              <a:rPr lang="en" altLang="zh-CN" b="1" dirty="0" err="1">
                <a:solidFill>
                  <a:srgbClr val="C00000"/>
                </a:solidFill>
              </a:rPr>
              <a:t>llm</a:t>
            </a:r>
            <a:r>
              <a:rPr lang="zh-CN" altLang="en-US" b="1" dirty="0">
                <a:solidFill>
                  <a:srgbClr val="C00000"/>
                </a:solidFill>
              </a:rPr>
              <a:t> 推理框架的标杆了</a:t>
            </a:r>
            <a:endParaRPr lang="en-US" altLang="zh-CN" b="1" dirty="0">
              <a:solidFill>
                <a:srgbClr val="C00000"/>
              </a:solidFill>
            </a:endParaRPr>
          </a:p>
          <a:p>
            <a:pPr algn="l"/>
            <a:r>
              <a:rPr lang="zh-CN" altLang="en-US" b="1" dirty="0">
                <a:solidFill>
                  <a:srgbClr val="C00000"/>
                </a:solidFill>
              </a:rPr>
              <a:t>优势：</a:t>
            </a:r>
          </a:p>
          <a:p>
            <a:pPr marL="582006" lvl="1" indent="-342900">
              <a:buFont typeface="+mj-lt"/>
              <a:buAutoNum type="arabicPeriod"/>
            </a:pPr>
            <a:r>
              <a:rPr lang="en" altLang="zh-CN" dirty="0"/>
              <a:t>UCB</a:t>
            </a:r>
            <a:r>
              <a:rPr lang="zh-CN" altLang="en" dirty="0"/>
              <a:t>，</a:t>
            </a:r>
            <a:r>
              <a:rPr lang="zh-CN" altLang="en-US" dirty="0"/>
              <a:t>有着大量且稳定的开发者，作者基本为在读博士生，</a:t>
            </a:r>
            <a:r>
              <a:rPr lang="en" altLang="zh-CN" dirty="0" err="1"/>
              <a:t>github</a:t>
            </a:r>
            <a:r>
              <a:rPr lang="zh-CN" altLang="en-US" dirty="0"/>
              <a:t> 上 </a:t>
            </a:r>
            <a:r>
              <a:rPr lang="en" altLang="zh-CN" dirty="0"/>
              <a:t>Contributors</a:t>
            </a:r>
            <a:r>
              <a:rPr lang="zh-CN" altLang="en-US" dirty="0"/>
              <a:t> 最多，</a:t>
            </a:r>
            <a:r>
              <a:rPr lang="en" altLang="zh-CN" dirty="0" err="1"/>
              <a:t>vllm</a:t>
            </a:r>
            <a:r>
              <a:rPr lang="zh-CN" altLang="en-US" dirty="0"/>
              <a:t> 开发人员投入最高。因此 </a:t>
            </a:r>
            <a:r>
              <a:rPr lang="en" altLang="zh-CN" dirty="0" err="1"/>
              <a:t>vllm</a:t>
            </a:r>
            <a:r>
              <a:rPr lang="zh-CN" altLang="en-US" dirty="0"/>
              <a:t> 对模型支持和硬件支持都是最完善，以及各种功能也往往是最齐全的</a:t>
            </a:r>
          </a:p>
          <a:p>
            <a:pPr marL="582006" lvl="1" indent="-342900">
              <a:buFont typeface="+mj-lt"/>
              <a:buAutoNum type="arabicPeriod"/>
            </a:pPr>
            <a:r>
              <a:rPr lang="zh-CN" altLang="en-US" dirty="0"/>
              <a:t>社区活跃度最高，</a:t>
            </a:r>
            <a:r>
              <a:rPr lang="en" altLang="zh-CN" dirty="0" err="1"/>
              <a:t>github</a:t>
            </a:r>
            <a:r>
              <a:rPr lang="zh-CN" altLang="en-US" dirty="0"/>
              <a:t> 上 </a:t>
            </a:r>
            <a:r>
              <a:rPr lang="en" altLang="zh-CN" dirty="0"/>
              <a:t>issue</a:t>
            </a:r>
            <a:r>
              <a:rPr lang="zh-CN" altLang="en-US" dirty="0"/>
              <a:t> 和 </a:t>
            </a:r>
            <a:r>
              <a:rPr lang="en" altLang="zh-CN" dirty="0"/>
              <a:t>pr</a:t>
            </a:r>
            <a:r>
              <a:rPr lang="zh-CN" altLang="en-US" dirty="0"/>
              <a:t> 都很多。大量 </a:t>
            </a:r>
            <a:r>
              <a:rPr lang="en" altLang="zh-CN" dirty="0"/>
              <a:t>paper</a:t>
            </a:r>
            <a:r>
              <a:rPr lang="zh-CN" altLang="en-US" dirty="0"/>
              <a:t> 都是以 </a:t>
            </a:r>
            <a:r>
              <a:rPr lang="en" altLang="zh-CN" dirty="0" err="1"/>
              <a:t>vllm</a:t>
            </a:r>
            <a:r>
              <a:rPr lang="zh-CN" altLang="en-US" dirty="0"/>
              <a:t> 作为 </a:t>
            </a:r>
            <a:r>
              <a:rPr lang="en" altLang="zh-CN" dirty="0"/>
              <a:t>baseline</a:t>
            </a:r>
            <a:r>
              <a:rPr lang="zh-CN" altLang="en-US" dirty="0"/>
              <a:t> 来开发 </a:t>
            </a:r>
            <a:r>
              <a:rPr lang="en" altLang="zh-CN" dirty="0"/>
              <a:t>demo</a:t>
            </a:r>
            <a:r>
              <a:rPr lang="zh-CN" altLang="en" dirty="0"/>
              <a:t>，</a:t>
            </a:r>
            <a:r>
              <a:rPr lang="zh-CN" altLang="en-US" dirty="0"/>
              <a:t>因此各种新技术的引入 </a:t>
            </a:r>
            <a:r>
              <a:rPr lang="en" altLang="zh-CN" dirty="0" err="1"/>
              <a:t>vllm</a:t>
            </a:r>
            <a:r>
              <a:rPr lang="zh-CN" altLang="en-US" dirty="0"/>
              <a:t> 是具有更大优势的</a:t>
            </a:r>
            <a:endParaRPr lang="en-US" altLang="zh-CN" dirty="0"/>
          </a:p>
          <a:p>
            <a:pPr marL="582006" lvl="1" indent="-342900">
              <a:buFont typeface="+mj-lt"/>
              <a:buAutoNum type="arabicPeriod"/>
            </a:pPr>
            <a:r>
              <a:rPr lang="zh-CN" altLang="en-US" dirty="0"/>
              <a:t>基础的各种优化以及进阶的权重量化、</a:t>
            </a:r>
            <a:r>
              <a:rPr lang="en" altLang="zh-CN" dirty="0" err="1"/>
              <a:t>kv</a:t>
            </a:r>
            <a:r>
              <a:rPr lang="zh-CN" altLang="en-US" dirty="0"/>
              <a:t>压缩、</a:t>
            </a:r>
            <a:r>
              <a:rPr lang="en" altLang="zh-CN" dirty="0"/>
              <a:t>speculate decode</a:t>
            </a:r>
            <a:r>
              <a:rPr lang="zh-CN" altLang="en" dirty="0"/>
              <a:t>、</a:t>
            </a:r>
            <a:r>
              <a:rPr lang="en" altLang="zh-CN" dirty="0"/>
              <a:t>chunked prefill</a:t>
            </a:r>
            <a:r>
              <a:rPr lang="zh-CN" altLang="en" dirty="0"/>
              <a:t>、</a:t>
            </a:r>
            <a:r>
              <a:rPr lang="en" altLang="zh-CN" dirty="0" err="1"/>
              <a:t>promot</a:t>
            </a:r>
            <a:r>
              <a:rPr lang="en" altLang="zh-CN" dirty="0"/>
              <a:t> cache</a:t>
            </a:r>
            <a:r>
              <a:rPr lang="zh-CN" altLang="en" dirty="0"/>
              <a:t>、</a:t>
            </a:r>
            <a:r>
              <a:rPr lang="en" altLang="zh-CN" dirty="0" err="1"/>
              <a:t>constrainted</a:t>
            </a:r>
            <a:r>
              <a:rPr lang="en" altLang="zh-CN" dirty="0"/>
              <a:t> decoding</a:t>
            </a:r>
            <a:r>
              <a:rPr lang="zh-CN" altLang="en-US" dirty="0"/>
              <a:t>等功能都是完备的</a:t>
            </a:r>
          </a:p>
        </p:txBody>
      </p:sp>
    </p:spTree>
    <p:extLst>
      <p:ext uri="{BB962C8B-B14F-4D97-AF65-F5344CB8AC3E}">
        <p14:creationId xmlns:p14="http://schemas.microsoft.com/office/powerpoint/2010/main" val="3207124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436C8DB-E956-7704-DE0B-586C2BFD4A86}"/>
              </a:ext>
            </a:extLst>
          </p:cNvPr>
          <p:cNvSpPr>
            <a:spLocks noGrp="1"/>
          </p:cNvSpPr>
          <p:nvPr>
            <p:ph type="title"/>
          </p:nvPr>
        </p:nvSpPr>
        <p:spPr/>
        <p:txBody>
          <a:bodyPr/>
          <a:lstStyle/>
          <a:p>
            <a:r>
              <a:rPr lang="en" altLang="zh-CN" dirty="0"/>
              <a:t>VLLM</a:t>
            </a:r>
            <a:endParaRPr lang="zh-CN" altLang="en-US" dirty="0"/>
          </a:p>
        </p:txBody>
      </p:sp>
      <p:sp>
        <p:nvSpPr>
          <p:cNvPr id="8" name="内容占位符 7">
            <a:extLst>
              <a:ext uri="{FF2B5EF4-FFF2-40B4-BE49-F238E27FC236}">
                <a16:creationId xmlns:a16="http://schemas.microsoft.com/office/drawing/2014/main" id="{C72CF534-D783-8AB9-B948-315E9C8245AD}"/>
              </a:ext>
            </a:extLst>
          </p:cNvPr>
          <p:cNvSpPr>
            <a:spLocks noGrp="1"/>
          </p:cNvSpPr>
          <p:nvPr>
            <p:ph sz="half" idx="1"/>
          </p:nvPr>
        </p:nvSpPr>
        <p:spPr/>
        <p:txBody>
          <a:bodyPr/>
          <a:lstStyle/>
          <a:p>
            <a:pPr algn="l"/>
            <a:r>
              <a:rPr lang="zh-CN" altLang="en-US" b="1" dirty="0">
                <a:solidFill>
                  <a:srgbClr val="C00000"/>
                </a:solidFill>
              </a:rPr>
              <a:t>原本只作为 </a:t>
            </a:r>
            <a:r>
              <a:rPr lang="en" altLang="zh-CN" b="1" dirty="0" err="1">
                <a:solidFill>
                  <a:srgbClr val="C00000"/>
                </a:solidFill>
              </a:rPr>
              <a:t>pagedattn</a:t>
            </a:r>
            <a:r>
              <a:rPr lang="zh-CN" altLang="en-US" b="1" dirty="0">
                <a:solidFill>
                  <a:srgbClr val="C00000"/>
                </a:solidFill>
              </a:rPr>
              <a:t> 开源实现，但发展到今天已经成为 </a:t>
            </a:r>
            <a:r>
              <a:rPr lang="en" altLang="zh-CN" b="1" dirty="0" err="1">
                <a:solidFill>
                  <a:srgbClr val="C00000"/>
                </a:solidFill>
              </a:rPr>
              <a:t>llm</a:t>
            </a:r>
            <a:r>
              <a:rPr lang="zh-CN" altLang="en-US" b="1" dirty="0">
                <a:solidFill>
                  <a:srgbClr val="C00000"/>
                </a:solidFill>
              </a:rPr>
              <a:t> 推理框架的标杆了</a:t>
            </a:r>
            <a:endParaRPr lang="en-US" altLang="zh-CN" b="1" dirty="0">
              <a:solidFill>
                <a:srgbClr val="C00000"/>
              </a:solidFill>
            </a:endParaRPr>
          </a:p>
          <a:p>
            <a:pPr algn="l"/>
            <a:r>
              <a:rPr lang="zh-CN" altLang="en-US" b="1" dirty="0">
                <a:solidFill>
                  <a:srgbClr val="C00000"/>
                </a:solidFill>
              </a:rPr>
              <a:t>缺点：</a:t>
            </a:r>
          </a:p>
          <a:p>
            <a:pPr marL="582006" lvl="1" indent="-342900">
              <a:buFont typeface="+mj-lt"/>
              <a:buAutoNum type="arabicPeriod"/>
            </a:pPr>
            <a:r>
              <a:rPr lang="en" altLang="zh-CN" dirty="0"/>
              <a:t>v0.6.0</a:t>
            </a:r>
            <a:r>
              <a:rPr lang="zh-CN" altLang="en-US" dirty="0"/>
              <a:t> 前 </a:t>
            </a:r>
            <a:r>
              <a:rPr lang="en" altLang="zh-CN" dirty="0" err="1"/>
              <a:t>vllm</a:t>
            </a:r>
            <a:r>
              <a:rPr lang="zh-CN" altLang="en-US" dirty="0"/>
              <a:t> 中 </a:t>
            </a:r>
            <a:r>
              <a:rPr lang="en" altLang="zh-CN" dirty="0" err="1"/>
              <a:t>cpu</a:t>
            </a:r>
            <a:r>
              <a:rPr lang="zh-CN" altLang="en-US" dirty="0"/>
              <a:t> 和 </a:t>
            </a:r>
            <a:r>
              <a:rPr lang="en" altLang="zh-CN" dirty="0" err="1"/>
              <a:t>gpu</a:t>
            </a:r>
            <a:r>
              <a:rPr lang="zh-CN" altLang="en-US" dirty="0"/>
              <a:t> 调度串行，导致 </a:t>
            </a:r>
            <a:r>
              <a:rPr lang="en" altLang="zh-CN" dirty="0" err="1"/>
              <a:t>cpu</a:t>
            </a:r>
            <a:r>
              <a:rPr lang="zh-CN" altLang="en-US" dirty="0"/>
              <a:t> 计算时候 </a:t>
            </a:r>
            <a:r>
              <a:rPr lang="en" altLang="zh-CN" dirty="0" err="1"/>
              <a:t>gpu</a:t>
            </a:r>
            <a:r>
              <a:rPr lang="zh-CN" altLang="en-US" dirty="0"/>
              <a:t> 闲置，让吞吐变差</a:t>
            </a:r>
            <a:endParaRPr lang="en-US" altLang="zh-CN" dirty="0"/>
          </a:p>
          <a:p>
            <a:pPr marL="582006" lvl="1" indent="-342900">
              <a:buFont typeface="+mj-lt"/>
              <a:buAutoNum type="arabicPeriod"/>
            </a:pPr>
            <a:r>
              <a:rPr lang="zh-CN" altLang="en-US" dirty="0"/>
              <a:t>合入功能太多，</a:t>
            </a:r>
            <a:r>
              <a:rPr lang="en" altLang="zh-CN" dirty="0" err="1"/>
              <a:t>vllm</a:t>
            </a:r>
            <a:r>
              <a:rPr lang="zh-CN" altLang="en-US" dirty="0"/>
              <a:t> 高负载下 </a:t>
            </a:r>
            <a:r>
              <a:rPr lang="en" altLang="zh-CN" dirty="0" err="1"/>
              <a:t>gpu</a:t>
            </a:r>
            <a:r>
              <a:rPr lang="zh-CN" altLang="en-US" dirty="0"/>
              <a:t> 利用率甚至会降低到</a:t>
            </a:r>
            <a:r>
              <a:rPr lang="en-US" altLang="zh-CN" dirty="0"/>
              <a:t>50%</a:t>
            </a:r>
            <a:r>
              <a:rPr lang="zh-CN" altLang="en-US" dirty="0"/>
              <a:t>左右</a:t>
            </a:r>
            <a:r>
              <a:rPr lang="en-US" altLang="zh-CN" dirty="0"/>
              <a:t>~</a:t>
            </a:r>
          </a:p>
          <a:p>
            <a:pPr marL="582006" lvl="1" indent="-342900">
              <a:buFont typeface="+mj-lt"/>
              <a:buAutoNum type="arabicPeriod"/>
            </a:pPr>
            <a:r>
              <a:rPr lang="zh-CN" altLang="en-US" dirty="0"/>
              <a:t>代码臃肿复杂，导致定制性的二次开发变得非常困难</a:t>
            </a:r>
          </a:p>
        </p:txBody>
      </p:sp>
    </p:spTree>
    <p:extLst>
      <p:ext uri="{BB962C8B-B14F-4D97-AF65-F5344CB8AC3E}">
        <p14:creationId xmlns:p14="http://schemas.microsoft.com/office/powerpoint/2010/main" val="3816163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03</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518476" y="2969698"/>
            <a:ext cx="9159810" cy="1569660"/>
          </a:xfrm>
          <a:prstGeom prst="rect">
            <a:avLst/>
          </a:prstGeom>
          <a:noFill/>
        </p:spPr>
        <p:txBody>
          <a:bodyPr wrap="square" rtlCol="0">
            <a:spAutoFit/>
          </a:bodyPr>
          <a:lstStyle/>
          <a:p>
            <a:pPr algn="ctr" rtl="0">
              <a:spcBef>
                <a:spcPts val="1800"/>
              </a:spcBef>
              <a:spcAft>
                <a:spcPts val="600"/>
              </a:spcAft>
            </a:pPr>
            <a:r>
              <a:rPr lang="en" altLang="zh-CN" sz="9600" b="1" dirty="0" err="1">
                <a:solidFill>
                  <a:schemeClr val="tx2"/>
                </a:solidFill>
                <a:latin typeface="FUTURA MEDIUM" panose="020B0602020204020303" pitchFamily="34" charset="-79"/>
                <a:ea typeface="+mj-ea"/>
                <a:cs typeface="FUTURA MEDIUM" panose="020B0602020204020303" pitchFamily="34" charset="-79"/>
              </a:rPr>
              <a:t>SGLang</a:t>
            </a:r>
            <a:endParaRPr lang="en" altLang="zh-CN" sz="9600" b="1" dirty="0">
              <a:solidFill>
                <a:schemeClr val="tx2"/>
              </a:solidFill>
              <a:latin typeface="FUTURA MEDIUM" panose="020B0602020204020303" pitchFamily="34" charset="-79"/>
              <a:ea typeface="+mj-ea"/>
              <a:cs typeface="FUTURA MEDIUM" panose="020B0602020204020303" pitchFamily="34" charset="-79"/>
            </a:endParaRPr>
          </a:p>
        </p:txBody>
      </p:sp>
    </p:spTree>
    <p:extLst>
      <p:ext uri="{BB962C8B-B14F-4D97-AF65-F5344CB8AC3E}">
        <p14:creationId xmlns:p14="http://schemas.microsoft.com/office/powerpoint/2010/main" val="788425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436C8DB-E956-7704-DE0B-586C2BFD4A86}"/>
              </a:ext>
            </a:extLst>
          </p:cNvPr>
          <p:cNvSpPr>
            <a:spLocks noGrp="1"/>
          </p:cNvSpPr>
          <p:nvPr>
            <p:ph type="title"/>
          </p:nvPr>
        </p:nvSpPr>
        <p:spPr/>
        <p:txBody>
          <a:bodyPr/>
          <a:lstStyle/>
          <a:p>
            <a:r>
              <a:rPr lang="en" altLang="zh-CN" dirty="0" err="1"/>
              <a:t>sglang</a:t>
            </a:r>
            <a:endParaRPr lang="zh-CN" altLang="en-US" dirty="0"/>
          </a:p>
        </p:txBody>
      </p:sp>
      <p:sp>
        <p:nvSpPr>
          <p:cNvPr id="5" name="内容占位符 4">
            <a:extLst>
              <a:ext uri="{FF2B5EF4-FFF2-40B4-BE49-F238E27FC236}">
                <a16:creationId xmlns:a16="http://schemas.microsoft.com/office/drawing/2014/main" id="{599B2A56-2246-6B3B-8A6E-FC7A2E8C428B}"/>
              </a:ext>
            </a:extLst>
          </p:cNvPr>
          <p:cNvSpPr>
            <a:spLocks noGrp="1"/>
          </p:cNvSpPr>
          <p:nvPr>
            <p:ph sz="half" idx="1"/>
          </p:nvPr>
        </p:nvSpPr>
        <p:spPr>
          <a:xfrm>
            <a:off x="623635" y="2102069"/>
            <a:ext cx="10963473" cy="4253011"/>
          </a:xfrm>
        </p:spPr>
        <p:txBody>
          <a:bodyPr/>
          <a:lstStyle/>
          <a:p>
            <a:r>
              <a:rPr lang="en" altLang="zh-CN" sz="1600" dirty="0"/>
              <a:t>https://</a:t>
            </a:r>
            <a:r>
              <a:rPr lang="en" altLang="zh-CN" sz="1600" dirty="0" err="1"/>
              <a:t>github.com</a:t>
            </a:r>
            <a:r>
              <a:rPr lang="en" altLang="zh-CN" sz="1600" dirty="0"/>
              <a:t>/</a:t>
            </a:r>
            <a:r>
              <a:rPr lang="en" altLang="zh-CN" sz="1600" dirty="0" err="1"/>
              <a:t>sgl</a:t>
            </a:r>
            <a:r>
              <a:rPr lang="en" altLang="zh-CN" sz="1600" dirty="0"/>
              <a:t>-project/</a:t>
            </a:r>
            <a:r>
              <a:rPr lang="en" altLang="zh-CN" sz="1600" dirty="0" err="1"/>
              <a:t>sglang</a:t>
            </a:r>
            <a:endParaRPr lang="zh-CN" altLang="en-US" sz="1600" dirty="0"/>
          </a:p>
        </p:txBody>
      </p:sp>
      <p:pic>
        <p:nvPicPr>
          <p:cNvPr id="8" name="图片 7">
            <a:extLst>
              <a:ext uri="{FF2B5EF4-FFF2-40B4-BE49-F238E27FC236}">
                <a16:creationId xmlns:a16="http://schemas.microsoft.com/office/drawing/2014/main" id="{6171CB36-9D42-E667-F2A2-BEE2D4F419CA}"/>
              </a:ext>
            </a:extLst>
          </p:cNvPr>
          <p:cNvPicPr>
            <a:picLocks noChangeAspect="1"/>
          </p:cNvPicPr>
          <p:nvPr/>
        </p:nvPicPr>
        <p:blipFill>
          <a:blip r:embed="rId2"/>
          <a:stretch>
            <a:fillRect/>
          </a:stretch>
        </p:blipFill>
        <p:spPr>
          <a:xfrm>
            <a:off x="707381" y="1628329"/>
            <a:ext cx="10782000" cy="473740"/>
          </a:xfrm>
          <a:prstGeom prst="rect">
            <a:avLst/>
          </a:prstGeom>
        </p:spPr>
      </p:pic>
      <p:pic>
        <p:nvPicPr>
          <p:cNvPr id="9" name="图片 8">
            <a:extLst>
              <a:ext uri="{FF2B5EF4-FFF2-40B4-BE49-F238E27FC236}">
                <a16:creationId xmlns:a16="http://schemas.microsoft.com/office/drawing/2014/main" id="{886ABDFB-0118-261F-9B1F-AF0FCDEE0DAE}"/>
              </a:ext>
            </a:extLst>
          </p:cNvPr>
          <p:cNvPicPr>
            <a:picLocks noChangeAspect="1"/>
          </p:cNvPicPr>
          <p:nvPr/>
        </p:nvPicPr>
        <p:blipFill>
          <a:blip r:embed="rId3"/>
          <a:stretch>
            <a:fillRect/>
          </a:stretch>
        </p:blipFill>
        <p:spPr>
          <a:xfrm>
            <a:off x="702540" y="3504324"/>
            <a:ext cx="4316534" cy="2201722"/>
          </a:xfrm>
          <a:prstGeom prst="rect">
            <a:avLst/>
          </a:prstGeom>
        </p:spPr>
      </p:pic>
      <p:pic>
        <p:nvPicPr>
          <p:cNvPr id="10" name="图片 9">
            <a:extLst>
              <a:ext uri="{FF2B5EF4-FFF2-40B4-BE49-F238E27FC236}">
                <a16:creationId xmlns:a16="http://schemas.microsoft.com/office/drawing/2014/main" id="{14C329F2-0E75-E953-38E0-89348ECF191E}"/>
              </a:ext>
            </a:extLst>
          </p:cNvPr>
          <p:cNvPicPr>
            <a:picLocks noChangeAspect="1"/>
          </p:cNvPicPr>
          <p:nvPr/>
        </p:nvPicPr>
        <p:blipFill>
          <a:blip r:embed="rId4"/>
          <a:stretch>
            <a:fillRect/>
          </a:stretch>
        </p:blipFill>
        <p:spPr>
          <a:xfrm>
            <a:off x="6098380" y="3428999"/>
            <a:ext cx="5448301" cy="2015359"/>
          </a:xfrm>
          <a:prstGeom prst="rect">
            <a:avLst/>
          </a:prstGeom>
        </p:spPr>
      </p:pic>
    </p:spTree>
    <p:extLst>
      <p:ext uri="{BB962C8B-B14F-4D97-AF65-F5344CB8AC3E}">
        <p14:creationId xmlns:p14="http://schemas.microsoft.com/office/powerpoint/2010/main" val="1866869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88BEADE-A684-EA06-9C3F-1236A20CA3A6}"/>
              </a:ext>
            </a:extLst>
          </p:cNvPr>
          <p:cNvSpPr>
            <a:spLocks noGrp="1"/>
          </p:cNvSpPr>
          <p:nvPr>
            <p:ph type="title"/>
          </p:nvPr>
        </p:nvSpPr>
        <p:spPr/>
        <p:txBody>
          <a:bodyPr/>
          <a:lstStyle/>
          <a:p>
            <a:r>
              <a:rPr lang="zh-CN" altLang="en-US" dirty="0"/>
              <a:t>大模型推理</a:t>
            </a:r>
            <a:endParaRPr lang="zh-CN" altLang="en-US" sz="3200" dirty="0"/>
          </a:p>
        </p:txBody>
      </p:sp>
      <p:pic>
        <p:nvPicPr>
          <p:cNvPr id="3" name="图片 2">
            <a:extLst>
              <a:ext uri="{FF2B5EF4-FFF2-40B4-BE49-F238E27FC236}">
                <a16:creationId xmlns:a16="http://schemas.microsoft.com/office/drawing/2014/main" id="{7BFAF98D-903F-6755-8A0B-1EF0B61FB7D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5563" y="1018213"/>
            <a:ext cx="11525635" cy="5505875"/>
          </a:xfrm>
          <a:prstGeom prst="rect">
            <a:avLst/>
          </a:prstGeom>
        </p:spPr>
      </p:pic>
    </p:spTree>
    <p:extLst>
      <p:ext uri="{BB962C8B-B14F-4D97-AF65-F5344CB8AC3E}">
        <p14:creationId xmlns:p14="http://schemas.microsoft.com/office/powerpoint/2010/main" val="2038860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436C8DB-E956-7704-DE0B-586C2BFD4A86}"/>
              </a:ext>
            </a:extLst>
          </p:cNvPr>
          <p:cNvSpPr>
            <a:spLocks noGrp="1"/>
          </p:cNvSpPr>
          <p:nvPr>
            <p:ph type="title"/>
          </p:nvPr>
        </p:nvSpPr>
        <p:spPr>
          <a:xfrm>
            <a:off x="623635" y="558414"/>
            <a:ext cx="10963473" cy="589190"/>
          </a:xfrm>
        </p:spPr>
        <p:txBody>
          <a:bodyPr/>
          <a:lstStyle/>
          <a:p>
            <a:r>
              <a:rPr lang="en" altLang="zh-CN" dirty="0" err="1"/>
              <a:t>sglang</a:t>
            </a:r>
            <a:endParaRPr lang="zh-CN" altLang="en-US" dirty="0"/>
          </a:p>
        </p:txBody>
      </p:sp>
      <p:sp>
        <p:nvSpPr>
          <p:cNvPr id="3" name="内容占位符 2">
            <a:extLst>
              <a:ext uri="{FF2B5EF4-FFF2-40B4-BE49-F238E27FC236}">
                <a16:creationId xmlns:a16="http://schemas.microsoft.com/office/drawing/2014/main" id="{181DD3AB-F739-92F0-657C-F534D5EB42F1}"/>
              </a:ext>
            </a:extLst>
          </p:cNvPr>
          <p:cNvSpPr>
            <a:spLocks noGrp="1"/>
          </p:cNvSpPr>
          <p:nvPr>
            <p:ph sz="half" idx="1"/>
          </p:nvPr>
        </p:nvSpPr>
        <p:spPr/>
        <p:txBody>
          <a:bodyPr/>
          <a:lstStyle/>
          <a:p>
            <a:pPr algn="l"/>
            <a:r>
              <a:rPr lang="zh-CN" altLang="en-US" b="1" dirty="0">
                <a:solidFill>
                  <a:srgbClr val="C00000"/>
                </a:solidFill>
              </a:rPr>
              <a:t>借鉴 </a:t>
            </a:r>
            <a:r>
              <a:rPr lang="en" altLang="zh-CN" b="1" dirty="0" err="1">
                <a:solidFill>
                  <a:srgbClr val="C00000"/>
                </a:solidFill>
              </a:rPr>
              <a:t>lightllm</a:t>
            </a:r>
            <a:r>
              <a:rPr lang="zh-CN" altLang="en-US" b="1" dirty="0">
                <a:solidFill>
                  <a:srgbClr val="C00000"/>
                </a:solidFill>
              </a:rPr>
              <a:t> 推理框架，优势：</a:t>
            </a:r>
          </a:p>
          <a:p>
            <a:pPr marL="582006" lvl="1" indent="-342900">
              <a:buFont typeface="+mj-lt"/>
              <a:buAutoNum type="arabicPeriod"/>
            </a:pPr>
            <a:r>
              <a:rPr lang="en" altLang="zh-CN" dirty="0" err="1"/>
              <a:t>sglang</a:t>
            </a:r>
            <a:r>
              <a:rPr lang="zh-CN" altLang="en-US" dirty="0"/>
              <a:t> 吞吐性能最优，通过多进程 </a:t>
            </a:r>
            <a:r>
              <a:rPr lang="en" altLang="zh-CN" dirty="0" err="1"/>
              <a:t>zmp</a:t>
            </a:r>
            <a:r>
              <a:rPr lang="zh-CN" altLang="en-US" dirty="0"/>
              <a:t> 传输中间数据来 </a:t>
            </a:r>
            <a:r>
              <a:rPr lang="en" altLang="zh-CN" dirty="0"/>
              <a:t>cover</a:t>
            </a:r>
            <a:r>
              <a:rPr lang="zh-CN" altLang="en-US" dirty="0"/>
              <a:t> 掉 </a:t>
            </a:r>
            <a:r>
              <a:rPr lang="en" altLang="zh-CN" dirty="0" err="1"/>
              <a:t>cpu</a:t>
            </a:r>
            <a:r>
              <a:rPr lang="zh-CN" altLang="en-US" dirty="0"/>
              <a:t> 开销，高负载下 </a:t>
            </a:r>
            <a:r>
              <a:rPr lang="en" altLang="zh-CN" dirty="0" err="1"/>
              <a:t>gpu</a:t>
            </a:r>
            <a:r>
              <a:rPr lang="zh-CN" altLang="en-US" dirty="0"/>
              <a:t> 利用率可以到</a:t>
            </a:r>
            <a:r>
              <a:rPr lang="en-US" altLang="zh-CN" dirty="0"/>
              <a:t>80%</a:t>
            </a:r>
            <a:r>
              <a:rPr lang="zh-CN" altLang="en-US" dirty="0"/>
              <a:t>以上</a:t>
            </a:r>
            <a:endParaRPr lang="en-US" altLang="zh-CN" dirty="0"/>
          </a:p>
          <a:p>
            <a:pPr marL="582006" lvl="1" indent="-342900">
              <a:buFont typeface="+mj-lt"/>
              <a:buAutoNum type="arabicPeriod"/>
            </a:pPr>
            <a:r>
              <a:rPr lang="en" altLang="zh-CN" dirty="0" err="1"/>
              <a:t>sglang</a:t>
            </a:r>
            <a:r>
              <a:rPr lang="zh-CN" altLang="en-US" dirty="0"/>
              <a:t> 代码可拓展性很高，主流功能都有支持的情况下，代码比 </a:t>
            </a:r>
            <a:r>
              <a:rPr lang="en" altLang="zh-CN" dirty="0" err="1"/>
              <a:t>vllm</a:t>
            </a:r>
            <a:r>
              <a:rPr lang="zh-CN" altLang="en-US" dirty="0"/>
              <a:t> 清晰简单很多，对于二次开发来说是很重要的</a:t>
            </a:r>
          </a:p>
          <a:p>
            <a:pPr marL="582006" lvl="1" indent="-342900">
              <a:buFont typeface="+mj-lt"/>
              <a:buAutoNum type="arabicPeriod"/>
            </a:pPr>
            <a:r>
              <a:rPr lang="en" altLang="zh-CN" dirty="0" err="1"/>
              <a:t>sglang</a:t>
            </a:r>
            <a:r>
              <a:rPr lang="zh-CN" altLang="en-US" dirty="0"/>
              <a:t> 开源维护者积极地回复 </a:t>
            </a:r>
            <a:r>
              <a:rPr lang="en" altLang="zh-CN" dirty="0"/>
              <a:t>issue</a:t>
            </a:r>
            <a:r>
              <a:rPr lang="zh-CN" altLang="en" dirty="0"/>
              <a:t>。</a:t>
            </a:r>
            <a:r>
              <a:rPr lang="zh-CN" altLang="en-US" dirty="0"/>
              <a:t>而且开发节奏快，有些功能还不太完善地方下一个版本基本马上就更新了</a:t>
            </a:r>
          </a:p>
          <a:p>
            <a:endParaRPr lang="zh-CN" altLang="en-US" dirty="0"/>
          </a:p>
        </p:txBody>
      </p:sp>
    </p:spTree>
    <p:extLst>
      <p:ext uri="{BB962C8B-B14F-4D97-AF65-F5344CB8AC3E}">
        <p14:creationId xmlns:p14="http://schemas.microsoft.com/office/powerpoint/2010/main" val="458049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04</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518476" y="2969698"/>
            <a:ext cx="9159810" cy="1569660"/>
          </a:xfrm>
          <a:prstGeom prst="rect">
            <a:avLst/>
          </a:prstGeom>
          <a:noFill/>
        </p:spPr>
        <p:txBody>
          <a:bodyPr wrap="square" rtlCol="0">
            <a:spAutoFit/>
          </a:bodyPr>
          <a:lstStyle/>
          <a:p>
            <a:pPr algn="ctr" rtl="0">
              <a:spcBef>
                <a:spcPts val="1800"/>
              </a:spcBef>
              <a:spcAft>
                <a:spcPts val="600"/>
              </a:spcAft>
            </a:pPr>
            <a:r>
              <a:rPr lang="en" altLang="zh-CN" sz="9600" b="1" dirty="0" err="1">
                <a:solidFill>
                  <a:schemeClr val="tx2"/>
                </a:solidFill>
                <a:latin typeface="FUTURA MEDIUM" panose="020B0602020204020303" pitchFamily="34" charset="-79"/>
                <a:ea typeface="+mj-ea"/>
                <a:cs typeface="FUTURA MEDIUM" panose="020B0602020204020303" pitchFamily="34" charset="-79"/>
              </a:rPr>
              <a:t>LMDeploy</a:t>
            </a:r>
            <a:endParaRPr lang="en" altLang="zh-CN" sz="9600" b="1" dirty="0">
              <a:solidFill>
                <a:schemeClr val="tx2"/>
              </a:solidFill>
              <a:latin typeface="FUTURA MEDIUM" panose="020B0602020204020303" pitchFamily="34" charset="-79"/>
              <a:ea typeface="+mj-ea"/>
              <a:cs typeface="FUTURA MEDIUM" panose="020B0602020204020303" pitchFamily="34" charset="-79"/>
            </a:endParaRPr>
          </a:p>
        </p:txBody>
      </p:sp>
    </p:spTree>
    <p:extLst>
      <p:ext uri="{BB962C8B-B14F-4D97-AF65-F5344CB8AC3E}">
        <p14:creationId xmlns:p14="http://schemas.microsoft.com/office/powerpoint/2010/main" val="2001476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436C8DB-E956-7704-DE0B-586C2BFD4A86}"/>
              </a:ext>
            </a:extLst>
          </p:cNvPr>
          <p:cNvSpPr>
            <a:spLocks noGrp="1"/>
          </p:cNvSpPr>
          <p:nvPr>
            <p:ph type="title"/>
          </p:nvPr>
        </p:nvSpPr>
        <p:spPr/>
        <p:txBody>
          <a:bodyPr/>
          <a:lstStyle/>
          <a:p>
            <a:r>
              <a:rPr lang="en" altLang="zh-CN" dirty="0" err="1"/>
              <a:t>lmdepoloy</a:t>
            </a:r>
            <a:endParaRPr lang="zh-CN" altLang="en-US" dirty="0"/>
          </a:p>
        </p:txBody>
      </p:sp>
      <p:sp>
        <p:nvSpPr>
          <p:cNvPr id="5" name="内容占位符 4">
            <a:extLst>
              <a:ext uri="{FF2B5EF4-FFF2-40B4-BE49-F238E27FC236}">
                <a16:creationId xmlns:a16="http://schemas.microsoft.com/office/drawing/2014/main" id="{599B2A56-2246-6B3B-8A6E-FC7A2E8C428B}"/>
              </a:ext>
            </a:extLst>
          </p:cNvPr>
          <p:cNvSpPr>
            <a:spLocks noGrp="1"/>
          </p:cNvSpPr>
          <p:nvPr>
            <p:ph sz="half" idx="1"/>
          </p:nvPr>
        </p:nvSpPr>
        <p:spPr>
          <a:xfrm>
            <a:off x="623635" y="2123089"/>
            <a:ext cx="10963473" cy="4253011"/>
          </a:xfrm>
        </p:spPr>
        <p:txBody>
          <a:bodyPr/>
          <a:lstStyle/>
          <a:p>
            <a:r>
              <a:rPr lang="en" altLang="zh-CN" sz="1600" dirty="0"/>
              <a:t>https://</a:t>
            </a:r>
            <a:r>
              <a:rPr lang="en" altLang="zh-CN" sz="1600" dirty="0" err="1"/>
              <a:t>github.com</a:t>
            </a:r>
            <a:r>
              <a:rPr lang="en" altLang="zh-CN" sz="1600" dirty="0"/>
              <a:t>/</a:t>
            </a:r>
            <a:r>
              <a:rPr lang="en" altLang="zh-CN" sz="1600" dirty="0" err="1"/>
              <a:t>InternLM</a:t>
            </a:r>
            <a:r>
              <a:rPr lang="en" altLang="zh-CN" sz="1600" dirty="0"/>
              <a:t>/</a:t>
            </a:r>
            <a:r>
              <a:rPr lang="en" altLang="zh-CN" sz="1600" dirty="0" err="1"/>
              <a:t>lmdeploy</a:t>
            </a:r>
            <a:endParaRPr lang="zh-CN" altLang="en-US" sz="1600" dirty="0"/>
          </a:p>
        </p:txBody>
      </p:sp>
      <p:pic>
        <p:nvPicPr>
          <p:cNvPr id="2" name="图片 1">
            <a:extLst>
              <a:ext uri="{FF2B5EF4-FFF2-40B4-BE49-F238E27FC236}">
                <a16:creationId xmlns:a16="http://schemas.microsoft.com/office/drawing/2014/main" id="{95B3E452-0805-C87F-9F22-4A9C5160DEA4}"/>
              </a:ext>
            </a:extLst>
          </p:cNvPr>
          <p:cNvPicPr>
            <a:picLocks noChangeAspect="1"/>
          </p:cNvPicPr>
          <p:nvPr/>
        </p:nvPicPr>
        <p:blipFill>
          <a:blip r:embed="rId2"/>
          <a:stretch>
            <a:fillRect/>
          </a:stretch>
        </p:blipFill>
        <p:spPr>
          <a:xfrm>
            <a:off x="623635" y="1562970"/>
            <a:ext cx="10782000" cy="539099"/>
          </a:xfrm>
          <a:prstGeom prst="rect">
            <a:avLst/>
          </a:prstGeom>
        </p:spPr>
      </p:pic>
      <p:pic>
        <p:nvPicPr>
          <p:cNvPr id="3" name="图片 2">
            <a:extLst>
              <a:ext uri="{FF2B5EF4-FFF2-40B4-BE49-F238E27FC236}">
                <a16:creationId xmlns:a16="http://schemas.microsoft.com/office/drawing/2014/main" id="{BAF7ADE5-E683-D81C-879F-B0B42DB7C1EC}"/>
              </a:ext>
            </a:extLst>
          </p:cNvPr>
          <p:cNvPicPr>
            <a:picLocks noChangeAspect="1"/>
          </p:cNvPicPr>
          <p:nvPr/>
        </p:nvPicPr>
        <p:blipFill>
          <a:blip r:embed="rId3"/>
          <a:stretch>
            <a:fillRect/>
          </a:stretch>
        </p:blipFill>
        <p:spPr>
          <a:xfrm>
            <a:off x="650082" y="3338347"/>
            <a:ext cx="4351214" cy="2494894"/>
          </a:xfrm>
          <a:prstGeom prst="rect">
            <a:avLst/>
          </a:prstGeom>
        </p:spPr>
      </p:pic>
      <p:pic>
        <p:nvPicPr>
          <p:cNvPr id="6" name="图片 5">
            <a:extLst>
              <a:ext uri="{FF2B5EF4-FFF2-40B4-BE49-F238E27FC236}">
                <a16:creationId xmlns:a16="http://schemas.microsoft.com/office/drawing/2014/main" id="{A18D8A25-314A-F6FC-91A8-D69C2966E9C0}"/>
              </a:ext>
            </a:extLst>
          </p:cNvPr>
          <p:cNvPicPr>
            <a:picLocks noChangeAspect="1"/>
          </p:cNvPicPr>
          <p:nvPr/>
        </p:nvPicPr>
        <p:blipFill>
          <a:blip r:embed="rId4"/>
          <a:stretch>
            <a:fillRect/>
          </a:stretch>
        </p:blipFill>
        <p:spPr>
          <a:xfrm>
            <a:off x="6098381" y="3429000"/>
            <a:ext cx="5177498" cy="2109952"/>
          </a:xfrm>
          <a:prstGeom prst="rect">
            <a:avLst/>
          </a:prstGeom>
        </p:spPr>
      </p:pic>
    </p:spTree>
    <p:extLst>
      <p:ext uri="{BB962C8B-B14F-4D97-AF65-F5344CB8AC3E}">
        <p14:creationId xmlns:p14="http://schemas.microsoft.com/office/powerpoint/2010/main" val="1701964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436C8DB-E956-7704-DE0B-586C2BFD4A86}"/>
              </a:ext>
            </a:extLst>
          </p:cNvPr>
          <p:cNvSpPr>
            <a:spLocks noGrp="1"/>
          </p:cNvSpPr>
          <p:nvPr>
            <p:ph type="title"/>
          </p:nvPr>
        </p:nvSpPr>
        <p:spPr/>
        <p:txBody>
          <a:bodyPr/>
          <a:lstStyle/>
          <a:p>
            <a:r>
              <a:rPr lang="en" altLang="zh-CN" dirty="0" err="1"/>
              <a:t>lmdepoloy</a:t>
            </a:r>
            <a:endParaRPr lang="zh-CN" altLang="en-US" dirty="0"/>
          </a:p>
        </p:txBody>
      </p:sp>
      <p:sp>
        <p:nvSpPr>
          <p:cNvPr id="8" name="内容占位符 7">
            <a:extLst>
              <a:ext uri="{FF2B5EF4-FFF2-40B4-BE49-F238E27FC236}">
                <a16:creationId xmlns:a16="http://schemas.microsoft.com/office/drawing/2014/main" id="{13C32830-9F5D-3387-6441-58EC2DBA004D}"/>
              </a:ext>
            </a:extLst>
          </p:cNvPr>
          <p:cNvSpPr>
            <a:spLocks noGrp="1"/>
          </p:cNvSpPr>
          <p:nvPr>
            <p:ph sz="half" idx="1"/>
          </p:nvPr>
        </p:nvSpPr>
        <p:spPr/>
        <p:txBody>
          <a:bodyPr/>
          <a:lstStyle/>
          <a:p>
            <a:pPr algn="l"/>
            <a:r>
              <a:rPr lang="zh-CN" altLang="en-US" b="1" dirty="0">
                <a:solidFill>
                  <a:srgbClr val="C00000"/>
                </a:solidFill>
              </a:rPr>
              <a:t>上海人工智能实验室团队开发，优势：</a:t>
            </a:r>
          </a:p>
          <a:p>
            <a:pPr marL="582006" lvl="1" indent="-342900">
              <a:buFont typeface="+mj-lt"/>
              <a:buAutoNum type="arabicPeriod"/>
            </a:pPr>
            <a:r>
              <a:rPr lang="zh-CN" altLang="en-US" dirty="0"/>
              <a:t>相比 </a:t>
            </a:r>
            <a:r>
              <a:rPr lang="en" altLang="zh-CN" dirty="0" err="1"/>
              <a:t>vllm</a:t>
            </a:r>
            <a:r>
              <a:rPr lang="zh-CN" altLang="en-US" dirty="0"/>
              <a:t> 和 </a:t>
            </a:r>
            <a:r>
              <a:rPr lang="en" altLang="zh-CN" dirty="0" err="1"/>
              <a:t>sglang</a:t>
            </a:r>
            <a:r>
              <a:rPr lang="zh-CN" altLang="en-US" dirty="0"/>
              <a:t> 的 </a:t>
            </a:r>
            <a:r>
              <a:rPr lang="en" altLang="zh-CN" dirty="0"/>
              <a:t>python</a:t>
            </a:r>
            <a:r>
              <a:rPr lang="zh-CN" altLang="en-US" dirty="0"/>
              <a:t> 实现，</a:t>
            </a:r>
            <a:r>
              <a:rPr lang="en" altLang="zh-CN" dirty="0" err="1"/>
              <a:t>lmdeploy</a:t>
            </a:r>
            <a:r>
              <a:rPr lang="zh-CN" altLang="en-US" dirty="0"/>
              <a:t> 调度和执行 </a:t>
            </a:r>
            <a:r>
              <a:rPr lang="en-US" altLang="zh-CN" dirty="0"/>
              <a:t>runtime</a:t>
            </a:r>
            <a:r>
              <a:rPr lang="zh-CN" altLang="en-US" dirty="0"/>
              <a:t> 代码使用了 </a:t>
            </a:r>
            <a:r>
              <a:rPr lang="en" altLang="zh-CN" dirty="0"/>
              <a:t>C++</a:t>
            </a:r>
            <a:r>
              <a:rPr lang="zh-CN" altLang="en-US" dirty="0"/>
              <a:t> 实现</a:t>
            </a:r>
            <a:endParaRPr lang="en-US" altLang="zh-CN" dirty="0"/>
          </a:p>
          <a:p>
            <a:pPr marL="582006" lvl="1" indent="-342900">
              <a:buFont typeface="+mj-lt"/>
              <a:buAutoNum type="arabicPeriod"/>
            </a:pPr>
            <a:r>
              <a:rPr lang="en" altLang="zh-CN" dirty="0" err="1"/>
              <a:t>cpu</a:t>
            </a:r>
            <a:r>
              <a:rPr lang="zh-CN" altLang="en-US" dirty="0"/>
              <a:t> 调度策略优，高负载下 </a:t>
            </a:r>
            <a:r>
              <a:rPr lang="en" altLang="zh-CN" dirty="0" err="1"/>
              <a:t>gpu</a:t>
            </a:r>
            <a:r>
              <a:rPr lang="zh-CN" altLang="en-US" dirty="0"/>
              <a:t> 利用率稳定在 </a:t>
            </a:r>
            <a:r>
              <a:rPr lang="en-US" altLang="zh-CN" dirty="0"/>
              <a:t>95%</a:t>
            </a:r>
            <a:endParaRPr lang="zh-CN" altLang="en-US" dirty="0"/>
          </a:p>
          <a:p>
            <a:pPr marL="582006" lvl="1" indent="-342900">
              <a:buFont typeface="+mj-lt"/>
              <a:buAutoNum type="arabicPeriod"/>
            </a:pPr>
            <a:r>
              <a:rPr lang="zh-CN" altLang="en-US" dirty="0"/>
              <a:t>对多模态模型支持很好，支持大量的多模态模型</a:t>
            </a:r>
          </a:p>
          <a:p>
            <a:pPr marL="582006" lvl="1" indent="-342900">
              <a:buFont typeface="+mj-lt"/>
              <a:buAutoNum type="arabicPeriod"/>
            </a:pPr>
            <a:r>
              <a:rPr lang="zh-CN" altLang="en-US" dirty="0"/>
              <a:t>对国内</a:t>
            </a:r>
            <a:r>
              <a:rPr lang="en" altLang="zh-CN" dirty="0"/>
              <a:t>GPU</a:t>
            </a:r>
            <a:r>
              <a:rPr lang="zh-CN" altLang="en-US" dirty="0"/>
              <a:t>厂商的硬件支持较好</a:t>
            </a:r>
          </a:p>
          <a:p>
            <a:endParaRPr lang="zh-CN" altLang="en-US" dirty="0"/>
          </a:p>
        </p:txBody>
      </p:sp>
    </p:spTree>
    <p:extLst>
      <p:ext uri="{BB962C8B-B14F-4D97-AF65-F5344CB8AC3E}">
        <p14:creationId xmlns:p14="http://schemas.microsoft.com/office/powerpoint/2010/main" val="1060602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A9A42A-5E15-2F11-8309-8A8F527E6337}"/>
              </a:ext>
            </a:extLst>
          </p:cNvPr>
          <p:cNvSpPr>
            <a:spLocks noGrp="1"/>
          </p:cNvSpPr>
          <p:nvPr>
            <p:ph type="title"/>
          </p:nvPr>
        </p:nvSpPr>
        <p:spPr/>
        <p:txBody>
          <a:bodyPr/>
          <a:lstStyle/>
          <a:p>
            <a:r>
              <a:rPr lang="en" altLang="zh-CN" dirty="0" err="1"/>
              <a:t>lmdepoloy</a:t>
            </a:r>
            <a:endParaRPr lang="zh-CN" altLang="en-US" dirty="0"/>
          </a:p>
        </p:txBody>
      </p:sp>
      <p:sp>
        <p:nvSpPr>
          <p:cNvPr id="5" name="内容占位符 4">
            <a:extLst>
              <a:ext uri="{FF2B5EF4-FFF2-40B4-BE49-F238E27FC236}">
                <a16:creationId xmlns:a16="http://schemas.microsoft.com/office/drawing/2014/main" id="{D9287005-A84D-326F-C0F0-39406A351D3D}"/>
              </a:ext>
            </a:extLst>
          </p:cNvPr>
          <p:cNvSpPr>
            <a:spLocks noGrp="1"/>
          </p:cNvSpPr>
          <p:nvPr>
            <p:ph sz="half" idx="1"/>
          </p:nvPr>
        </p:nvSpPr>
        <p:spPr/>
        <p:txBody>
          <a:bodyPr/>
          <a:lstStyle/>
          <a:p>
            <a:pPr algn="l"/>
            <a:r>
              <a:rPr lang="zh-CN" altLang="en-US" dirty="0"/>
              <a:t>开发人员太少，功能比 </a:t>
            </a:r>
            <a:r>
              <a:rPr lang="en" altLang="zh-CN" dirty="0" err="1"/>
              <a:t>vllm</a:t>
            </a:r>
            <a:r>
              <a:rPr lang="zh-CN" altLang="en-US" dirty="0"/>
              <a:t> 和 </a:t>
            </a:r>
            <a:r>
              <a:rPr lang="en" altLang="zh-CN" dirty="0" err="1"/>
              <a:t>sglang</a:t>
            </a:r>
            <a:r>
              <a:rPr lang="zh-CN" altLang="en-US" dirty="0"/>
              <a:t> 来说还是少了挺多重要的功能</a:t>
            </a:r>
            <a:endParaRPr lang="en-US" altLang="zh-CN" dirty="0"/>
          </a:p>
          <a:p>
            <a:pPr algn="l"/>
            <a:r>
              <a:rPr lang="zh-CN" altLang="en-US" dirty="0"/>
              <a:t>纯 </a:t>
            </a:r>
            <a:r>
              <a:rPr lang="en" altLang="zh-CN" dirty="0"/>
              <a:t>python</a:t>
            </a:r>
            <a:r>
              <a:rPr lang="zh-CN" altLang="en-US" dirty="0"/>
              <a:t> 实现 </a:t>
            </a:r>
            <a:r>
              <a:rPr lang="en-US" altLang="zh-CN" dirty="0"/>
              <a:t>LLM</a:t>
            </a:r>
            <a:r>
              <a:rPr lang="zh-CN" altLang="en-US" dirty="0"/>
              <a:t> 推理框架够用，推理框架引入 </a:t>
            </a:r>
            <a:r>
              <a:rPr lang="en" altLang="zh-CN" dirty="0"/>
              <a:t>C++</a:t>
            </a:r>
            <a:r>
              <a:rPr lang="zh-CN" altLang="en-US" dirty="0"/>
              <a:t> 和 </a:t>
            </a:r>
            <a:r>
              <a:rPr lang="en" altLang="zh-CN" dirty="0"/>
              <a:t>rust</a:t>
            </a:r>
            <a:r>
              <a:rPr lang="zh-CN" altLang="en-US" dirty="0"/>
              <a:t> 是否利大于弊不好说</a:t>
            </a:r>
            <a:endParaRPr lang="en-US" altLang="zh-CN" dirty="0"/>
          </a:p>
          <a:p>
            <a:pPr algn="l"/>
            <a:r>
              <a:rPr lang="en" altLang="zh-CN" dirty="0"/>
              <a:t>AI</a:t>
            </a:r>
            <a:r>
              <a:rPr lang="zh-CN" altLang="en-US" dirty="0"/>
              <a:t> 场景 </a:t>
            </a:r>
            <a:r>
              <a:rPr lang="en" altLang="zh-CN" dirty="0"/>
              <a:t>python</a:t>
            </a:r>
            <a:r>
              <a:rPr lang="zh-CN" altLang="en-US" dirty="0"/>
              <a:t> 开发效率比其他语言优势大太多</a:t>
            </a:r>
          </a:p>
        </p:txBody>
      </p:sp>
    </p:spTree>
    <p:extLst>
      <p:ext uri="{BB962C8B-B14F-4D97-AF65-F5344CB8AC3E}">
        <p14:creationId xmlns:p14="http://schemas.microsoft.com/office/powerpoint/2010/main" val="301716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05</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518476" y="2969698"/>
            <a:ext cx="9159810" cy="1569660"/>
          </a:xfrm>
          <a:prstGeom prst="rect">
            <a:avLst/>
          </a:prstGeom>
          <a:noFill/>
        </p:spPr>
        <p:txBody>
          <a:bodyPr wrap="square" rtlCol="0">
            <a:spAutoFit/>
          </a:bodyPr>
          <a:lstStyle/>
          <a:p>
            <a:pPr algn="ctr" rtl="0">
              <a:spcBef>
                <a:spcPts val="1800"/>
              </a:spcBef>
              <a:spcAft>
                <a:spcPts val="600"/>
              </a:spcAft>
            </a:pPr>
            <a:r>
              <a:rPr lang="zh-CN" altLang="en" sz="9600" b="1" dirty="0">
                <a:solidFill>
                  <a:schemeClr val="tx2"/>
                </a:solidFill>
                <a:latin typeface="FUTURA MEDIUM" panose="020B0602020204020303" pitchFamily="34" charset="-79"/>
                <a:ea typeface="+mj-ea"/>
                <a:cs typeface="FUTURA MEDIUM" panose="020B0602020204020303" pitchFamily="34" charset="-79"/>
              </a:rPr>
              <a:t>性能</a:t>
            </a:r>
            <a:r>
              <a:rPr lang="zh-CN" altLang="en-US" sz="9600" b="1" dirty="0">
                <a:solidFill>
                  <a:schemeClr val="tx2"/>
                </a:solidFill>
                <a:latin typeface="FUTURA MEDIUM" panose="020B0602020204020303" pitchFamily="34" charset="-79"/>
                <a:ea typeface="+mj-ea"/>
                <a:cs typeface="FUTURA MEDIUM" panose="020B0602020204020303" pitchFamily="34" charset="-79"/>
              </a:rPr>
              <a:t>对比</a:t>
            </a:r>
            <a:endParaRPr lang="en" altLang="zh-CN" sz="9600" b="1" dirty="0">
              <a:solidFill>
                <a:schemeClr val="tx2"/>
              </a:solidFill>
              <a:latin typeface="FUTURA MEDIUM" panose="020B0602020204020303" pitchFamily="34" charset="-79"/>
              <a:ea typeface="+mj-ea"/>
              <a:cs typeface="FUTURA MEDIUM" panose="020B0602020204020303" pitchFamily="34" charset="-79"/>
            </a:endParaRPr>
          </a:p>
        </p:txBody>
      </p:sp>
    </p:spTree>
    <p:extLst>
      <p:ext uri="{BB962C8B-B14F-4D97-AF65-F5344CB8AC3E}">
        <p14:creationId xmlns:p14="http://schemas.microsoft.com/office/powerpoint/2010/main" val="3504082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6BFAA2F-ECB0-1A07-0539-356181ABD9CD}"/>
              </a:ext>
            </a:extLst>
          </p:cNvPr>
          <p:cNvSpPr>
            <a:spLocks noGrp="1"/>
          </p:cNvSpPr>
          <p:nvPr>
            <p:ph type="title"/>
          </p:nvPr>
        </p:nvSpPr>
        <p:spPr/>
        <p:txBody>
          <a:bodyPr/>
          <a:lstStyle/>
          <a:p>
            <a:r>
              <a:rPr lang="zh-CN" altLang="en-US" dirty="0"/>
              <a:t>性能分析</a:t>
            </a:r>
          </a:p>
        </p:txBody>
      </p:sp>
      <p:sp>
        <p:nvSpPr>
          <p:cNvPr id="5" name="内容占位符 4">
            <a:extLst>
              <a:ext uri="{FF2B5EF4-FFF2-40B4-BE49-F238E27FC236}">
                <a16:creationId xmlns:a16="http://schemas.microsoft.com/office/drawing/2014/main" id="{1E5CD66F-5226-1B12-BED9-0884FDF7B528}"/>
              </a:ext>
            </a:extLst>
          </p:cNvPr>
          <p:cNvSpPr>
            <a:spLocks noGrp="1"/>
          </p:cNvSpPr>
          <p:nvPr>
            <p:ph sz="half" idx="1"/>
          </p:nvPr>
        </p:nvSpPr>
        <p:spPr/>
        <p:txBody>
          <a:bodyPr/>
          <a:lstStyle/>
          <a:p>
            <a:r>
              <a:rPr lang="en" altLang="zh-CN" dirty="0"/>
              <a:t>Llama 3 8B: Time to First Token (TTFT) of Different Backends</a:t>
            </a:r>
          </a:p>
          <a:p>
            <a:endParaRPr lang="zh-CN" altLang="en-US" dirty="0"/>
          </a:p>
        </p:txBody>
      </p:sp>
      <p:pic>
        <p:nvPicPr>
          <p:cNvPr id="3074" name="Picture 2">
            <a:extLst>
              <a:ext uri="{FF2B5EF4-FFF2-40B4-BE49-F238E27FC236}">
                <a16:creationId xmlns:a16="http://schemas.microsoft.com/office/drawing/2014/main" id="{D4B640D1-5FF2-C824-D9C9-744057055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71" y="2283654"/>
            <a:ext cx="10896837" cy="3623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640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6BFAA2F-ECB0-1A07-0539-356181ABD9CD}"/>
              </a:ext>
            </a:extLst>
          </p:cNvPr>
          <p:cNvSpPr>
            <a:spLocks noGrp="1"/>
          </p:cNvSpPr>
          <p:nvPr>
            <p:ph type="title"/>
          </p:nvPr>
        </p:nvSpPr>
        <p:spPr/>
        <p:txBody>
          <a:bodyPr/>
          <a:lstStyle/>
          <a:p>
            <a:r>
              <a:rPr lang="zh-CN" altLang="en-US" dirty="0"/>
              <a:t>性能分析</a:t>
            </a:r>
          </a:p>
        </p:txBody>
      </p:sp>
      <p:sp>
        <p:nvSpPr>
          <p:cNvPr id="5" name="内容占位符 4">
            <a:extLst>
              <a:ext uri="{FF2B5EF4-FFF2-40B4-BE49-F238E27FC236}">
                <a16:creationId xmlns:a16="http://schemas.microsoft.com/office/drawing/2014/main" id="{1E5CD66F-5226-1B12-BED9-0884FDF7B528}"/>
              </a:ext>
            </a:extLst>
          </p:cNvPr>
          <p:cNvSpPr>
            <a:spLocks noGrp="1"/>
          </p:cNvSpPr>
          <p:nvPr>
            <p:ph sz="half" idx="1"/>
          </p:nvPr>
        </p:nvSpPr>
        <p:spPr/>
        <p:txBody>
          <a:bodyPr/>
          <a:lstStyle/>
          <a:p>
            <a:r>
              <a:rPr lang="en" altLang="zh-CN" dirty="0"/>
              <a:t>Llama 3 8B: Token Generation Rate of Different Backends</a:t>
            </a:r>
            <a:endParaRPr lang="zh-CN" altLang="en-US" dirty="0"/>
          </a:p>
        </p:txBody>
      </p:sp>
      <p:pic>
        <p:nvPicPr>
          <p:cNvPr id="3076" name="Picture 4">
            <a:extLst>
              <a:ext uri="{FF2B5EF4-FFF2-40B4-BE49-F238E27FC236}">
                <a16:creationId xmlns:a16="http://schemas.microsoft.com/office/drawing/2014/main" id="{FD0091EB-7A9C-0F0E-3DF0-7E037879D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55" y="2104988"/>
            <a:ext cx="10949493" cy="399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222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6BFAA2F-ECB0-1A07-0539-356181ABD9CD}"/>
              </a:ext>
            </a:extLst>
          </p:cNvPr>
          <p:cNvSpPr>
            <a:spLocks noGrp="1"/>
          </p:cNvSpPr>
          <p:nvPr>
            <p:ph type="title"/>
          </p:nvPr>
        </p:nvSpPr>
        <p:spPr/>
        <p:txBody>
          <a:bodyPr/>
          <a:lstStyle/>
          <a:p>
            <a:r>
              <a:rPr lang="zh-CN" altLang="en-US" dirty="0"/>
              <a:t>性能分析</a:t>
            </a:r>
          </a:p>
        </p:txBody>
      </p:sp>
      <p:sp>
        <p:nvSpPr>
          <p:cNvPr id="5" name="内容占位符 4">
            <a:extLst>
              <a:ext uri="{FF2B5EF4-FFF2-40B4-BE49-F238E27FC236}">
                <a16:creationId xmlns:a16="http://schemas.microsoft.com/office/drawing/2014/main" id="{1E5CD66F-5226-1B12-BED9-0884FDF7B528}"/>
              </a:ext>
            </a:extLst>
          </p:cNvPr>
          <p:cNvSpPr>
            <a:spLocks noGrp="1"/>
          </p:cNvSpPr>
          <p:nvPr>
            <p:ph sz="half" idx="1"/>
          </p:nvPr>
        </p:nvSpPr>
        <p:spPr/>
        <p:txBody>
          <a:bodyPr/>
          <a:lstStyle/>
          <a:p>
            <a:r>
              <a:rPr lang="en" altLang="zh-CN" dirty="0"/>
              <a:t>Llama 3 70B Q4: Time to First Token (TTFT) of Different Backends</a:t>
            </a:r>
            <a:endParaRPr lang="en" altLang="zh-CN" dirty="0">
              <a:effectLst/>
            </a:endParaRPr>
          </a:p>
        </p:txBody>
      </p:sp>
      <p:pic>
        <p:nvPicPr>
          <p:cNvPr id="3074" name="Picture 2">
            <a:extLst>
              <a:ext uri="{FF2B5EF4-FFF2-40B4-BE49-F238E27FC236}">
                <a16:creationId xmlns:a16="http://schemas.microsoft.com/office/drawing/2014/main" id="{D4B640D1-5FF2-C824-D9C9-744057055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52" y="2378247"/>
            <a:ext cx="10896837" cy="3623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039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9B683FA-54AE-250E-9237-6054B4BAA162}"/>
              </a:ext>
            </a:extLst>
          </p:cNvPr>
          <p:cNvSpPr>
            <a:spLocks noGrp="1"/>
          </p:cNvSpPr>
          <p:nvPr>
            <p:ph type="title"/>
          </p:nvPr>
        </p:nvSpPr>
        <p:spPr/>
        <p:txBody>
          <a:bodyPr/>
          <a:lstStyle/>
          <a:p>
            <a:r>
              <a:rPr lang="zh-CN" altLang="en-US" dirty="0"/>
              <a:t>性能分析</a:t>
            </a:r>
          </a:p>
        </p:txBody>
      </p:sp>
      <p:sp>
        <p:nvSpPr>
          <p:cNvPr id="5" name="内容占位符 4">
            <a:extLst>
              <a:ext uri="{FF2B5EF4-FFF2-40B4-BE49-F238E27FC236}">
                <a16:creationId xmlns:a16="http://schemas.microsoft.com/office/drawing/2014/main" id="{30D4E53B-6B12-4812-1E7F-EAC58321013A}"/>
              </a:ext>
            </a:extLst>
          </p:cNvPr>
          <p:cNvSpPr>
            <a:spLocks noGrp="1"/>
          </p:cNvSpPr>
          <p:nvPr>
            <p:ph sz="half" idx="1"/>
          </p:nvPr>
        </p:nvSpPr>
        <p:spPr/>
        <p:txBody>
          <a:bodyPr/>
          <a:lstStyle/>
          <a:p>
            <a:r>
              <a:rPr lang="en" altLang="zh-CN" dirty="0"/>
              <a:t>Llama 3 70B Q4: Token Generate Rate of Different Backends</a:t>
            </a:r>
            <a:endParaRPr lang="zh-CN" altLang="en-US" dirty="0"/>
          </a:p>
        </p:txBody>
      </p:sp>
      <p:pic>
        <p:nvPicPr>
          <p:cNvPr id="6146" name="Picture 2">
            <a:extLst>
              <a:ext uri="{FF2B5EF4-FFF2-40B4-BE49-F238E27FC236}">
                <a16:creationId xmlns:a16="http://schemas.microsoft.com/office/drawing/2014/main" id="{27317507-B64B-30A0-35FE-600FB774A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13" y="2179299"/>
            <a:ext cx="10868935" cy="3962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69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BBA3EBE-2280-60FA-B19B-0073E96BB89F}"/>
              </a:ext>
            </a:extLst>
          </p:cNvPr>
          <p:cNvSpPr>
            <a:spLocks noGrp="1"/>
          </p:cNvSpPr>
          <p:nvPr>
            <p:ph type="title"/>
          </p:nvPr>
        </p:nvSpPr>
        <p:spPr/>
        <p:txBody>
          <a:bodyPr/>
          <a:lstStyle/>
          <a:p>
            <a:r>
              <a:rPr lang="zh-CN" altLang="en-US" dirty="0"/>
              <a:t>目录</a:t>
            </a:r>
          </a:p>
        </p:txBody>
      </p:sp>
      <p:sp>
        <p:nvSpPr>
          <p:cNvPr id="5" name="内容占位符 4">
            <a:extLst>
              <a:ext uri="{FF2B5EF4-FFF2-40B4-BE49-F238E27FC236}">
                <a16:creationId xmlns:a16="http://schemas.microsoft.com/office/drawing/2014/main" id="{87A839DD-397C-F427-9006-90BE08155B62}"/>
              </a:ext>
            </a:extLst>
          </p:cNvPr>
          <p:cNvSpPr>
            <a:spLocks noGrp="1"/>
          </p:cNvSpPr>
          <p:nvPr>
            <p:ph sz="half" idx="1"/>
          </p:nvPr>
        </p:nvSpPr>
        <p:spPr/>
        <p:txBody>
          <a:bodyPr anchor="ctr"/>
          <a:lstStyle/>
          <a:p>
            <a:pPr marL="457200" indent="-457200">
              <a:buFont typeface="+mj-lt"/>
              <a:buAutoNum type="arabicPeriod"/>
            </a:pPr>
            <a:r>
              <a:rPr lang="zh-CN" altLang="en-US" sz="2400" dirty="0"/>
              <a:t>业界大模型推理框架</a:t>
            </a:r>
            <a:endParaRPr lang="en-US" altLang="zh-CN" sz="2400" dirty="0"/>
          </a:p>
          <a:p>
            <a:pPr marL="457200" indent="-457200">
              <a:buFont typeface="+mj-lt"/>
              <a:buAutoNum type="arabicPeriod"/>
            </a:pPr>
            <a:r>
              <a:rPr lang="en-US" altLang="zh-CN" sz="2400" dirty="0"/>
              <a:t> </a:t>
            </a:r>
            <a:r>
              <a:rPr lang="en-US" altLang="zh-CN" sz="2400" dirty="0" err="1"/>
              <a:t>Huggingface</a:t>
            </a:r>
            <a:r>
              <a:rPr lang="zh-CN" altLang="en-US" sz="2400" dirty="0"/>
              <a:t> </a:t>
            </a:r>
            <a:r>
              <a:rPr lang="en-US" altLang="zh-CN" sz="2400" dirty="0"/>
              <a:t>TGI</a:t>
            </a:r>
          </a:p>
          <a:p>
            <a:pPr marL="457200" indent="-457200">
              <a:buFont typeface="+mj-lt"/>
              <a:buAutoNum type="arabicPeriod"/>
            </a:pPr>
            <a:r>
              <a:rPr lang="en-US" altLang="zh-CN" sz="2400" dirty="0" err="1"/>
              <a:t>vLLM</a:t>
            </a:r>
            <a:endParaRPr lang="en-US" altLang="zh-CN" sz="2400" dirty="0"/>
          </a:p>
          <a:p>
            <a:pPr marL="457200" indent="-457200">
              <a:buFont typeface="+mj-lt"/>
              <a:buAutoNum type="arabicPeriod"/>
            </a:pPr>
            <a:r>
              <a:rPr lang="en-US" altLang="zh-CN" sz="2400" dirty="0" err="1"/>
              <a:t>SGLang</a:t>
            </a:r>
            <a:endParaRPr lang="en-US" altLang="zh-CN" sz="2400" dirty="0"/>
          </a:p>
          <a:p>
            <a:pPr marL="457200" indent="-457200">
              <a:buFont typeface="+mj-lt"/>
              <a:buAutoNum type="arabicPeriod"/>
            </a:pPr>
            <a:r>
              <a:rPr lang="en-US" altLang="zh-CN" sz="2400" dirty="0" err="1"/>
              <a:t>LMDeploy</a:t>
            </a:r>
            <a:endParaRPr lang="en-US" altLang="zh-CN" sz="2400" dirty="0"/>
          </a:p>
          <a:p>
            <a:pPr marL="457200" indent="-457200">
              <a:buFont typeface="+mj-lt"/>
              <a:buAutoNum type="arabicPeriod"/>
            </a:pPr>
            <a:r>
              <a:rPr lang="en-US" altLang="zh-CN" sz="2400" dirty="0"/>
              <a:t> </a:t>
            </a:r>
            <a:r>
              <a:rPr lang="zh-CN" altLang="en-US" sz="2400" dirty="0"/>
              <a:t>性能对比</a:t>
            </a:r>
            <a:endParaRPr lang="en-US" altLang="zh-CN" sz="2400" dirty="0"/>
          </a:p>
          <a:p>
            <a:pPr marL="457200" indent="-457200">
              <a:buFont typeface="+mj-lt"/>
              <a:buAutoNum type="arabicPeriod"/>
            </a:pPr>
            <a:r>
              <a:rPr lang="zh-CN" altLang="en-US" sz="2400" dirty="0"/>
              <a:t>小结与思考</a:t>
            </a:r>
          </a:p>
        </p:txBody>
      </p:sp>
    </p:spTree>
    <p:extLst>
      <p:ext uri="{BB962C8B-B14F-4D97-AF65-F5344CB8AC3E}">
        <p14:creationId xmlns:p14="http://schemas.microsoft.com/office/powerpoint/2010/main" val="4030346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06</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518476" y="2969698"/>
            <a:ext cx="9159810" cy="1569660"/>
          </a:xfrm>
          <a:prstGeom prst="rect">
            <a:avLst/>
          </a:prstGeom>
          <a:noFill/>
        </p:spPr>
        <p:txBody>
          <a:bodyPr wrap="square" rtlCol="0">
            <a:spAutoFit/>
          </a:bodyPr>
          <a:lstStyle/>
          <a:p>
            <a:pPr algn="ctr" rtl="0">
              <a:spcBef>
                <a:spcPts val="1800"/>
              </a:spcBef>
              <a:spcAft>
                <a:spcPts val="600"/>
              </a:spcAft>
            </a:pPr>
            <a:r>
              <a:rPr lang="zh-CN" altLang="en-US" sz="9600" b="1" dirty="0">
                <a:solidFill>
                  <a:schemeClr val="tx2"/>
                </a:solidFill>
                <a:latin typeface="FUTURA MEDIUM" panose="020B0602020204020303" pitchFamily="34" charset="-79"/>
                <a:ea typeface="+mj-ea"/>
                <a:cs typeface="FUTURA MEDIUM" panose="020B0602020204020303" pitchFamily="34" charset="-79"/>
              </a:rPr>
              <a:t>小结与思考</a:t>
            </a:r>
            <a:endParaRPr lang="en" altLang="zh-CN" sz="9600" b="1" dirty="0">
              <a:solidFill>
                <a:schemeClr val="tx2"/>
              </a:solidFill>
              <a:latin typeface="FUTURA MEDIUM" panose="020B0602020204020303" pitchFamily="34" charset="-79"/>
              <a:ea typeface="+mj-ea"/>
              <a:cs typeface="FUTURA MEDIUM" panose="020B0602020204020303" pitchFamily="34" charset="-79"/>
            </a:endParaRPr>
          </a:p>
        </p:txBody>
      </p:sp>
    </p:spTree>
    <p:extLst>
      <p:ext uri="{BB962C8B-B14F-4D97-AF65-F5344CB8AC3E}">
        <p14:creationId xmlns:p14="http://schemas.microsoft.com/office/powerpoint/2010/main" val="134288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DCFE651-4964-E915-D9ED-3F7CF1F24951}"/>
              </a:ext>
            </a:extLst>
          </p:cNvPr>
          <p:cNvSpPr>
            <a:spLocks noGrp="1"/>
          </p:cNvSpPr>
          <p:nvPr>
            <p:ph type="title"/>
          </p:nvPr>
        </p:nvSpPr>
        <p:spPr/>
        <p:txBody>
          <a:bodyPr/>
          <a:lstStyle/>
          <a:p>
            <a:r>
              <a:rPr lang="en-US" altLang="zh-CN" dirty="0"/>
              <a:t>LLM</a:t>
            </a:r>
            <a:r>
              <a:rPr lang="zh-CN" altLang="en-US" dirty="0"/>
              <a:t> 推理框架分析</a:t>
            </a:r>
          </a:p>
        </p:txBody>
      </p:sp>
      <p:graphicFrame>
        <p:nvGraphicFramePr>
          <p:cNvPr id="6" name="内容占位符 5">
            <a:extLst>
              <a:ext uri="{FF2B5EF4-FFF2-40B4-BE49-F238E27FC236}">
                <a16:creationId xmlns:a16="http://schemas.microsoft.com/office/drawing/2014/main" id="{EDDB53B5-B0E2-9B48-949A-65407EA4CB59}"/>
              </a:ext>
            </a:extLst>
          </p:cNvPr>
          <p:cNvGraphicFramePr>
            <a:graphicFrameLocks noGrp="1"/>
          </p:cNvGraphicFramePr>
          <p:nvPr>
            <p:ph sz="half" idx="1"/>
            <p:extLst>
              <p:ext uri="{D42A27DB-BD31-4B8C-83A1-F6EECF244321}">
                <p14:modId xmlns:p14="http://schemas.microsoft.com/office/powerpoint/2010/main" val="2083219923"/>
              </p:ext>
            </p:extLst>
          </p:nvPr>
        </p:nvGraphicFramePr>
        <p:xfrm>
          <a:off x="750376" y="1222624"/>
          <a:ext cx="10696009" cy="5076961"/>
        </p:xfrm>
        <a:graphic>
          <a:graphicData uri="http://schemas.openxmlformats.org/drawingml/2006/table">
            <a:tbl>
              <a:tblPr/>
              <a:tblGrid>
                <a:gridCol w="1341799">
                  <a:extLst>
                    <a:ext uri="{9D8B030D-6E8A-4147-A177-3AD203B41FA5}">
                      <a16:colId xmlns:a16="http://schemas.microsoft.com/office/drawing/2014/main" val="1924764563"/>
                    </a:ext>
                  </a:extLst>
                </a:gridCol>
                <a:gridCol w="1870842">
                  <a:extLst>
                    <a:ext uri="{9D8B030D-6E8A-4147-A177-3AD203B41FA5}">
                      <a16:colId xmlns:a16="http://schemas.microsoft.com/office/drawing/2014/main" val="1915689695"/>
                    </a:ext>
                  </a:extLst>
                </a:gridCol>
                <a:gridCol w="1870842">
                  <a:extLst>
                    <a:ext uri="{9D8B030D-6E8A-4147-A177-3AD203B41FA5}">
                      <a16:colId xmlns:a16="http://schemas.microsoft.com/office/drawing/2014/main" val="908627403"/>
                    </a:ext>
                  </a:extLst>
                </a:gridCol>
                <a:gridCol w="1870842">
                  <a:extLst>
                    <a:ext uri="{9D8B030D-6E8A-4147-A177-3AD203B41FA5}">
                      <a16:colId xmlns:a16="http://schemas.microsoft.com/office/drawing/2014/main" val="898710678"/>
                    </a:ext>
                  </a:extLst>
                </a:gridCol>
                <a:gridCol w="1870842">
                  <a:extLst>
                    <a:ext uri="{9D8B030D-6E8A-4147-A177-3AD203B41FA5}">
                      <a16:colId xmlns:a16="http://schemas.microsoft.com/office/drawing/2014/main" val="1704326059"/>
                    </a:ext>
                  </a:extLst>
                </a:gridCol>
                <a:gridCol w="1870842">
                  <a:extLst>
                    <a:ext uri="{9D8B030D-6E8A-4147-A177-3AD203B41FA5}">
                      <a16:colId xmlns:a16="http://schemas.microsoft.com/office/drawing/2014/main" val="2085413955"/>
                    </a:ext>
                  </a:extLst>
                </a:gridCol>
              </a:tblGrid>
              <a:tr h="424716">
                <a:tc>
                  <a:txBody>
                    <a:bodyPr/>
                    <a:lstStyle/>
                    <a:p>
                      <a:pPr algn="ctr"/>
                      <a:endParaRPr lang="en" sz="1200" b="1" dirty="0">
                        <a:solidFill>
                          <a:schemeClr val="tx2"/>
                        </a:solidFill>
                        <a:effectLst/>
                        <a:latin typeface="Lexend" pitchFamily="2" charset="0"/>
                      </a:endParaRPr>
                    </a:p>
                  </a:txBody>
                  <a:tcPr marL="41842" marR="41842" marT="41842" marB="41842"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rgbClr val="8D49FD"/>
                    </a:solidFill>
                  </a:tcPr>
                </a:tc>
                <a:tc>
                  <a:txBody>
                    <a:bodyPr/>
                    <a:lstStyle/>
                    <a:p>
                      <a:pPr algn="ctr"/>
                      <a:r>
                        <a:rPr lang="en" sz="1200" b="1" dirty="0" err="1">
                          <a:solidFill>
                            <a:schemeClr val="tx2"/>
                          </a:solidFill>
                          <a:effectLst/>
                          <a:latin typeface="Lexend" pitchFamily="2" charset="0"/>
                        </a:rPr>
                        <a:t>LMDeploy</a:t>
                      </a:r>
                      <a:endParaRPr lang="en" sz="1200" b="1" dirty="0">
                        <a:solidFill>
                          <a:schemeClr val="tx2"/>
                        </a:solidFill>
                        <a:effectLst/>
                        <a:latin typeface="Lexend" pitchFamily="2" charset="0"/>
                      </a:endParaRPr>
                    </a:p>
                  </a:txBody>
                  <a:tcPr marL="41842" marR="41842" marT="41842" marB="41842"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rgbClr val="8D49FD"/>
                    </a:solidFill>
                  </a:tcPr>
                </a:tc>
                <a:tc>
                  <a:txBody>
                    <a:bodyPr/>
                    <a:lstStyle/>
                    <a:p>
                      <a:pPr algn="ctr"/>
                      <a:r>
                        <a:rPr lang="en" sz="1200" b="1" dirty="0" err="1">
                          <a:solidFill>
                            <a:schemeClr val="tx2"/>
                          </a:solidFill>
                          <a:effectLst/>
                          <a:latin typeface="Lexend" pitchFamily="2" charset="0"/>
                        </a:rPr>
                        <a:t>TensorRT</a:t>
                      </a:r>
                      <a:r>
                        <a:rPr lang="en" sz="1200" b="1" dirty="0">
                          <a:solidFill>
                            <a:schemeClr val="tx2"/>
                          </a:solidFill>
                          <a:effectLst/>
                          <a:latin typeface="Lexend" pitchFamily="2" charset="0"/>
                        </a:rPr>
                        <a:t>-LLM</a:t>
                      </a:r>
                    </a:p>
                  </a:txBody>
                  <a:tcPr marL="41842" marR="41842" marT="41842" marB="41842"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rgbClr val="8D49FD"/>
                    </a:solidFill>
                  </a:tcPr>
                </a:tc>
                <a:tc>
                  <a:txBody>
                    <a:bodyPr/>
                    <a:lstStyle/>
                    <a:p>
                      <a:pPr algn="ctr"/>
                      <a:r>
                        <a:rPr lang="en" sz="1200" b="1" dirty="0" err="1">
                          <a:solidFill>
                            <a:schemeClr val="tx2"/>
                          </a:solidFill>
                          <a:effectLst/>
                          <a:latin typeface="Lexend" pitchFamily="2" charset="0"/>
                        </a:rPr>
                        <a:t>vLLM</a:t>
                      </a:r>
                      <a:endParaRPr lang="en" sz="1200" b="1" dirty="0">
                        <a:solidFill>
                          <a:schemeClr val="tx2"/>
                        </a:solidFill>
                        <a:effectLst/>
                        <a:latin typeface="Lexend" pitchFamily="2" charset="0"/>
                      </a:endParaRPr>
                    </a:p>
                  </a:txBody>
                  <a:tcPr marL="41842" marR="41842" marT="41842" marB="41842"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rgbClr val="8D49FD"/>
                    </a:solidFill>
                  </a:tcPr>
                </a:tc>
                <a:tc>
                  <a:txBody>
                    <a:bodyPr/>
                    <a:lstStyle/>
                    <a:p>
                      <a:pPr algn="ctr"/>
                      <a:r>
                        <a:rPr lang="en" sz="1200" b="1" dirty="0">
                          <a:solidFill>
                            <a:schemeClr val="tx2"/>
                          </a:solidFill>
                          <a:effectLst/>
                          <a:latin typeface="Lexend" pitchFamily="2" charset="0"/>
                        </a:rPr>
                        <a:t>MLC-LLM</a:t>
                      </a:r>
                    </a:p>
                  </a:txBody>
                  <a:tcPr marL="41842" marR="41842" marT="41842" marB="41842"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rgbClr val="8D49FD"/>
                    </a:solidFill>
                  </a:tcPr>
                </a:tc>
                <a:tc>
                  <a:txBody>
                    <a:bodyPr/>
                    <a:lstStyle/>
                    <a:p>
                      <a:pPr algn="ctr"/>
                      <a:r>
                        <a:rPr lang="en" sz="1200" b="1" dirty="0">
                          <a:solidFill>
                            <a:schemeClr val="tx2"/>
                          </a:solidFill>
                          <a:effectLst/>
                          <a:latin typeface="Lexend" pitchFamily="2" charset="0"/>
                        </a:rPr>
                        <a:t>TGI</a:t>
                      </a:r>
                    </a:p>
                  </a:txBody>
                  <a:tcPr marL="41842" marR="41842" marT="41842" marB="41842"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rgbClr val="8D49FD"/>
                    </a:solidFill>
                  </a:tcPr>
                </a:tc>
                <a:extLst>
                  <a:ext uri="{0D108BD9-81ED-4DB2-BD59-A6C34878D82A}">
                    <a16:rowId xmlns:a16="http://schemas.microsoft.com/office/drawing/2014/main" val="1936617712"/>
                  </a:ext>
                </a:extLst>
              </a:tr>
              <a:tr h="2202266">
                <a:tc>
                  <a:txBody>
                    <a:bodyPr/>
                    <a:lstStyle/>
                    <a:p>
                      <a:pPr algn="ctr" fontAlgn="t"/>
                      <a:r>
                        <a:rPr lang="en" sz="1200" b="1" dirty="0">
                          <a:solidFill>
                            <a:schemeClr val="tx2"/>
                          </a:solidFill>
                          <a:effectLst/>
                          <a:latin typeface="Lexend" pitchFamily="2" charset="0"/>
                        </a:rPr>
                        <a:t>Quantization</a:t>
                      </a:r>
                      <a:endParaRPr lang="en" sz="1200" dirty="0">
                        <a:solidFill>
                          <a:schemeClr val="tx2"/>
                        </a:solidFill>
                        <a:effectLst/>
                        <a:latin typeface="Lexend" pitchFamily="2" charset="0"/>
                      </a:endParaRPr>
                    </a:p>
                  </a:txBody>
                  <a:tcPr marL="41842" marR="41842" marT="41842" marB="41842"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rgbClr val="8D49FD"/>
                    </a:solidFill>
                  </a:tcPr>
                </a:tc>
                <a:tc>
                  <a:txBody>
                    <a:bodyPr/>
                    <a:lstStyle/>
                    <a:p>
                      <a:pPr algn="l" fontAlgn="t"/>
                      <a:r>
                        <a:rPr lang="en" sz="1100" dirty="0">
                          <a:effectLst/>
                          <a:latin typeface="Lexend" pitchFamily="2" charset="0"/>
                        </a:rPr>
                        <a:t>Supports 4-bit AWQ, 8-bit quantization, and 4-bit KV quantization.</a:t>
                      </a:r>
                    </a:p>
                  </a:txBody>
                  <a:tcPr marL="41842" marR="41842" marT="41842" marB="41842" anchor="ctr">
                    <a:lnL w="19050" cap="flat" cmpd="sng" algn="ctr">
                      <a:solidFill>
                        <a:schemeClr val="tx2"/>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tc>
                  <a:txBody>
                    <a:bodyPr/>
                    <a:lstStyle/>
                    <a:p>
                      <a:pPr algn="l" fontAlgn="t"/>
                      <a:r>
                        <a:rPr lang="en" sz="1100" b="0" i="0" dirty="0">
                          <a:solidFill>
                            <a:srgbClr val="242424"/>
                          </a:solidFill>
                          <a:effectLst/>
                          <a:latin typeface="Lexend" pitchFamily="2" charset="0"/>
                          <a:hlinkClick r:id="rId2"/>
                        </a:rPr>
                        <a:t>Supports quantization via modelopt</a:t>
                      </a:r>
                      <a:r>
                        <a:rPr lang="en" sz="1100" dirty="0">
                          <a:effectLst/>
                          <a:latin typeface="Lexend" pitchFamily="2" charset="0"/>
                        </a:rPr>
                        <a:t>, and note that quantized data types are not implemented for all the models.</a:t>
                      </a:r>
                    </a:p>
                  </a:txBody>
                  <a:tcPr marL="41842" marR="41842" marT="41842" marB="41842" anchor="ctr">
                    <a:lnL w="19050" cap="flat" cmpd="sng" algn="ctr">
                      <a:solidFill>
                        <a:schemeClr val="bg1">
                          <a:lumMod val="60000"/>
                          <a:lumOff val="40000"/>
                        </a:schemeClr>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tc>
                  <a:txBody>
                    <a:bodyPr/>
                    <a:lstStyle/>
                    <a:p>
                      <a:pPr algn="l" fontAlgn="t"/>
                      <a:r>
                        <a:rPr lang="en" sz="1100" dirty="0">
                          <a:effectLst/>
                          <a:latin typeface="Lexend" pitchFamily="2" charset="0"/>
                        </a:rPr>
                        <a:t>Users need to quantize models with </a:t>
                      </a:r>
                      <a:r>
                        <a:rPr lang="en" sz="1100" dirty="0" err="1">
                          <a:effectLst/>
                          <a:latin typeface="Lexend" pitchFamily="2" charset="0"/>
                        </a:rPr>
                        <a:t>AutoAWQ</a:t>
                      </a:r>
                      <a:r>
                        <a:rPr lang="en" sz="1100" dirty="0">
                          <a:effectLst/>
                          <a:latin typeface="Lexend" pitchFamily="2" charset="0"/>
                        </a:rPr>
                        <a:t> or find pre-quantized models on HF. Performance is under-optimized.</a:t>
                      </a:r>
                    </a:p>
                  </a:txBody>
                  <a:tcPr marL="41842" marR="41842" marT="41842" marB="41842" anchor="ctr">
                    <a:lnL w="19050" cap="flat" cmpd="sng" algn="ctr">
                      <a:solidFill>
                        <a:schemeClr val="bg1">
                          <a:lumMod val="60000"/>
                          <a:lumOff val="40000"/>
                        </a:schemeClr>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tc>
                  <a:txBody>
                    <a:bodyPr/>
                    <a:lstStyle/>
                    <a:p>
                      <a:pPr algn="l" fontAlgn="t"/>
                      <a:r>
                        <a:rPr lang="en" sz="1100" dirty="0">
                          <a:effectLst/>
                          <a:latin typeface="Lexend" pitchFamily="2" charset="0"/>
                        </a:rPr>
                        <a:t>Supports 3-bit and 4-bit group quantization. AWQ quantization support is still experimental.</a:t>
                      </a:r>
                    </a:p>
                  </a:txBody>
                  <a:tcPr marL="41842" marR="41842" marT="41842" marB="41842" anchor="ctr">
                    <a:lnL w="19050" cap="flat" cmpd="sng" algn="ctr">
                      <a:solidFill>
                        <a:schemeClr val="bg1">
                          <a:lumMod val="60000"/>
                          <a:lumOff val="40000"/>
                        </a:schemeClr>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tc>
                  <a:txBody>
                    <a:bodyPr/>
                    <a:lstStyle/>
                    <a:p>
                      <a:pPr algn="l" fontAlgn="t"/>
                      <a:r>
                        <a:rPr lang="en" sz="1100" dirty="0">
                          <a:effectLst/>
                          <a:latin typeface="Lexend" pitchFamily="2" charset="0"/>
                        </a:rPr>
                        <a:t>Supports AWQ, GPTQ, and bits-and-bytes quantization.</a:t>
                      </a:r>
                    </a:p>
                  </a:txBody>
                  <a:tcPr marL="41842" marR="41842" marT="41842" marB="41842" anchor="ctr">
                    <a:lnL w="19050" cap="flat" cmpd="sng" algn="ctr">
                      <a:solidFill>
                        <a:schemeClr val="bg1">
                          <a:lumMod val="60000"/>
                          <a:lumOff val="40000"/>
                        </a:schemeClr>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522053996"/>
                  </a:ext>
                </a:extLst>
              </a:tr>
              <a:tr h="1062110">
                <a:tc>
                  <a:txBody>
                    <a:bodyPr/>
                    <a:lstStyle/>
                    <a:p>
                      <a:pPr algn="ctr" fontAlgn="t"/>
                      <a:r>
                        <a:rPr lang="en" sz="1200" b="1" dirty="0">
                          <a:solidFill>
                            <a:schemeClr val="tx2"/>
                          </a:solidFill>
                          <a:effectLst/>
                          <a:latin typeface="Lexend" pitchFamily="2" charset="0"/>
                        </a:rPr>
                        <a:t>Models</a:t>
                      </a:r>
                      <a:endParaRPr lang="en" sz="1200" dirty="0">
                        <a:solidFill>
                          <a:schemeClr val="tx2"/>
                        </a:solidFill>
                        <a:effectLst/>
                        <a:latin typeface="Lexend" pitchFamily="2" charset="0"/>
                      </a:endParaRPr>
                    </a:p>
                  </a:txBody>
                  <a:tcPr marL="41842" marR="41842" marT="41842" marB="41842"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rgbClr val="8D49FD"/>
                    </a:solidFill>
                  </a:tcPr>
                </a:tc>
                <a:tc>
                  <a:txBody>
                    <a:bodyPr/>
                    <a:lstStyle/>
                    <a:p>
                      <a:pPr algn="l" fontAlgn="t"/>
                      <a:r>
                        <a:rPr lang="en" sz="1100" b="0" i="0">
                          <a:solidFill>
                            <a:srgbClr val="242424"/>
                          </a:solidFill>
                          <a:effectLst/>
                          <a:latin typeface="Lexend" pitchFamily="2" charset="0"/>
                          <a:hlinkClick r:id="rId3"/>
                        </a:rPr>
                        <a:t>About 20 models supported by TurboMind engine</a:t>
                      </a:r>
                      <a:r>
                        <a:rPr lang="en" sz="1100">
                          <a:effectLst/>
                          <a:latin typeface="Lexend" pitchFamily="2" charset="0"/>
                        </a:rPr>
                        <a:t>.</a:t>
                      </a:r>
                    </a:p>
                  </a:txBody>
                  <a:tcPr marL="41842" marR="41842" marT="41842" marB="41842" anchor="ctr">
                    <a:lnL w="19050" cap="flat" cmpd="sng" algn="ctr">
                      <a:solidFill>
                        <a:schemeClr val="tx2"/>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bg1">
                          <a:lumMod val="60000"/>
                          <a:lumOff val="40000"/>
                        </a:schemeClr>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tc>
                  <a:txBody>
                    <a:bodyPr/>
                    <a:lstStyle/>
                    <a:p>
                      <a:pPr algn="l" fontAlgn="t"/>
                      <a:r>
                        <a:rPr lang="en" sz="1100" b="0" i="0">
                          <a:solidFill>
                            <a:srgbClr val="242424"/>
                          </a:solidFill>
                          <a:effectLst/>
                          <a:latin typeface="Lexend" pitchFamily="2" charset="0"/>
                          <a:hlinkClick r:id="rId4"/>
                        </a:rPr>
                        <a:t>30+ models supported</a:t>
                      </a:r>
                      <a:endParaRPr lang="en" sz="1100">
                        <a:effectLst/>
                        <a:latin typeface="Lexend" pitchFamily="2" charset="0"/>
                      </a:endParaRPr>
                    </a:p>
                  </a:txBody>
                  <a:tcPr marL="41842" marR="41842" marT="41842" marB="41842" anchor="ctr">
                    <a:lnL w="19050" cap="flat" cmpd="sng" algn="ctr">
                      <a:solidFill>
                        <a:schemeClr val="bg1">
                          <a:lumMod val="60000"/>
                          <a:lumOff val="40000"/>
                        </a:schemeClr>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bg1">
                          <a:lumMod val="60000"/>
                          <a:lumOff val="40000"/>
                        </a:schemeClr>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tc>
                  <a:txBody>
                    <a:bodyPr/>
                    <a:lstStyle/>
                    <a:p>
                      <a:pPr algn="l" fontAlgn="t"/>
                      <a:r>
                        <a:rPr lang="en" sz="1100" b="0" i="0">
                          <a:solidFill>
                            <a:srgbClr val="242424"/>
                          </a:solidFill>
                          <a:effectLst/>
                          <a:latin typeface="Lexend" pitchFamily="2" charset="0"/>
                          <a:hlinkClick r:id="rId5"/>
                        </a:rPr>
                        <a:t>30+ models supported</a:t>
                      </a:r>
                      <a:endParaRPr lang="en" sz="1100">
                        <a:effectLst/>
                        <a:latin typeface="Lexend" pitchFamily="2" charset="0"/>
                      </a:endParaRPr>
                    </a:p>
                  </a:txBody>
                  <a:tcPr marL="41842" marR="41842" marT="41842" marB="41842" anchor="ctr">
                    <a:lnL w="19050" cap="flat" cmpd="sng" algn="ctr">
                      <a:solidFill>
                        <a:schemeClr val="bg1">
                          <a:lumMod val="60000"/>
                          <a:lumOff val="40000"/>
                        </a:schemeClr>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bg1">
                          <a:lumMod val="60000"/>
                          <a:lumOff val="40000"/>
                        </a:schemeClr>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tc>
                  <a:txBody>
                    <a:bodyPr/>
                    <a:lstStyle/>
                    <a:p>
                      <a:pPr algn="l" fontAlgn="t"/>
                      <a:r>
                        <a:rPr lang="en" sz="1100" b="0" i="0" dirty="0">
                          <a:solidFill>
                            <a:srgbClr val="242424"/>
                          </a:solidFill>
                          <a:effectLst/>
                          <a:latin typeface="Lexend" pitchFamily="2" charset="0"/>
                          <a:hlinkClick r:id="rId6"/>
                        </a:rPr>
                        <a:t>20+ models supported</a:t>
                      </a:r>
                      <a:endParaRPr lang="en" sz="1100" dirty="0">
                        <a:effectLst/>
                        <a:latin typeface="Lexend" pitchFamily="2" charset="0"/>
                      </a:endParaRPr>
                    </a:p>
                  </a:txBody>
                  <a:tcPr marL="41842" marR="41842" marT="41842" marB="41842" anchor="ctr">
                    <a:lnL w="19050" cap="flat" cmpd="sng" algn="ctr">
                      <a:solidFill>
                        <a:schemeClr val="bg1">
                          <a:lumMod val="60000"/>
                          <a:lumOff val="40000"/>
                        </a:schemeClr>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bg1">
                          <a:lumMod val="60000"/>
                          <a:lumOff val="40000"/>
                        </a:schemeClr>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tc>
                  <a:txBody>
                    <a:bodyPr/>
                    <a:lstStyle/>
                    <a:p>
                      <a:pPr algn="l" fontAlgn="t"/>
                      <a:r>
                        <a:rPr lang="en" sz="1100" b="0" i="0" dirty="0">
                          <a:solidFill>
                            <a:srgbClr val="242424"/>
                          </a:solidFill>
                          <a:effectLst/>
                          <a:latin typeface="Lexend" pitchFamily="2" charset="0"/>
                          <a:hlinkClick r:id="rId7"/>
                        </a:rPr>
                        <a:t>20+ models supported</a:t>
                      </a:r>
                      <a:endParaRPr lang="en" sz="1100" dirty="0">
                        <a:effectLst/>
                        <a:latin typeface="Lexend" pitchFamily="2" charset="0"/>
                      </a:endParaRPr>
                    </a:p>
                  </a:txBody>
                  <a:tcPr marL="41842" marR="41842" marT="41842" marB="41842" anchor="ctr">
                    <a:lnL w="19050" cap="flat" cmpd="sng" algn="ctr">
                      <a:solidFill>
                        <a:schemeClr val="bg1">
                          <a:lumMod val="60000"/>
                          <a:lumOff val="40000"/>
                        </a:schemeClr>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bg1">
                          <a:lumMod val="60000"/>
                          <a:lumOff val="40000"/>
                        </a:schemeClr>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3583058871"/>
                  </a:ext>
                </a:extLst>
              </a:tr>
              <a:tr h="1387869">
                <a:tc>
                  <a:txBody>
                    <a:bodyPr/>
                    <a:lstStyle/>
                    <a:p>
                      <a:pPr algn="ctr" fontAlgn="t"/>
                      <a:r>
                        <a:rPr lang="en" sz="1200" b="1" dirty="0">
                          <a:solidFill>
                            <a:schemeClr val="tx2"/>
                          </a:solidFill>
                          <a:effectLst/>
                          <a:latin typeface="Lexend" pitchFamily="2" charset="0"/>
                        </a:rPr>
                        <a:t>Hardware</a:t>
                      </a:r>
                      <a:endParaRPr lang="en" sz="1200" dirty="0">
                        <a:solidFill>
                          <a:schemeClr val="tx2"/>
                        </a:solidFill>
                        <a:effectLst/>
                        <a:latin typeface="Lexend" pitchFamily="2" charset="0"/>
                      </a:endParaRPr>
                    </a:p>
                  </a:txBody>
                  <a:tcPr marL="41842" marR="41842" marT="41842" marB="41842" anchor="ct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solidFill>
                      <a:srgbClr val="8D49FD"/>
                    </a:solidFill>
                  </a:tcPr>
                </a:tc>
                <a:tc>
                  <a:txBody>
                    <a:bodyPr/>
                    <a:lstStyle/>
                    <a:p>
                      <a:pPr algn="l" fontAlgn="t"/>
                      <a:r>
                        <a:rPr lang="en" sz="1100">
                          <a:effectLst/>
                          <a:latin typeface="Lexend" pitchFamily="2" charset="0"/>
                        </a:rPr>
                        <a:t>Only optimized for Nvidia CUDA</a:t>
                      </a:r>
                    </a:p>
                  </a:txBody>
                  <a:tcPr marL="41842" marR="41842" marT="41842" marB="41842" anchor="ctr">
                    <a:lnL w="19050" cap="flat" cmpd="sng" algn="ctr">
                      <a:solidFill>
                        <a:schemeClr val="tx2"/>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bg1">
                          <a:lumMod val="60000"/>
                          <a:lumOff val="40000"/>
                        </a:schemeClr>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tc>
                  <a:txBody>
                    <a:bodyPr/>
                    <a:lstStyle/>
                    <a:p>
                      <a:pPr algn="l" fontAlgn="t"/>
                      <a:r>
                        <a:rPr lang="en" sz="1100" dirty="0">
                          <a:effectLst/>
                          <a:latin typeface="Lexend" pitchFamily="2" charset="0"/>
                        </a:rPr>
                        <a:t>Only supports Nvidia CUDA</a:t>
                      </a:r>
                    </a:p>
                  </a:txBody>
                  <a:tcPr marL="41842" marR="41842" marT="41842" marB="41842" anchor="ctr">
                    <a:lnL w="19050" cap="flat" cmpd="sng" algn="ctr">
                      <a:solidFill>
                        <a:schemeClr val="bg1">
                          <a:lumMod val="60000"/>
                          <a:lumOff val="40000"/>
                        </a:schemeClr>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bg1">
                          <a:lumMod val="60000"/>
                          <a:lumOff val="40000"/>
                        </a:schemeClr>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tc>
                  <a:txBody>
                    <a:bodyPr/>
                    <a:lstStyle/>
                    <a:p>
                      <a:pPr algn="l" fontAlgn="t"/>
                      <a:r>
                        <a:rPr lang="en" sz="1100" dirty="0">
                          <a:effectLst/>
                          <a:latin typeface="Lexend" pitchFamily="2" charset="0"/>
                        </a:rPr>
                        <a:t>Nvidia CUDA, AMD </a:t>
                      </a:r>
                      <a:r>
                        <a:rPr lang="en" sz="1100" dirty="0" err="1">
                          <a:effectLst/>
                          <a:latin typeface="Lexend" pitchFamily="2" charset="0"/>
                        </a:rPr>
                        <a:t>ROCm</a:t>
                      </a:r>
                      <a:r>
                        <a:rPr lang="en" sz="1100" dirty="0">
                          <a:effectLst/>
                          <a:latin typeface="Lexend" pitchFamily="2" charset="0"/>
                        </a:rPr>
                        <a:t>, AWS Neuron, CPU</a:t>
                      </a:r>
                    </a:p>
                  </a:txBody>
                  <a:tcPr marL="41842" marR="41842" marT="41842" marB="41842" anchor="ctr">
                    <a:lnL w="19050" cap="flat" cmpd="sng" algn="ctr">
                      <a:solidFill>
                        <a:schemeClr val="bg1">
                          <a:lumMod val="60000"/>
                          <a:lumOff val="40000"/>
                        </a:schemeClr>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bg1">
                          <a:lumMod val="60000"/>
                          <a:lumOff val="40000"/>
                        </a:schemeClr>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tc>
                  <a:txBody>
                    <a:bodyPr/>
                    <a:lstStyle/>
                    <a:p>
                      <a:pPr algn="l" fontAlgn="t"/>
                      <a:r>
                        <a:rPr lang="en" sz="1100" dirty="0">
                          <a:effectLst/>
                          <a:latin typeface="Lexend" pitchFamily="2" charset="0"/>
                        </a:rPr>
                        <a:t>Nvidia CUDA, AMD </a:t>
                      </a:r>
                      <a:r>
                        <a:rPr lang="en" sz="1100" dirty="0" err="1">
                          <a:effectLst/>
                          <a:latin typeface="Lexend" pitchFamily="2" charset="0"/>
                        </a:rPr>
                        <a:t>ROCm</a:t>
                      </a:r>
                      <a:r>
                        <a:rPr lang="en" sz="1100" dirty="0">
                          <a:effectLst/>
                          <a:latin typeface="Lexend" pitchFamily="2" charset="0"/>
                        </a:rPr>
                        <a:t>, Metal, Android, IOS, </a:t>
                      </a:r>
                      <a:r>
                        <a:rPr lang="en" sz="1100" dirty="0" err="1">
                          <a:effectLst/>
                          <a:latin typeface="Lexend" pitchFamily="2" charset="0"/>
                        </a:rPr>
                        <a:t>WebGPU</a:t>
                      </a:r>
                      <a:endParaRPr lang="en" sz="1100" dirty="0">
                        <a:effectLst/>
                        <a:latin typeface="Lexend" pitchFamily="2" charset="0"/>
                      </a:endParaRPr>
                    </a:p>
                  </a:txBody>
                  <a:tcPr marL="41842" marR="41842" marT="41842" marB="41842" anchor="ctr">
                    <a:lnL w="19050" cap="flat" cmpd="sng" algn="ctr">
                      <a:solidFill>
                        <a:schemeClr val="bg1">
                          <a:lumMod val="60000"/>
                          <a:lumOff val="40000"/>
                        </a:schemeClr>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bg1">
                          <a:lumMod val="60000"/>
                          <a:lumOff val="40000"/>
                        </a:schemeClr>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tc>
                  <a:txBody>
                    <a:bodyPr/>
                    <a:lstStyle/>
                    <a:p>
                      <a:pPr algn="l" fontAlgn="t"/>
                      <a:r>
                        <a:rPr lang="en" sz="1100" dirty="0">
                          <a:effectLst/>
                          <a:latin typeface="Lexend" pitchFamily="2" charset="0"/>
                        </a:rPr>
                        <a:t>Nvidia CUDA, AMD </a:t>
                      </a:r>
                      <a:r>
                        <a:rPr lang="en" sz="1100" dirty="0" err="1">
                          <a:effectLst/>
                          <a:latin typeface="Lexend" pitchFamily="2" charset="0"/>
                        </a:rPr>
                        <a:t>ROCm</a:t>
                      </a:r>
                      <a:r>
                        <a:rPr lang="en" sz="1100" dirty="0">
                          <a:effectLst/>
                          <a:latin typeface="Lexend" pitchFamily="2" charset="0"/>
                        </a:rPr>
                        <a:t>, Intel Gaudi, AWS </a:t>
                      </a:r>
                      <a:r>
                        <a:rPr lang="en" sz="1100" dirty="0" err="1">
                          <a:effectLst/>
                          <a:latin typeface="Lexend" pitchFamily="2" charset="0"/>
                        </a:rPr>
                        <a:t>Inferentia</a:t>
                      </a:r>
                      <a:endParaRPr lang="en" sz="1100" dirty="0">
                        <a:effectLst/>
                        <a:latin typeface="Lexend" pitchFamily="2" charset="0"/>
                      </a:endParaRPr>
                    </a:p>
                  </a:txBody>
                  <a:tcPr marL="41842" marR="41842" marT="41842" marB="41842" anchor="ctr">
                    <a:lnL w="19050" cap="flat" cmpd="sng" algn="ctr">
                      <a:solidFill>
                        <a:schemeClr val="bg1">
                          <a:lumMod val="60000"/>
                          <a:lumOff val="40000"/>
                        </a:schemeClr>
                      </a:solidFill>
                      <a:prstDash val="solid"/>
                      <a:round/>
                      <a:headEnd type="none" w="med" len="med"/>
                      <a:tailEnd type="none" w="med" len="med"/>
                    </a:lnL>
                    <a:lnR w="19050" cap="flat" cmpd="sng" algn="ctr">
                      <a:solidFill>
                        <a:schemeClr val="bg1">
                          <a:lumMod val="60000"/>
                          <a:lumOff val="40000"/>
                        </a:schemeClr>
                      </a:solidFill>
                      <a:prstDash val="solid"/>
                      <a:round/>
                      <a:headEnd type="none" w="med" len="med"/>
                      <a:tailEnd type="none" w="med" len="med"/>
                    </a:lnR>
                    <a:lnT w="19050" cap="flat" cmpd="sng" algn="ctr">
                      <a:solidFill>
                        <a:schemeClr val="bg1">
                          <a:lumMod val="60000"/>
                          <a:lumOff val="40000"/>
                        </a:schemeClr>
                      </a:solidFill>
                      <a:prstDash val="solid"/>
                      <a:round/>
                      <a:headEnd type="none" w="med" len="med"/>
                      <a:tailEnd type="none" w="med" len="med"/>
                    </a:lnT>
                    <a:lnB w="19050" cap="flat" cmpd="sng" algn="ctr">
                      <a:solidFill>
                        <a:schemeClr val="bg1">
                          <a:lumMod val="60000"/>
                          <a:lumOff val="4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811636154"/>
                  </a:ext>
                </a:extLst>
              </a:tr>
            </a:tbl>
          </a:graphicData>
        </a:graphic>
      </p:graphicFrame>
    </p:spTree>
    <p:extLst>
      <p:ext uri="{BB962C8B-B14F-4D97-AF65-F5344CB8AC3E}">
        <p14:creationId xmlns:p14="http://schemas.microsoft.com/office/powerpoint/2010/main" val="1402021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367EFD-CA88-1B70-C147-F7647D77536F}"/>
              </a:ext>
            </a:extLst>
          </p:cNvPr>
          <p:cNvSpPr>
            <a:spLocks noGrp="1"/>
          </p:cNvSpPr>
          <p:nvPr>
            <p:ph type="title"/>
          </p:nvPr>
        </p:nvSpPr>
        <p:spPr/>
        <p:txBody>
          <a:bodyPr/>
          <a:lstStyle/>
          <a:p>
            <a:r>
              <a:rPr lang="en-US" altLang="zh-CN" dirty="0"/>
              <a:t>Question</a:t>
            </a:r>
            <a:endParaRPr lang="zh-CN" altLang="en-US" dirty="0"/>
          </a:p>
        </p:txBody>
      </p:sp>
      <p:sp>
        <p:nvSpPr>
          <p:cNvPr id="5" name="内容占位符 4">
            <a:extLst>
              <a:ext uri="{FF2B5EF4-FFF2-40B4-BE49-F238E27FC236}">
                <a16:creationId xmlns:a16="http://schemas.microsoft.com/office/drawing/2014/main" id="{73495A49-B243-1B94-F2B6-11E491F900C6}"/>
              </a:ext>
            </a:extLst>
          </p:cNvPr>
          <p:cNvSpPr>
            <a:spLocks noGrp="1"/>
          </p:cNvSpPr>
          <p:nvPr>
            <p:ph sz="half" idx="1"/>
          </p:nvPr>
        </p:nvSpPr>
        <p:spPr/>
        <p:txBody>
          <a:bodyPr/>
          <a:lstStyle/>
          <a:p>
            <a:r>
              <a:rPr lang="zh-CN" altLang="en-US" dirty="0"/>
              <a:t>这么多 </a:t>
            </a:r>
            <a:r>
              <a:rPr lang="en-US" altLang="zh-CN" dirty="0"/>
              <a:t>LLM</a:t>
            </a:r>
            <a:r>
              <a:rPr lang="zh-CN" altLang="en-US" dirty="0"/>
              <a:t> 推理框架应该怎么选？</a:t>
            </a:r>
            <a:endParaRPr lang="en-US" altLang="zh-CN" dirty="0"/>
          </a:p>
          <a:p>
            <a:endParaRPr lang="en-US" altLang="zh-CN" dirty="0"/>
          </a:p>
          <a:p>
            <a:pPr algn="l">
              <a:buFont typeface="Arial" panose="020B0604020202020204" pitchFamily="34" charset="0"/>
              <a:buChar char="•"/>
            </a:pPr>
            <a:r>
              <a:rPr lang="zh-CN" altLang="en-US" dirty="0"/>
              <a:t>不具备二次开发能力，想要快速部署开箱即用，</a:t>
            </a:r>
            <a:r>
              <a:rPr lang="en" altLang="zh-CN" dirty="0" err="1"/>
              <a:t>vllm</a:t>
            </a:r>
            <a:r>
              <a:rPr lang="zh-CN" altLang="en-US" dirty="0"/>
              <a:t> 是最好选择</a:t>
            </a:r>
          </a:p>
          <a:p>
            <a:pPr algn="l">
              <a:buFont typeface="Arial" panose="020B0604020202020204" pitchFamily="34" charset="0"/>
              <a:buChar char="•"/>
            </a:pPr>
            <a:r>
              <a:rPr lang="zh-CN" altLang="en-US" dirty="0"/>
              <a:t>国内 </a:t>
            </a:r>
            <a:r>
              <a:rPr lang="en" altLang="zh-CN" dirty="0"/>
              <a:t>GPU</a:t>
            </a:r>
            <a:r>
              <a:rPr lang="zh-CN" altLang="en-US" dirty="0"/>
              <a:t> 厂商硬件或者是部署多模态模型，</a:t>
            </a:r>
            <a:r>
              <a:rPr lang="en" altLang="zh-CN" dirty="0" err="1"/>
              <a:t>lmdeploy</a:t>
            </a:r>
            <a:r>
              <a:rPr lang="zh-CN" altLang="en-US" dirty="0"/>
              <a:t> 是不错选择</a:t>
            </a:r>
          </a:p>
          <a:p>
            <a:pPr algn="l">
              <a:buFont typeface="Arial" panose="020B0604020202020204" pitchFamily="34" charset="0"/>
              <a:buChar char="•"/>
            </a:pPr>
            <a:r>
              <a:rPr lang="zh-CN" altLang="en-US" dirty="0"/>
              <a:t>对性能有极致追求，团队具备很强二次开发能力，</a:t>
            </a:r>
            <a:r>
              <a:rPr lang="en" altLang="zh-CN" dirty="0" err="1"/>
              <a:t>sglang</a:t>
            </a:r>
            <a:r>
              <a:rPr lang="zh-CN" altLang="en-US" dirty="0"/>
              <a:t> 最好选择</a:t>
            </a:r>
          </a:p>
          <a:p>
            <a:endParaRPr lang="zh-CN" altLang="en-US" dirty="0"/>
          </a:p>
        </p:txBody>
      </p:sp>
    </p:spTree>
    <p:extLst>
      <p:ext uri="{BB962C8B-B14F-4D97-AF65-F5344CB8AC3E}">
        <p14:creationId xmlns:p14="http://schemas.microsoft.com/office/powerpoint/2010/main" val="428626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7C8E4-3300-3D16-A2AB-A8E87EE8B130}"/>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5F5E4546-93BE-FFEA-8EC9-B7100A43D4A4}"/>
              </a:ext>
            </a:extLst>
          </p:cNvPr>
          <p:cNvSpPr>
            <a:spLocks noGrp="1"/>
          </p:cNvSpPr>
          <p:nvPr>
            <p:ph sz="half" idx="1"/>
          </p:nvPr>
        </p:nvSpPr>
        <p:spPr/>
        <p:txBody>
          <a:bodyPr/>
          <a:lstStyle/>
          <a:p>
            <a:r>
              <a:rPr kumimoji="1" lang="en" altLang="zh-CN" dirty="0">
                <a:solidFill>
                  <a:srgbClr val="0432FF"/>
                </a:solidFill>
                <a:hlinkClick r:id="rId2">
                  <a:extLst>
                    <a:ext uri="{A12FA001-AC4F-418D-AE19-62706E023703}">
                      <ahyp:hlinkClr xmlns:ahyp="http://schemas.microsoft.com/office/drawing/2018/hyperlinkcolor" val="tx"/>
                    </a:ext>
                  </a:extLst>
                </a:hlinkClick>
              </a:rPr>
              <a:t>https://www.omrimallis.com/posts/understanding-how-llm-inference-works-with-llama-cpp/</a:t>
            </a:r>
            <a:endParaRPr kumimoji="1" lang="en" altLang="zh-CN" dirty="0">
              <a:solidFill>
                <a:srgbClr val="0432FF"/>
              </a:solidFill>
            </a:endParaRPr>
          </a:p>
          <a:p>
            <a:r>
              <a:rPr kumimoji="1" lang="en" altLang="zh-CN" dirty="0">
                <a:solidFill>
                  <a:srgbClr val="0432FF"/>
                </a:solidFill>
                <a:hlinkClick r:id="rId3">
                  <a:extLst>
                    <a:ext uri="{A12FA001-AC4F-418D-AE19-62706E023703}">
                      <ahyp:hlinkClr xmlns:ahyp="http://schemas.microsoft.com/office/drawing/2018/hyperlinkcolor" val="tx"/>
                    </a:ext>
                  </a:extLst>
                </a:hlinkClick>
              </a:rPr>
              <a:t>https://www.databricks.com/blog/</a:t>
            </a:r>
            <a:r>
              <a:rPr kumimoji="1" lang="en" altLang="zh-CN" dirty="0">
                <a:solidFill>
                  <a:srgbClr val="0432FF"/>
                </a:solidFill>
                <a:hlinkClick r:id="rId4">
                  <a:extLst>
                    <a:ext uri="{A12FA001-AC4F-418D-AE19-62706E023703}">
                      <ahyp:hlinkClr xmlns:ahyp="http://schemas.microsoft.com/office/drawing/2018/hyperlinkcolor" val="tx"/>
                    </a:ext>
                  </a:extLst>
                </a:hlinkClick>
              </a:rPr>
              <a:t>llm-inference-performance-engineering-best-practices</a:t>
            </a:r>
            <a:endParaRPr kumimoji="1" lang="en" altLang="zh-CN" dirty="0">
              <a:solidFill>
                <a:srgbClr val="0432FF"/>
              </a:solidFill>
            </a:endParaRPr>
          </a:p>
          <a:p>
            <a:r>
              <a:rPr kumimoji="1" lang="en" altLang="zh-CN" dirty="0">
                <a:solidFill>
                  <a:srgbClr val="0432FF"/>
                </a:solidFill>
              </a:rPr>
              <a:t>SARATHI: Efficient LLM Inference by Piggybacking Decodes with Chunked Prefills</a:t>
            </a:r>
          </a:p>
          <a:p>
            <a:endParaRPr kumimoji="1" lang="en" altLang="zh-CN" dirty="0">
              <a:solidFill>
                <a:srgbClr val="0432FF"/>
              </a:solidFill>
            </a:endParaRPr>
          </a:p>
        </p:txBody>
      </p:sp>
    </p:spTree>
    <p:extLst>
      <p:ext uri="{BB962C8B-B14F-4D97-AF65-F5344CB8AC3E}">
        <p14:creationId xmlns:p14="http://schemas.microsoft.com/office/powerpoint/2010/main" val="1424824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367EFD-CA88-1B70-C147-F7647D77536F}"/>
              </a:ext>
            </a:extLst>
          </p:cNvPr>
          <p:cNvSpPr>
            <a:spLocks noGrp="1"/>
          </p:cNvSpPr>
          <p:nvPr>
            <p:ph type="title"/>
          </p:nvPr>
        </p:nvSpPr>
        <p:spPr/>
        <p:txBody>
          <a:bodyPr/>
          <a:lstStyle/>
          <a:p>
            <a:r>
              <a:rPr lang="en-US" altLang="zh-CN" dirty="0"/>
              <a:t>Question</a:t>
            </a:r>
            <a:endParaRPr lang="zh-CN" altLang="en-US" dirty="0"/>
          </a:p>
        </p:txBody>
      </p:sp>
      <p:sp>
        <p:nvSpPr>
          <p:cNvPr id="5" name="内容占位符 4">
            <a:extLst>
              <a:ext uri="{FF2B5EF4-FFF2-40B4-BE49-F238E27FC236}">
                <a16:creationId xmlns:a16="http://schemas.microsoft.com/office/drawing/2014/main" id="{73495A49-B243-1B94-F2B6-11E491F900C6}"/>
              </a:ext>
            </a:extLst>
          </p:cNvPr>
          <p:cNvSpPr>
            <a:spLocks noGrp="1"/>
          </p:cNvSpPr>
          <p:nvPr>
            <p:ph sz="half" idx="1"/>
          </p:nvPr>
        </p:nvSpPr>
        <p:spPr/>
        <p:txBody>
          <a:bodyPr/>
          <a:lstStyle/>
          <a:p>
            <a:r>
              <a:rPr lang="zh-CN" altLang="en-US" dirty="0"/>
              <a:t>到底是大模型推理框架？还是大模型推理引擎？还是大模型推理服务呢？</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234020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F367EFD-CA88-1B70-C147-F7647D77536F}"/>
              </a:ext>
            </a:extLst>
          </p:cNvPr>
          <p:cNvSpPr>
            <a:spLocks noGrp="1"/>
          </p:cNvSpPr>
          <p:nvPr>
            <p:ph type="title"/>
          </p:nvPr>
        </p:nvSpPr>
        <p:spPr/>
        <p:txBody>
          <a:bodyPr/>
          <a:lstStyle/>
          <a:p>
            <a:r>
              <a:rPr lang="en-US" altLang="zh-CN" dirty="0"/>
              <a:t>Question</a:t>
            </a:r>
            <a:endParaRPr lang="zh-CN" altLang="en-US" dirty="0"/>
          </a:p>
        </p:txBody>
      </p:sp>
      <p:sp>
        <p:nvSpPr>
          <p:cNvPr id="5" name="内容占位符 4">
            <a:extLst>
              <a:ext uri="{FF2B5EF4-FFF2-40B4-BE49-F238E27FC236}">
                <a16:creationId xmlns:a16="http://schemas.microsoft.com/office/drawing/2014/main" id="{73495A49-B243-1B94-F2B6-11E491F900C6}"/>
              </a:ext>
            </a:extLst>
          </p:cNvPr>
          <p:cNvSpPr>
            <a:spLocks noGrp="1"/>
          </p:cNvSpPr>
          <p:nvPr>
            <p:ph sz="half" idx="1"/>
          </p:nvPr>
        </p:nvSpPr>
        <p:spPr/>
        <p:txBody>
          <a:bodyPr/>
          <a:lstStyle/>
          <a:p>
            <a:r>
              <a:rPr lang="zh-CN" altLang="en-US" dirty="0"/>
              <a:t>大模型推理加速的目的是什么？用什么目标牵引设计一个好的大模型推理框架？</a:t>
            </a:r>
            <a:endParaRPr lang="en-US" altLang="zh-CN" dirty="0"/>
          </a:p>
          <a:p>
            <a:endParaRPr lang="en-US" altLang="zh-CN" dirty="0"/>
          </a:p>
          <a:p>
            <a:r>
              <a:rPr lang="zh-CN" altLang="en-US" dirty="0"/>
              <a:t>大模型推理加速目标：高吞吐、低延迟。</a:t>
            </a:r>
          </a:p>
        </p:txBody>
      </p:sp>
    </p:spTree>
    <p:extLst>
      <p:ext uri="{BB962C8B-B14F-4D97-AF65-F5344CB8AC3E}">
        <p14:creationId xmlns:p14="http://schemas.microsoft.com/office/powerpoint/2010/main" val="1263658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518476" y="2969698"/>
            <a:ext cx="9159810" cy="3046988"/>
          </a:xfrm>
          <a:prstGeom prst="rect">
            <a:avLst/>
          </a:prstGeom>
          <a:noFill/>
        </p:spPr>
        <p:txBody>
          <a:bodyPr wrap="square" rtlCol="0">
            <a:spAutoFit/>
          </a:bodyPr>
          <a:lstStyle/>
          <a:p>
            <a:pPr algn="ctr" rtl="0">
              <a:spcBef>
                <a:spcPts val="1800"/>
              </a:spcBef>
              <a:spcAft>
                <a:spcPts val="600"/>
              </a:spcAft>
            </a:pPr>
            <a:r>
              <a:rPr lang="zh-CN" altLang="en-US" sz="9600" b="1" dirty="0">
                <a:solidFill>
                  <a:schemeClr val="tx2"/>
                </a:solidFill>
                <a:latin typeface="+mj-ea"/>
                <a:ea typeface="+mj-ea"/>
              </a:rPr>
              <a:t>有哪些大模型推理框架</a:t>
            </a:r>
            <a:endParaRPr lang="en" altLang="zh-CN" sz="9600" b="1" dirty="0">
              <a:solidFill>
                <a:schemeClr val="tx2"/>
              </a:solidFill>
              <a:latin typeface="+mj-ea"/>
              <a:ea typeface="+mj-ea"/>
            </a:endParaRPr>
          </a:p>
        </p:txBody>
      </p:sp>
    </p:spTree>
    <p:extLst>
      <p:ext uri="{BB962C8B-B14F-4D97-AF65-F5344CB8AC3E}">
        <p14:creationId xmlns:p14="http://schemas.microsoft.com/office/powerpoint/2010/main" val="230663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2A1A3-4072-19AA-C5C1-039511D52423}"/>
              </a:ext>
            </a:extLst>
          </p:cNvPr>
          <p:cNvSpPr>
            <a:spLocks noGrp="1"/>
          </p:cNvSpPr>
          <p:nvPr>
            <p:ph type="title"/>
          </p:nvPr>
        </p:nvSpPr>
        <p:spPr>
          <a:xfrm>
            <a:off x="623635" y="558414"/>
            <a:ext cx="10963473" cy="589190"/>
          </a:xfrm>
        </p:spPr>
        <p:txBody>
          <a:bodyPr/>
          <a:lstStyle/>
          <a:p>
            <a:r>
              <a:rPr lang="en-US" altLang="zh-CN" dirty="0"/>
              <a:t>LLM</a:t>
            </a:r>
            <a:r>
              <a:rPr lang="zh-CN" altLang="en-US" dirty="0"/>
              <a:t> 推理框架</a:t>
            </a:r>
          </a:p>
        </p:txBody>
      </p:sp>
      <p:sp>
        <p:nvSpPr>
          <p:cNvPr id="4" name="内容占位符 3">
            <a:extLst>
              <a:ext uri="{FF2B5EF4-FFF2-40B4-BE49-F238E27FC236}">
                <a16:creationId xmlns:a16="http://schemas.microsoft.com/office/drawing/2014/main" id="{DB0BB0B5-E68A-7624-D577-E09D778D4294}"/>
              </a:ext>
            </a:extLst>
          </p:cNvPr>
          <p:cNvSpPr>
            <a:spLocks noGrp="1"/>
          </p:cNvSpPr>
          <p:nvPr>
            <p:ph sz="half" idx="1"/>
          </p:nvPr>
        </p:nvSpPr>
        <p:spPr/>
        <p:txBody>
          <a:bodyPr/>
          <a:lstStyle/>
          <a:p>
            <a:pPr algn="l"/>
            <a:r>
              <a:rPr lang="zh-CN" altLang="en-US" dirty="0"/>
              <a:t>开源大模型推理框架从 </a:t>
            </a:r>
            <a:r>
              <a:rPr lang="en-US" altLang="zh-CN" dirty="0"/>
              <a:t>2024 </a:t>
            </a:r>
            <a:r>
              <a:rPr lang="zh-CN" altLang="en-US" dirty="0"/>
              <a:t>年由 </a:t>
            </a:r>
            <a:r>
              <a:rPr lang="en-US" altLang="zh-CN" dirty="0"/>
              <a:t>“</a:t>
            </a:r>
            <a:r>
              <a:rPr lang="zh-CN" altLang="en-US" dirty="0"/>
              <a:t>非常粗糙，但是能用</a:t>
            </a:r>
            <a:r>
              <a:rPr lang="en-US" altLang="zh-CN" dirty="0"/>
              <a:t>”</a:t>
            </a:r>
            <a:r>
              <a:rPr lang="zh-CN" altLang="en-US" dirty="0"/>
              <a:t> 阶段迈入到了 </a:t>
            </a:r>
            <a:r>
              <a:rPr lang="en-US" altLang="zh-CN" dirty="0"/>
              <a:t>“</a:t>
            </a:r>
            <a:r>
              <a:rPr lang="zh-CN" altLang="en-US" dirty="0"/>
              <a:t>好用，稍微有那么点粗糙</a:t>
            </a:r>
            <a:r>
              <a:rPr lang="en-US" altLang="zh-CN" dirty="0"/>
              <a:t>”</a:t>
            </a:r>
            <a:r>
              <a:rPr lang="zh-CN" altLang="en-US" dirty="0"/>
              <a:t> 的阶段，正在快速发展</a:t>
            </a:r>
          </a:p>
        </p:txBody>
      </p:sp>
      <p:pic>
        <p:nvPicPr>
          <p:cNvPr id="3" name="Picture 2" descr="图片">
            <a:extLst>
              <a:ext uri="{FF2B5EF4-FFF2-40B4-BE49-F238E27FC236}">
                <a16:creationId xmlns:a16="http://schemas.microsoft.com/office/drawing/2014/main" id="{7C7D2F72-5E2B-6EAA-A32E-EB7CE03EF6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652" t="22223" r="13141" b="13257"/>
          <a:stretch/>
        </p:blipFill>
        <p:spPr bwMode="auto">
          <a:xfrm>
            <a:off x="2646486" y="2911366"/>
            <a:ext cx="6903789" cy="344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522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D1E41A8-FC7D-15A9-0558-F73E3658B131}"/>
              </a:ext>
            </a:extLst>
          </p:cNvPr>
          <p:cNvSpPr>
            <a:spLocks noGrp="1"/>
          </p:cNvSpPr>
          <p:nvPr>
            <p:ph type="title"/>
          </p:nvPr>
        </p:nvSpPr>
        <p:spPr/>
        <p:txBody>
          <a:bodyPr/>
          <a:lstStyle/>
          <a:p>
            <a:r>
              <a:rPr lang="en-US" altLang="zh-CN" dirty="0"/>
              <a:t>Question</a:t>
            </a:r>
            <a:endParaRPr lang="zh-CN" altLang="en-US" dirty="0"/>
          </a:p>
        </p:txBody>
      </p:sp>
      <p:sp>
        <p:nvSpPr>
          <p:cNvPr id="7" name="内容占位符 6">
            <a:extLst>
              <a:ext uri="{FF2B5EF4-FFF2-40B4-BE49-F238E27FC236}">
                <a16:creationId xmlns:a16="http://schemas.microsoft.com/office/drawing/2014/main" id="{F8A35411-4B23-D757-96CF-C18D018BAAD2}"/>
              </a:ext>
            </a:extLst>
          </p:cNvPr>
          <p:cNvSpPr>
            <a:spLocks noGrp="1"/>
          </p:cNvSpPr>
          <p:nvPr>
            <p:ph sz="half" idx="1"/>
          </p:nvPr>
        </p:nvSpPr>
        <p:spPr/>
        <p:txBody>
          <a:bodyPr/>
          <a:lstStyle/>
          <a:p>
            <a:r>
              <a:rPr lang="zh-CN" altLang="en-US" dirty="0"/>
              <a:t>为什么说从长远的一个视角看如今的开源引擎实际上都还是比较粗糙？</a:t>
            </a:r>
            <a:endParaRPr lang="en-US" altLang="zh-CN" dirty="0"/>
          </a:p>
          <a:p>
            <a:endParaRPr lang="en-US" altLang="zh-CN" dirty="0"/>
          </a:p>
          <a:p>
            <a:pPr>
              <a:buFont typeface="Arial" panose="020B0604020202020204" pitchFamily="34" charset="0"/>
              <a:buChar char="•"/>
            </a:pPr>
            <a:r>
              <a:rPr lang="zh-CN" altLang="en-US" dirty="0"/>
              <a:t>社区充满活力，快速探索中</a:t>
            </a:r>
            <a:endParaRPr lang="en-US" altLang="zh-CN" dirty="0"/>
          </a:p>
          <a:p>
            <a:pPr>
              <a:buFont typeface="Arial" panose="020B0604020202020204" pitchFamily="34" charset="0"/>
              <a:buChar char="•"/>
            </a:pPr>
            <a:r>
              <a:rPr lang="en-US" altLang="zh-CN" dirty="0"/>
              <a:t> LLM </a:t>
            </a:r>
            <a:r>
              <a:rPr lang="zh-CN" altLang="en-US" dirty="0"/>
              <a:t>新技术更新太快，推理框架承受太多</a:t>
            </a:r>
            <a:endParaRPr lang="en-US" altLang="zh-CN" dirty="0"/>
          </a:p>
          <a:p>
            <a:pPr>
              <a:buFont typeface="Arial" panose="020B0604020202020204" pitchFamily="34" charset="0"/>
              <a:buChar char="•"/>
            </a:pPr>
            <a:r>
              <a:rPr lang="en-US" altLang="zh-CN" dirty="0"/>
              <a:t>AI </a:t>
            </a:r>
            <a:r>
              <a:rPr lang="zh-CN" altLang="en-US" dirty="0"/>
              <a:t>推理框架要支持日新月异新模型和新硬件</a:t>
            </a:r>
            <a:endParaRPr lang="en-US" altLang="zh-CN" dirty="0"/>
          </a:p>
          <a:p>
            <a:pPr>
              <a:buFont typeface="Arial" panose="020B0604020202020204" pitchFamily="34" charset="0"/>
              <a:buChar char="•"/>
            </a:pPr>
            <a:r>
              <a:rPr lang="zh-CN" altLang="en-US" dirty="0"/>
              <a:t>可能涉模型结构、计算策略、调度策略、存储策略、硬件加速等</a:t>
            </a:r>
            <a:endParaRPr lang="en-US" altLang="zh-CN" dirty="0"/>
          </a:p>
        </p:txBody>
      </p:sp>
    </p:spTree>
    <p:extLst>
      <p:ext uri="{BB962C8B-B14F-4D97-AF65-F5344CB8AC3E}">
        <p14:creationId xmlns:p14="http://schemas.microsoft.com/office/powerpoint/2010/main" val="2411055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xt Generation Inference">
            <a:extLst>
              <a:ext uri="{FF2B5EF4-FFF2-40B4-BE49-F238E27FC236}">
                <a16:creationId xmlns:a16="http://schemas.microsoft.com/office/drawing/2014/main" id="{5246D3A8-A494-B1D2-8B62-6283C7CD3C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74" t="15236" r="5824" b="22236"/>
          <a:stretch/>
        </p:blipFill>
        <p:spPr bwMode="auto">
          <a:xfrm>
            <a:off x="1253112" y="2028495"/>
            <a:ext cx="4845269" cy="1923393"/>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3">
            <a:extLst>
              <a:ext uri="{FF2B5EF4-FFF2-40B4-BE49-F238E27FC236}">
                <a16:creationId xmlns:a16="http://schemas.microsoft.com/office/drawing/2014/main" id="{8CAABCCA-FDE2-2078-FFCB-136ABA3F1D78}"/>
              </a:ext>
            </a:extLst>
          </p:cNvPr>
          <p:cNvSpPr>
            <a:spLocks noGrp="1"/>
          </p:cNvSpPr>
          <p:nvPr>
            <p:ph type="title"/>
          </p:nvPr>
        </p:nvSpPr>
        <p:spPr/>
        <p:txBody>
          <a:bodyPr/>
          <a:lstStyle/>
          <a:p>
            <a:r>
              <a:rPr lang="zh-CN" altLang="en-US" dirty="0"/>
              <a:t>主流推理框架现状</a:t>
            </a:r>
          </a:p>
        </p:txBody>
      </p:sp>
      <p:sp>
        <p:nvSpPr>
          <p:cNvPr id="5" name="内容占位符 4">
            <a:extLst>
              <a:ext uri="{FF2B5EF4-FFF2-40B4-BE49-F238E27FC236}">
                <a16:creationId xmlns:a16="http://schemas.microsoft.com/office/drawing/2014/main" id="{55EE867E-4F30-C074-40E2-950CF290E6CD}"/>
              </a:ext>
            </a:extLst>
          </p:cNvPr>
          <p:cNvSpPr>
            <a:spLocks noGrp="1"/>
          </p:cNvSpPr>
          <p:nvPr>
            <p:ph sz="half" idx="1"/>
          </p:nvPr>
        </p:nvSpPr>
        <p:spPr>
          <a:xfrm>
            <a:off x="623635" y="1538845"/>
            <a:ext cx="2781717" cy="1130782"/>
          </a:xfrm>
        </p:spPr>
        <p:txBody>
          <a:bodyPr anchor="ctr"/>
          <a:lstStyle/>
          <a:p>
            <a:pPr marL="0" indent="0" algn="ctr">
              <a:lnSpc>
                <a:spcPct val="100000"/>
              </a:lnSpc>
              <a:buNone/>
            </a:pPr>
            <a:r>
              <a:rPr lang="en" altLang="zh-CN" sz="4400" b="1" dirty="0">
                <a:solidFill>
                  <a:srgbClr val="8D49FD"/>
                </a:solidFill>
              </a:rPr>
              <a:t>TGI</a:t>
            </a:r>
          </a:p>
        </p:txBody>
      </p:sp>
      <p:pic>
        <p:nvPicPr>
          <p:cNvPr id="1028" name="Picture 4" descr="Welcome to vLLM! — vLLM">
            <a:extLst>
              <a:ext uri="{FF2B5EF4-FFF2-40B4-BE49-F238E27FC236}">
                <a16:creationId xmlns:a16="http://schemas.microsoft.com/office/drawing/2014/main" id="{A9910FAC-2CEC-0F9D-B236-2C5477EF1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36170"/>
            <a:ext cx="533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4">
            <a:extLst>
              <a:ext uri="{FF2B5EF4-FFF2-40B4-BE49-F238E27FC236}">
                <a16:creationId xmlns:a16="http://schemas.microsoft.com/office/drawing/2014/main" id="{B00FB578-F96C-F018-C965-D6ABA7540C6D}"/>
              </a:ext>
            </a:extLst>
          </p:cNvPr>
          <p:cNvSpPr txBox="1">
            <a:spLocks/>
          </p:cNvSpPr>
          <p:nvPr/>
        </p:nvSpPr>
        <p:spPr>
          <a:xfrm>
            <a:off x="623634" y="3876147"/>
            <a:ext cx="2781717" cy="1130782"/>
          </a:xfrm>
          <a:prstGeom prst="rect">
            <a:avLst/>
          </a:prstGeom>
          <a:noFill/>
        </p:spPr>
        <p:txBody>
          <a:bodyPr anchor="ctr"/>
          <a:lstStyle>
            <a:lvl1pPr marL="239106" marR="0" indent="-239106" algn="l" defTabSz="1218804" rtl="0" eaLnBrk="1" fontAlgn="base" latinLnBrk="1" hangingPunct="1">
              <a:lnSpc>
                <a:spcPct val="150000"/>
              </a:lnSpc>
              <a:spcBef>
                <a:spcPts val="0"/>
              </a:spcBef>
              <a:spcAft>
                <a:spcPts val="80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marL="21336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pPr marL="0" indent="0" algn="ctr">
              <a:lnSpc>
                <a:spcPct val="100000"/>
              </a:lnSpc>
              <a:buFont typeface="Arial" pitchFamily="34" charset="0"/>
              <a:buNone/>
            </a:pPr>
            <a:r>
              <a:rPr lang="en" altLang="zh-CN" sz="4400" b="1" dirty="0">
                <a:solidFill>
                  <a:srgbClr val="8D49FD"/>
                </a:solidFill>
              </a:rPr>
              <a:t>VLLM</a:t>
            </a:r>
          </a:p>
        </p:txBody>
      </p:sp>
      <p:pic>
        <p:nvPicPr>
          <p:cNvPr id="1030" name="Picture 6" descr="GitHub - sgl-project/sglang: SGLang is a fast serving framework for large  language models and vision language models.">
            <a:extLst>
              <a:ext uri="{FF2B5EF4-FFF2-40B4-BE49-F238E27FC236}">
                <a16:creationId xmlns:a16="http://schemas.microsoft.com/office/drawing/2014/main" id="{AD4FDA83-5A30-4199-1CAB-5F15F226AA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9664" y="2106423"/>
            <a:ext cx="4233987" cy="1288437"/>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4">
            <a:extLst>
              <a:ext uri="{FF2B5EF4-FFF2-40B4-BE49-F238E27FC236}">
                <a16:creationId xmlns:a16="http://schemas.microsoft.com/office/drawing/2014/main" id="{4F6EEA0E-BD38-6FCD-91A0-95360B26DC06}"/>
              </a:ext>
            </a:extLst>
          </p:cNvPr>
          <p:cNvSpPr txBox="1">
            <a:spLocks/>
          </p:cNvSpPr>
          <p:nvPr/>
        </p:nvSpPr>
        <p:spPr>
          <a:xfrm>
            <a:off x="5522345" y="1218279"/>
            <a:ext cx="2781717" cy="1130782"/>
          </a:xfrm>
          <a:prstGeom prst="rect">
            <a:avLst/>
          </a:prstGeom>
          <a:noFill/>
        </p:spPr>
        <p:txBody>
          <a:bodyPr anchor="ctr"/>
          <a:lstStyle>
            <a:lvl1pPr marL="239106" marR="0" indent="-239106" algn="l" defTabSz="1218804" rtl="0" eaLnBrk="1" fontAlgn="base" latinLnBrk="1" hangingPunct="1">
              <a:lnSpc>
                <a:spcPct val="150000"/>
              </a:lnSpc>
              <a:spcBef>
                <a:spcPts val="0"/>
              </a:spcBef>
              <a:spcAft>
                <a:spcPts val="80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marL="21336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pPr marL="0" indent="0" algn="ctr">
              <a:lnSpc>
                <a:spcPct val="100000"/>
              </a:lnSpc>
              <a:buFont typeface="Arial" pitchFamily="34" charset="0"/>
              <a:buNone/>
            </a:pPr>
            <a:r>
              <a:rPr lang="en" altLang="zh-CN" sz="4400" b="1" dirty="0" err="1">
                <a:solidFill>
                  <a:srgbClr val="8D49FD"/>
                </a:solidFill>
              </a:rPr>
              <a:t>sglang</a:t>
            </a:r>
            <a:endParaRPr lang="en" altLang="zh-CN" sz="4400" b="1" dirty="0">
              <a:solidFill>
                <a:srgbClr val="8D49FD"/>
              </a:solidFill>
            </a:endParaRPr>
          </a:p>
        </p:txBody>
      </p:sp>
      <p:pic>
        <p:nvPicPr>
          <p:cNvPr id="15" name="图片 14">
            <a:extLst>
              <a:ext uri="{FF2B5EF4-FFF2-40B4-BE49-F238E27FC236}">
                <a16:creationId xmlns:a16="http://schemas.microsoft.com/office/drawing/2014/main" id="{64C117B7-E9FF-E815-B5EF-336A9373826C}"/>
              </a:ext>
            </a:extLst>
          </p:cNvPr>
          <p:cNvPicPr>
            <a:picLocks noChangeAspect="1"/>
          </p:cNvPicPr>
          <p:nvPr/>
        </p:nvPicPr>
        <p:blipFill>
          <a:blip r:embed="rId5"/>
          <a:stretch>
            <a:fillRect/>
          </a:stretch>
        </p:blipFill>
        <p:spPr>
          <a:xfrm>
            <a:off x="5441797" y="4290420"/>
            <a:ext cx="5724530" cy="1433018"/>
          </a:xfrm>
          <a:prstGeom prst="rect">
            <a:avLst/>
          </a:prstGeom>
        </p:spPr>
      </p:pic>
      <p:sp>
        <p:nvSpPr>
          <p:cNvPr id="16" name="内容占位符 4">
            <a:extLst>
              <a:ext uri="{FF2B5EF4-FFF2-40B4-BE49-F238E27FC236}">
                <a16:creationId xmlns:a16="http://schemas.microsoft.com/office/drawing/2014/main" id="{8596D8C1-22E6-F846-B7EA-DF34677F8A40}"/>
              </a:ext>
            </a:extLst>
          </p:cNvPr>
          <p:cNvSpPr txBox="1">
            <a:spLocks/>
          </p:cNvSpPr>
          <p:nvPr/>
        </p:nvSpPr>
        <p:spPr>
          <a:xfrm>
            <a:off x="6009696" y="3631322"/>
            <a:ext cx="3481145" cy="1130782"/>
          </a:xfrm>
          <a:prstGeom prst="rect">
            <a:avLst/>
          </a:prstGeom>
          <a:noFill/>
        </p:spPr>
        <p:txBody>
          <a:bodyPr anchor="ctr"/>
          <a:lstStyle>
            <a:lvl1pPr marL="239106" marR="0" indent="-239106" algn="l" defTabSz="1218804" rtl="0" eaLnBrk="1" fontAlgn="base" latinLnBrk="1" hangingPunct="1">
              <a:lnSpc>
                <a:spcPct val="150000"/>
              </a:lnSpc>
              <a:spcBef>
                <a:spcPts val="0"/>
              </a:spcBef>
              <a:spcAft>
                <a:spcPts val="80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marL="21336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pPr marL="0" indent="0" algn="ctr">
              <a:lnSpc>
                <a:spcPct val="100000"/>
              </a:lnSpc>
              <a:buFont typeface="Arial" pitchFamily="34" charset="0"/>
              <a:buNone/>
            </a:pPr>
            <a:r>
              <a:rPr lang="en" altLang="zh-CN" sz="4400" b="1" dirty="0" err="1">
                <a:solidFill>
                  <a:srgbClr val="8D49FD"/>
                </a:solidFill>
              </a:rPr>
              <a:t>LLMDeploy</a:t>
            </a:r>
            <a:endParaRPr lang="en" altLang="zh-CN" sz="4400" b="1" dirty="0">
              <a:solidFill>
                <a:srgbClr val="8D49FD"/>
              </a:solidFill>
            </a:endParaRPr>
          </a:p>
        </p:txBody>
      </p:sp>
    </p:spTree>
    <p:extLst>
      <p:ext uri="{BB962C8B-B14F-4D97-AF65-F5344CB8AC3E}">
        <p14:creationId xmlns:p14="http://schemas.microsoft.com/office/powerpoint/2010/main" val="3033496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29146</TotalTime>
  <Words>1114</Words>
  <Application>Microsoft Macintosh PowerPoint</Application>
  <PresentationFormat>自定义</PresentationFormat>
  <Paragraphs>139</Paragraphs>
  <Slides>34</Slides>
  <Notes>8</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34</vt:i4>
      </vt:variant>
    </vt:vector>
  </HeadingPairs>
  <TitlesOfParts>
    <vt:vector size="50" baseType="lpstr">
      <vt:lpstr>Microsoft YaHei</vt:lpstr>
      <vt:lpstr>Microsoft YaHei</vt:lpstr>
      <vt:lpstr>ACGN-MiaoGB-Flash</vt:lpstr>
      <vt:lpstr>PingFang SC Semibold</vt:lpstr>
      <vt:lpstr>Arial</vt:lpstr>
      <vt:lpstr>Calibri</vt:lpstr>
      <vt:lpstr>FUTURA MEDIUM</vt:lpstr>
      <vt:lpstr>FUTURA MEDIUM</vt:lpstr>
      <vt:lpstr>Gill Sans MT</vt:lpstr>
      <vt:lpstr>Lexend</vt:lpstr>
      <vt:lpstr>Wingdings</vt:lpstr>
      <vt:lpstr>封面页_图片版 </vt:lpstr>
      <vt:lpstr>1_内容Copytext </vt:lpstr>
      <vt:lpstr>code01</vt:lpstr>
      <vt:lpstr>1_code01</vt:lpstr>
      <vt:lpstr>结束页</vt:lpstr>
      <vt:lpstr>PowerPoint 演示文稿</vt:lpstr>
      <vt:lpstr>大模型推理</vt:lpstr>
      <vt:lpstr>目录</vt:lpstr>
      <vt:lpstr>Question</vt:lpstr>
      <vt:lpstr>Question</vt:lpstr>
      <vt:lpstr>PowerPoint 演示文稿</vt:lpstr>
      <vt:lpstr>LLM 推理框架</vt:lpstr>
      <vt:lpstr>Question</vt:lpstr>
      <vt:lpstr>主流推理框架现状</vt:lpstr>
      <vt:lpstr>厂商自配的推理框架</vt:lpstr>
      <vt:lpstr>PowerPoint 演示文稿</vt:lpstr>
      <vt:lpstr>TGI</vt:lpstr>
      <vt:lpstr>TGI</vt:lpstr>
      <vt:lpstr>PowerPoint 演示文稿</vt:lpstr>
      <vt:lpstr>VLLM</vt:lpstr>
      <vt:lpstr>VLLM</vt:lpstr>
      <vt:lpstr>VLLM</vt:lpstr>
      <vt:lpstr>PowerPoint 演示文稿</vt:lpstr>
      <vt:lpstr>sglang</vt:lpstr>
      <vt:lpstr>sglang</vt:lpstr>
      <vt:lpstr>PowerPoint 演示文稿</vt:lpstr>
      <vt:lpstr>lmdepoloy</vt:lpstr>
      <vt:lpstr>lmdepoloy</vt:lpstr>
      <vt:lpstr>lmdepoloy</vt:lpstr>
      <vt:lpstr>PowerPoint 演示文稿</vt:lpstr>
      <vt:lpstr>性能分析</vt:lpstr>
      <vt:lpstr>性能分析</vt:lpstr>
      <vt:lpstr>性能分析</vt:lpstr>
      <vt:lpstr>性能分析</vt:lpstr>
      <vt:lpstr>PowerPoint 演示文稿</vt:lpstr>
      <vt:lpstr>LLM 推理框架分析</vt:lpstr>
      <vt:lpstr>Question</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9465</cp:revision>
  <cp:lastPrinted>2023-09-08T09:14:01Z</cp:lastPrinted>
  <dcterms:created xsi:type="dcterms:W3CDTF">2020-08-28T08:44:19Z</dcterms:created>
  <dcterms:modified xsi:type="dcterms:W3CDTF">2024-12-08T09:03:33Z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