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3"/>
  </p:notesMasterIdLst>
  <p:handoutMasterIdLst>
    <p:handoutMasterId r:id="rId34"/>
  </p:handoutMasterIdLst>
  <p:sldIdLst>
    <p:sldId id="256" r:id="rId6"/>
    <p:sldId id="2750" r:id="rId7"/>
    <p:sldId id="2777" r:id="rId8"/>
    <p:sldId id="259" r:id="rId9"/>
    <p:sldId id="2774" r:id="rId10"/>
    <p:sldId id="2768" r:id="rId11"/>
    <p:sldId id="2769" r:id="rId12"/>
    <p:sldId id="2771" r:id="rId13"/>
    <p:sldId id="2782" r:id="rId14"/>
    <p:sldId id="2778" r:id="rId15"/>
    <p:sldId id="2779" r:id="rId16"/>
    <p:sldId id="2780" r:id="rId17"/>
    <p:sldId id="2781" r:id="rId18"/>
    <p:sldId id="2783" r:id="rId19"/>
    <p:sldId id="2776" r:id="rId20"/>
    <p:sldId id="2775" r:id="rId21"/>
    <p:sldId id="2773" r:id="rId22"/>
    <p:sldId id="2772" r:id="rId23"/>
    <p:sldId id="2784" r:id="rId24"/>
    <p:sldId id="2785" r:id="rId25"/>
    <p:sldId id="2786" r:id="rId26"/>
    <p:sldId id="2789" r:id="rId27"/>
    <p:sldId id="2790" r:id="rId28"/>
    <p:sldId id="2788" r:id="rId29"/>
    <p:sldId id="2787" r:id="rId30"/>
    <p:sldId id="582" r:id="rId31"/>
    <p:sldId id="2749" r:id="rId3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85E8"/>
    <a:srgbClr val="8D49FD"/>
    <a:srgbClr val="E04795"/>
    <a:srgbClr val="1D1D1A"/>
    <a:srgbClr val="595757"/>
    <a:srgbClr val="221815"/>
    <a:srgbClr val="91A2BF"/>
    <a:srgbClr val="66BA36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6291" autoAdjust="0"/>
  </p:normalViewPr>
  <p:slideViewPr>
    <p:cSldViewPr snapToGrid="0" snapToObjects="1">
      <p:cViewPr varScale="1">
        <p:scale>
          <a:sx n="120" d="100"/>
          <a:sy n="120" d="100"/>
        </p:scale>
        <p:origin x="22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6378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43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23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63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773" y="992767"/>
            <a:ext cx="11365238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763" y="3778833"/>
            <a:ext cx="11365238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301024" y="6217623"/>
            <a:ext cx="731886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96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6" y="522790"/>
            <a:ext cx="10963473" cy="589191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199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6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005" marR="0" indent="-239005" algn="l" defTabSz="1218286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1999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5893" marR="0" indent="-236889" algn="l" defTabSz="1218286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799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342" marR="0" indent="-236889" algn="l" defTabSz="1218286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1"/>
            </a:lvl4pPr>
            <a:lvl5pPr>
              <a:defRPr sz="1541"/>
            </a:lvl5pPr>
            <a:lvl6pPr>
              <a:defRPr sz="1541"/>
            </a:lvl6pPr>
            <a:lvl7pPr>
              <a:defRPr sz="1541"/>
            </a:lvl7pPr>
            <a:lvl8pPr>
              <a:defRPr sz="1541"/>
            </a:lvl8pPr>
            <a:lvl9pPr>
              <a:defRPr sz="1541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83687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060028"/>
            <a:ext cx="11161240" cy="319514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BC6AC-E2D3-95E2-75AE-2F297EA6858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028295" y="404649"/>
            <a:ext cx="3491153" cy="33790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1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algn="ctr"/>
            <a:r>
              <a:rPr kumimoji="1" lang="en-US" altLang="zh-CN" sz="9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9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71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627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3" r:id="rId2"/>
    <p:sldLayoutId id="2147483984" r:id="rId3"/>
    <p:sldLayoutId id="214748398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7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blog/" TargetMode="External"/><Relationship Id="rId7" Type="http://schemas.openxmlformats.org/officeDocument/2006/relationships/hyperlink" Target="https://zhuanlan.zhihu.com/p/692540949" TargetMode="External"/><Relationship Id="rId2" Type="http://schemas.openxmlformats.org/officeDocument/2006/relationships/hyperlink" Target="https://www.omrimallis.com/posts/understanding-how-llm-inference-works-with-llama-cpp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vllm-project/vllm/blob/main/docs/source/getting_started/quickstart.md" TargetMode="External"/><Relationship Id="rId5" Type="http://schemas.openxmlformats.org/officeDocument/2006/relationships/hyperlink" Target="https://github.com/PaddleJitLab/CUDATutorial/blob/develop/docs/16_vllm_source_code/02_preprocess_before_scheduler.md" TargetMode="External"/><Relationship Id="rId4" Type="http://schemas.openxmlformats.org/officeDocument/2006/relationships/hyperlink" Target="https://www.databricks.com/blog/llm-inference-performance-engineering-best-practic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925980" y="1438039"/>
            <a:ext cx="10547965" cy="27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l"/>
            <a:r>
              <a:rPr lang="en-US" altLang="zh-CN" sz="8800" b="1" dirty="0" err="1">
                <a:solidFill>
                  <a:srgbClr val="454545"/>
                </a:solidFill>
                <a:latin typeface="Lexend" pitchFamily="2" charset="0"/>
              </a:rPr>
              <a:t>vLLM</a:t>
            </a:r>
            <a:r>
              <a:rPr lang="en-US" altLang="zh-CN" sz="8800" b="1">
                <a:solidFill>
                  <a:srgbClr val="454545"/>
                </a:solidFill>
                <a:latin typeface="Lexend" pitchFamily="2" charset="0"/>
              </a:rPr>
              <a:t> </a:t>
            </a:r>
            <a:r>
              <a:rPr lang="zh-CN" altLang="en-US" sz="8800" b="1">
                <a:solidFill>
                  <a:srgbClr val="454545"/>
                </a:solidFill>
                <a:latin typeface="Lexend" pitchFamily="2" charset="0"/>
              </a:rPr>
              <a:t>预处理</a:t>
            </a:r>
            <a:endParaRPr sz="8000" b="1" dirty="0">
              <a:solidFill>
                <a:srgbClr val="454545"/>
              </a:solidFill>
              <a:latin typeface="Lexend" pitchFamily="2" charset="0"/>
              <a:cs typeface="Lexend"/>
              <a:sym typeface="Lexend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l="13949" r="16164"/>
          <a:stretch/>
        </p:blipFill>
        <p:spPr>
          <a:xfrm>
            <a:off x="518113" y="958312"/>
            <a:ext cx="3029797" cy="124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5648" y="4307233"/>
            <a:ext cx="1965867" cy="1965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15"/>
          <p:cNvCxnSpPr/>
          <p:nvPr/>
        </p:nvCxnSpPr>
        <p:spPr>
          <a:xfrm>
            <a:off x="722781" y="2628167"/>
            <a:ext cx="0" cy="2483600"/>
          </a:xfrm>
          <a:prstGeom prst="straightConnector1">
            <a:avLst/>
          </a:prstGeom>
          <a:noFill/>
          <a:ln w="19050" cap="flat" cmpd="sng">
            <a:solidFill>
              <a:srgbClr val="45454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DE266C-94F4-E1A3-F4E0-827993CE6EE4}"/>
              </a:ext>
            </a:extLst>
          </p:cNvPr>
          <p:cNvSpPr txBox="1">
            <a:spLocks/>
          </p:cNvSpPr>
          <p:nvPr/>
        </p:nvSpPr>
        <p:spPr>
          <a:xfrm>
            <a:off x="1987197" y="4859749"/>
            <a:ext cx="2623113" cy="979105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400" dirty="0">
                <a:solidFill>
                  <a:srgbClr val="454545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6400" dirty="0">
              <a:solidFill>
                <a:srgbClr val="454545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234A05-1810-C280-C6C0-527149B254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981" y="4956462"/>
            <a:ext cx="894749" cy="89474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9213-00C7-43D0-027A-574E52B3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推理请求的输入与任务创建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E340F7-CE3B-F656-610B-C63348799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LLM.generate</a:t>
            </a:r>
            <a:r>
              <a:rPr lang="en" altLang="zh-CN" dirty="0"/>
              <a:t>() </a:t>
            </a:r>
            <a:r>
              <a:rPr lang="zh-CN" altLang="en-US" dirty="0"/>
              <a:t>方法是用户与模型进行交互的核心入口。这个方法通过一系列精心设计的步骤，将用户提供的 </a:t>
            </a:r>
            <a:r>
              <a:rPr lang="en" altLang="zh-CN" dirty="0"/>
              <a:t>prompts </a:t>
            </a:r>
            <a:r>
              <a:rPr lang="zh-CN" altLang="en-US" dirty="0"/>
              <a:t>转换为推理任务，并通过调度器有效执行这些任务。</a:t>
            </a:r>
          </a:p>
          <a:p>
            <a:r>
              <a:rPr lang="zh-CN" altLang="en-US" dirty="0"/>
              <a:t>当你调用 </a:t>
            </a:r>
            <a:r>
              <a:rPr lang="en" altLang="zh-CN" dirty="0" err="1"/>
              <a:t>LLM.generate</a:t>
            </a:r>
            <a:r>
              <a:rPr lang="en" altLang="zh-CN" dirty="0"/>
              <a:t>() </a:t>
            </a:r>
            <a:r>
              <a:rPr lang="zh-CN" altLang="en-US" dirty="0"/>
              <a:t>方法时，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会处理 </a:t>
            </a:r>
            <a:r>
              <a:rPr lang="en" altLang="zh-CN" dirty="0"/>
              <a:t>prompts </a:t>
            </a:r>
            <a:r>
              <a:rPr lang="zh-CN" altLang="en-US" dirty="0"/>
              <a:t>和采样参数，将它们转化为可供推理执行的任务。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这个方法的目标是将输入（无论是单个 </a:t>
            </a:r>
            <a:r>
              <a:rPr lang="en" altLang="zh-CN" dirty="0"/>
              <a:t>prompt </a:t>
            </a:r>
            <a:r>
              <a:rPr lang="zh-CN" altLang="en-US" dirty="0"/>
              <a:t>还是多个 </a:t>
            </a:r>
            <a:r>
              <a:rPr lang="en" altLang="zh-CN" dirty="0"/>
              <a:t>prompts</a:t>
            </a:r>
            <a:r>
              <a:rPr lang="zh-CN" altLang="en" dirty="0"/>
              <a:t>）</a:t>
            </a:r>
            <a:r>
              <a:rPr lang="zh-CN" altLang="en-US" dirty="0"/>
              <a:t>封装为系统可以识别的对象，然后通过智能的批处理机制来提高推理效率。</a:t>
            </a:r>
          </a:p>
        </p:txBody>
      </p:sp>
    </p:spTree>
    <p:extLst>
      <p:ext uri="{BB962C8B-B14F-4D97-AF65-F5344CB8AC3E}">
        <p14:creationId xmlns:p14="http://schemas.microsoft.com/office/powerpoint/2010/main" val="11808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71DB39F-2256-95DC-E99B-C264572A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generate() </a:t>
            </a:r>
            <a:r>
              <a:rPr lang="zh-CN" altLang="en-US" dirty="0"/>
              <a:t>内部实现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0C75731-4080-BCF1-5EA5-003C628D7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>
                <a:solidFill>
                  <a:srgbClr val="4985E8"/>
                </a:solidFill>
              </a:rPr>
              <a:t>Step1</a:t>
            </a:r>
            <a:r>
              <a:rPr lang="zh-CN" altLang="en-US" dirty="0">
                <a:solidFill>
                  <a:srgbClr val="4985E8"/>
                </a:solidFill>
              </a:rPr>
              <a:t>：</a:t>
            </a:r>
            <a:r>
              <a:rPr lang="zh-CN" altLang="en-US" dirty="0"/>
              <a:t>处理用户提供的 </a:t>
            </a:r>
            <a:r>
              <a:rPr lang="en" altLang="zh-CN" dirty="0"/>
              <a:t>prompts</a:t>
            </a:r>
            <a:endParaRPr lang="en-US" altLang="zh-CN" dirty="0"/>
          </a:p>
          <a:p>
            <a:r>
              <a:rPr lang="en-US" altLang="zh-CN" dirty="0">
                <a:solidFill>
                  <a:srgbClr val="4985E8"/>
                </a:solidFill>
              </a:rPr>
              <a:t>Step2</a:t>
            </a:r>
            <a:r>
              <a:rPr lang="zh-CN" altLang="en-US" dirty="0">
                <a:solidFill>
                  <a:srgbClr val="4985E8"/>
                </a:solidFill>
              </a:rPr>
              <a:t>：</a:t>
            </a:r>
            <a:r>
              <a:rPr lang="zh-CN" altLang="en-US" dirty="0"/>
              <a:t>任务 </a:t>
            </a:r>
            <a:r>
              <a:rPr lang="en-US" altLang="zh-CN" dirty="0"/>
              <a:t>request</a:t>
            </a:r>
            <a:r>
              <a:rPr lang="zh-CN" altLang="en-US" dirty="0"/>
              <a:t> 验证与创建</a:t>
            </a:r>
            <a:endParaRPr lang="en-US" altLang="zh-CN" dirty="0"/>
          </a:p>
          <a:p>
            <a:r>
              <a:rPr lang="en-US" altLang="zh-CN" dirty="0">
                <a:solidFill>
                  <a:srgbClr val="4985E8"/>
                </a:solidFill>
              </a:rPr>
              <a:t>Step3</a:t>
            </a:r>
            <a:r>
              <a:rPr lang="zh-CN" altLang="en-US" dirty="0">
                <a:solidFill>
                  <a:srgbClr val="4985E8"/>
                </a:solidFill>
              </a:rPr>
              <a:t>：</a:t>
            </a:r>
            <a:r>
              <a:rPr lang="zh-CN" altLang="en-US" dirty="0"/>
              <a:t>引擎执行 </a:t>
            </a:r>
            <a:r>
              <a:rPr lang="en-US" altLang="zh-CN" dirty="0" err="1"/>
              <a:t>run_engine</a:t>
            </a:r>
            <a:r>
              <a:rPr lang="zh-CN" altLang="en-US" dirty="0"/>
              <a:t> 与结果返回</a:t>
            </a:r>
          </a:p>
        </p:txBody>
      </p:sp>
      <p:pic>
        <p:nvPicPr>
          <p:cNvPr id="1026" name="Picture 2" descr="picture 0">
            <a:extLst>
              <a:ext uri="{FF2B5EF4-FFF2-40B4-BE49-F238E27FC236}">
                <a16:creationId xmlns:a16="http://schemas.microsoft.com/office/drawing/2014/main" id="{F926669E-3D33-D805-F007-CD5FABB4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8" y="4109545"/>
            <a:ext cx="11154334" cy="13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44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47E8-F91A-EE56-BB8A-295F334A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：输入的解析与封装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94F9A-4A30-410A-40C6-D2665EDBF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 </a:t>
            </a:r>
            <a:r>
              <a:rPr lang="en" altLang="zh-CN" dirty="0"/>
              <a:t>prompts </a:t>
            </a:r>
            <a:r>
              <a:rPr lang="zh-CN" altLang="en-US" dirty="0"/>
              <a:t>的格式可能有多种：可以是单个字符串（一个 </a:t>
            </a:r>
            <a:r>
              <a:rPr lang="en" altLang="zh-CN" dirty="0"/>
              <a:t>prompt</a:t>
            </a:r>
            <a:r>
              <a:rPr lang="zh-CN" altLang="en" dirty="0"/>
              <a:t>），</a:t>
            </a:r>
            <a:r>
              <a:rPr lang="zh-CN" altLang="en-US" dirty="0"/>
              <a:t>也可以是一个包含多个字符串的列表（多个 </a:t>
            </a:r>
            <a:r>
              <a:rPr lang="en" altLang="zh-CN" dirty="0"/>
              <a:t>prompts</a:t>
            </a:r>
            <a:r>
              <a:rPr lang="zh-CN" altLang="en" dirty="0"/>
              <a:t>）。</a:t>
            </a:r>
            <a:endParaRPr lang="en-US" altLang="zh-CN" dirty="0"/>
          </a:p>
          <a:p>
            <a:r>
              <a:rPr lang="zh-CN" altLang="en-US" dirty="0"/>
              <a:t>用户还可以选择直接传入 </a:t>
            </a:r>
            <a:r>
              <a:rPr lang="en" altLang="zh-CN" dirty="0"/>
              <a:t>token ids</a:t>
            </a:r>
            <a:r>
              <a:rPr lang="zh-CN" altLang="en" dirty="0"/>
              <a:t>，</a:t>
            </a:r>
            <a:r>
              <a:rPr lang="zh-CN" altLang="en-US" dirty="0"/>
              <a:t>而不是文本。为了处理这种多样化的输入，</a:t>
            </a:r>
            <a:r>
              <a:rPr lang="en" altLang="zh-CN" dirty="0"/>
              <a:t>generate() </a:t>
            </a:r>
            <a:r>
              <a:rPr lang="zh-CN" altLang="en-US" dirty="0"/>
              <a:t>会根据不同情况来处理输入，确保所有的输入最终都转化为统一的格式。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_</a:t>
            </a:r>
            <a:r>
              <a:rPr lang="en" altLang="zh-CN" dirty="0"/>
              <a:t>convert_v1_inputs() </a:t>
            </a:r>
            <a:r>
              <a:rPr lang="zh-CN" altLang="en-US" dirty="0"/>
              <a:t>将 </a:t>
            </a:r>
            <a:r>
              <a:rPr lang="en" altLang="zh-CN" dirty="0"/>
              <a:t>prompts </a:t>
            </a:r>
            <a:r>
              <a:rPr lang="zh-CN" altLang="en-US" dirty="0"/>
              <a:t>转换为 </a:t>
            </a:r>
            <a:r>
              <a:rPr lang="en" altLang="zh-CN" dirty="0" err="1"/>
              <a:t>TextPrompt</a:t>
            </a:r>
            <a:r>
              <a:rPr lang="en" altLang="zh-CN" dirty="0"/>
              <a:t> </a:t>
            </a:r>
            <a:r>
              <a:rPr lang="zh-CN" altLang="en-US" dirty="0"/>
              <a:t>或 </a:t>
            </a:r>
            <a:r>
              <a:rPr lang="en" altLang="zh-CN" dirty="0" err="1"/>
              <a:t>TokensPrompt</a:t>
            </a:r>
            <a:r>
              <a:rPr lang="en" altLang="zh-CN" dirty="0"/>
              <a:t> </a:t>
            </a:r>
            <a:r>
              <a:rPr lang="zh-CN" altLang="en-US" dirty="0"/>
              <a:t>对象，保证后续的处理统一使用标准化的数据格式。</a:t>
            </a:r>
            <a:endParaRPr lang="en-US" altLang="zh-CN" dirty="0"/>
          </a:p>
          <a:p>
            <a:r>
              <a:rPr lang="en" altLang="zh-CN" dirty="0" err="1"/>
              <a:t>parsed_prompts</a:t>
            </a:r>
            <a:r>
              <a:rPr lang="en" altLang="zh-CN" dirty="0"/>
              <a:t> </a:t>
            </a:r>
            <a:r>
              <a:rPr lang="zh-CN" altLang="en-US" dirty="0"/>
              <a:t>类型是 </a:t>
            </a:r>
            <a:r>
              <a:rPr lang="en" altLang="zh-CN" dirty="0"/>
              <a:t>List[</a:t>
            </a:r>
            <a:r>
              <a:rPr lang="en" altLang="zh-CN" dirty="0" err="1"/>
              <a:t>PromptType</a:t>
            </a:r>
            <a:r>
              <a:rPr lang="en" altLang="zh-CN" dirty="0"/>
              <a:t>]</a:t>
            </a:r>
            <a:r>
              <a:rPr lang="zh-CN" altLang="en" dirty="0"/>
              <a:t>。 </a:t>
            </a:r>
            <a:r>
              <a:rPr lang="en" altLang="zh-CN" dirty="0" err="1"/>
              <a:t>PromptType</a:t>
            </a:r>
            <a:r>
              <a:rPr lang="en" altLang="zh-CN" dirty="0"/>
              <a:t> </a:t>
            </a:r>
            <a:r>
              <a:rPr lang="zh-CN" altLang="en-US" dirty="0"/>
              <a:t>可以直接理解为一个字典，它包含了 </a:t>
            </a:r>
            <a:r>
              <a:rPr lang="en" altLang="zh-CN" dirty="0"/>
              <a:t>prompt </a:t>
            </a:r>
            <a:r>
              <a:rPr lang="zh-CN" altLang="en-US" dirty="0"/>
              <a:t>的文本、</a:t>
            </a:r>
            <a:r>
              <a:rPr lang="en" altLang="zh-CN" dirty="0"/>
              <a:t>token ids </a:t>
            </a:r>
            <a:r>
              <a:rPr lang="zh-CN" altLang="en-US" dirty="0"/>
              <a:t>等信息。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781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47E8-F91A-EE56-BB8A-295F334A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：任务 </a:t>
            </a:r>
            <a:r>
              <a:rPr lang="en-US" altLang="zh-CN" dirty="0"/>
              <a:t>request</a:t>
            </a:r>
            <a:r>
              <a:rPr lang="zh-CN" altLang="en-US" dirty="0"/>
              <a:t> 验证与创建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94F9A-4A30-410A-40C6-D2665EDBF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_</a:t>
            </a:r>
            <a:r>
              <a:rPr lang="en" altLang="zh-CN" dirty="0" err="1"/>
              <a:t>validate_and_add_requests</a:t>
            </a:r>
            <a:r>
              <a:rPr lang="en" altLang="zh-CN" dirty="0"/>
              <a:t>() </a:t>
            </a:r>
            <a:r>
              <a:rPr lang="zh-CN" altLang="en-US" dirty="0"/>
              <a:t> 系统会为每一个 </a:t>
            </a:r>
            <a:r>
              <a:rPr lang="en" altLang="zh-CN" dirty="0"/>
              <a:t>prompt </a:t>
            </a:r>
            <a:r>
              <a:rPr lang="zh-CN" altLang="en-US" dirty="0"/>
              <a:t>创建一个请求对象，并将这些请求传递给 </a:t>
            </a:r>
            <a:r>
              <a:rPr lang="en" altLang="zh-CN" dirty="0"/>
              <a:t>LLM engine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en" altLang="zh-CN" dirty="0" err="1"/>
              <a:t>add_requests</a:t>
            </a:r>
            <a:r>
              <a:rPr lang="en" altLang="zh-CN" dirty="0"/>
              <a:t>() </a:t>
            </a:r>
            <a:r>
              <a:rPr lang="zh-CN" altLang="en-US" dirty="0"/>
              <a:t> 中会检查每个请求参数，确保它们与模型要求相符。如果用户提供了多个 </a:t>
            </a:r>
            <a:r>
              <a:rPr lang="en" altLang="zh-CN" dirty="0"/>
              <a:t>prompts</a:t>
            </a:r>
            <a:r>
              <a:rPr lang="zh-CN" altLang="en" dirty="0"/>
              <a:t>，</a:t>
            </a:r>
            <a:r>
              <a:rPr lang="zh-CN" altLang="en-US" dirty="0"/>
              <a:t>那么相应采样参数也需要是多个，且数量必须与 </a:t>
            </a:r>
            <a:r>
              <a:rPr lang="en" altLang="zh-CN" dirty="0"/>
              <a:t>prompts </a:t>
            </a:r>
            <a:r>
              <a:rPr lang="zh-CN" altLang="en-US" dirty="0"/>
              <a:t>对应。</a:t>
            </a:r>
          </a:p>
          <a:p>
            <a:r>
              <a:rPr lang="en-US" altLang="zh-CN" dirty="0"/>
              <a:t>_</a:t>
            </a:r>
            <a:r>
              <a:rPr lang="en" altLang="zh-CN" dirty="0" err="1"/>
              <a:t>validate_and_add_requests</a:t>
            </a:r>
            <a:r>
              <a:rPr lang="en" altLang="zh-CN" dirty="0"/>
              <a:t>() </a:t>
            </a:r>
            <a:r>
              <a:rPr lang="en-US" altLang="zh-CN" dirty="0"/>
              <a:t>-&gt;</a:t>
            </a:r>
            <a:r>
              <a:rPr lang="zh-CN" altLang="en-US" dirty="0"/>
              <a:t> </a:t>
            </a:r>
            <a:r>
              <a:rPr lang="en-US" altLang="zh-CN" dirty="0"/>
              <a:t>_</a:t>
            </a:r>
            <a:r>
              <a:rPr lang="en" altLang="zh-CN" dirty="0" err="1"/>
              <a:t>add_request</a:t>
            </a:r>
            <a:r>
              <a:rPr lang="en" altLang="zh-CN" dirty="0"/>
              <a:t>() </a:t>
            </a:r>
            <a:r>
              <a:rPr lang="zh-CN" altLang="en-US" dirty="0"/>
              <a:t>方法，真正将每个请求添加到 </a:t>
            </a:r>
            <a:r>
              <a:rPr lang="en-US" altLang="zh-CN" dirty="0" err="1"/>
              <a:t>LLMEngine</a:t>
            </a:r>
            <a:r>
              <a:rPr lang="zh-CN" altLang="en-US" dirty="0"/>
              <a:t> 中。</a:t>
            </a:r>
            <a:endParaRPr lang="en-US" altLang="zh-CN" dirty="0"/>
          </a:p>
          <a:p>
            <a:r>
              <a:rPr lang="zh-CN" altLang="en-US" dirty="0"/>
              <a:t>每个请求都会被分配一个唯一的 </a:t>
            </a:r>
            <a:r>
              <a:rPr lang="en" altLang="zh-CN" dirty="0" err="1"/>
              <a:t>request_id</a:t>
            </a:r>
            <a:r>
              <a:rPr lang="zh-CN" altLang="en" dirty="0"/>
              <a:t>，</a:t>
            </a:r>
            <a:r>
              <a:rPr lang="zh-CN" altLang="en-US" dirty="0"/>
              <a:t>这使得系统能够跟踪每个任务的执行情况。</a:t>
            </a:r>
          </a:p>
        </p:txBody>
      </p:sp>
    </p:spTree>
    <p:extLst>
      <p:ext uri="{BB962C8B-B14F-4D97-AF65-F5344CB8AC3E}">
        <p14:creationId xmlns:p14="http://schemas.microsoft.com/office/powerpoint/2010/main" val="337556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47E8-F91A-EE56-BB8A-295F334A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Step3</a:t>
            </a:r>
            <a:r>
              <a:rPr lang="zh-CN" altLang="en-US" dirty="0"/>
              <a:t>：引擎执行 </a:t>
            </a:r>
            <a:r>
              <a:rPr lang="en-US" altLang="zh-CN" dirty="0" err="1"/>
              <a:t>run_engine</a:t>
            </a:r>
            <a:r>
              <a:rPr lang="zh-CN" altLang="en-US" dirty="0"/>
              <a:t> 与结果返回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794F9A-4A30-410A-40C6-D2665EDBF8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调用 </a:t>
            </a:r>
            <a:r>
              <a:rPr lang="en-US" altLang="zh-CN" dirty="0"/>
              <a:t>_</a:t>
            </a:r>
            <a:r>
              <a:rPr lang="en" altLang="zh-CN" dirty="0" err="1"/>
              <a:t>run_engine</a:t>
            </a:r>
            <a:r>
              <a:rPr lang="en" altLang="zh-CN" dirty="0"/>
              <a:t>() </a:t>
            </a:r>
            <a:r>
              <a:rPr lang="zh-CN" altLang="en-US" dirty="0"/>
              <a:t>方法，开始实际的推理任务。这个方法通过 </a:t>
            </a:r>
            <a:r>
              <a:rPr lang="en" altLang="zh-CN" dirty="0"/>
              <a:t>LLM </a:t>
            </a:r>
            <a:r>
              <a:rPr lang="zh-CN" altLang="en-US" dirty="0"/>
              <a:t>引擎逐步执行每个请求，并不断检查任务的状态，直到所有的任务都执行完毕。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 </a:t>
            </a:r>
            <a:r>
              <a:rPr lang="en-US" altLang="zh-CN" dirty="0"/>
              <a:t>_</a:t>
            </a:r>
            <a:r>
              <a:rPr lang="en" altLang="zh-CN" dirty="0" err="1"/>
              <a:t>run_engine</a:t>
            </a:r>
            <a:r>
              <a:rPr lang="en" altLang="zh-CN" dirty="0"/>
              <a:t>() </a:t>
            </a:r>
            <a:r>
              <a:rPr lang="zh-CN" altLang="en-US" dirty="0"/>
              <a:t>中，系统会通过引擎的 </a:t>
            </a:r>
            <a:r>
              <a:rPr lang="en" altLang="zh-CN" dirty="0"/>
              <a:t>step() </a:t>
            </a:r>
            <a:r>
              <a:rPr lang="zh-CN" altLang="en-US" dirty="0"/>
              <a:t>方法来逐步处理请求。每一步都会检查是否有任务已经完成，并将完成的任务结果添加到输出列表中。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_</a:t>
            </a:r>
            <a:r>
              <a:rPr lang="en" altLang="zh-CN" dirty="0" err="1"/>
              <a:t>run_engine</a:t>
            </a:r>
            <a:r>
              <a:rPr lang="en" altLang="zh-CN" dirty="0"/>
              <a:t>() </a:t>
            </a:r>
            <a:r>
              <a:rPr lang="zh-CN" altLang="en-US" dirty="0"/>
              <a:t>方法会不断调用引擎的 </a:t>
            </a:r>
            <a:r>
              <a:rPr lang="en" altLang="zh-CN" dirty="0"/>
              <a:t>step() </a:t>
            </a:r>
            <a:r>
              <a:rPr lang="zh-CN" altLang="en-US" dirty="0"/>
              <a:t>方法，直到所有的请求都完成。在每一步中，系统会检查是否有任务已经完成，如果有，就将结果添加到输出列表中。最后，系统会返回所有的输出结果。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383044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sz="9600" b="1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LLM</a:t>
            </a:r>
            <a:r>
              <a:rPr lang="zh-CN" altLang="en-US" sz="9600" b="1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Engine</a:t>
            </a:r>
            <a:endParaRPr lang="en" altLang="zh-CN" sz="9600" b="1" dirty="0">
              <a:solidFill>
                <a:schemeClr val="bg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4547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>
            <a:extLst>
              <a:ext uri="{FF2B5EF4-FFF2-40B4-BE49-F238E27FC236}">
                <a16:creationId xmlns:a16="http://schemas.microsoft.com/office/drawing/2014/main" id="{2464C2FA-3738-3175-C962-A75AE34D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Lexend" pitchFamily="2" charset="0"/>
              </a:rPr>
              <a:t>User Interface</a:t>
            </a:r>
            <a:endParaRPr lang="zh-CN" altLang="en-US" dirty="0"/>
          </a:p>
        </p:txBody>
      </p:sp>
      <p:sp>
        <p:nvSpPr>
          <p:cNvPr id="4" name="Google Shape;254;p30">
            <a:extLst>
              <a:ext uri="{FF2B5EF4-FFF2-40B4-BE49-F238E27FC236}">
                <a16:creationId xmlns:a16="http://schemas.microsoft.com/office/drawing/2014/main" id="{368F9718-77AB-3915-BB9C-D9608EB49ED6}"/>
              </a:ext>
            </a:extLst>
          </p:cNvPr>
          <p:cNvSpPr txBox="1">
            <a:spLocks/>
          </p:cNvSpPr>
          <p:nvPr/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2500" lnSpcReduction="20000"/>
          </a:bodyPr>
          <a:lstStyle>
            <a:lvl1pPr algn="l" defTabSz="1219200" rtl="0" eaLnBrk="1" latinLnBrk="0" hangingPunct="1">
              <a:spcBef>
                <a:spcPct val="0"/>
              </a:spcBef>
              <a:buNone/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endParaRPr lang="en" dirty="0">
              <a:latin typeface="Lexend" pitchFamily="2" charset="0"/>
            </a:endParaRPr>
          </a:p>
        </p:txBody>
      </p:sp>
      <p:grpSp>
        <p:nvGrpSpPr>
          <p:cNvPr id="5" name="Google Shape;255;p30">
            <a:extLst>
              <a:ext uri="{FF2B5EF4-FFF2-40B4-BE49-F238E27FC236}">
                <a16:creationId xmlns:a16="http://schemas.microsoft.com/office/drawing/2014/main" id="{815CDA8B-59E8-EE8E-DD0E-1AE6D828FCE2}"/>
              </a:ext>
            </a:extLst>
          </p:cNvPr>
          <p:cNvGrpSpPr/>
          <p:nvPr/>
        </p:nvGrpSpPr>
        <p:grpSpPr>
          <a:xfrm>
            <a:off x="4114449" y="1922367"/>
            <a:ext cx="6918433" cy="828400"/>
            <a:chOff x="3084050" y="1441775"/>
            <a:chExt cx="5188825" cy="621300"/>
          </a:xfrm>
        </p:grpSpPr>
        <p:sp>
          <p:nvSpPr>
            <p:cNvPr id="6" name="Google Shape;256;p30">
              <a:extLst>
                <a:ext uri="{FF2B5EF4-FFF2-40B4-BE49-F238E27FC236}">
                  <a16:creationId xmlns:a16="http://schemas.microsoft.com/office/drawing/2014/main" id="{9D685D4A-303C-DCCC-56D7-151055E64075}"/>
                </a:ext>
              </a:extLst>
            </p:cNvPr>
            <p:cNvSpPr/>
            <p:nvPr/>
          </p:nvSpPr>
          <p:spPr>
            <a:xfrm>
              <a:off x="6280575" y="1441775"/>
              <a:ext cx="1992300" cy="621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LLMEngine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vllm/engine/llm_engine.py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" name="Google Shape;257;p30">
              <a:extLst>
                <a:ext uri="{FF2B5EF4-FFF2-40B4-BE49-F238E27FC236}">
                  <a16:creationId xmlns:a16="http://schemas.microsoft.com/office/drawing/2014/main" id="{C42FDBD2-9799-6E1C-89AA-1B1714B97357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>
              <a:off x="3084050" y="1752425"/>
              <a:ext cx="31965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Google Shape;259;p30">
            <a:extLst>
              <a:ext uri="{FF2B5EF4-FFF2-40B4-BE49-F238E27FC236}">
                <a16:creationId xmlns:a16="http://schemas.microsoft.com/office/drawing/2014/main" id="{2DA22B88-3730-C90D-CBAD-6489532D2DFA}"/>
              </a:ext>
            </a:extLst>
          </p:cNvPr>
          <p:cNvGrpSpPr/>
          <p:nvPr/>
        </p:nvGrpSpPr>
        <p:grpSpPr>
          <a:xfrm>
            <a:off x="4225649" y="2336534"/>
            <a:ext cx="4150833" cy="2697100"/>
            <a:chOff x="3167450" y="1752400"/>
            <a:chExt cx="3113125" cy="2022825"/>
          </a:xfrm>
        </p:grpSpPr>
        <p:cxnSp>
          <p:nvCxnSpPr>
            <p:cNvPr id="9" name="Google Shape;260;p30">
              <a:extLst>
                <a:ext uri="{FF2B5EF4-FFF2-40B4-BE49-F238E27FC236}">
                  <a16:creationId xmlns:a16="http://schemas.microsoft.com/office/drawing/2014/main" id="{9ABDBA37-2171-464D-337F-360858F628C3}"/>
                </a:ext>
              </a:extLst>
            </p:cNvPr>
            <p:cNvCxnSpPr>
              <a:stCxn id="11" idx="3"/>
              <a:endCxn id="6" idx="1"/>
            </p:cNvCxnSpPr>
            <p:nvPr/>
          </p:nvCxnSpPr>
          <p:spPr>
            <a:xfrm rot="10800000" flipH="1">
              <a:off x="5887275" y="1752400"/>
              <a:ext cx="393300" cy="1506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262;p30">
              <a:extLst>
                <a:ext uri="{FF2B5EF4-FFF2-40B4-BE49-F238E27FC236}">
                  <a16:creationId xmlns:a16="http://schemas.microsoft.com/office/drawing/2014/main" id="{52AF7A4C-BE48-A380-1A66-269B676DC6C7}"/>
                </a:ext>
              </a:extLst>
            </p:cNvPr>
            <p:cNvGrpSpPr/>
            <p:nvPr/>
          </p:nvGrpSpPr>
          <p:grpSpPr>
            <a:xfrm>
              <a:off x="3167450" y="2865050"/>
              <a:ext cx="2719825" cy="910175"/>
              <a:chOff x="3167450" y="2865050"/>
              <a:chExt cx="2719825" cy="910175"/>
            </a:xfrm>
          </p:grpSpPr>
          <p:sp>
            <p:nvSpPr>
              <p:cNvPr id="11" name="Google Shape;261;p30">
                <a:extLst>
                  <a:ext uri="{FF2B5EF4-FFF2-40B4-BE49-F238E27FC236}">
                    <a16:creationId xmlns:a16="http://schemas.microsoft.com/office/drawing/2014/main" id="{3E692FD5-0CA3-596F-36EA-6F050D81AF9A}"/>
                  </a:ext>
                </a:extLst>
              </p:cNvPr>
              <p:cNvSpPr/>
              <p:nvPr/>
            </p:nvSpPr>
            <p:spPr>
              <a:xfrm>
                <a:off x="3697575" y="2948050"/>
                <a:ext cx="2189700" cy="6213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>
                    <a:latin typeface="Lexend" pitchFamily="2" charset="0"/>
                    <a:ea typeface="Consolas"/>
                    <a:cs typeface="Consolas"/>
                    <a:sym typeface="Consolas"/>
                  </a:rPr>
                  <a:t>AsyncLLMEngine</a:t>
                </a:r>
                <a:endParaRPr>
                  <a:latin typeface="Lexend" pitchFamily="2" charset="0"/>
                  <a:ea typeface="Consolas"/>
                  <a:cs typeface="Consolas"/>
                  <a:sym typeface="Consolas"/>
                </a:endParaRPr>
              </a:p>
              <a:p>
                <a:pPr algn="ctr"/>
                <a:r>
                  <a:rPr lang="en" sz="1000">
                    <a:latin typeface="Lexend" pitchFamily="2" charset="0"/>
                    <a:ea typeface="Consolas"/>
                    <a:cs typeface="Consolas"/>
                    <a:sym typeface="Consolas"/>
                  </a:rPr>
                  <a:t>vllm/engine/async_llm_engine.py</a:t>
                </a:r>
                <a:endParaRPr sz="1000">
                  <a:latin typeface="Lexend" pitchFamily="2" charset="0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12" name="Google Shape;263;p30">
                <a:extLst>
                  <a:ext uri="{FF2B5EF4-FFF2-40B4-BE49-F238E27FC236}">
                    <a16:creationId xmlns:a16="http://schemas.microsoft.com/office/drawing/2014/main" id="{7C09C9BE-2991-732B-A235-E1598E352ECD}"/>
                  </a:ext>
                </a:extLst>
              </p:cNvPr>
              <p:cNvCxnSpPr>
                <a:stCxn id="28" idx="3"/>
                <a:endCxn id="11" idx="1"/>
              </p:cNvCxnSpPr>
              <p:nvPr/>
            </p:nvCxnSpPr>
            <p:spPr>
              <a:xfrm>
                <a:off x="3167450" y="2865050"/>
                <a:ext cx="530100" cy="393600"/>
              </a:xfrm>
              <a:prstGeom prst="bentConnector3">
                <a:avLst>
                  <a:gd name="adj1" fmla="val 5000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265;p30">
                <a:extLst>
                  <a:ext uri="{FF2B5EF4-FFF2-40B4-BE49-F238E27FC236}">
                    <a16:creationId xmlns:a16="http://schemas.microsoft.com/office/drawing/2014/main" id="{532753E3-6F56-7967-FC87-EB373EDB6AD3}"/>
                  </a:ext>
                </a:extLst>
              </p:cNvPr>
              <p:cNvCxnSpPr>
                <a:stCxn id="29" idx="3"/>
                <a:endCxn id="11" idx="1"/>
              </p:cNvCxnSpPr>
              <p:nvPr/>
            </p:nvCxnSpPr>
            <p:spPr>
              <a:xfrm rot="10800000" flipH="1">
                <a:off x="3167450" y="3258625"/>
                <a:ext cx="530100" cy="516600"/>
              </a:xfrm>
              <a:prstGeom prst="bentConnector3">
                <a:avLst>
                  <a:gd name="adj1" fmla="val 5000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" name="Google Shape;267;p30">
            <a:extLst>
              <a:ext uri="{FF2B5EF4-FFF2-40B4-BE49-F238E27FC236}">
                <a16:creationId xmlns:a16="http://schemas.microsoft.com/office/drawing/2014/main" id="{E6FE7821-D277-1C0E-3350-8B3B0146AC40}"/>
              </a:ext>
            </a:extLst>
          </p:cNvPr>
          <p:cNvGrpSpPr/>
          <p:nvPr/>
        </p:nvGrpSpPr>
        <p:grpSpPr>
          <a:xfrm>
            <a:off x="351866" y="1298775"/>
            <a:ext cx="11498115" cy="4602251"/>
            <a:chOff x="262114" y="974081"/>
            <a:chExt cx="8623586" cy="3451688"/>
          </a:xfrm>
        </p:grpSpPr>
        <p:cxnSp>
          <p:nvCxnSpPr>
            <p:cNvPr id="15" name="Google Shape;268;p30">
              <a:extLst>
                <a:ext uri="{FF2B5EF4-FFF2-40B4-BE49-F238E27FC236}">
                  <a16:creationId xmlns:a16="http://schemas.microsoft.com/office/drawing/2014/main" id="{E426A3B8-F0CD-CB4C-3A10-CB21F8DDA040}"/>
                </a:ext>
              </a:extLst>
            </p:cNvPr>
            <p:cNvCxnSpPr/>
            <p:nvPr/>
          </p:nvCxnSpPr>
          <p:spPr>
            <a:xfrm>
              <a:off x="295200" y="2399413"/>
              <a:ext cx="859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269;p30">
              <a:extLst>
                <a:ext uri="{FF2B5EF4-FFF2-40B4-BE49-F238E27FC236}">
                  <a16:creationId xmlns:a16="http://schemas.microsoft.com/office/drawing/2014/main" id="{72C5E8A7-3E0A-41FB-8B91-A1574BD235A3}"/>
                </a:ext>
              </a:extLst>
            </p:cNvPr>
            <p:cNvSpPr txBox="1"/>
            <p:nvPr/>
          </p:nvSpPr>
          <p:spPr>
            <a:xfrm rot="-5400000">
              <a:off x="-237986" y="1474181"/>
              <a:ext cx="1393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Synchronous</a:t>
              </a:r>
              <a:endParaRPr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" name="Google Shape;270;p30">
              <a:extLst>
                <a:ext uri="{FF2B5EF4-FFF2-40B4-BE49-F238E27FC236}">
                  <a16:creationId xmlns:a16="http://schemas.microsoft.com/office/drawing/2014/main" id="{27150DAA-D58F-8F6E-A959-7F84F9D05417}"/>
                </a:ext>
              </a:extLst>
            </p:cNvPr>
            <p:cNvSpPr txBox="1"/>
            <p:nvPr/>
          </p:nvSpPr>
          <p:spPr>
            <a:xfrm rot="16200000">
              <a:off x="-279945" y="3490110"/>
              <a:ext cx="1477719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Asynchronous</a:t>
              </a:r>
              <a:endParaRPr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" name="Google Shape;271;p30">
            <a:extLst>
              <a:ext uri="{FF2B5EF4-FFF2-40B4-BE49-F238E27FC236}">
                <a16:creationId xmlns:a16="http://schemas.microsoft.com/office/drawing/2014/main" id="{64815F53-D2D3-A5E6-FC34-05D760A42747}"/>
              </a:ext>
            </a:extLst>
          </p:cNvPr>
          <p:cNvGrpSpPr/>
          <p:nvPr/>
        </p:nvGrpSpPr>
        <p:grpSpPr>
          <a:xfrm>
            <a:off x="4695065" y="1014301"/>
            <a:ext cx="4775417" cy="5644033"/>
            <a:chOff x="3519512" y="760725"/>
            <a:chExt cx="3581563" cy="4233025"/>
          </a:xfrm>
        </p:grpSpPr>
        <p:cxnSp>
          <p:nvCxnSpPr>
            <p:cNvPr id="19" name="Google Shape;272;p30">
              <a:extLst>
                <a:ext uri="{FF2B5EF4-FFF2-40B4-BE49-F238E27FC236}">
                  <a16:creationId xmlns:a16="http://schemas.microsoft.com/office/drawing/2014/main" id="{A754D130-45C2-BA8D-C427-634416DC76B1}"/>
                </a:ext>
              </a:extLst>
            </p:cNvPr>
            <p:cNvCxnSpPr/>
            <p:nvPr/>
          </p:nvCxnSpPr>
          <p:spPr>
            <a:xfrm>
              <a:off x="3519512" y="1236550"/>
              <a:ext cx="0" cy="3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73;p30">
              <a:extLst>
                <a:ext uri="{FF2B5EF4-FFF2-40B4-BE49-F238E27FC236}">
                  <a16:creationId xmlns:a16="http://schemas.microsoft.com/office/drawing/2014/main" id="{B898D2BA-7136-8A4A-88C4-B874CEF7912E}"/>
                </a:ext>
              </a:extLst>
            </p:cNvPr>
            <p:cNvSpPr txBox="1"/>
            <p:nvPr/>
          </p:nvSpPr>
          <p:spPr>
            <a:xfrm>
              <a:off x="4990575" y="760725"/>
              <a:ext cx="2110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  <a:t>Developer Interface</a:t>
              </a:r>
              <a:b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</a:b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vllm</a:t>
              </a:r>
              <a:r>
                <a:rPr lang="en" sz="1050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/engine</a:t>
              </a:r>
              <a:endParaRPr sz="2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1" name="Google Shape;274;p30">
            <a:extLst>
              <a:ext uri="{FF2B5EF4-FFF2-40B4-BE49-F238E27FC236}">
                <a16:creationId xmlns:a16="http://schemas.microsoft.com/office/drawing/2014/main" id="{20635E32-7CCC-110D-B5EE-5801AABAD9EB}"/>
              </a:ext>
            </a:extLst>
          </p:cNvPr>
          <p:cNvGrpSpPr/>
          <p:nvPr/>
        </p:nvGrpSpPr>
        <p:grpSpPr>
          <a:xfrm>
            <a:off x="1083648" y="4345000"/>
            <a:ext cx="3848800" cy="2104800"/>
            <a:chOff x="810950" y="3258750"/>
            <a:chExt cx="2886600" cy="1578600"/>
          </a:xfrm>
        </p:grpSpPr>
        <p:cxnSp>
          <p:nvCxnSpPr>
            <p:cNvPr id="22" name="Google Shape;275;p30">
              <a:extLst>
                <a:ext uri="{FF2B5EF4-FFF2-40B4-BE49-F238E27FC236}">
                  <a16:creationId xmlns:a16="http://schemas.microsoft.com/office/drawing/2014/main" id="{CE0D5505-09DC-AD71-7506-BCC5E460A8CC}"/>
                </a:ext>
              </a:extLst>
            </p:cNvPr>
            <p:cNvCxnSpPr>
              <a:stCxn id="23" idx="3"/>
              <a:endCxn id="11" idx="1"/>
            </p:cNvCxnSpPr>
            <p:nvPr/>
          </p:nvCxnSpPr>
          <p:spPr>
            <a:xfrm rot="10800000" flipH="1">
              <a:off x="3167450" y="3258750"/>
              <a:ext cx="530100" cy="13818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76;p30">
              <a:extLst>
                <a:ext uri="{FF2B5EF4-FFF2-40B4-BE49-F238E27FC236}">
                  <a16:creationId xmlns:a16="http://schemas.microsoft.com/office/drawing/2014/main" id="{9B56BB58-E218-DB39-0F57-BC470DA8C977}"/>
                </a:ext>
              </a:extLst>
            </p:cNvPr>
            <p:cNvSpPr/>
            <p:nvPr/>
          </p:nvSpPr>
          <p:spPr>
            <a:xfrm>
              <a:off x="810950" y="4443750"/>
              <a:ext cx="2356500" cy="3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User custom server</a:t>
              </a:r>
              <a:endParaRPr sz="1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4" name="Google Shape;277;p30">
            <a:extLst>
              <a:ext uri="{FF2B5EF4-FFF2-40B4-BE49-F238E27FC236}">
                <a16:creationId xmlns:a16="http://schemas.microsoft.com/office/drawing/2014/main" id="{05D7CC7E-9052-03EE-0CA3-062D65EA49B5}"/>
              </a:ext>
            </a:extLst>
          </p:cNvPr>
          <p:cNvSpPr txBox="1"/>
          <p:nvPr/>
        </p:nvSpPr>
        <p:spPr>
          <a:xfrm>
            <a:off x="8196346" y="2806700"/>
            <a:ext cx="3998000" cy="1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 dirty="0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 dirty="0">
                <a:latin typeface="Lexend" pitchFamily="2" charset="0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solidFill>
                  <a:srgbClr val="C00000"/>
                </a:solidFill>
                <a:latin typeface="Lexend" pitchFamily="2" charset="0"/>
                <a:ea typeface="Consolas"/>
                <a:cs typeface="Consolas"/>
                <a:sym typeface="Consolas"/>
              </a:rPr>
              <a:t>add_request</a:t>
            </a:r>
            <a:r>
              <a:rPr lang="en" sz="1400" dirty="0">
                <a:solidFill>
                  <a:srgbClr val="C00000"/>
                </a:solidFill>
                <a:latin typeface="Lexend" pitchFamily="2" charset="0"/>
                <a:ea typeface="Consolas"/>
                <a:cs typeface="Consolas"/>
                <a:sym typeface="Consolas"/>
              </a:rPr>
              <a:t>()</a:t>
            </a:r>
            <a:endParaRPr sz="1400" dirty="0">
              <a:solidFill>
                <a:srgbClr val="C00000"/>
              </a:solidFill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 dirty="0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 dirty="0">
                <a:latin typeface="Lexend" pitchFamily="2" charset="0"/>
                <a:ea typeface="Consolas"/>
                <a:cs typeface="Consolas"/>
                <a:sym typeface="Consolas"/>
              </a:rPr>
              <a:t> </a:t>
            </a:r>
            <a:r>
              <a:rPr lang="en" sz="1200" dirty="0" err="1">
                <a:latin typeface="Lexend" pitchFamily="2" charset="0"/>
                <a:ea typeface="Consolas"/>
                <a:cs typeface="Consolas"/>
                <a:sym typeface="Consolas"/>
              </a:rPr>
              <a:t>abort_request</a:t>
            </a:r>
            <a:r>
              <a:rPr lang="en" sz="1200" dirty="0">
                <a:latin typeface="Lexend" pitchFamily="2" charset="0"/>
                <a:ea typeface="Consolas"/>
                <a:cs typeface="Consolas"/>
                <a:sym typeface="Consolas"/>
              </a:rPr>
              <a:t>()</a:t>
            </a:r>
            <a:endParaRPr sz="1200" dirty="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 dirty="0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 dirty="0">
                <a:latin typeface="Lexend" pitchFamily="2" charset="0"/>
                <a:ea typeface="Consolas"/>
                <a:cs typeface="Consolas"/>
                <a:sym typeface="Consolas"/>
              </a:rPr>
              <a:t> step() → List[</a:t>
            </a:r>
            <a:r>
              <a:rPr lang="en" sz="1200" dirty="0" err="1">
                <a:latin typeface="Lexend" pitchFamily="2" charset="0"/>
                <a:ea typeface="Consolas"/>
                <a:cs typeface="Consolas"/>
                <a:sym typeface="Consolas"/>
              </a:rPr>
              <a:t>ReaquestOutput</a:t>
            </a:r>
            <a:r>
              <a:rPr lang="en" sz="1200" dirty="0">
                <a:latin typeface="Lexend" pitchFamily="2" charset="0"/>
                <a:ea typeface="Consolas"/>
                <a:cs typeface="Consolas"/>
                <a:sym typeface="Consolas"/>
              </a:rPr>
              <a:t>]</a:t>
            </a:r>
            <a:endParaRPr sz="1200" dirty="0">
              <a:latin typeface="Lexend" pitchFamily="2" charset="0"/>
              <a:ea typeface="Consolas"/>
              <a:cs typeface="Consolas"/>
              <a:sym typeface="Consolas"/>
            </a:endParaRPr>
          </a:p>
          <a:p>
            <a:pPr marL="243834" indent="-206582"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100" i="1" dirty="0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rPr>
              <a:t>Stream one token output for a batch of requests</a:t>
            </a:r>
            <a:endParaRPr sz="1100" i="1" dirty="0">
              <a:latin typeface="Lexend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278;p30">
            <a:extLst>
              <a:ext uri="{FF2B5EF4-FFF2-40B4-BE49-F238E27FC236}">
                <a16:creationId xmlns:a16="http://schemas.microsoft.com/office/drawing/2014/main" id="{09447576-F167-FC73-69BE-F744CAC7D8C3}"/>
              </a:ext>
            </a:extLst>
          </p:cNvPr>
          <p:cNvSpPr txBox="1"/>
          <p:nvPr/>
        </p:nvSpPr>
        <p:spPr>
          <a:xfrm>
            <a:off x="5034048" y="4846667"/>
            <a:ext cx="3196000" cy="1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async 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generate()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async 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abort()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+ background engine loop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</p:txBody>
      </p:sp>
      <p:grpSp>
        <p:nvGrpSpPr>
          <p:cNvPr id="26" name="Google Shape;279;p30">
            <a:extLst>
              <a:ext uri="{FF2B5EF4-FFF2-40B4-BE49-F238E27FC236}">
                <a16:creationId xmlns:a16="http://schemas.microsoft.com/office/drawing/2014/main" id="{71655988-3AEC-B405-1521-E767DB657F29}"/>
              </a:ext>
            </a:extLst>
          </p:cNvPr>
          <p:cNvGrpSpPr/>
          <p:nvPr/>
        </p:nvGrpSpPr>
        <p:grpSpPr>
          <a:xfrm>
            <a:off x="1083648" y="1014301"/>
            <a:ext cx="3142000" cy="4775547"/>
            <a:chOff x="810950" y="760725"/>
            <a:chExt cx="2356500" cy="3581660"/>
          </a:xfrm>
        </p:grpSpPr>
        <p:sp>
          <p:nvSpPr>
            <p:cNvPr id="27" name="Google Shape;258;p30">
              <a:extLst>
                <a:ext uri="{FF2B5EF4-FFF2-40B4-BE49-F238E27FC236}">
                  <a16:creationId xmlns:a16="http://schemas.microsoft.com/office/drawing/2014/main" id="{DD50084F-703F-814C-4375-0B27B42AD10A}"/>
                </a:ext>
              </a:extLst>
            </p:cNvPr>
            <p:cNvSpPr/>
            <p:nvPr/>
          </p:nvSpPr>
          <p:spPr>
            <a:xfrm>
              <a:off x="894350" y="1441775"/>
              <a:ext cx="21897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LLM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vllm/entrypoints/llm.py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" name="Google Shape;264;p30">
              <a:extLst>
                <a:ext uri="{FF2B5EF4-FFF2-40B4-BE49-F238E27FC236}">
                  <a16:creationId xmlns:a16="http://schemas.microsoft.com/office/drawing/2014/main" id="{1D1B704C-D7DC-E7AB-DA29-C0D72D91323A}"/>
                </a:ext>
              </a:extLst>
            </p:cNvPr>
            <p:cNvSpPr/>
            <p:nvPr/>
          </p:nvSpPr>
          <p:spPr>
            <a:xfrm>
              <a:off x="810950" y="2554400"/>
              <a:ext cx="23565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api_server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vllm/entrypoints/api_server.py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" name="Google Shape;266;p30">
              <a:extLst>
                <a:ext uri="{FF2B5EF4-FFF2-40B4-BE49-F238E27FC236}">
                  <a16:creationId xmlns:a16="http://schemas.microsoft.com/office/drawing/2014/main" id="{30CCFE15-AF87-7F34-F9AF-83B6E294BF0A}"/>
                </a:ext>
              </a:extLst>
            </p:cNvPr>
            <p:cNvSpPr/>
            <p:nvPr/>
          </p:nvSpPr>
          <p:spPr>
            <a:xfrm>
              <a:off x="810950" y="3464575"/>
              <a:ext cx="23565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openai_api_server</a:t>
              </a:r>
              <a:endParaRPr>
                <a:solidFill>
                  <a:schemeClr val="dk1"/>
                </a:solidFill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vllm/entrypoints/openai/api_server.py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" name="Google Shape;280;p30">
              <a:extLst>
                <a:ext uri="{FF2B5EF4-FFF2-40B4-BE49-F238E27FC236}">
                  <a16:creationId xmlns:a16="http://schemas.microsoft.com/office/drawing/2014/main" id="{4B12EF9C-D0AE-60AE-5E9C-96156EB00E82}"/>
                </a:ext>
              </a:extLst>
            </p:cNvPr>
            <p:cNvSpPr txBox="1"/>
            <p:nvPr/>
          </p:nvSpPr>
          <p:spPr>
            <a:xfrm>
              <a:off x="933950" y="760725"/>
              <a:ext cx="2110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  <a:t>End-user Interface</a:t>
              </a:r>
              <a:b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</a:b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vllm</a:t>
              </a:r>
              <a:r>
                <a:rPr lang="en" sz="1050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/</a:t>
              </a: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entrypoints</a:t>
              </a:r>
              <a:endParaRPr sz="2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" name="Google Shape;281;p30">
              <a:extLst>
                <a:ext uri="{FF2B5EF4-FFF2-40B4-BE49-F238E27FC236}">
                  <a16:creationId xmlns:a16="http://schemas.microsoft.com/office/drawing/2014/main" id="{F4FCF8FC-9BED-6AB4-77AA-B51DB5618B7D}"/>
                </a:ext>
              </a:extLst>
            </p:cNvPr>
            <p:cNvSpPr txBox="1"/>
            <p:nvPr/>
          </p:nvSpPr>
          <p:spPr>
            <a:xfrm>
              <a:off x="1180725" y="2000600"/>
              <a:ext cx="16293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Batched inference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" name="Google Shape;282;p30">
              <a:extLst>
                <a:ext uri="{FF2B5EF4-FFF2-40B4-BE49-F238E27FC236}">
                  <a16:creationId xmlns:a16="http://schemas.microsoft.com/office/drawing/2014/main" id="{59119619-115F-B5EE-33DE-C5362FCCBA56}"/>
                </a:ext>
              </a:extLst>
            </p:cNvPr>
            <p:cNvSpPr txBox="1"/>
            <p:nvPr/>
          </p:nvSpPr>
          <p:spPr>
            <a:xfrm>
              <a:off x="1076100" y="3108400"/>
              <a:ext cx="18387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Simple demo API server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" name="Google Shape;283;p30">
              <a:extLst>
                <a:ext uri="{FF2B5EF4-FFF2-40B4-BE49-F238E27FC236}">
                  <a16:creationId xmlns:a16="http://schemas.microsoft.com/office/drawing/2014/main" id="{6B103EF2-7B9C-726C-F7A0-ACC714104DDF}"/>
                </a:ext>
              </a:extLst>
            </p:cNvPr>
            <p:cNvSpPr txBox="1"/>
            <p:nvPr/>
          </p:nvSpPr>
          <p:spPr>
            <a:xfrm>
              <a:off x="894350" y="4019250"/>
              <a:ext cx="21897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OpenAI-compatible API server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38" name="内容占位符 4">
            <a:extLst>
              <a:ext uri="{FF2B5EF4-FFF2-40B4-BE49-F238E27FC236}">
                <a16:creationId xmlns:a16="http://schemas.microsoft.com/office/drawing/2014/main" id="{8B6FCC58-9CAA-B9BC-E46B-689D9647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1428" y="4619435"/>
            <a:ext cx="3305735" cy="1735328"/>
          </a:xfrm>
        </p:spPr>
        <p:txBody>
          <a:bodyPr/>
          <a:lstStyle/>
          <a:p>
            <a:r>
              <a:rPr lang="en-US" altLang="zh-CN" dirty="0">
                <a:solidFill>
                  <a:srgbClr val="4985E8"/>
                </a:solidFill>
              </a:rPr>
              <a:t>workers</a:t>
            </a:r>
          </a:p>
          <a:p>
            <a:r>
              <a:rPr lang="en-US" altLang="zh-CN" dirty="0">
                <a:solidFill>
                  <a:srgbClr val="4985E8"/>
                </a:solidFill>
              </a:rPr>
              <a:t>scheduler</a:t>
            </a:r>
            <a:endParaRPr lang="zh-CN" altLang="en-US" dirty="0">
              <a:solidFill>
                <a:srgbClr val="498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8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6968D6C-724C-E8C9-48A8-2C6BE113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LLMEngine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892E6B-A2B2-F71C-1BE6-B2100F9D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" y="1250427"/>
            <a:ext cx="12143739" cy="50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11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B1AEA-DCB6-D413-F918-A90067C7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LLMEngine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2A16F9-88CF-E213-2721-0042ADEEF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以 </a:t>
            </a:r>
            <a:r>
              <a:rPr lang="en" altLang="zh-CN" dirty="0"/>
              <a:t>continuous batching </a:t>
            </a:r>
            <a:r>
              <a:rPr lang="zh-CN" altLang="en-US" dirty="0"/>
              <a:t>策略处理请求，并借助 </a:t>
            </a:r>
            <a:r>
              <a:rPr lang="en" altLang="zh-CN" dirty="0"/>
              <a:t>Paged Attention</a:t>
            </a:r>
            <a:r>
              <a:rPr lang="zh-CN" altLang="en-US" dirty="0"/>
              <a:t> 最大化吞吐量。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通过 </a:t>
            </a:r>
            <a:r>
              <a:rPr lang="en" altLang="zh-CN" dirty="0" err="1"/>
              <a:t>LLMEngine.add_request</a:t>
            </a:r>
            <a:r>
              <a:rPr lang="en" altLang="zh-CN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方法接收到的请求会经过一系列预处理、调度、执行和输出处理步骤。</a:t>
            </a:r>
            <a:endParaRPr lang="en-US" altLang="zh-CN" dirty="0"/>
          </a:p>
          <a:p>
            <a:endParaRPr lang="en-US" altLang="zh-CN" dirty="0"/>
          </a:p>
          <a:p>
            <a:r>
              <a:rPr lang="en" altLang="zh-CN" dirty="0" err="1"/>
              <a:t>LLMEngine</a:t>
            </a:r>
            <a:r>
              <a:rPr lang="en" altLang="zh-CN" dirty="0"/>
              <a:t> </a:t>
            </a:r>
            <a:r>
              <a:rPr lang="zh-CN" altLang="en-US" dirty="0"/>
              <a:t>核心功能之一是处理用户请，主要包含 </a:t>
            </a:r>
            <a:r>
              <a:rPr lang="en-US" altLang="zh-CN" dirty="0"/>
              <a:t>2 </a:t>
            </a:r>
            <a:r>
              <a:rPr lang="zh-CN" altLang="en-US" dirty="0"/>
              <a:t>个组件：</a:t>
            </a:r>
          </a:p>
          <a:p>
            <a:pPr lvl="1"/>
            <a:r>
              <a:rPr lang="en" altLang="zh-CN" dirty="0" err="1">
                <a:solidFill>
                  <a:srgbClr val="4985E8"/>
                </a:solidFill>
              </a:rPr>
              <a:t>driver_worker</a:t>
            </a:r>
            <a:r>
              <a:rPr lang="zh-CN" altLang="en" dirty="0">
                <a:solidFill>
                  <a:srgbClr val="4985E8"/>
                </a:solidFill>
              </a:rPr>
              <a:t>：</a:t>
            </a:r>
            <a:r>
              <a:rPr lang="en" altLang="zh-CN" dirty="0"/>
              <a:t>Worker </a:t>
            </a:r>
            <a:r>
              <a:rPr lang="zh-CN" altLang="en-US" dirty="0"/>
              <a:t>的实例，负责请求（可能有多个）的单次推理</a:t>
            </a:r>
          </a:p>
          <a:p>
            <a:pPr lvl="1"/>
            <a:r>
              <a:rPr lang="en" altLang="zh-CN" dirty="0">
                <a:solidFill>
                  <a:srgbClr val="4985E8"/>
                </a:solidFill>
              </a:rPr>
              <a:t>scheduler</a:t>
            </a:r>
            <a:r>
              <a:rPr lang="zh-CN" altLang="en" dirty="0">
                <a:solidFill>
                  <a:srgbClr val="4985E8"/>
                </a:solidFill>
              </a:rPr>
              <a:t>：</a:t>
            </a:r>
            <a:r>
              <a:rPr lang="en" altLang="zh-CN" dirty="0"/>
              <a:t>Scheduler </a:t>
            </a:r>
            <a:r>
              <a:rPr lang="zh-CN" altLang="en-US" dirty="0"/>
              <a:t>的实例，主要负责以 </a:t>
            </a:r>
            <a:r>
              <a:rPr lang="en" altLang="zh-CN" dirty="0"/>
              <a:t>iteration-level </a:t>
            </a:r>
            <a:r>
              <a:rPr lang="zh-CN" altLang="en-US" dirty="0"/>
              <a:t>策略调度请求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75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7A2701E3-F798-C4E6-8437-586EE43A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add_request</a:t>
            </a:r>
            <a:r>
              <a:rPr lang="zh-CN" altLang="en-US" dirty="0"/>
              <a:t> </a:t>
            </a:r>
            <a:r>
              <a:rPr lang="en-US" altLang="zh-CN" dirty="0"/>
              <a:t>Step1</a:t>
            </a:r>
            <a:r>
              <a:rPr lang="zh-CN" altLang="en-US" dirty="0"/>
              <a:t>：输入数据预处理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A6FF2C-29E8-85F8-3819-5B3BF49D9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当使用 </a:t>
            </a:r>
            <a:r>
              <a:rPr lang="en" altLang="zh-CN" dirty="0" err="1"/>
              <a:t>add_request</a:t>
            </a:r>
            <a:r>
              <a:rPr lang="en" altLang="zh-CN" dirty="0"/>
              <a:t> </a:t>
            </a:r>
            <a:r>
              <a:rPr lang="zh-CN" altLang="en-US" dirty="0"/>
              <a:t>方法添加一个请求时，系统首先会调用 </a:t>
            </a:r>
            <a:r>
              <a:rPr lang="en" altLang="zh-CN" dirty="0" err="1"/>
              <a:t>InputPreprocessor</a:t>
            </a:r>
            <a:r>
              <a:rPr lang="en" altLang="zh-CN" dirty="0"/>
              <a:t> </a:t>
            </a:r>
            <a:r>
              <a:rPr lang="zh-CN" altLang="en-US" dirty="0"/>
              <a:t>对输入进行预处理，这一过程确保用户的输入被模型正确处理。</a:t>
            </a:r>
            <a:endParaRPr lang="en-US" altLang="zh-CN" dirty="0"/>
          </a:p>
          <a:p>
            <a:r>
              <a:rPr lang="en" altLang="zh-CN" dirty="0" err="1"/>
              <a:t>InputPreprocessor</a:t>
            </a:r>
            <a:r>
              <a:rPr lang="en" altLang="zh-CN" dirty="0"/>
              <a:t> </a:t>
            </a:r>
            <a:r>
              <a:rPr lang="zh-CN" altLang="en-US" dirty="0"/>
              <a:t>类负责解析和处理不同类型的输入（包括文本、</a:t>
            </a:r>
            <a:r>
              <a:rPr lang="en" altLang="zh-CN" dirty="0"/>
              <a:t>tokens </a:t>
            </a:r>
            <a:r>
              <a:rPr lang="zh-CN" altLang="en-US" dirty="0"/>
              <a:t>等），并将其转换为模型可以使用的标准化格式。</a:t>
            </a:r>
          </a:p>
          <a:p>
            <a:r>
              <a:rPr lang="en" altLang="zh-CN" dirty="0" err="1"/>
              <a:t>InputPreprocessor</a:t>
            </a:r>
            <a:r>
              <a:rPr lang="en" altLang="zh-CN" dirty="0"/>
              <a:t> </a:t>
            </a:r>
            <a:r>
              <a:rPr lang="zh-CN" altLang="en-US" dirty="0"/>
              <a:t>中 </a:t>
            </a:r>
            <a:r>
              <a:rPr lang="en" altLang="zh-CN" dirty="0"/>
              <a:t>preprocess </a:t>
            </a:r>
            <a:r>
              <a:rPr lang="zh-CN" altLang="en-US" dirty="0"/>
              <a:t>方法是整个输入预处理的入口。根据模型的不同配置，输入的预处理过程可能会有所不同，主要取决于模型是 </a:t>
            </a:r>
            <a:r>
              <a:rPr lang="en" altLang="zh-CN" dirty="0"/>
              <a:t>encoder-decoder </a:t>
            </a:r>
            <a:r>
              <a:rPr lang="zh-CN" altLang="en-US" dirty="0"/>
              <a:t>模型还是 </a:t>
            </a:r>
            <a:r>
              <a:rPr lang="en" altLang="zh-CN" dirty="0"/>
              <a:t>decoder-only </a:t>
            </a:r>
            <a:r>
              <a:rPr lang="zh-CN" altLang="en-US" dirty="0"/>
              <a:t>模型。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492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8BEADE-A684-EA06-9C3F-1236A20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大模型推理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AF98D-903F-6755-8A0B-1EF0B61FB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21813" r="10738" b="22206"/>
          <a:stretch/>
        </p:blipFill>
        <p:spPr>
          <a:xfrm>
            <a:off x="821986" y="1847396"/>
            <a:ext cx="10823675" cy="37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962C1AC-C426-184F-06C5-5B399E98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add_request</a:t>
            </a:r>
            <a:r>
              <a:rPr lang="zh-CN" altLang="en-US" dirty="0"/>
              <a:t> </a:t>
            </a:r>
            <a:r>
              <a:rPr lang="en-US" altLang="zh-CN" dirty="0"/>
              <a:t>Step2</a:t>
            </a:r>
            <a:r>
              <a:rPr lang="zh-CN" altLang="en-US" dirty="0"/>
              <a:t>：</a:t>
            </a:r>
            <a:r>
              <a:rPr lang="en" altLang="zh-CN" dirty="0"/>
              <a:t> </a:t>
            </a:r>
            <a:r>
              <a:rPr lang="en" altLang="zh-CN" dirty="0" err="1"/>
              <a:t>InputPreprocessor</a:t>
            </a:r>
            <a:r>
              <a:rPr lang="zh-CN" altLang="en" dirty="0"/>
              <a:t>执行</a:t>
            </a:r>
            <a:r>
              <a:rPr lang="zh-CN" altLang="en-US" dirty="0"/>
              <a:t>预处理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28B409E-9752-84B5-3A4D-9DE6CB723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InputPreprocessor</a:t>
            </a:r>
            <a:r>
              <a:rPr lang="en" altLang="zh-CN" dirty="0"/>
              <a:t> </a:t>
            </a:r>
            <a:r>
              <a:rPr lang="zh-CN" altLang="en-US" dirty="0"/>
              <a:t>中 </a:t>
            </a:r>
            <a:r>
              <a:rPr lang="en" altLang="zh-CN" dirty="0"/>
              <a:t>preprocess </a:t>
            </a:r>
            <a:r>
              <a:rPr lang="zh-CN" altLang="en-US" dirty="0"/>
              <a:t>方法是整个输入预处理的入口。根据模型的不同配置，输入的预处理过程可能会有所不同，主要取决于模型是 </a:t>
            </a:r>
            <a:r>
              <a:rPr lang="en" altLang="zh-CN" dirty="0"/>
              <a:t>encoder-decoder </a:t>
            </a:r>
            <a:r>
              <a:rPr lang="zh-CN" altLang="en-US" dirty="0"/>
              <a:t>模型还是 </a:t>
            </a:r>
            <a:r>
              <a:rPr lang="en" altLang="zh-CN" dirty="0"/>
              <a:t>decoder-only </a:t>
            </a:r>
            <a:r>
              <a:rPr lang="zh-CN" altLang="en-US" dirty="0"/>
              <a:t>模型。</a:t>
            </a:r>
          </a:p>
          <a:p>
            <a:endParaRPr lang="en-US" altLang="zh-CN" dirty="0"/>
          </a:p>
          <a:p>
            <a:r>
              <a:rPr lang="zh-CN" altLang="en-US" dirty="0"/>
              <a:t>对于 </a:t>
            </a:r>
            <a:r>
              <a:rPr lang="en" altLang="zh-CN" dirty="0"/>
              <a:t>encoder-decoder </a:t>
            </a:r>
            <a:r>
              <a:rPr lang="zh-CN" altLang="en-US" dirty="0"/>
              <a:t>模型，输入需要分为 </a:t>
            </a:r>
            <a:r>
              <a:rPr lang="en" altLang="zh-CN" dirty="0"/>
              <a:t>encoder prompt </a:t>
            </a:r>
            <a:r>
              <a:rPr lang="zh-CN" altLang="en-US" dirty="0"/>
              <a:t>和 </a:t>
            </a:r>
            <a:r>
              <a:rPr lang="en" altLang="zh-CN" dirty="0"/>
              <a:t>decoder prompt</a:t>
            </a:r>
            <a:r>
              <a:rPr lang="zh-CN" altLang="en" dirty="0"/>
              <a:t>，</a:t>
            </a:r>
            <a:r>
              <a:rPr lang="zh-CN" altLang="en-US" dirty="0"/>
              <a:t>每一部分都需要分别进行处理。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" altLang="zh-CN" dirty="0" err="1"/>
              <a:t>process_encoder_decoder_prompt</a:t>
            </a:r>
            <a:r>
              <a:rPr lang="en" altLang="zh-CN" dirty="0"/>
              <a:t> </a:t>
            </a:r>
            <a:r>
              <a:rPr lang="zh-CN" altLang="en-US" dirty="0"/>
              <a:t>是专门为 </a:t>
            </a:r>
            <a:r>
              <a:rPr lang="en" altLang="zh-CN" dirty="0"/>
              <a:t>encoder-decoder </a:t>
            </a:r>
            <a:r>
              <a:rPr lang="zh-CN" altLang="en-US" dirty="0"/>
              <a:t>模型设计的，它能够处理同时包含编码器和解码器的 </a:t>
            </a:r>
            <a:r>
              <a:rPr lang="en" altLang="zh-CN" dirty="0"/>
              <a:t>prompt</a:t>
            </a:r>
            <a:r>
              <a:rPr lang="zh-CN" altLang="e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918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F39D77-63A4-62FE-0B90-C17476F7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add_request</a:t>
            </a:r>
            <a:r>
              <a:rPr lang="zh-CN" altLang="en-US" dirty="0"/>
              <a:t> </a:t>
            </a:r>
            <a:r>
              <a:rPr lang="en-US" altLang="zh-CN" dirty="0"/>
              <a:t>Step2</a:t>
            </a:r>
            <a:r>
              <a:rPr lang="zh-CN" altLang="en-US" dirty="0"/>
              <a:t>：</a:t>
            </a:r>
            <a:r>
              <a:rPr lang="en" altLang="zh-CN" dirty="0"/>
              <a:t> </a:t>
            </a:r>
            <a:r>
              <a:rPr lang="en" altLang="zh-CN" dirty="0" err="1"/>
              <a:t>InputPreprocessor</a:t>
            </a:r>
            <a:r>
              <a:rPr lang="zh-CN" altLang="en" dirty="0"/>
              <a:t>执行</a:t>
            </a:r>
            <a:r>
              <a:rPr lang="zh-CN" altLang="en-US" dirty="0"/>
              <a:t>预处理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59C4CD8-0871-A31A-6B95-13E76D6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_</a:t>
            </a:r>
            <a:r>
              <a:rPr lang="en" altLang="zh-CN" dirty="0" err="1"/>
              <a:t>tokenize_prompt</a:t>
            </a:r>
            <a:r>
              <a:rPr lang="zh-CN" altLang="en-US" dirty="0"/>
              <a:t>：分词器（</a:t>
            </a:r>
            <a:r>
              <a:rPr lang="en" altLang="zh-CN" dirty="0"/>
              <a:t>tokenizer</a:t>
            </a:r>
            <a:r>
              <a:rPr lang="zh-CN" altLang="en" dirty="0"/>
              <a:t>）</a:t>
            </a:r>
            <a:r>
              <a:rPr lang="zh-CN" altLang="en-US" dirty="0"/>
              <a:t>负责将文本形式的 </a:t>
            </a:r>
            <a:r>
              <a:rPr lang="en" altLang="zh-CN" dirty="0"/>
              <a:t>prompt </a:t>
            </a:r>
            <a:r>
              <a:rPr lang="zh-CN" altLang="en-US" dirty="0"/>
              <a:t>转换为 </a:t>
            </a:r>
            <a:r>
              <a:rPr lang="en" altLang="zh-CN" dirty="0"/>
              <a:t>token </a:t>
            </a:r>
            <a:r>
              <a:rPr lang="zh-CN" altLang="en-US" dirty="0"/>
              <a:t>序列，供模型使用</a:t>
            </a:r>
          </a:p>
        </p:txBody>
      </p:sp>
    </p:spTree>
    <p:extLst>
      <p:ext uri="{BB962C8B-B14F-4D97-AF65-F5344CB8AC3E}">
        <p14:creationId xmlns:p14="http://schemas.microsoft.com/office/powerpoint/2010/main" val="338411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FF39D77-63A4-62FE-0B90-C17476F7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add_request</a:t>
            </a:r>
            <a:r>
              <a:rPr lang="zh-CN" altLang="en-US" dirty="0"/>
              <a:t> </a:t>
            </a:r>
            <a:r>
              <a:rPr lang="en-US" altLang="zh-CN" dirty="0"/>
              <a:t>Step3</a:t>
            </a:r>
            <a:r>
              <a:rPr lang="zh-CN" altLang="en-US" dirty="0"/>
              <a:t>：创建 </a:t>
            </a:r>
            <a:r>
              <a:rPr lang="en" altLang="zh-CN" dirty="0"/>
              <a:t>Sequence </a:t>
            </a:r>
            <a:r>
              <a:rPr lang="zh-CN" altLang="en-US" dirty="0"/>
              <a:t>和 </a:t>
            </a:r>
            <a:r>
              <a:rPr lang="en" altLang="zh-CN" dirty="0" err="1"/>
              <a:t>SequenceGroup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59C4CD8-0871-A31A-6B95-13E76D6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输入预处理完成后，</a:t>
            </a:r>
            <a:r>
              <a:rPr lang="en-US" altLang="zh-CN" dirty="0"/>
              <a:t>_</a:t>
            </a:r>
            <a:r>
              <a:rPr lang="en" altLang="zh-CN" dirty="0" err="1"/>
              <a:t>add_processed_request</a:t>
            </a:r>
            <a:r>
              <a:rPr lang="en" altLang="zh-CN" dirty="0"/>
              <a:t> </a:t>
            </a:r>
            <a:r>
              <a:rPr lang="zh-CN" altLang="en-US" dirty="0"/>
              <a:t>中会将处理后的输入转换为 </a:t>
            </a:r>
            <a:r>
              <a:rPr lang="en" altLang="zh-CN" dirty="0"/>
              <a:t>Sequence </a:t>
            </a:r>
            <a:r>
              <a:rPr lang="zh-CN" altLang="en-US" dirty="0"/>
              <a:t>或 </a:t>
            </a:r>
            <a:r>
              <a:rPr lang="en" altLang="zh-CN" dirty="0" err="1"/>
              <a:t>SequenceGroup</a:t>
            </a:r>
            <a:r>
              <a:rPr lang="en" altLang="zh-CN" dirty="0"/>
              <a:t> 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" altLang="zh-CN" dirty="0"/>
              <a:t>Sequence </a:t>
            </a:r>
            <a:r>
              <a:rPr lang="zh-CN" altLang="en-US" dirty="0"/>
              <a:t>是对每一个请求输入的具体表示，包含了输入的 </a:t>
            </a:r>
            <a:r>
              <a:rPr lang="en" altLang="zh-CN" dirty="0"/>
              <a:t>token </a:t>
            </a:r>
            <a:r>
              <a:rPr lang="zh-CN" altLang="en-US" dirty="0"/>
              <a:t>序列、解码器状态（如 </a:t>
            </a:r>
            <a:r>
              <a:rPr lang="en" altLang="zh-CN" dirty="0"/>
              <a:t>KV </a:t>
            </a:r>
            <a:r>
              <a:rPr lang="zh-CN" altLang="en-US" dirty="0"/>
              <a:t>缓存）等信息。</a:t>
            </a:r>
            <a:endParaRPr lang="en-US" altLang="zh-CN" dirty="0"/>
          </a:p>
          <a:p>
            <a:r>
              <a:rPr lang="en" altLang="zh-CN" dirty="0" err="1"/>
              <a:t>SequenceGroup</a:t>
            </a:r>
            <a:r>
              <a:rPr lang="en" altLang="zh-CN" dirty="0"/>
              <a:t> </a:t>
            </a:r>
            <a:r>
              <a:rPr lang="zh-CN" altLang="en-US" dirty="0"/>
              <a:t>表示的是多个 </a:t>
            </a:r>
            <a:r>
              <a:rPr lang="en" altLang="zh-CN" dirty="0"/>
              <a:t>Sequence </a:t>
            </a:r>
            <a:r>
              <a:rPr lang="zh-CN" altLang="en-US" dirty="0"/>
              <a:t>的集合，通常是因为这些 </a:t>
            </a:r>
            <a:r>
              <a:rPr lang="en" altLang="zh-CN" dirty="0"/>
              <a:t>Sequence </a:t>
            </a:r>
            <a:r>
              <a:rPr lang="zh-CN" altLang="en-US" dirty="0"/>
              <a:t>共享相同的采样参数（如温度、采样策略等）以及优先级调度策略（如 </a:t>
            </a:r>
            <a:r>
              <a:rPr lang="en" altLang="zh-CN" dirty="0"/>
              <a:t>priority</a:t>
            </a:r>
            <a:r>
              <a:rPr lang="zh-CN" altLang="en" dirty="0"/>
              <a:t>）。</a:t>
            </a:r>
            <a:r>
              <a:rPr lang="en" altLang="zh-CN" dirty="0" err="1"/>
              <a:t>SequenceGroup</a:t>
            </a:r>
            <a:r>
              <a:rPr lang="en" altLang="zh-CN" dirty="0"/>
              <a:t> </a:t>
            </a:r>
            <a:r>
              <a:rPr lang="zh-CN" altLang="en-US" dirty="0"/>
              <a:t>的创建是通过 </a:t>
            </a:r>
            <a:r>
              <a:rPr lang="en-US" altLang="zh-CN" dirty="0"/>
              <a:t>_</a:t>
            </a:r>
            <a:r>
              <a:rPr lang="en" altLang="zh-CN" dirty="0" err="1"/>
              <a:t>create_sequence_group_with_sampling</a:t>
            </a:r>
            <a:r>
              <a:rPr lang="en" altLang="zh-CN" dirty="0"/>
              <a:t> </a:t>
            </a:r>
            <a:r>
              <a:rPr lang="zh-CN" altLang="en-US" dirty="0"/>
              <a:t>或 </a:t>
            </a:r>
            <a:r>
              <a:rPr lang="en-US" altLang="zh-CN" dirty="0"/>
              <a:t>_</a:t>
            </a:r>
            <a:r>
              <a:rPr lang="en" altLang="zh-CN" dirty="0" err="1"/>
              <a:t>create_sequence_group_with_pooling</a:t>
            </a:r>
            <a:r>
              <a:rPr lang="en" altLang="zh-CN" dirty="0"/>
              <a:t> </a:t>
            </a:r>
            <a:r>
              <a:rPr lang="zh-CN" altLang="en-US" dirty="0"/>
              <a:t>方法完成的，具体取决于是否采用采样策略或者池化策略。</a:t>
            </a:r>
          </a:p>
        </p:txBody>
      </p:sp>
    </p:spTree>
    <p:extLst>
      <p:ext uri="{BB962C8B-B14F-4D97-AF65-F5344CB8AC3E}">
        <p14:creationId xmlns:p14="http://schemas.microsoft.com/office/powerpoint/2010/main" val="261169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6095FC-F018-823C-53B2-808A92CD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深入 </a:t>
            </a:r>
            <a:r>
              <a:rPr lang="en" altLang="zh-CN" dirty="0" err="1"/>
              <a:t>SequenceGroup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1A37C24-BC93-4910-619C-1D59D157B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NLP</a:t>
            </a:r>
            <a:r>
              <a:rPr lang="zh-CN" altLang="en-US" dirty="0"/>
              <a:t> 任务中，经常需要一个 </a:t>
            </a:r>
            <a:r>
              <a:rPr lang="en" altLang="zh-CN" dirty="0"/>
              <a:t>prompt </a:t>
            </a:r>
            <a:r>
              <a:rPr lang="zh-CN" altLang="en-US" dirty="0"/>
              <a:t>生成多个不同 </a:t>
            </a:r>
            <a:r>
              <a:rPr lang="en" altLang="zh-CN" dirty="0"/>
              <a:t>outputs</a:t>
            </a:r>
            <a:r>
              <a:rPr lang="zh-CN" altLang="en" dirty="0"/>
              <a:t>。</a:t>
            </a:r>
            <a:r>
              <a:rPr lang="zh-CN" altLang="en-US" dirty="0"/>
              <a:t>如给定一个问题，可能想要生成多个回答，或者在文本生成中提供不同句子结尾：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多样性：输出不同结果，以便选择最适合。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批量推理：为提高效率，批量生成多个候选输出，这样可以一次满足多个需求。</a:t>
            </a:r>
          </a:p>
          <a:p>
            <a:endParaRPr lang="en" altLang="zh-CN" dirty="0"/>
          </a:p>
          <a:p>
            <a:r>
              <a:rPr lang="en" altLang="zh-CN" dirty="0" err="1"/>
              <a:t>SequenceGroup</a:t>
            </a:r>
            <a:r>
              <a:rPr lang="zh-CN" altLang="en-US" dirty="0"/>
              <a:t>（</a:t>
            </a:r>
            <a:r>
              <a:rPr lang="en-US" altLang="zh-CN" dirty="0"/>
              <a:t> 1 </a:t>
            </a:r>
            <a:r>
              <a:rPr lang="zh-CN" altLang="en-US" dirty="0"/>
              <a:t>个 </a:t>
            </a:r>
            <a:r>
              <a:rPr lang="en" altLang="zh-CN" dirty="0"/>
              <a:t>prompt -&gt; </a:t>
            </a:r>
            <a:r>
              <a:rPr lang="zh-CN" altLang="en-US" dirty="0"/>
              <a:t>多个 </a:t>
            </a:r>
            <a:r>
              <a:rPr lang="en" altLang="zh-CN" dirty="0"/>
              <a:t>outputs </a:t>
            </a:r>
            <a:r>
              <a:rPr lang="zh-CN" altLang="en-US" dirty="0"/>
              <a:t>）容器。包含一组 </a:t>
            </a:r>
            <a:r>
              <a:rPr lang="en" altLang="zh-CN" dirty="0"/>
              <a:t>prompt -&gt; output</a:t>
            </a:r>
            <a:r>
              <a:rPr lang="zh-CN" altLang="en-US" dirty="0"/>
              <a:t> 序列，每个 </a:t>
            </a:r>
            <a:r>
              <a:rPr lang="en" altLang="zh-CN" dirty="0"/>
              <a:t>seq </a:t>
            </a:r>
            <a:r>
              <a:rPr lang="zh-CN" altLang="en-US" dirty="0"/>
              <a:t>会在推理过程中经历不同状态（</a:t>
            </a:r>
            <a:r>
              <a:rPr lang="en" altLang="zh-CN" dirty="0"/>
              <a:t>status</a:t>
            </a:r>
            <a:r>
              <a:rPr lang="zh-CN" altLang="en" dirty="0"/>
              <a:t>）。</a:t>
            </a:r>
            <a:r>
              <a:rPr lang="en-US" altLang="zh-CN" dirty="0"/>
              <a:t>status</a:t>
            </a:r>
            <a:r>
              <a:rPr lang="zh-CN" altLang="en-US" dirty="0"/>
              <a:t> 为调度器提供关键信息，把多个生成任务（</a:t>
            </a:r>
            <a:r>
              <a:rPr lang="en" altLang="zh-CN" dirty="0"/>
              <a:t>seq</a:t>
            </a:r>
            <a:r>
              <a:rPr lang="zh-CN" altLang="en" dirty="0"/>
              <a:t>）</a:t>
            </a:r>
            <a:r>
              <a:rPr lang="zh-CN" altLang="en-US" dirty="0"/>
              <a:t>打包在一起，从而让系统知道这些 </a:t>
            </a:r>
            <a:r>
              <a:rPr lang="en" altLang="zh-CN" dirty="0"/>
              <a:t>seq </a:t>
            </a:r>
            <a:r>
              <a:rPr lang="zh-CN" altLang="en-US" dirty="0"/>
              <a:t>是由同一个 </a:t>
            </a:r>
            <a:r>
              <a:rPr lang="en" altLang="zh-CN" dirty="0"/>
              <a:t>prompt </a:t>
            </a:r>
            <a:r>
              <a:rPr lang="zh-CN" altLang="en-US" dirty="0"/>
              <a:t>产生。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72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bg1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小结</a:t>
            </a:r>
            <a:endParaRPr lang="en" altLang="zh-CN" sz="9600" b="1" dirty="0">
              <a:solidFill>
                <a:schemeClr val="bg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5951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892804F-513B-5235-3513-5101CD55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B67262B-E233-1871-F1CB-70A0F7016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分析了 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的输入预处理过程，包括用户请求的解析、分词、序列和序列组的创建。</a:t>
            </a:r>
            <a:endParaRPr lang="en-US" altLang="zh-CN" dirty="0"/>
          </a:p>
          <a:p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的输入预处理是一个复杂过程，需要处理多种类型输入，并将其转换为模型可理解格式。</a:t>
            </a:r>
          </a:p>
        </p:txBody>
      </p:sp>
      <p:pic>
        <p:nvPicPr>
          <p:cNvPr id="8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BAA21BFA-B39E-317E-84CC-34148C51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69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7C8E4-3300-3D16-A2AB-A8E87EE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E4546-93BE-FFEA-8EC9-B7100A43D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432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https://www.omrimallis.com/posts/understanding-how-llm-inference-works-with-llama-cpp/</a:t>
            </a:r>
            <a:endParaRPr kumimoji="1" lang="en" altLang="zh-CN" dirty="0">
              <a:solidFill>
                <a:srgbClr val="0432FF"/>
              </a:solidFill>
            </a:endParaRPr>
          </a:p>
          <a:p>
            <a:r>
              <a:rPr kumimoji="1" lang="en" altLang="zh-CN" dirty="0">
                <a:solidFill>
                  <a:srgbClr val="0432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https://www.databricks.com/blog/</a:t>
            </a:r>
            <a:r>
              <a:rPr kumimoji="1" lang="en" altLang="zh-CN" dirty="0">
                <a:solidFill>
                  <a:srgbClr val="0432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llm-inference-performance-engineering-best-practices</a:t>
            </a:r>
            <a:endParaRPr kumimoji="1" lang="en" altLang="zh-CN" dirty="0">
              <a:solidFill>
                <a:srgbClr val="0432FF"/>
              </a:solidFill>
            </a:endParaRPr>
          </a:p>
          <a:p>
            <a:r>
              <a:rPr kumimoji="1" lang="en" altLang="zh-CN" dirty="0">
                <a:solidFill>
                  <a:srgbClr val="0432FF"/>
                </a:solidFill>
              </a:rPr>
              <a:t>SARATHI: Efficient LLM Inference by Piggybacking Decodes with Chunked Prefills</a:t>
            </a:r>
          </a:p>
          <a:p>
            <a:r>
              <a:rPr kumimoji="1" lang="en" altLang="zh-CN" dirty="0">
                <a:solidFill>
                  <a:srgbClr val="0432FF"/>
                </a:solidFill>
                <a:hlinkClick r:id="rId5"/>
              </a:rPr>
              <a:t>https://github.com/PaddleJitLab/CUDATutorial/blob/develop/docs/16_vllm_source_code/02_preprocess_before_scheduler.md</a:t>
            </a:r>
            <a:endParaRPr kumimoji="1" lang="en" altLang="zh-CN" dirty="0">
              <a:solidFill>
                <a:srgbClr val="0432FF"/>
              </a:solidFill>
            </a:endParaRPr>
          </a:p>
          <a:p>
            <a:r>
              <a:rPr kumimoji="1" lang="en" altLang="zh-CN" dirty="0">
                <a:solidFill>
                  <a:srgbClr val="0432FF"/>
                </a:solidFill>
                <a:hlinkClick r:id="rId6"/>
              </a:rPr>
              <a:t>https://github.com/vllm-project/vllm/blob/main/docs/source/getting_started/quickstart</a:t>
            </a:r>
            <a:r>
              <a:rPr kumimoji="1" lang="en" altLang="zh-CN">
                <a:solidFill>
                  <a:srgbClr val="0432FF"/>
                </a:solidFill>
                <a:hlinkClick r:id="rId6"/>
              </a:rPr>
              <a:t>.md</a:t>
            </a:r>
            <a:endParaRPr kumimoji="1" lang="en" altLang="zh-CN" dirty="0">
              <a:solidFill>
                <a:srgbClr val="0432FF"/>
              </a:solidFill>
            </a:endParaRPr>
          </a:p>
          <a:p>
            <a:r>
              <a:rPr kumimoji="1" lang="en" altLang="zh-CN" dirty="0">
                <a:solidFill>
                  <a:srgbClr val="0432FF"/>
                </a:solidFill>
                <a:hlinkClick r:id="rId7"/>
              </a:rPr>
              <a:t>https://zhuanlan.zhihu.com/p/692540949</a:t>
            </a:r>
            <a:endParaRPr kumimoji="1" lang="en" altLang="zh-CN" dirty="0">
              <a:solidFill>
                <a:srgbClr val="0432FF"/>
              </a:solidFill>
            </a:endParaRPr>
          </a:p>
          <a:p>
            <a:endParaRPr kumimoji="1" lang="en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2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BA3EBE-2280-60FA-B19B-0073E96B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6" y="522790"/>
            <a:ext cx="10963473" cy="589191"/>
          </a:xfrm>
        </p:spPr>
        <p:txBody>
          <a:bodyPr>
            <a:normAutofit/>
          </a:bodyPr>
          <a:lstStyle/>
          <a:p>
            <a:r>
              <a:rPr lang="zh-CN" altLang="en-US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839DD-397C-F427-9006-90BE08155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6" y="1246909"/>
            <a:ext cx="10963473" cy="5108171"/>
          </a:xfrm>
        </p:spPr>
        <p:txBody>
          <a:bodyPr anchor="t"/>
          <a:lstStyle/>
          <a:p>
            <a:pPr marL="9525" indent="0"/>
            <a:r>
              <a:rPr lang="en" altLang="zh-CN" dirty="0"/>
              <a:t> 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" dirty="0"/>
              <a:t>整体</a:t>
            </a:r>
            <a:r>
              <a:rPr lang="zh-CN" altLang="en-US" dirty="0"/>
              <a:t>架构中，有一个调度器模块，负责决定每个推理阶段的任务调度。调度器主要负责选择哪些数据需要送到模型去推理。本节先介绍调度前的准备工作，主要是输入的预处理以及把输入合并成 </a:t>
            </a:r>
            <a:r>
              <a:rPr lang="en" altLang="zh-CN" dirty="0" err="1"/>
              <a:t>SequenceGroup</a:t>
            </a:r>
            <a:r>
              <a:rPr lang="en" altLang="zh-CN" dirty="0"/>
              <a:t> </a:t>
            </a:r>
            <a:r>
              <a:rPr lang="zh-CN" altLang="en-US" dirty="0"/>
              <a:t>的过程。</a:t>
            </a:r>
            <a:endParaRPr lang="en-US" altLang="zh-CN" dirty="0"/>
          </a:p>
          <a:p>
            <a:pPr marL="9525" indent="0"/>
            <a:endParaRPr lang="en-US" altLang="zh-CN" dirty="0"/>
          </a:p>
          <a:p>
            <a:pPr marL="466725" indent="-457200">
              <a:buFont typeface="+mj-lt"/>
              <a:buAutoNum type="arabicPeriod"/>
            </a:pPr>
            <a:r>
              <a:rPr lang="en-US" altLang="zh-CN" sz="2800" dirty="0"/>
              <a:t>LLM</a:t>
            </a:r>
            <a:r>
              <a:rPr lang="zh-CN" altLang="en-US" sz="2800" dirty="0"/>
              <a:t> 外层接口</a:t>
            </a:r>
            <a:endParaRPr lang="en-US" altLang="zh-CN" sz="2800" dirty="0"/>
          </a:p>
          <a:p>
            <a:pPr marL="466725" indent="-457200">
              <a:buFont typeface="+mj-lt"/>
              <a:buAutoNum type="arabicPeriod"/>
            </a:pPr>
            <a:r>
              <a:rPr lang="en-US" altLang="zh-CN" sz="2800" dirty="0"/>
              <a:t> </a:t>
            </a:r>
            <a:r>
              <a:rPr lang="en-US" altLang="zh-CN" sz="2800" dirty="0" err="1"/>
              <a:t>Generater</a:t>
            </a:r>
            <a:r>
              <a:rPr lang="zh-CN" altLang="en-US" sz="2800" dirty="0"/>
              <a:t> 函数</a:t>
            </a:r>
            <a:endParaRPr lang="en-US" altLang="zh-CN" sz="2800" dirty="0"/>
          </a:p>
          <a:p>
            <a:pPr marL="466725" indent="-457200">
              <a:buFont typeface="+mj-lt"/>
              <a:buAutoNum type="arabicPeriod"/>
            </a:pPr>
            <a:r>
              <a:rPr lang="en-US" altLang="zh-CN" sz="2800" dirty="0"/>
              <a:t> LLM</a:t>
            </a:r>
            <a:r>
              <a:rPr lang="zh-CN" altLang="en-US" sz="2800" dirty="0"/>
              <a:t> </a:t>
            </a:r>
            <a:r>
              <a:rPr lang="en-US" altLang="zh-CN" sz="2800" dirty="0" err="1"/>
              <a:t>ENgine</a:t>
            </a:r>
            <a:endParaRPr lang="zh-CN" altLang="en-US" sz="2800" dirty="0"/>
          </a:p>
        </p:txBody>
      </p:sp>
      <p:pic>
        <p:nvPicPr>
          <p:cNvPr id="2" name="Google Shape;248;p29">
            <a:extLst>
              <a:ext uri="{FF2B5EF4-FFF2-40B4-BE49-F238E27FC236}">
                <a16:creationId xmlns:a16="http://schemas.microsoft.com/office/drawing/2014/main" id="{52CF5517-8B0A-3A1F-C960-9A55C1D2A8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26525" y="4590746"/>
            <a:ext cx="1744465" cy="1744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506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sz="9600" b="1" dirty="0">
                <a:solidFill>
                  <a:schemeClr val="tx2"/>
                </a:solidFill>
                <a:latin typeface="+mj-ea"/>
                <a:ea typeface="+mj-ea"/>
              </a:rPr>
              <a:t>LLM</a:t>
            </a:r>
            <a:r>
              <a:rPr lang="zh-CN" altLang="en-US" sz="9600" b="1" dirty="0">
                <a:solidFill>
                  <a:schemeClr val="tx2"/>
                </a:solidFill>
                <a:latin typeface="+mj-ea"/>
                <a:ea typeface="+mj-ea"/>
              </a:rPr>
              <a:t> 外层接口</a:t>
            </a:r>
            <a:endParaRPr lang="en" altLang="zh-CN" sz="9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>
            <a:extLst>
              <a:ext uri="{FF2B5EF4-FFF2-40B4-BE49-F238E27FC236}">
                <a16:creationId xmlns:a16="http://schemas.microsoft.com/office/drawing/2014/main" id="{2464C2FA-3738-3175-C962-A75AE34D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Lexend" pitchFamily="2" charset="0"/>
              </a:rPr>
              <a:t>User Interface</a:t>
            </a:r>
            <a:endParaRPr lang="zh-CN" altLang="en-US" dirty="0"/>
          </a:p>
        </p:txBody>
      </p:sp>
      <p:sp>
        <p:nvSpPr>
          <p:cNvPr id="4" name="Google Shape;254;p30">
            <a:extLst>
              <a:ext uri="{FF2B5EF4-FFF2-40B4-BE49-F238E27FC236}">
                <a16:creationId xmlns:a16="http://schemas.microsoft.com/office/drawing/2014/main" id="{368F9718-77AB-3915-BB9C-D9608EB49ED6}"/>
              </a:ext>
            </a:extLst>
          </p:cNvPr>
          <p:cNvSpPr txBox="1">
            <a:spLocks/>
          </p:cNvSpPr>
          <p:nvPr/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2500" lnSpcReduction="20000"/>
          </a:bodyPr>
          <a:lstStyle>
            <a:lvl1pPr algn="l" defTabSz="1219200" rtl="0" eaLnBrk="1" latinLnBrk="0" hangingPunct="1">
              <a:spcBef>
                <a:spcPct val="0"/>
              </a:spcBef>
              <a:buNone/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endParaRPr lang="en" dirty="0">
              <a:latin typeface="Lexend" pitchFamily="2" charset="0"/>
            </a:endParaRPr>
          </a:p>
        </p:txBody>
      </p:sp>
      <p:grpSp>
        <p:nvGrpSpPr>
          <p:cNvPr id="5" name="Google Shape;255;p30">
            <a:extLst>
              <a:ext uri="{FF2B5EF4-FFF2-40B4-BE49-F238E27FC236}">
                <a16:creationId xmlns:a16="http://schemas.microsoft.com/office/drawing/2014/main" id="{815CDA8B-59E8-EE8E-DD0E-1AE6D828FCE2}"/>
              </a:ext>
            </a:extLst>
          </p:cNvPr>
          <p:cNvGrpSpPr/>
          <p:nvPr/>
        </p:nvGrpSpPr>
        <p:grpSpPr>
          <a:xfrm>
            <a:off x="4114449" y="1922367"/>
            <a:ext cx="6918433" cy="828400"/>
            <a:chOff x="3084050" y="1441775"/>
            <a:chExt cx="5188825" cy="621300"/>
          </a:xfrm>
        </p:grpSpPr>
        <p:sp>
          <p:nvSpPr>
            <p:cNvPr id="6" name="Google Shape;256;p30">
              <a:extLst>
                <a:ext uri="{FF2B5EF4-FFF2-40B4-BE49-F238E27FC236}">
                  <a16:creationId xmlns:a16="http://schemas.microsoft.com/office/drawing/2014/main" id="{9D685D4A-303C-DCCC-56D7-151055E64075}"/>
                </a:ext>
              </a:extLst>
            </p:cNvPr>
            <p:cNvSpPr/>
            <p:nvPr/>
          </p:nvSpPr>
          <p:spPr>
            <a:xfrm>
              <a:off x="6280575" y="1441775"/>
              <a:ext cx="1992300" cy="621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LLMEngine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vllm/engine/llm_engine.py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" name="Google Shape;257;p30">
              <a:extLst>
                <a:ext uri="{FF2B5EF4-FFF2-40B4-BE49-F238E27FC236}">
                  <a16:creationId xmlns:a16="http://schemas.microsoft.com/office/drawing/2014/main" id="{C42FDBD2-9799-6E1C-89AA-1B1714B97357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>
              <a:off x="3084050" y="1752425"/>
              <a:ext cx="31965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Google Shape;259;p30">
            <a:extLst>
              <a:ext uri="{FF2B5EF4-FFF2-40B4-BE49-F238E27FC236}">
                <a16:creationId xmlns:a16="http://schemas.microsoft.com/office/drawing/2014/main" id="{2DA22B88-3730-C90D-CBAD-6489532D2DFA}"/>
              </a:ext>
            </a:extLst>
          </p:cNvPr>
          <p:cNvGrpSpPr/>
          <p:nvPr/>
        </p:nvGrpSpPr>
        <p:grpSpPr>
          <a:xfrm>
            <a:off x="4225649" y="2336534"/>
            <a:ext cx="4150833" cy="2697100"/>
            <a:chOff x="3167450" y="1752400"/>
            <a:chExt cx="3113125" cy="2022825"/>
          </a:xfrm>
        </p:grpSpPr>
        <p:cxnSp>
          <p:nvCxnSpPr>
            <p:cNvPr id="9" name="Google Shape;260;p30">
              <a:extLst>
                <a:ext uri="{FF2B5EF4-FFF2-40B4-BE49-F238E27FC236}">
                  <a16:creationId xmlns:a16="http://schemas.microsoft.com/office/drawing/2014/main" id="{9ABDBA37-2171-464D-337F-360858F628C3}"/>
                </a:ext>
              </a:extLst>
            </p:cNvPr>
            <p:cNvCxnSpPr>
              <a:stCxn id="11" idx="3"/>
              <a:endCxn id="6" idx="1"/>
            </p:cNvCxnSpPr>
            <p:nvPr/>
          </p:nvCxnSpPr>
          <p:spPr>
            <a:xfrm rot="10800000" flipH="1">
              <a:off x="5887275" y="1752400"/>
              <a:ext cx="393300" cy="1506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262;p30">
              <a:extLst>
                <a:ext uri="{FF2B5EF4-FFF2-40B4-BE49-F238E27FC236}">
                  <a16:creationId xmlns:a16="http://schemas.microsoft.com/office/drawing/2014/main" id="{52AF7A4C-BE48-A380-1A66-269B676DC6C7}"/>
                </a:ext>
              </a:extLst>
            </p:cNvPr>
            <p:cNvGrpSpPr/>
            <p:nvPr/>
          </p:nvGrpSpPr>
          <p:grpSpPr>
            <a:xfrm>
              <a:off x="3167450" y="2865050"/>
              <a:ext cx="2719825" cy="910175"/>
              <a:chOff x="3167450" y="2865050"/>
              <a:chExt cx="2719825" cy="910175"/>
            </a:xfrm>
          </p:grpSpPr>
          <p:sp>
            <p:nvSpPr>
              <p:cNvPr id="11" name="Google Shape;261;p30">
                <a:extLst>
                  <a:ext uri="{FF2B5EF4-FFF2-40B4-BE49-F238E27FC236}">
                    <a16:creationId xmlns:a16="http://schemas.microsoft.com/office/drawing/2014/main" id="{3E692FD5-0CA3-596F-36EA-6F050D81AF9A}"/>
                  </a:ext>
                </a:extLst>
              </p:cNvPr>
              <p:cNvSpPr/>
              <p:nvPr/>
            </p:nvSpPr>
            <p:spPr>
              <a:xfrm>
                <a:off x="3697575" y="2948050"/>
                <a:ext cx="2189700" cy="6213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>
                    <a:latin typeface="Lexend" pitchFamily="2" charset="0"/>
                    <a:ea typeface="Consolas"/>
                    <a:cs typeface="Consolas"/>
                    <a:sym typeface="Consolas"/>
                  </a:rPr>
                  <a:t>AsyncLLMEngine</a:t>
                </a:r>
                <a:endParaRPr>
                  <a:latin typeface="Lexend" pitchFamily="2" charset="0"/>
                  <a:ea typeface="Consolas"/>
                  <a:cs typeface="Consolas"/>
                  <a:sym typeface="Consolas"/>
                </a:endParaRPr>
              </a:p>
              <a:p>
                <a:pPr algn="ctr"/>
                <a:r>
                  <a:rPr lang="en" sz="1000">
                    <a:latin typeface="Lexend" pitchFamily="2" charset="0"/>
                    <a:ea typeface="Consolas"/>
                    <a:cs typeface="Consolas"/>
                    <a:sym typeface="Consolas"/>
                  </a:rPr>
                  <a:t>vllm/engine/async_llm_engine.py</a:t>
                </a:r>
                <a:endParaRPr sz="1000">
                  <a:latin typeface="Lexend" pitchFamily="2" charset="0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12" name="Google Shape;263;p30">
                <a:extLst>
                  <a:ext uri="{FF2B5EF4-FFF2-40B4-BE49-F238E27FC236}">
                    <a16:creationId xmlns:a16="http://schemas.microsoft.com/office/drawing/2014/main" id="{7C09C9BE-2991-732B-A235-E1598E352ECD}"/>
                  </a:ext>
                </a:extLst>
              </p:cNvPr>
              <p:cNvCxnSpPr>
                <a:stCxn id="28" idx="3"/>
                <a:endCxn id="11" idx="1"/>
              </p:cNvCxnSpPr>
              <p:nvPr/>
            </p:nvCxnSpPr>
            <p:spPr>
              <a:xfrm>
                <a:off x="3167450" y="2865050"/>
                <a:ext cx="530100" cy="393600"/>
              </a:xfrm>
              <a:prstGeom prst="bentConnector3">
                <a:avLst>
                  <a:gd name="adj1" fmla="val 5000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265;p30">
                <a:extLst>
                  <a:ext uri="{FF2B5EF4-FFF2-40B4-BE49-F238E27FC236}">
                    <a16:creationId xmlns:a16="http://schemas.microsoft.com/office/drawing/2014/main" id="{532753E3-6F56-7967-FC87-EB373EDB6AD3}"/>
                  </a:ext>
                </a:extLst>
              </p:cNvPr>
              <p:cNvCxnSpPr>
                <a:stCxn id="29" idx="3"/>
                <a:endCxn id="11" idx="1"/>
              </p:cNvCxnSpPr>
              <p:nvPr/>
            </p:nvCxnSpPr>
            <p:spPr>
              <a:xfrm rot="10800000" flipH="1">
                <a:off x="3167450" y="3258625"/>
                <a:ext cx="530100" cy="516600"/>
              </a:xfrm>
              <a:prstGeom prst="bentConnector3">
                <a:avLst>
                  <a:gd name="adj1" fmla="val 5000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" name="Google Shape;267;p30">
            <a:extLst>
              <a:ext uri="{FF2B5EF4-FFF2-40B4-BE49-F238E27FC236}">
                <a16:creationId xmlns:a16="http://schemas.microsoft.com/office/drawing/2014/main" id="{E6FE7821-D277-1C0E-3350-8B3B0146AC40}"/>
              </a:ext>
            </a:extLst>
          </p:cNvPr>
          <p:cNvGrpSpPr/>
          <p:nvPr/>
        </p:nvGrpSpPr>
        <p:grpSpPr>
          <a:xfrm>
            <a:off x="351866" y="1298775"/>
            <a:ext cx="11498115" cy="4602251"/>
            <a:chOff x="262114" y="974081"/>
            <a:chExt cx="8623586" cy="3451688"/>
          </a:xfrm>
        </p:grpSpPr>
        <p:cxnSp>
          <p:nvCxnSpPr>
            <p:cNvPr id="15" name="Google Shape;268;p30">
              <a:extLst>
                <a:ext uri="{FF2B5EF4-FFF2-40B4-BE49-F238E27FC236}">
                  <a16:creationId xmlns:a16="http://schemas.microsoft.com/office/drawing/2014/main" id="{E426A3B8-F0CD-CB4C-3A10-CB21F8DDA040}"/>
                </a:ext>
              </a:extLst>
            </p:cNvPr>
            <p:cNvCxnSpPr/>
            <p:nvPr/>
          </p:nvCxnSpPr>
          <p:spPr>
            <a:xfrm>
              <a:off x="295200" y="2399413"/>
              <a:ext cx="859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269;p30">
              <a:extLst>
                <a:ext uri="{FF2B5EF4-FFF2-40B4-BE49-F238E27FC236}">
                  <a16:creationId xmlns:a16="http://schemas.microsoft.com/office/drawing/2014/main" id="{72C5E8A7-3E0A-41FB-8B91-A1574BD235A3}"/>
                </a:ext>
              </a:extLst>
            </p:cNvPr>
            <p:cNvSpPr txBox="1"/>
            <p:nvPr/>
          </p:nvSpPr>
          <p:spPr>
            <a:xfrm rot="-5400000">
              <a:off x="-237986" y="1474181"/>
              <a:ext cx="1393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Synchronous</a:t>
              </a:r>
              <a:endParaRPr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" name="Google Shape;270;p30">
              <a:extLst>
                <a:ext uri="{FF2B5EF4-FFF2-40B4-BE49-F238E27FC236}">
                  <a16:creationId xmlns:a16="http://schemas.microsoft.com/office/drawing/2014/main" id="{27150DAA-D58F-8F6E-A959-7F84F9D05417}"/>
                </a:ext>
              </a:extLst>
            </p:cNvPr>
            <p:cNvSpPr txBox="1"/>
            <p:nvPr/>
          </p:nvSpPr>
          <p:spPr>
            <a:xfrm rot="16200000">
              <a:off x="-279945" y="3490110"/>
              <a:ext cx="1477719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Asynchronous</a:t>
              </a:r>
              <a:endParaRPr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" name="Google Shape;271;p30">
            <a:extLst>
              <a:ext uri="{FF2B5EF4-FFF2-40B4-BE49-F238E27FC236}">
                <a16:creationId xmlns:a16="http://schemas.microsoft.com/office/drawing/2014/main" id="{64815F53-D2D3-A5E6-FC34-05D760A42747}"/>
              </a:ext>
            </a:extLst>
          </p:cNvPr>
          <p:cNvGrpSpPr/>
          <p:nvPr/>
        </p:nvGrpSpPr>
        <p:grpSpPr>
          <a:xfrm>
            <a:off x="4695065" y="1014301"/>
            <a:ext cx="4775417" cy="5644033"/>
            <a:chOff x="3519512" y="760725"/>
            <a:chExt cx="3581563" cy="4233025"/>
          </a:xfrm>
        </p:grpSpPr>
        <p:cxnSp>
          <p:nvCxnSpPr>
            <p:cNvPr id="19" name="Google Shape;272;p30">
              <a:extLst>
                <a:ext uri="{FF2B5EF4-FFF2-40B4-BE49-F238E27FC236}">
                  <a16:creationId xmlns:a16="http://schemas.microsoft.com/office/drawing/2014/main" id="{A754D130-45C2-BA8D-C427-634416DC76B1}"/>
                </a:ext>
              </a:extLst>
            </p:cNvPr>
            <p:cNvCxnSpPr/>
            <p:nvPr/>
          </p:nvCxnSpPr>
          <p:spPr>
            <a:xfrm>
              <a:off x="3519512" y="1236550"/>
              <a:ext cx="0" cy="3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73;p30">
              <a:extLst>
                <a:ext uri="{FF2B5EF4-FFF2-40B4-BE49-F238E27FC236}">
                  <a16:creationId xmlns:a16="http://schemas.microsoft.com/office/drawing/2014/main" id="{B898D2BA-7136-8A4A-88C4-B874CEF7912E}"/>
                </a:ext>
              </a:extLst>
            </p:cNvPr>
            <p:cNvSpPr txBox="1"/>
            <p:nvPr/>
          </p:nvSpPr>
          <p:spPr>
            <a:xfrm>
              <a:off x="4990575" y="760725"/>
              <a:ext cx="2110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  <a:t>Developer Interface</a:t>
              </a:r>
              <a:b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</a:b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vllm</a:t>
              </a:r>
              <a:r>
                <a:rPr lang="en" sz="1050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/engine</a:t>
              </a:r>
              <a:endParaRPr sz="2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1" name="Google Shape;274;p30">
            <a:extLst>
              <a:ext uri="{FF2B5EF4-FFF2-40B4-BE49-F238E27FC236}">
                <a16:creationId xmlns:a16="http://schemas.microsoft.com/office/drawing/2014/main" id="{20635E32-7CCC-110D-B5EE-5801AABAD9EB}"/>
              </a:ext>
            </a:extLst>
          </p:cNvPr>
          <p:cNvGrpSpPr/>
          <p:nvPr/>
        </p:nvGrpSpPr>
        <p:grpSpPr>
          <a:xfrm>
            <a:off x="1083648" y="4345000"/>
            <a:ext cx="3848800" cy="2104800"/>
            <a:chOff x="810950" y="3258750"/>
            <a:chExt cx="2886600" cy="1578600"/>
          </a:xfrm>
        </p:grpSpPr>
        <p:cxnSp>
          <p:nvCxnSpPr>
            <p:cNvPr id="22" name="Google Shape;275;p30">
              <a:extLst>
                <a:ext uri="{FF2B5EF4-FFF2-40B4-BE49-F238E27FC236}">
                  <a16:creationId xmlns:a16="http://schemas.microsoft.com/office/drawing/2014/main" id="{CE0D5505-09DC-AD71-7506-BCC5E460A8CC}"/>
                </a:ext>
              </a:extLst>
            </p:cNvPr>
            <p:cNvCxnSpPr>
              <a:stCxn id="23" idx="3"/>
              <a:endCxn id="11" idx="1"/>
            </p:cNvCxnSpPr>
            <p:nvPr/>
          </p:nvCxnSpPr>
          <p:spPr>
            <a:xfrm rot="10800000" flipH="1">
              <a:off x="3167450" y="3258750"/>
              <a:ext cx="530100" cy="13818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76;p30">
              <a:extLst>
                <a:ext uri="{FF2B5EF4-FFF2-40B4-BE49-F238E27FC236}">
                  <a16:creationId xmlns:a16="http://schemas.microsoft.com/office/drawing/2014/main" id="{9B56BB58-E218-DB39-0F57-BC470DA8C977}"/>
                </a:ext>
              </a:extLst>
            </p:cNvPr>
            <p:cNvSpPr/>
            <p:nvPr/>
          </p:nvSpPr>
          <p:spPr>
            <a:xfrm>
              <a:off x="810950" y="4443750"/>
              <a:ext cx="2356500" cy="3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User custom server</a:t>
              </a:r>
              <a:endParaRPr sz="1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4" name="Google Shape;277;p30">
            <a:extLst>
              <a:ext uri="{FF2B5EF4-FFF2-40B4-BE49-F238E27FC236}">
                <a16:creationId xmlns:a16="http://schemas.microsoft.com/office/drawing/2014/main" id="{05D7CC7E-9052-03EE-0CA3-062D65EA49B5}"/>
              </a:ext>
            </a:extLst>
          </p:cNvPr>
          <p:cNvSpPr txBox="1"/>
          <p:nvPr/>
        </p:nvSpPr>
        <p:spPr>
          <a:xfrm>
            <a:off x="8196346" y="2806700"/>
            <a:ext cx="3998000" cy="1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add_request()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abort_request()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step() → List[ReaquestOutput]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pPr marL="243834" indent="-206582"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rPr>
              <a:t>Stream one token output for a batch of requests</a:t>
            </a:r>
            <a:endParaRPr sz="1100" i="1">
              <a:latin typeface="Lexend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278;p30">
            <a:extLst>
              <a:ext uri="{FF2B5EF4-FFF2-40B4-BE49-F238E27FC236}">
                <a16:creationId xmlns:a16="http://schemas.microsoft.com/office/drawing/2014/main" id="{09447576-F167-FC73-69BE-F744CAC7D8C3}"/>
              </a:ext>
            </a:extLst>
          </p:cNvPr>
          <p:cNvSpPr txBox="1"/>
          <p:nvPr/>
        </p:nvSpPr>
        <p:spPr>
          <a:xfrm>
            <a:off x="5034048" y="4846667"/>
            <a:ext cx="3196000" cy="1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async 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generate()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async 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abort()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+ background engine loop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</p:txBody>
      </p:sp>
      <p:grpSp>
        <p:nvGrpSpPr>
          <p:cNvPr id="26" name="Google Shape;279;p30">
            <a:extLst>
              <a:ext uri="{FF2B5EF4-FFF2-40B4-BE49-F238E27FC236}">
                <a16:creationId xmlns:a16="http://schemas.microsoft.com/office/drawing/2014/main" id="{71655988-3AEC-B405-1521-E767DB657F29}"/>
              </a:ext>
            </a:extLst>
          </p:cNvPr>
          <p:cNvGrpSpPr/>
          <p:nvPr/>
        </p:nvGrpSpPr>
        <p:grpSpPr>
          <a:xfrm>
            <a:off x="1083648" y="1014301"/>
            <a:ext cx="3142000" cy="4775547"/>
            <a:chOff x="810950" y="760725"/>
            <a:chExt cx="2356500" cy="3581660"/>
          </a:xfrm>
        </p:grpSpPr>
        <p:sp>
          <p:nvSpPr>
            <p:cNvPr id="27" name="Google Shape;258;p30">
              <a:extLst>
                <a:ext uri="{FF2B5EF4-FFF2-40B4-BE49-F238E27FC236}">
                  <a16:creationId xmlns:a16="http://schemas.microsoft.com/office/drawing/2014/main" id="{DD50084F-703F-814C-4375-0B27B42AD10A}"/>
                </a:ext>
              </a:extLst>
            </p:cNvPr>
            <p:cNvSpPr/>
            <p:nvPr/>
          </p:nvSpPr>
          <p:spPr>
            <a:xfrm>
              <a:off x="894350" y="1441775"/>
              <a:ext cx="21897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LLM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vllm/entrypoints/llm.py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" name="Google Shape;264;p30">
              <a:extLst>
                <a:ext uri="{FF2B5EF4-FFF2-40B4-BE49-F238E27FC236}">
                  <a16:creationId xmlns:a16="http://schemas.microsoft.com/office/drawing/2014/main" id="{1D1B704C-D7DC-E7AB-DA29-C0D72D91323A}"/>
                </a:ext>
              </a:extLst>
            </p:cNvPr>
            <p:cNvSpPr/>
            <p:nvPr/>
          </p:nvSpPr>
          <p:spPr>
            <a:xfrm>
              <a:off x="810950" y="2554400"/>
              <a:ext cx="23565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api_server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vllm/entrypoints/api_server.py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" name="Google Shape;266;p30">
              <a:extLst>
                <a:ext uri="{FF2B5EF4-FFF2-40B4-BE49-F238E27FC236}">
                  <a16:creationId xmlns:a16="http://schemas.microsoft.com/office/drawing/2014/main" id="{30CCFE15-AF87-7F34-F9AF-83B6E294BF0A}"/>
                </a:ext>
              </a:extLst>
            </p:cNvPr>
            <p:cNvSpPr/>
            <p:nvPr/>
          </p:nvSpPr>
          <p:spPr>
            <a:xfrm>
              <a:off x="810950" y="3464575"/>
              <a:ext cx="23565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openai_api_server</a:t>
              </a:r>
              <a:endParaRPr>
                <a:solidFill>
                  <a:schemeClr val="dk1"/>
                </a:solidFill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vllm/entrypoints/openai/api_server.py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" name="Google Shape;280;p30">
              <a:extLst>
                <a:ext uri="{FF2B5EF4-FFF2-40B4-BE49-F238E27FC236}">
                  <a16:creationId xmlns:a16="http://schemas.microsoft.com/office/drawing/2014/main" id="{4B12EF9C-D0AE-60AE-5E9C-96156EB00E82}"/>
                </a:ext>
              </a:extLst>
            </p:cNvPr>
            <p:cNvSpPr txBox="1"/>
            <p:nvPr/>
          </p:nvSpPr>
          <p:spPr>
            <a:xfrm>
              <a:off x="933950" y="760725"/>
              <a:ext cx="2110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  <a:t>End-user Interface</a:t>
              </a:r>
              <a:b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</a:b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vllm</a:t>
              </a:r>
              <a:r>
                <a:rPr lang="en" sz="1050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/</a:t>
              </a: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entrypoints</a:t>
              </a:r>
              <a:endParaRPr sz="2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" name="Google Shape;281;p30">
              <a:extLst>
                <a:ext uri="{FF2B5EF4-FFF2-40B4-BE49-F238E27FC236}">
                  <a16:creationId xmlns:a16="http://schemas.microsoft.com/office/drawing/2014/main" id="{F4FCF8FC-9BED-6AB4-77AA-B51DB5618B7D}"/>
                </a:ext>
              </a:extLst>
            </p:cNvPr>
            <p:cNvSpPr txBox="1"/>
            <p:nvPr/>
          </p:nvSpPr>
          <p:spPr>
            <a:xfrm>
              <a:off x="1180725" y="2000600"/>
              <a:ext cx="16293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Batched inference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" name="Google Shape;282;p30">
              <a:extLst>
                <a:ext uri="{FF2B5EF4-FFF2-40B4-BE49-F238E27FC236}">
                  <a16:creationId xmlns:a16="http://schemas.microsoft.com/office/drawing/2014/main" id="{59119619-115F-B5EE-33DE-C5362FCCBA56}"/>
                </a:ext>
              </a:extLst>
            </p:cNvPr>
            <p:cNvSpPr txBox="1"/>
            <p:nvPr/>
          </p:nvSpPr>
          <p:spPr>
            <a:xfrm>
              <a:off x="1076100" y="3108400"/>
              <a:ext cx="18387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Simple demo API server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" name="Google Shape;283;p30">
              <a:extLst>
                <a:ext uri="{FF2B5EF4-FFF2-40B4-BE49-F238E27FC236}">
                  <a16:creationId xmlns:a16="http://schemas.microsoft.com/office/drawing/2014/main" id="{6B103EF2-7B9C-726C-F7A0-ACC714104DDF}"/>
                </a:ext>
              </a:extLst>
            </p:cNvPr>
            <p:cNvSpPr txBox="1"/>
            <p:nvPr/>
          </p:nvSpPr>
          <p:spPr>
            <a:xfrm>
              <a:off x="894350" y="4019250"/>
              <a:ext cx="21897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OpenAI-compatible API server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38" name="内容占位符 4">
            <a:extLst>
              <a:ext uri="{FF2B5EF4-FFF2-40B4-BE49-F238E27FC236}">
                <a16:creationId xmlns:a16="http://schemas.microsoft.com/office/drawing/2014/main" id="{8B6FCC58-9CAA-B9BC-E46B-689D9647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1428" y="4619435"/>
            <a:ext cx="3305735" cy="1735328"/>
          </a:xfrm>
        </p:spPr>
        <p:txBody>
          <a:bodyPr/>
          <a:lstStyle/>
          <a:p>
            <a:r>
              <a:rPr lang="en-US" altLang="zh-CN" dirty="0">
                <a:solidFill>
                  <a:srgbClr val="4985E8"/>
                </a:solidFill>
              </a:rPr>
              <a:t>def</a:t>
            </a:r>
            <a:r>
              <a:rPr lang="zh-CN" altLang="en-US" dirty="0">
                <a:solidFill>
                  <a:srgbClr val="4985E8"/>
                </a:solidFill>
              </a:rPr>
              <a:t> </a:t>
            </a:r>
            <a:r>
              <a:rPr lang="en" altLang="zh-CN" dirty="0">
                <a:solidFill>
                  <a:srgbClr val="4985E8"/>
                </a:solidFill>
              </a:rPr>
              <a:t>_</a:t>
            </a:r>
            <a:r>
              <a:rPr lang="en" altLang="zh-CN" dirty="0" err="1">
                <a:solidFill>
                  <a:srgbClr val="4985E8"/>
                </a:solidFill>
              </a:rPr>
              <a:t>add_request</a:t>
            </a:r>
            <a:r>
              <a:rPr lang="en-US" altLang="zh-CN" dirty="0">
                <a:solidFill>
                  <a:srgbClr val="4985E8"/>
                </a:solidFill>
              </a:rPr>
              <a:t>()</a:t>
            </a:r>
            <a:endParaRPr lang="en" altLang="zh-CN" dirty="0">
              <a:solidFill>
                <a:srgbClr val="4985E8"/>
              </a:solidFill>
            </a:endParaRPr>
          </a:p>
          <a:p>
            <a:r>
              <a:rPr lang="en-US" altLang="zh-CN" dirty="0">
                <a:solidFill>
                  <a:srgbClr val="4985E8"/>
                </a:solidFill>
              </a:rPr>
              <a:t>def</a:t>
            </a:r>
            <a:r>
              <a:rPr lang="zh-CN" altLang="en-US" dirty="0">
                <a:solidFill>
                  <a:srgbClr val="4985E8"/>
                </a:solidFill>
              </a:rPr>
              <a:t> </a:t>
            </a:r>
            <a:r>
              <a:rPr lang="en" altLang="zh-CN" dirty="0">
                <a:solidFill>
                  <a:srgbClr val="4985E8"/>
                </a:solidFill>
              </a:rPr>
              <a:t>_</a:t>
            </a:r>
            <a:r>
              <a:rPr lang="en" altLang="zh-CN" dirty="0" err="1">
                <a:solidFill>
                  <a:srgbClr val="4985E8"/>
                </a:solidFill>
              </a:rPr>
              <a:t>run_engine</a:t>
            </a:r>
            <a:r>
              <a:rPr lang="en-US" altLang="zh-CN" dirty="0">
                <a:solidFill>
                  <a:srgbClr val="4985E8"/>
                </a:solidFill>
              </a:rPr>
              <a:t>()</a:t>
            </a:r>
            <a:endParaRPr lang="en" altLang="zh-CN" dirty="0">
              <a:solidFill>
                <a:srgbClr val="4985E8"/>
              </a:solidFill>
            </a:endParaRPr>
          </a:p>
          <a:p>
            <a:r>
              <a:rPr lang="en-US" altLang="zh-CN" dirty="0">
                <a:solidFill>
                  <a:srgbClr val="4985E8"/>
                </a:solidFill>
              </a:rPr>
              <a:t>def</a:t>
            </a:r>
            <a:r>
              <a:rPr lang="zh-CN" altLang="en-US" dirty="0">
                <a:solidFill>
                  <a:srgbClr val="4985E8"/>
                </a:solidFill>
              </a:rPr>
              <a:t> </a:t>
            </a:r>
            <a:r>
              <a:rPr lang="en" altLang="zh-CN" dirty="0">
                <a:solidFill>
                  <a:srgbClr val="4985E8"/>
                </a:solidFill>
              </a:rPr>
              <a:t>generate</a:t>
            </a:r>
            <a:r>
              <a:rPr lang="en-US" altLang="zh-CN" dirty="0">
                <a:solidFill>
                  <a:srgbClr val="4985E8"/>
                </a:solidFill>
              </a:rPr>
              <a:t>()</a:t>
            </a:r>
            <a:endParaRPr lang="zh-CN" altLang="en-US" dirty="0">
              <a:solidFill>
                <a:srgbClr val="498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30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874E0-A8CF-6CB8-7A95-C75D9619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class LLM</a:t>
            </a:r>
            <a:r>
              <a:rPr lang="zh-CN" altLang="en-US" dirty="0"/>
              <a:t> 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5A21A-AE78-38A2-BAE3-C7A4062ED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对外提供了 </a:t>
            </a:r>
            <a:r>
              <a:rPr lang="en" altLang="zh-CN" dirty="0" err="1"/>
              <a:t>LLMEngine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AsyncLLMEngine</a:t>
            </a:r>
            <a:r>
              <a:rPr lang="en" altLang="zh-CN" dirty="0"/>
              <a:t> 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r>
              <a:rPr lang="en" altLang="zh-CN" dirty="0" err="1"/>
              <a:t>LLMEngine</a:t>
            </a:r>
            <a:r>
              <a:rPr lang="zh-CN" altLang="en-US" dirty="0"/>
              <a:t> 用于离线推理（</a:t>
            </a:r>
            <a:r>
              <a:rPr lang="en" altLang="zh-CN" dirty="0"/>
              <a:t>offline inference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en" altLang="zh-CN" dirty="0" err="1"/>
              <a:t>AsyncLLMEngine</a:t>
            </a:r>
            <a:r>
              <a:rPr lang="zh-CN" altLang="en-US" dirty="0"/>
              <a:t> 用于在线服务（</a:t>
            </a:r>
            <a:r>
              <a:rPr lang="en" altLang="zh-CN" dirty="0"/>
              <a:t>online serving</a:t>
            </a:r>
            <a:r>
              <a:rPr lang="zh-CN" altLang="en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源码解读主要以 </a:t>
            </a:r>
            <a:r>
              <a:rPr lang="en" altLang="zh-CN" dirty="0"/>
              <a:t>LLM </a:t>
            </a:r>
            <a:r>
              <a:rPr lang="zh-CN" altLang="en-US" dirty="0"/>
              <a:t>为入口介绍 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的实现细节 </a:t>
            </a:r>
            <a:r>
              <a:rPr lang="en-US" altLang="zh-CN" dirty="0"/>
              <a:t>/</a:t>
            </a:r>
            <a:r>
              <a:rPr lang="en-US" altLang="zh-CN" dirty="0" err="1"/>
              <a:t>vllm</a:t>
            </a:r>
            <a:r>
              <a:rPr lang="en-US" altLang="zh-CN" dirty="0"/>
              <a:t>/</a:t>
            </a:r>
            <a:r>
              <a:rPr lang="en-US" altLang="zh-CN" dirty="0" err="1"/>
              <a:t>entrypoints</a:t>
            </a:r>
            <a:r>
              <a:rPr lang="en-US" altLang="zh-CN" dirty="0"/>
              <a:t>/</a:t>
            </a:r>
            <a:r>
              <a:rPr lang="en-US" altLang="zh-CN" dirty="0" err="1"/>
              <a:t>lllm.py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53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36E152-5C08-7CCA-2F02-6D968784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def generate</a:t>
            </a:r>
            <a:r>
              <a:rPr lang="zh-CN" altLang="en-US" dirty="0"/>
              <a:t> 函数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F47759-A8ED-5DBF-1FD7-0B6B5DC8D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先逐请求调用 </a:t>
            </a:r>
            <a:r>
              <a:rPr lang="en" altLang="zh-CN" dirty="0"/>
              <a:t>_</a:t>
            </a:r>
            <a:r>
              <a:rPr lang="en" altLang="zh-CN" dirty="0" err="1"/>
              <a:t>validate_and_add_requests</a:t>
            </a:r>
            <a:r>
              <a:rPr lang="zh-CN" altLang="en-US" dirty="0"/>
              <a:t> 方法将请求添加到 </a:t>
            </a:r>
            <a:r>
              <a:rPr lang="en" altLang="zh-CN" dirty="0" err="1"/>
              <a:t>llm_engine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调用 </a:t>
            </a:r>
            <a:r>
              <a:rPr lang="en" altLang="zh-CN" dirty="0"/>
              <a:t>generate</a:t>
            </a:r>
            <a:r>
              <a:rPr lang="zh-CN" altLang="en-US" dirty="0"/>
              <a:t> 时可以把多个请求一次性传给 </a:t>
            </a:r>
            <a:r>
              <a:rPr lang="en" altLang="zh-CN" dirty="0"/>
              <a:t>generate</a:t>
            </a:r>
            <a:r>
              <a:rPr lang="zh-CN" altLang="en-US" dirty="0"/>
              <a:t> 方法，可以提升处理请求的并发量。</a:t>
            </a:r>
          </a:p>
          <a:p>
            <a:r>
              <a:rPr lang="zh-CN" altLang="en-US" dirty="0"/>
              <a:t>最后调用 </a:t>
            </a:r>
            <a:r>
              <a:rPr lang="en-US" altLang="zh-CN" dirty="0"/>
              <a:t>_</a:t>
            </a:r>
            <a:r>
              <a:rPr lang="en" altLang="zh-CN" dirty="0" err="1"/>
              <a:t>run_engine</a:t>
            </a:r>
            <a:r>
              <a:rPr lang="zh-CN" altLang="en-US" dirty="0"/>
              <a:t> 方法完成请求处理。</a:t>
            </a:r>
            <a:endParaRPr lang="en-US" altLang="zh-CN" dirty="0"/>
          </a:p>
          <a:p>
            <a:r>
              <a:rPr lang="en-US" altLang="zh-CN" dirty="0"/>
              <a:t>_</a:t>
            </a:r>
            <a:r>
              <a:rPr lang="en" altLang="zh-CN" dirty="0" err="1"/>
              <a:t>run_engine</a:t>
            </a:r>
            <a:r>
              <a:rPr lang="zh-CN" altLang="en-US" dirty="0"/>
              <a:t> 内部 </a:t>
            </a:r>
            <a:r>
              <a:rPr lang="en" altLang="zh-CN" dirty="0"/>
              <a:t>while </a:t>
            </a:r>
            <a:r>
              <a:rPr lang="zh-CN" altLang="en-US" dirty="0"/>
              <a:t>循环内调用 </a:t>
            </a:r>
            <a:r>
              <a:rPr lang="en" altLang="zh-CN" dirty="0" err="1"/>
              <a:t>llm_engine</a:t>
            </a:r>
            <a:r>
              <a:rPr lang="zh-CN" altLang="en-US" dirty="0"/>
              <a:t> 的 </a:t>
            </a:r>
            <a:r>
              <a:rPr lang="en" altLang="zh-CN" dirty="0"/>
              <a:t>step</a:t>
            </a:r>
            <a:r>
              <a:rPr lang="en-US" altLang="zh-CN" dirty="0"/>
              <a:t>()</a:t>
            </a:r>
            <a:r>
              <a:rPr lang="zh-CN" altLang="en-US" dirty="0"/>
              <a:t> 处理请求，直到所有请求处理完。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74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  <a:spcAft>
                <a:spcPts val="600"/>
              </a:spcAft>
            </a:pPr>
            <a:r>
              <a:rPr lang="en" altLang="zh-CN" sz="9600" b="1" dirty="0">
                <a:solidFill>
                  <a:schemeClr val="bg1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generate</a:t>
            </a:r>
            <a:r>
              <a:rPr lang="zh-CN" altLang="en-US" sz="96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函数</a:t>
            </a:r>
            <a:endParaRPr lang="en" altLang="zh-CN" sz="9600" b="1" dirty="0">
              <a:solidFill>
                <a:schemeClr val="bg1"/>
              </a:solidFill>
              <a:latin typeface="FUTURA MEDIUM" panose="020B0602020204020303" pitchFamily="34" charset="-79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5403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3">
            <a:extLst>
              <a:ext uri="{FF2B5EF4-FFF2-40B4-BE49-F238E27FC236}">
                <a16:creationId xmlns:a16="http://schemas.microsoft.com/office/drawing/2014/main" id="{2464C2FA-3738-3175-C962-A75AE34D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latin typeface="Lexend" pitchFamily="2" charset="0"/>
              </a:rPr>
              <a:t>User Interface</a:t>
            </a:r>
            <a:endParaRPr lang="zh-CN" altLang="en-US" dirty="0"/>
          </a:p>
        </p:txBody>
      </p:sp>
      <p:sp>
        <p:nvSpPr>
          <p:cNvPr id="4" name="Google Shape;254;p30">
            <a:extLst>
              <a:ext uri="{FF2B5EF4-FFF2-40B4-BE49-F238E27FC236}">
                <a16:creationId xmlns:a16="http://schemas.microsoft.com/office/drawing/2014/main" id="{368F9718-77AB-3915-BB9C-D9608EB49ED6}"/>
              </a:ext>
            </a:extLst>
          </p:cNvPr>
          <p:cNvSpPr txBox="1">
            <a:spLocks/>
          </p:cNvSpPr>
          <p:nvPr/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2500" lnSpcReduction="20000"/>
          </a:bodyPr>
          <a:lstStyle>
            <a:lvl1pPr algn="l" defTabSz="1219200" rtl="0" eaLnBrk="1" latinLnBrk="0" hangingPunct="1">
              <a:spcBef>
                <a:spcPct val="0"/>
              </a:spcBef>
              <a:buNone/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endParaRPr lang="en" dirty="0">
              <a:latin typeface="Lexend" pitchFamily="2" charset="0"/>
            </a:endParaRPr>
          </a:p>
        </p:txBody>
      </p:sp>
      <p:grpSp>
        <p:nvGrpSpPr>
          <p:cNvPr id="5" name="Google Shape;255;p30">
            <a:extLst>
              <a:ext uri="{FF2B5EF4-FFF2-40B4-BE49-F238E27FC236}">
                <a16:creationId xmlns:a16="http://schemas.microsoft.com/office/drawing/2014/main" id="{815CDA8B-59E8-EE8E-DD0E-1AE6D828FCE2}"/>
              </a:ext>
            </a:extLst>
          </p:cNvPr>
          <p:cNvGrpSpPr/>
          <p:nvPr/>
        </p:nvGrpSpPr>
        <p:grpSpPr>
          <a:xfrm>
            <a:off x="4114449" y="1922367"/>
            <a:ext cx="6918433" cy="828400"/>
            <a:chOff x="3084050" y="1441775"/>
            <a:chExt cx="5188825" cy="621300"/>
          </a:xfrm>
        </p:grpSpPr>
        <p:sp>
          <p:nvSpPr>
            <p:cNvPr id="6" name="Google Shape;256;p30">
              <a:extLst>
                <a:ext uri="{FF2B5EF4-FFF2-40B4-BE49-F238E27FC236}">
                  <a16:creationId xmlns:a16="http://schemas.microsoft.com/office/drawing/2014/main" id="{9D685D4A-303C-DCCC-56D7-151055E64075}"/>
                </a:ext>
              </a:extLst>
            </p:cNvPr>
            <p:cNvSpPr/>
            <p:nvPr/>
          </p:nvSpPr>
          <p:spPr>
            <a:xfrm>
              <a:off x="6280575" y="1441775"/>
              <a:ext cx="1992300" cy="621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LLMEngine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vllm/engine/llm_engine.py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" name="Google Shape;257;p30">
              <a:extLst>
                <a:ext uri="{FF2B5EF4-FFF2-40B4-BE49-F238E27FC236}">
                  <a16:creationId xmlns:a16="http://schemas.microsoft.com/office/drawing/2014/main" id="{C42FDBD2-9799-6E1C-89AA-1B1714B97357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>
              <a:off x="3084050" y="1752425"/>
              <a:ext cx="31965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Google Shape;259;p30">
            <a:extLst>
              <a:ext uri="{FF2B5EF4-FFF2-40B4-BE49-F238E27FC236}">
                <a16:creationId xmlns:a16="http://schemas.microsoft.com/office/drawing/2014/main" id="{2DA22B88-3730-C90D-CBAD-6489532D2DFA}"/>
              </a:ext>
            </a:extLst>
          </p:cNvPr>
          <p:cNvGrpSpPr/>
          <p:nvPr/>
        </p:nvGrpSpPr>
        <p:grpSpPr>
          <a:xfrm>
            <a:off x="4225649" y="2336534"/>
            <a:ext cx="4150833" cy="2697100"/>
            <a:chOff x="3167450" y="1752400"/>
            <a:chExt cx="3113125" cy="2022825"/>
          </a:xfrm>
        </p:grpSpPr>
        <p:cxnSp>
          <p:nvCxnSpPr>
            <p:cNvPr id="9" name="Google Shape;260;p30">
              <a:extLst>
                <a:ext uri="{FF2B5EF4-FFF2-40B4-BE49-F238E27FC236}">
                  <a16:creationId xmlns:a16="http://schemas.microsoft.com/office/drawing/2014/main" id="{9ABDBA37-2171-464D-337F-360858F628C3}"/>
                </a:ext>
              </a:extLst>
            </p:cNvPr>
            <p:cNvCxnSpPr>
              <a:stCxn id="11" idx="3"/>
              <a:endCxn id="6" idx="1"/>
            </p:cNvCxnSpPr>
            <p:nvPr/>
          </p:nvCxnSpPr>
          <p:spPr>
            <a:xfrm rot="10800000" flipH="1">
              <a:off x="5887275" y="1752400"/>
              <a:ext cx="393300" cy="1506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" name="Google Shape;262;p30">
              <a:extLst>
                <a:ext uri="{FF2B5EF4-FFF2-40B4-BE49-F238E27FC236}">
                  <a16:creationId xmlns:a16="http://schemas.microsoft.com/office/drawing/2014/main" id="{52AF7A4C-BE48-A380-1A66-269B676DC6C7}"/>
                </a:ext>
              </a:extLst>
            </p:cNvPr>
            <p:cNvGrpSpPr/>
            <p:nvPr/>
          </p:nvGrpSpPr>
          <p:grpSpPr>
            <a:xfrm>
              <a:off x="3167450" y="2865050"/>
              <a:ext cx="2719825" cy="910175"/>
              <a:chOff x="3167450" y="2865050"/>
              <a:chExt cx="2719825" cy="910175"/>
            </a:xfrm>
          </p:grpSpPr>
          <p:sp>
            <p:nvSpPr>
              <p:cNvPr id="11" name="Google Shape;261;p30">
                <a:extLst>
                  <a:ext uri="{FF2B5EF4-FFF2-40B4-BE49-F238E27FC236}">
                    <a16:creationId xmlns:a16="http://schemas.microsoft.com/office/drawing/2014/main" id="{3E692FD5-0CA3-596F-36EA-6F050D81AF9A}"/>
                  </a:ext>
                </a:extLst>
              </p:cNvPr>
              <p:cNvSpPr/>
              <p:nvPr/>
            </p:nvSpPr>
            <p:spPr>
              <a:xfrm>
                <a:off x="3697575" y="2948050"/>
                <a:ext cx="2189700" cy="6213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">
                    <a:latin typeface="Lexend" pitchFamily="2" charset="0"/>
                    <a:ea typeface="Consolas"/>
                    <a:cs typeface="Consolas"/>
                    <a:sym typeface="Consolas"/>
                  </a:rPr>
                  <a:t>AsyncLLMEngine</a:t>
                </a:r>
                <a:endParaRPr>
                  <a:latin typeface="Lexend" pitchFamily="2" charset="0"/>
                  <a:ea typeface="Consolas"/>
                  <a:cs typeface="Consolas"/>
                  <a:sym typeface="Consolas"/>
                </a:endParaRPr>
              </a:p>
              <a:p>
                <a:pPr algn="ctr"/>
                <a:r>
                  <a:rPr lang="en" sz="1000">
                    <a:latin typeface="Lexend" pitchFamily="2" charset="0"/>
                    <a:ea typeface="Consolas"/>
                    <a:cs typeface="Consolas"/>
                    <a:sym typeface="Consolas"/>
                  </a:rPr>
                  <a:t>vllm/engine/async_llm_engine.py</a:t>
                </a:r>
                <a:endParaRPr sz="1000">
                  <a:latin typeface="Lexend" pitchFamily="2" charset="0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12" name="Google Shape;263;p30">
                <a:extLst>
                  <a:ext uri="{FF2B5EF4-FFF2-40B4-BE49-F238E27FC236}">
                    <a16:creationId xmlns:a16="http://schemas.microsoft.com/office/drawing/2014/main" id="{7C09C9BE-2991-732B-A235-E1598E352ECD}"/>
                  </a:ext>
                </a:extLst>
              </p:cNvPr>
              <p:cNvCxnSpPr>
                <a:stCxn id="28" idx="3"/>
                <a:endCxn id="11" idx="1"/>
              </p:cNvCxnSpPr>
              <p:nvPr/>
            </p:nvCxnSpPr>
            <p:spPr>
              <a:xfrm>
                <a:off x="3167450" y="2865050"/>
                <a:ext cx="530100" cy="393600"/>
              </a:xfrm>
              <a:prstGeom prst="bentConnector3">
                <a:avLst>
                  <a:gd name="adj1" fmla="val 5000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265;p30">
                <a:extLst>
                  <a:ext uri="{FF2B5EF4-FFF2-40B4-BE49-F238E27FC236}">
                    <a16:creationId xmlns:a16="http://schemas.microsoft.com/office/drawing/2014/main" id="{532753E3-6F56-7967-FC87-EB373EDB6AD3}"/>
                  </a:ext>
                </a:extLst>
              </p:cNvPr>
              <p:cNvCxnSpPr>
                <a:stCxn id="29" idx="3"/>
                <a:endCxn id="11" idx="1"/>
              </p:cNvCxnSpPr>
              <p:nvPr/>
            </p:nvCxnSpPr>
            <p:spPr>
              <a:xfrm rot="10800000" flipH="1">
                <a:off x="3167450" y="3258625"/>
                <a:ext cx="530100" cy="516600"/>
              </a:xfrm>
              <a:prstGeom prst="bentConnector3">
                <a:avLst>
                  <a:gd name="adj1" fmla="val 5000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" name="Google Shape;267;p30">
            <a:extLst>
              <a:ext uri="{FF2B5EF4-FFF2-40B4-BE49-F238E27FC236}">
                <a16:creationId xmlns:a16="http://schemas.microsoft.com/office/drawing/2014/main" id="{E6FE7821-D277-1C0E-3350-8B3B0146AC40}"/>
              </a:ext>
            </a:extLst>
          </p:cNvPr>
          <p:cNvGrpSpPr/>
          <p:nvPr/>
        </p:nvGrpSpPr>
        <p:grpSpPr>
          <a:xfrm>
            <a:off x="351866" y="1298775"/>
            <a:ext cx="11498115" cy="4602251"/>
            <a:chOff x="262114" y="974081"/>
            <a:chExt cx="8623586" cy="3451688"/>
          </a:xfrm>
        </p:grpSpPr>
        <p:cxnSp>
          <p:nvCxnSpPr>
            <p:cNvPr id="15" name="Google Shape;268;p30">
              <a:extLst>
                <a:ext uri="{FF2B5EF4-FFF2-40B4-BE49-F238E27FC236}">
                  <a16:creationId xmlns:a16="http://schemas.microsoft.com/office/drawing/2014/main" id="{E426A3B8-F0CD-CB4C-3A10-CB21F8DDA040}"/>
                </a:ext>
              </a:extLst>
            </p:cNvPr>
            <p:cNvCxnSpPr/>
            <p:nvPr/>
          </p:nvCxnSpPr>
          <p:spPr>
            <a:xfrm>
              <a:off x="295200" y="2399413"/>
              <a:ext cx="8590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269;p30">
              <a:extLst>
                <a:ext uri="{FF2B5EF4-FFF2-40B4-BE49-F238E27FC236}">
                  <a16:creationId xmlns:a16="http://schemas.microsoft.com/office/drawing/2014/main" id="{72C5E8A7-3E0A-41FB-8B91-A1574BD235A3}"/>
                </a:ext>
              </a:extLst>
            </p:cNvPr>
            <p:cNvSpPr txBox="1"/>
            <p:nvPr/>
          </p:nvSpPr>
          <p:spPr>
            <a:xfrm rot="-5400000">
              <a:off x="-237986" y="1474181"/>
              <a:ext cx="13938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Synchronous</a:t>
              </a:r>
              <a:endParaRPr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7" name="Google Shape;270;p30">
              <a:extLst>
                <a:ext uri="{FF2B5EF4-FFF2-40B4-BE49-F238E27FC236}">
                  <a16:creationId xmlns:a16="http://schemas.microsoft.com/office/drawing/2014/main" id="{27150DAA-D58F-8F6E-A959-7F84F9D05417}"/>
                </a:ext>
              </a:extLst>
            </p:cNvPr>
            <p:cNvSpPr txBox="1"/>
            <p:nvPr/>
          </p:nvSpPr>
          <p:spPr>
            <a:xfrm rot="16200000">
              <a:off x="-279945" y="3490110"/>
              <a:ext cx="1477719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Asynchronous</a:t>
              </a:r>
              <a:endParaRPr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18" name="Google Shape;271;p30">
            <a:extLst>
              <a:ext uri="{FF2B5EF4-FFF2-40B4-BE49-F238E27FC236}">
                <a16:creationId xmlns:a16="http://schemas.microsoft.com/office/drawing/2014/main" id="{64815F53-D2D3-A5E6-FC34-05D760A42747}"/>
              </a:ext>
            </a:extLst>
          </p:cNvPr>
          <p:cNvGrpSpPr/>
          <p:nvPr/>
        </p:nvGrpSpPr>
        <p:grpSpPr>
          <a:xfrm>
            <a:off x="4695065" y="1014301"/>
            <a:ext cx="4775417" cy="5644033"/>
            <a:chOff x="3519512" y="760725"/>
            <a:chExt cx="3581563" cy="4233025"/>
          </a:xfrm>
        </p:grpSpPr>
        <p:cxnSp>
          <p:nvCxnSpPr>
            <p:cNvPr id="19" name="Google Shape;272;p30">
              <a:extLst>
                <a:ext uri="{FF2B5EF4-FFF2-40B4-BE49-F238E27FC236}">
                  <a16:creationId xmlns:a16="http://schemas.microsoft.com/office/drawing/2014/main" id="{A754D130-45C2-BA8D-C427-634416DC76B1}"/>
                </a:ext>
              </a:extLst>
            </p:cNvPr>
            <p:cNvCxnSpPr/>
            <p:nvPr/>
          </p:nvCxnSpPr>
          <p:spPr>
            <a:xfrm>
              <a:off x="3519512" y="1236550"/>
              <a:ext cx="0" cy="3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73;p30">
              <a:extLst>
                <a:ext uri="{FF2B5EF4-FFF2-40B4-BE49-F238E27FC236}">
                  <a16:creationId xmlns:a16="http://schemas.microsoft.com/office/drawing/2014/main" id="{B898D2BA-7136-8A4A-88C4-B874CEF7912E}"/>
                </a:ext>
              </a:extLst>
            </p:cNvPr>
            <p:cNvSpPr txBox="1"/>
            <p:nvPr/>
          </p:nvSpPr>
          <p:spPr>
            <a:xfrm>
              <a:off x="4990575" y="760725"/>
              <a:ext cx="2110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  <a:t>Developer Interface</a:t>
              </a:r>
              <a:b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</a:b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vllm</a:t>
              </a:r>
              <a:r>
                <a:rPr lang="en" sz="1050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/engine</a:t>
              </a:r>
              <a:endParaRPr sz="2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grpSp>
        <p:nvGrpSpPr>
          <p:cNvPr id="21" name="Google Shape;274;p30">
            <a:extLst>
              <a:ext uri="{FF2B5EF4-FFF2-40B4-BE49-F238E27FC236}">
                <a16:creationId xmlns:a16="http://schemas.microsoft.com/office/drawing/2014/main" id="{20635E32-7CCC-110D-B5EE-5801AABAD9EB}"/>
              </a:ext>
            </a:extLst>
          </p:cNvPr>
          <p:cNvGrpSpPr/>
          <p:nvPr/>
        </p:nvGrpSpPr>
        <p:grpSpPr>
          <a:xfrm>
            <a:off x="1083648" y="4345000"/>
            <a:ext cx="3848800" cy="2104800"/>
            <a:chOff x="810950" y="3258750"/>
            <a:chExt cx="2886600" cy="1578600"/>
          </a:xfrm>
        </p:grpSpPr>
        <p:cxnSp>
          <p:nvCxnSpPr>
            <p:cNvPr id="22" name="Google Shape;275;p30">
              <a:extLst>
                <a:ext uri="{FF2B5EF4-FFF2-40B4-BE49-F238E27FC236}">
                  <a16:creationId xmlns:a16="http://schemas.microsoft.com/office/drawing/2014/main" id="{CE0D5505-09DC-AD71-7506-BCC5E460A8CC}"/>
                </a:ext>
              </a:extLst>
            </p:cNvPr>
            <p:cNvCxnSpPr>
              <a:stCxn id="23" idx="3"/>
              <a:endCxn id="11" idx="1"/>
            </p:cNvCxnSpPr>
            <p:nvPr/>
          </p:nvCxnSpPr>
          <p:spPr>
            <a:xfrm rot="10800000" flipH="1">
              <a:off x="3167450" y="3258750"/>
              <a:ext cx="530100" cy="13818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76;p30">
              <a:extLst>
                <a:ext uri="{FF2B5EF4-FFF2-40B4-BE49-F238E27FC236}">
                  <a16:creationId xmlns:a16="http://schemas.microsoft.com/office/drawing/2014/main" id="{9B56BB58-E218-DB39-0F57-BC470DA8C977}"/>
                </a:ext>
              </a:extLst>
            </p:cNvPr>
            <p:cNvSpPr/>
            <p:nvPr/>
          </p:nvSpPr>
          <p:spPr>
            <a:xfrm>
              <a:off x="810950" y="4443750"/>
              <a:ext cx="2356500" cy="3936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Lexend"/>
                  <a:cs typeface="Lexend"/>
                  <a:sym typeface="Lexend"/>
                </a:rPr>
                <a:t>User custom server</a:t>
              </a:r>
              <a:endParaRPr sz="1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4" name="Google Shape;277;p30">
            <a:extLst>
              <a:ext uri="{FF2B5EF4-FFF2-40B4-BE49-F238E27FC236}">
                <a16:creationId xmlns:a16="http://schemas.microsoft.com/office/drawing/2014/main" id="{05D7CC7E-9052-03EE-0CA3-062D65EA49B5}"/>
              </a:ext>
            </a:extLst>
          </p:cNvPr>
          <p:cNvSpPr txBox="1"/>
          <p:nvPr/>
        </p:nvSpPr>
        <p:spPr>
          <a:xfrm>
            <a:off x="8196346" y="2806700"/>
            <a:ext cx="3998000" cy="1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add_request()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abort_request()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step() → List[ReaquestOutput]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pPr marL="243834" indent="-206582"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rPr>
              <a:t>Stream one token output for a batch of requests</a:t>
            </a:r>
            <a:endParaRPr sz="1100" i="1">
              <a:latin typeface="Lexend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25" name="Google Shape;278;p30">
            <a:extLst>
              <a:ext uri="{FF2B5EF4-FFF2-40B4-BE49-F238E27FC236}">
                <a16:creationId xmlns:a16="http://schemas.microsoft.com/office/drawing/2014/main" id="{09447576-F167-FC73-69BE-F744CAC7D8C3}"/>
              </a:ext>
            </a:extLst>
          </p:cNvPr>
          <p:cNvSpPr txBox="1"/>
          <p:nvPr/>
        </p:nvSpPr>
        <p:spPr>
          <a:xfrm>
            <a:off x="5034048" y="4846667"/>
            <a:ext cx="3196000" cy="1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async 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generate()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 b="1">
                <a:latin typeface="Lexend" pitchFamily="2" charset="0"/>
                <a:ea typeface="Consolas"/>
                <a:cs typeface="Consolas"/>
                <a:sym typeface="Consolas"/>
              </a:rPr>
              <a:t>async def</a:t>
            </a:r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 abort()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  <a:p>
            <a:r>
              <a:rPr lang="en" sz="1200">
                <a:latin typeface="Lexend" pitchFamily="2" charset="0"/>
                <a:ea typeface="Consolas"/>
                <a:cs typeface="Consolas"/>
                <a:sym typeface="Consolas"/>
              </a:rPr>
              <a:t>+ background engine loop</a:t>
            </a:r>
            <a:endParaRPr sz="1200">
              <a:latin typeface="Lexend" pitchFamily="2" charset="0"/>
              <a:ea typeface="Consolas"/>
              <a:cs typeface="Consolas"/>
              <a:sym typeface="Consolas"/>
            </a:endParaRPr>
          </a:p>
        </p:txBody>
      </p:sp>
      <p:grpSp>
        <p:nvGrpSpPr>
          <p:cNvPr id="26" name="Google Shape;279;p30">
            <a:extLst>
              <a:ext uri="{FF2B5EF4-FFF2-40B4-BE49-F238E27FC236}">
                <a16:creationId xmlns:a16="http://schemas.microsoft.com/office/drawing/2014/main" id="{71655988-3AEC-B405-1521-E767DB657F29}"/>
              </a:ext>
            </a:extLst>
          </p:cNvPr>
          <p:cNvGrpSpPr/>
          <p:nvPr/>
        </p:nvGrpSpPr>
        <p:grpSpPr>
          <a:xfrm>
            <a:off x="1083648" y="1014301"/>
            <a:ext cx="3142000" cy="4775547"/>
            <a:chOff x="810950" y="760725"/>
            <a:chExt cx="2356500" cy="3581660"/>
          </a:xfrm>
        </p:grpSpPr>
        <p:sp>
          <p:nvSpPr>
            <p:cNvPr id="27" name="Google Shape;258;p30">
              <a:extLst>
                <a:ext uri="{FF2B5EF4-FFF2-40B4-BE49-F238E27FC236}">
                  <a16:creationId xmlns:a16="http://schemas.microsoft.com/office/drawing/2014/main" id="{DD50084F-703F-814C-4375-0B27B42AD10A}"/>
                </a:ext>
              </a:extLst>
            </p:cNvPr>
            <p:cNvSpPr/>
            <p:nvPr/>
          </p:nvSpPr>
          <p:spPr>
            <a:xfrm>
              <a:off x="894350" y="1441775"/>
              <a:ext cx="21897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LLM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vllm/entrypoints/llm.py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" name="Google Shape;264;p30">
              <a:extLst>
                <a:ext uri="{FF2B5EF4-FFF2-40B4-BE49-F238E27FC236}">
                  <a16:creationId xmlns:a16="http://schemas.microsoft.com/office/drawing/2014/main" id="{1D1B704C-D7DC-E7AB-DA29-C0D72D91323A}"/>
                </a:ext>
              </a:extLst>
            </p:cNvPr>
            <p:cNvSpPr/>
            <p:nvPr/>
          </p:nvSpPr>
          <p:spPr>
            <a:xfrm>
              <a:off x="810950" y="2554400"/>
              <a:ext cx="23565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api_server</a:t>
              </a:r>
              <a:endParaRPr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vllm/entrypoints/api_server.py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" name="Google Shape;266;p30">
              <a:extLst>
                <a:ext uri="{FF2B5EF4-FFF2-40B4-BE49-F238E27FC236}">
                  <a16:creationId xmlns:a16="http://schemas.microsoft.com/office/drawing/2014/main" id="{30CCFE15-AF87-7F34-F9AF-83B6E294BF0A}"/>
                </a:ext>
              </a:extLst>
            </p:cNvPr>
            <p:cNvSpPr/>
            <p:nvPr/>
          </p:nvSpPr>
          <p:spPr>
            <a:xfrm>
              <a:off x="810950" y="3464575"/>
              <a:ext cx="2356500" cy="6213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>
                  <a:latin typeface="Lexend" pitchFamily="2" charset="0"/>
                  <a:ea typeface="Consolas"/>
                  <a:cs typeface="Consolas"/>
                  <a:sym typeface="Consolas"/>
                </a:rPr>
                <a:t>openai_api_server</a:t>
              </a:r>
              <a:endParaRPr>
                <a:solidFill>
                  <a:schemeClr val="dk1"/>
                </a:solidFill>
                <a:latin typeface="Lexend" pitchFamily="2" charset="0"/>
                <a:ea typeface="Consolas"/>
                <a:cs typeface="Consolas"/>
                <a:sym typeface="Consolas"/>
              </a:endParaRPr>
            </a:p>
            <a:p>
              <a:pPr algn="ctr"/>
              <a:r>
                <a:rPr lang="en" sz="1000">
                  <a:latin typeface="Lexend" pitchFamily="2" charset="0"/>
                  <a:ea typeface="Consolas"/>
                  <a:cs typeface="Consolas"/>
                  <a:sym typeface="Consolas"/>
                </a:rPr>
                <a:t>vllm/entrypoints/openai/api_server.py</a:t>
              </a:r>
              <a:endParaRPr sz="1000">
                <a:latin typeface="Lexend" pitchFamily="2" charset="0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" name="Google Shape;280;p30">
              <a:extLst>
                <a:ext uri="{FF2B5EF4-FFF2-40B4-BE49-F238E27FC236}">
                  <a16:creationId xmlns:a16="http://schemas.microsoft.com/office/drawing/2014/main" id="{4B12EF9C-D0AE-60AE-5E9C-96156EB00E82}"/>
                </a:ext>
              </a:extLst>
            </p:cNvPr>
            <p:cNvSpPr txBox="1"/>
            <p:nvPr/>
          </p:nvSpPr>
          <p:spPr>
            <a:xfrm>
              <a:off x="933950" y="760725"/>
              <a:ext cx="21105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/>
              <a: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  <a:t>End-user Interface</a:t>
              </a:r>
              <a:br>
                <a:rPr lang="en" sz="2000">
                  <a:latin typeface="Lexend" pitchFamily="2" charset="0"/>
                  <a:ea typeface="Lexend"/>
                  <a:cs typeface="Lexend"/>
                  <a:sym typeface="Lexend"/>
                </a:rPr>
              </a:b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vllm</a:t>
              </a:r>
              <a:r>
                <a:rPr lang="en" sz="1050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/</a:t>
              </a:r>
              <a:r>
                <a:rPr lang="en" sz="1050" err="1">
                  <a:solidFill>
                    <a:schemeClr val="dk1"/>
                  </a:solidFill>
                  <a:latin typeface="Lexend" pitchFamily="2" charset="0"/>
                  <a:ea typeface="Consolas"/>
                  <a:cs typeface="Consolas"/>
                  <a:sym typeface="Consolas"/>
                </a:rPr>
                <a:t>entrypoints</a:t>
              </a:r>
              <a:endParaRPr sz="2000"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1" name="Google Shape;281;p30">
              <a:extLst>
                <a:ext uri="{FF2B5EF4-FFF2-40B4-BE49-F238E27FC236}">
                  <a16:creationId xmlns:a16="http://schemas.microsoft.com/office/drawing/2014/main" id="{F4FCF8FC-9BED-6AB4-77AA-B51DB5618B7D}"/>
                </a:ext>
              </a:extLst>
            </p:cNvPr>
            <p:cNvSpPr txBox="1"/>
            <p:nvPr/>
          </p:nvSpPr>
          <p:spPr>
            <a:xfrm>
              <a:off x="1180725" y="2000600"/>
              <a:ext cx="16293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Batched inference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2" name="Google Shape;282;p30">
              <a:extLst>
                <a:ext uri="{FF2B5EF4-FFF2-40B4-BE49-F238E27FC236}">
                  <a16:creationId xmlns:a16="http://schemas.microsoft.com/office/drawing/2014/main" id="{59119619-115F-B5EE-33DE-C5362FCCBA56}"/>
                </a:ext>
              </a:extLst>
            </p:cNvPr>
            <p:cNvSpPr txBox="1"/>
            <p:nvPr/>
          </p:nvSpPr>
          <p:spPr>
            <a:xfrm>
              <a:off x="1076100" y="3108400"/>
              <a:ext cx="18387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Simple demo API server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  <p:sp>
          <p:nvSpPr>
            <p:cNvPr id="33" name="Google Shape;283;p30">
              <a:extLst>
                <a:ext uri="{FF2B5EF4-FFF2-40B4-BE49-F238E27FC236}">
                  <a16:creationId xmlns:a16="http://schemas.microsoft.com/office/drawing/2014/main" id="{6B103EF2-7B9C-726C-F7A0-ACC714104DDF}"/>
                </a:ext>
              </a:extLst>
            </p:cNvPr>
            <p:cNvSpPr txBox="1"/>
            <p:nvPr/>
          </p:nvSpPr>
          <p:spPr>
            <a:xfrm>
              <a:off x="894350" y="4019250"/>
              <a:ext cx="2189700" cy="323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1100" i="1">
                  <a:solidFill>
                    <a:schemeClr val="dk1"/>
                  </a:solidFill>
                  <a:latin typeface="Lexend" pitchFamily="2" charset="0"/>
                  <a:ea typeface="Lexend"/>
                  <a:cs typeface="Lexend"/>
                  <a:sym typeface="Lexend"/>
                </a:rPr>
                <a:t>OpenAI-compatible API server</a:t>
              </a:r>
              <a:endParaRPr sz="1100" i="1">
                <a:solidFill>
                  <a:schemeClr val="dk1"/>
                </a:solidFill>
                <a:latin typeface="Lexend" pitchFamily="2" charset="0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38" name="内容占位符 4">
            <a:extLst>
              <a:ext uri="{FF2B5EF4-FFF2-40B4-BE49-F238E27FC236}">
                <a16:creationId xmlns:a16="http://schemas.microsoft.com/office/drawing/2014/main" id="{8B6FCC58-9CAA-B9BC-E46B-689D96476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1428" y="4619435"/>
            <a:ext cx="3305735" cy="1735328"/>
          </a:xfrm>
        </p:spPr>
        <p:txBody>
          <a:bodyPr/>
          <a:lstStyle/>
          <a:p>
            <a:r>
              <a:rPr lang="en-US" altLang="zh-CN" dirty="0">
                <a:solidFill>
                  <a:srgbClr val="4985E8"/>
                </a:solidFill>
              </a:rPr>
              <a:t>def</a:t>
            </a:r>
            <a:r>
              <a:rPr lang="zh-CN" altLang="en-US" dirty="0">
                <a:solidFill>
                  <a:srgbClr val="4985E8"/>
                </a:solidFill>
              </a:rPr>
              <a:t> </a:t>
            </a:r>
            <a:r>
              <a:rPr lang="en" altLang="zh-CN" dirty="0">
                <a:solidFill>
                  <a:srgbClr val="4985E8"/>
                </a:solidFill>
              </a:rPr>
              <a:t>_</a:t>
            </a:r>
            <a:r>
              <a:rPr lang="en" altLang="zh-CN" dirty="0" err="1">
                <a:solidFill>
                  <a:srgbClr val="4985E8"/>
                </a:solidFill>
              </a:rPr>
              <a:t>add_request</a:t>
            </a:r>
            <a:r>
              <a:rPr lang="en-US" altLang="zh-CN" dirty="0">
                <a:solidFill>
                  <a:srgbClr val="4985E8"/>
                </a:solidFill>
              </a:rPr>
              <a:t>()</a:t>
            </a:r>
            <a:endParaRPr lang="en" altLang="zh-CN" dirty="0">
              <a:solidFill>
                <a:srgbClr val="4985E8"/>
              </a:solidFill>
            </a:endParaRPr>
          </a:p>
          <a:p>
            <a:r>
              <a:rPr lang="en-US" altLang="zh-CN" dirty="0">
                <a:solidFill>
                  <a:srgbClr val="4985E8"/>
                </a:solidFill>
              </a:rPr>
              <a:t>def</a:t>
            </a:r>
            <a:r>
              <a:rPr lang="zh-CN" altLang="en-US" dirty="0">
                <a:solidFill>
                  <a:srgbClr val="4985E8"/>
                </a:solidFill>
              </a:rPr>
              <a:t> </a:t>
            </a:r>
            <a:r>
              <a:rPr lang="en" altLang="zh-CN" dirty="0">
                <a:solidFill>
                  <a:srgbClr val="4985E8"/>
                </a:solidFill>
              </a:rPr>
              <a:t>_</a:t>
            </a:r>
            <a:r>
              <a:rPr lang="en" altLang="zh-CN" dirty="0" err="1">
                <a:solidFill>
                  <a:srgbClr val="4985E8"/>
                </a:solidFill>
              </a:rPr>
              <a:t>run_engine</a:t>
            </a:r>
            <a:r>
              <a:rPr lang="en-US" altLang="zh-CN" dirty="0">
                <a:solidFill>
                  <a:srgbClr val="4985E8"/>
                </a:solidFill>
              </a:rPr>
              <a:t>()</a:t>
            </a:r>
            <a:endParaRPr lang="en" altLang="zh-CN" dirty="0">
              <a:solidFill>
                <a:srgbClr val="4985E8"/>
              </a:solidFill>
            </a:endParaRPr>
          </a:p>
          <a:p>
            <a:r>
              <a:rPr lang="en-US" altLang="zh-CN" dirty="0">
                <a:solidFill>
                  <a:srgbClr val="4985E8"/>
                </a:solidFill>
              </a:rPr>
              <a:t>def</a:t>
            </a:r>
            <a:r>
              <a:rPr lang="zh-CN" altLang="en-US" dirty="0">
                <a:solidFill>
                  <a:srgbClr val="4985E8"/>
                </a:solidFill>
              </a:rPr>
              <a:t> </a:t>
            </a:r>
            <a:r>
              <a:rPr lang="en" altLang="zh-CN" dirty="0">
                <a:solidFill>
                  <a:srgbClr val="4985E8"/>
                </a:solidFill>
              </a:rPr>
              <a:t>generate</a:t>
            </a:r>
            <a:r>
              <a:rPr lang="en-US" altLang="zh-CN" dirty="0">
                <a:solidFill>
                  <a:srgbClr val="4985E8"/>
                </a:solidFill>
              </a:rPr>
              <a:t>()</a:t>
            </a:r>
            <a:endParaRPr lang="zh-CN" altLang="en-US" dirty="0">
              <a:solidFill>
                <a:srgbClr val="4985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83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30530</TotalTime>
  <Words>1967</Words>
  <Application>Microsoft Macintosh PowerPoint</Application>
  <PresentationFormat>自定义</PresentationFormat>
  <Paragraphs>181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-apple-system</vt:lpstr>
      <vt:lpstr>Microsoft YaHei</vt:lpstr>
      <vt:lpstr>Microsoft YaHei</vt:lpstr>
      <vt:lpstr>ACGN-MiaoGB-Flash</vt:lpstr>
      <vt:lpstr>PingFang SC Semibold</vt:lpstr>
      <vt:lpstr>Arial</vt:lpstr>
      <vt:lpstr>Calibri</vt:lpstr>
      <vt:lpstr>FUTURA MEDIUM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vLLM 预处理</vt:lpstr>
      <vt:lpstr>大模型推理</vt:lpstr>
      <vt:lpstr>目录</vt:lpstr>
      <vt:lpstr>PowerPoint 演示文稿</vt:lpstr>
      <vt:lpstr>User Interface</vt:lpstr>
      <vt:lpstr>class LLM 类</vt:lpstr>
      <vt:lpstr>def generate 函数</vt:lpstr>
      <vt:lpstr>PowerPoint 演示文稿</vt:lpstr>
      <vt:lpstr>User Interface</vt:lpstr>
      <vt:lpstr>推理请求的输入与任务创建</vt:lpstr>
      <vt:lpstr>generate() 内部实现</vt:lpstr>
      <vt:lpstr>Step1：输入的解析与封装</vt:lpstr>
      <vt:lpstr>Step2：任务 request 验证与创建</vt:lpstr>
      <vt:lpstr>Step3：引擎执行 run_engine 与结果返回</vt:lpstr>
      <vt:lpstr>PowerPoint 演示文稿</vt:lpstr>
      <vt:lpstr>User Interface</vt:lpstr>
      <vt:lpstr>LLMEngine</vt:lpstr>
      <vt:lpstr>LLMEngine</vt:lpstr>
      <vt:lpstr>add_request Step1：输入数据预处理</vt:lpstr>
      <vt:lpstr>add_request Step2： InputPreprocessor执行预处理</vt:lpstr>
      <vt:lpstr>add_request Step2： InputPreprocessor执行预处理</vt:lpstr>
      <vt:lpstr>add_request Step3：创建 Sequence 和 SequenceGroup</vt:lpstr>
      <vt:lpstr>深入 SequenceGroup</vt:lpstr>
      <vt:lpstr>PowerPoint 演示文稿</vt:lpstr>
      <vt:lpstr>总结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9576</cp:revision>
  <cp:lastPrinted>2023-09-08T09:14:01Z</cp:lastPrinted>
  <dcterms:created xsi:type="dcterms:W3CDTF">2020-08-28T08:44:19Z</dcterms:created>
  <dcterms:modified xsi:type="dcterms:W3CDTF">2025-01-19T05:05:56Z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