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9"/>
  </p:notesMasterIdLst>
  <p:handoutMasterIdLst>
    <p:handoutMasterId r:id="rId30"/>
  </p:handoutMasterIdLst>
  <p:sldIdLst>
    <p:sldId id="256" r:id="rId6"/>
    <p:sldId id="2750" r:id="rId7"/>
    <p:sldId id="2777" r:id="rId8"/>
    <p:sldId id="259" r:id="rId9"/>
    <p:sldId id="272" r:id="rId10"/>
    <p:sldId id="2774" r:id="rId11"/>
    <p:sldId id="2790" r:id="rId12"/>
    <p:sldId id="2791" r:id="rId13"/>
    <p:sldId id="2792" r:id="rId14"/>
    <p:sldId id="2793" r:id="rId15"/>
    <p:sldId id="2794" r:id="rId16"/>
    <p:sldId id="2795" r:id="rId17"/>
    <p:sldId id="2796" r:id="rId18"/>
    <p:sldId id="2797" r:id="rId19"/>
    <p:sldId id="2798" r:id="rId20"/>
    <p:sldId id="2799" r:id="rId21"/>
    <p:sldId id="2800" r:id="rId22"/>
    <p:sldId id="2801" r:id="rId23"/>
    <p:sldId id="2788" r:id="rId24"/>
    <p:sldId id="2787" r:id="rId25"/>
    <p:sldId id="2789" r:id="rId26"/>
    <p:sldId id="582" r:id="rId27"/>
    <p:sldId id="2749" r:id="rId28"/>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985E8"/>
    <a:srgbClr val="8D49FD"/>
    <a:srgbClr val="E04795"/>
    <a:srgbClr val="1D1D1A"/>
    <a:srgbClr val="595757"/>
    <a:srgbClr val="221815"/>
    <a:srgbClr val="91A2BF"/>
    <a:srgbClr val="66BA36"/>
    <a:srgbClr val="E4EBE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6291" autoAdjust="0"/>
  </p:normalViewPr>
  <p:slideViewPr>
    <p:cSldViewPr snapToGrid="0" snapToObjects="1">
      <p:cViewPr varScale="1">
        <p:scale>
          <a:sx n="124" d="100"/>
          <a:sy n="124" d="100"/>
        </p:scale>
        <p:origin x="204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1/19/25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4</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4ad94a006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4ad94a006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11</a:t>
            </a:fld>
            <a:endParaRPr kumimoji="1" lang="zh-CN" altLang="en-US"/>
          </a:p>
        </p:txBody>
      </p:sp>
    </p:spTree>
    <p:extLst>
      <p:ext uri="{BB962C8B-B14F-4D97-AF65-F5344CB8AC3E}">
        <p14:creationId xmlns:p14="http://schemas.microsoft.com/office/powerpoint/2010/main" val="101181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16</a:t>
            </a:fld>
            <a:endParaRPr kumimoji="1" lang="zh-CN" altLang="en-US"/>
          </a:p>
        </p:txBody>
      </p:sp>
    </p:spTree>
    <p:extLst>
      <p:ext uri="{BB962C8B-B14F-4D97-AF65-F5344CB8AC3E}">
        <p14:creationId xmlns:p14="http://schemas.microsoft.com/office/powerpoint/2010/main" val="69229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19</a:t>
            </a:fld>
            <a:endParaRPr kumimoji="1" lang="zh-CN" altLang="en-US"/>
          </a:p>
        </p:txBody>
      </p:sp>
    </p:spTree>
    <p:extLst>
      <p:ext uri="{BB962C8B-B14F-4D97-AF65-F5344CB8AC3E}">
        <p14:creationId xmlns:p14="http://schemas.microsoft.com/office/powerpoint/2010/main" val="67232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763" y="288567"/>
            <a:ext cx="11365238" cy="7636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Font typeface="Lexend"/>
              <a:buNone/>
              <a:defRPr>
                <a:latin typeface="Lexend"/>
                <a:ea typeface="Lexend"/>
                <a:cs typeface="Lexend"/>
                <a:sym typeface="Lexend"/>
              </a:defRPr>
            </a:lvl1pPr>
            <a:lvl2pPr lvl="1" algn="ctr">
              <a:spcBef>
                <a:spcPts val="0"/>
              </a:spcBef>
              <a:spcAft>
                <a:spcPts val="0"/>
              </a:spcAft>
              <a:buSzPts val="2800"/>
              <a:buFont typeface="Lexend"/>
              <a:buNone/>
              <a:defRPr>
                <a:latin typeface="Lexend"/>
                <a:ea typeface="Lexend"/>
                <a:cs typeface="Lexend"/>
                <a:sym typeface="Lexend"/>
              </a:defRPr>
            </a:lvl2pPr>
            <a:lvl3pPr lvl="2" algn="ctr">
              <a:spcBef>
                <a:spcPts val="0"/>
              </a:spcBef>
              <a:spcAft>
                <a:spcPts val="0"/>
              </a:spcAft>
              <a:buSzPts val="2800"/>
              <a:buFont typeface="Lexend"/>
              <a:buNone/>
              <a:defRPr>
                <a:latin typeface="Lexend"/>
                <a:ea typeface="Lexend"/>
                <a:cs typeface="Lexend"/>
                <a:sym typeface="Lexend"/>
              </a:defRPr>
            </a:lvl3pPr>
            <a:lvl4pPr lvl="3" algn="ctr">
              <a:spcBef>
                <a:spcPts val="0"/>
              </a:spcBef>
              <a:spcAft>
                <a:spcPts val="0"/>
              </a:spcAft>
              <a:buSzPts val="2800"/>
              <a:buFont typeface="Lexend"/>
              <a:buNone/>
              <a:defRPr>
                <a:latin typeface="Lexend"/>
                <a:ea typeface="Lexend"/>
                <a:cs typeface="Lexend"/>
                <a:sym typeface="Lexend"/>
              </a:defRPr>
            </a:lvl4pPr>
            <a:lvl5pPr lvl="4" algn="ctr">
              <a:spcBef>
                <a:spcPts val="0"/>
              </a:spcBef>
              <a:spcAft>
                <a:spcPts val="0"/>
              </a:spcAft>
              <a:buSzPts val="2800"/>
              <a:buFont typeface="Lexend"/>
              <a:buNone/>
              <a:defRPr>
                <a:latin typeface="Lexend"/>
                <a:ea typeface="Lexend"/>
                <a:cs typeface="Lexend"/>
                <a:sym typeface="Lexend"/>
              </a:defRPr>
            </a:lvl5pPr>
            <a:lvl6pPr lvl="5" algn="ctr">
              <a:spcBef>
                <a:spcPts val="0"/>
              </a:spcBef>
              <a:spcAft>
                <a:spcPts val="0"/>
              </a:spcAft>
              <a:buSzPts val="2800"/>
              <a:buFont typeface="Lexend"/>
              <a:buNone/>
              <a:defRPr>
                <a:latin typeface="Lexend"/>
                <a:ea typeface="Lexend"/>
                <a:cs typeface="Lexend"/>
                <a:sym typeface="Lexend"/>
              </a:defRPr>
            </a:lvl6pPr>
            <a:lvl7pPr lvl="6" algn="ctr">
              <a:spcBef>
                <a:spcPts val="0"/>
              </a:spcBef>
              <a:spcAft>
                <a:spcPts val="0"/>
              </a:spcAft>
              <a:buSzPts val="2800"/>
              <a:buFont typeface="Lexend"/>
              <a:buNone/>
              <a:defRPr>
                <a:latin typeface="Lexend"/>
                <a:ea typeface="Lexend"/>
                <a:cs typeface="Lexend"/>
                <a:sym typeface="Lexend"/>
              </a:defRPr>
            </a:lvl7pPr>
            <a:lvl8pPr lvl="7" algn="ctr">
              <a:spcBef>
                <a:spcPts val="0"/>
              </a:spcBef>
              <a:spcAft>
                <a:spcPts val="0"/>
              </a:spcAft>
              <a:buSzPts val="2800"/>
              <a:buFont typeface="Lexend"/>
              <a:buNone/>
              <a:defRPr>
                <a:latin typeface="Lexend"/>
                <a:ea typeface="Lexend"/>
                <a:cs typeface="Lexend"/>
                <a:sym typeface="Lexend"/>
              </a:defRPr>
            </a:lvl8pPr>
            <a:lvl9pPr lvl="8" algn="ctr">
              <a:spcBef>
                <a:spcPts val="0"/>
              </a:spcBef>
              <a:spcAft>
                <a:spcPts val="0"/>
              </a:spcAft>
              <a:buSzPts val="2800"/>
              <a:buFont typeface="Lexend"/>
              <a:buNone/>
              <a:defRPr>
                <a:latin typeface="Lexend"/>
                <a:ea typeface="Lexend"/>
                <a:cs typeface="Lexend"/>
                <a:sym typeface="Lexend"/>
              </a:defRPr>
            </a:lvl9pPr>
          </a:lstStyle>
          <a:p>
            <a:endParaRPr/>
          </a:p>
        </p:txBody>
      </p:sp>
      <p:sp>
        <p:nvSpPr>
          <p:cNvPr id="18" name="Google Shape;18;p4"/>
          <p:cNvSpPr txBox="1">
            <a:spLocks noGrp="1"/>
          </p:cNvSpPr>
          <p:nvPr>
            <p:ph type="body" idx="1"/>
          </p:nvPr>
        </p:nvSpPr>
        <p:spPr>
          <a:xfrm>
            <a:off x="415763" y="1231833"/>
            <a:ext cx="11365238"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Font typeface="Lexend"/>
              <a:buChar char="●"/>
              <a:defRPr>
                <a:latin typeface="Lexend"/>
                <a:ea typeface="Lexend"/>
                <a:cs typeface="Lexend"/>
                <a:sym typeface="Lexend"/>
              </a:defRPr>
            </a:lvl1pPr>
            <a:lvl2pPr marL="1219170" lvl="1" indent="-423323">
              <a:spcBef>
                <a:spcPts val="0"/>
              </a:spcBef>
              <a:spcAft>
                <a:spcPts val="0"/>
              </a:spcAft>
              <a:buSzPts val="1400"/>
              <a:buFont typeface="Lexend"/>
              <a:buChar char="○"/>
              <a:defRPr>
                <a:latin typeface="Lexend"/>
                <a:ea typeface="Lexend"/>
                <a:cs typeface="Lexend"/>
                <a:sym typeface="Lexend"/>
              </a:defRPr>
            </a:lvl2pPr>
            <a:lvl3pPr marL="1828754" lvl="2" indent="-423323">
              <a:spcBef>
                <a:spcPts val="0"/>
              </a:spcBef>
              <a:spcAft>
                <a:spcPts val="0"/>
              </a:spcAft>
              <a:buSzPts val="1400"/>
              <a:buFont typeface="Lexend"/>
              <a:buChar char="■"/>
              <a:defRPr>
                <a:latin typeface="Lexend"/>
                <a:ea typeface="Lexend"/>
                <a:cs typeface="Lexend"/>
                <a:sym typeface="Lexend"/>
              </a:defRPr>
            </a:lvl3pPr>
            <a:lvl4pPr marL="2438339" lvl="3" indent="-423323">
              <a:spcBef>
                <a:spcPts val="0"/>
              </a:spcBef>
              <a:spcAft>
                <a:spcPts val="0"/>
              </a:spcAft>
              <a:buSzPts val="1400"/>
              <a:buFont typeface="Lexend"/>
              <a:buChar char="●"/>
              <a:defRPr>
                <a:latin typeface="Lexend"/>
                <a:ea typeface="Lexend"/>
                <a:cs typeface="Lexend"/>
                <a:sym typeface="Lexend"/>
              </a:defRPr>
            </a:lvl4pPr>
            <a:lvl5pPr marL="3047924" lvl="4" indent="-423323">
              <a:spcBef>
                <a:spcPts val="0"/>
              </a:spcBef>
              <a:spcAft>
                <a:spcPts val="0"/>
              </a:spcAft>
              <a:buSzPts val="1400"/>
              <a:buFont typeface="Lexend"/>
              <a:buChar char="○"/>
              <a:defRPr>
                <a:latin typeface="Lexend"/>
                <a:ea typeface="Lexend"/>
                <a:cs typeface="Lexend"/>
                <a:sym typeface="Lexend"/>
              </a:defRPr>
            </a:lvl5pPr>
            <a:lvl6pPr marL="3657509" lvl="5" indent="-423323">
              <a:spcBef>
                <a:spcPts val="0"/>
              </a:spcBef>
              <a:spcAft>
                <a:spcPts val="0"/>
              </a:spcAft>
              <a:buSzPts val="1400"/>
              <a:buFont typeface="Lexend"/>
              <a:buChar char="■"/>
              <a:defRPr>
                <a:latin typeface="Lexend"/>
                <a:ea typeface="Lexend"/>
                <a:cs typeface="Lexend"/>
                <a:sym typeface="Lexend"/>
              </a:defRPr>
            </a:lvl6pPr>
            <a:lvl7pPr marL="4267093" lvl="6" indent="-423323">
              <a:spcBef>
                <a:spcPts val="0"/>
              </a:spcBef>
              <a:spcAft>
                <a:spcPts val="0"/>
              </a:spcAft>
              <a:buSzPts val="1400"/>
              <a:buFont typeface="Lexend"/>
              <a:buChar char="●"/>
              <a:defRPr>
                <a:latin typeface="Lexend"/>
                <a:ea typeface="Lexend"/>
                <a:cs typeface="Lexend"/>
                <a:sym typeface="Lexend"/>
              </a:defRPr>
            </a:lvl7pPr>
            <a:lvl8pPr marL="4876678" lvl="7" indent="-423323">
              <a:spcBef>
                <a:spcPts val="0"/>
              </a:spcBef>
              <a:spcAft>
                <a:spcPts val="0"/>
              </a:spcAft>
              <a:buSzPts val="1400"/>
              <a:buFont typeface="Lexend"/>
              <a:buChar char="○"/>
              <a:defRPr>
                <a:latin typeface="Lexend"/>
                <a:ea typeface="Lexend"/>
                <a:cs typeface="Lexend"/>
                <a:sym typeface="Lexend"/>
              </a:defRPr>
            </a:lvl8pPr>
            <a:lvl9pPr marL="5486263" lvl="8" indent="-423323">
              <a:spcBef>
                <a:spcPts val="0"/>
              </a:spcBef>
              <a:spcAft>
                <a:spcPts val="0"/>
              </a:spcAft>
              <a:buSzPts val="1400"/>
              <a:buFont typeface="Lexend"/>
              <a:buChar char="■"/>
              <a:defRPr>
                <a:latin typeface="Lexend"/>
                <a:ea typeface="Lexend"/>
                <a:cs typeface="Lexend"/>
                <a:sym typeface="Lexend"/>
              </a:defRPr>
            </a:lvl9pPr>
          </a:lstStyle>
          <a:p>
            <a:endParaRPr/>
          </a:p>
        </p:txBody>
      </p:sp>
      <p:sp>
        <p:nvSpPr>
          <p:cNvPr id="19" name="Google Shape;19;p4"/>
          <p:cNvSpPr txBox="1">
            <a:spLocks noGrp="1"/>
          </p:cNvSpPr>
          <p:nvPr>
            <p:ph type="sldNum" idx="12"/>
          </p:nvPr>
        </p:nvSpPr>
        <p:spPr>
          <a:xfrm>
            <a:off x="11301024" y="6217623"/>
            <a:ext cx="731886" cy="524800"/>
          </a:xfrm>
          <a:prstGeom prst="rect">
            <a:avLst/>
          </a:prstGeom>
        </p:spPr>
        <p:txBody>
          <a:bodyPr spcFirstLastPara="1" wrap="square" lIns="91425" tIns="91425" rIns="91425" bIns="91425" anchor="ctr" anchorCtr="0">
            <a:normAutofit/>
          </a:bodyPr>
          <a:lstStyle>
            <a:lvl1pPr lvl="0">
              <a:buNone/>
              <a:defRPr>
                <a:latin typeface="Lexend"/>
                <a:ea typeface="Lexend"/>
                <a:cs typeface="Lexend"/>
                <a:sym typeface="Lexend"/>
              </a:defRPr>
            </a:lvl1pPr>
            <a:lvl2pPr lvl="1">
              <a:buNone/>
              <a:defRPr>
                <a:latin typeface="Lexend"/>
                <a:ea typeface="Lexend"/>
                <a:cs typeface="Lexend"/>
                <a:sym typeface="Lexend"/>
              </a:defRPr>
            </a:lvl2pPr>
            <a:lvl3pPr lvl="2">
              <a:buNone/>
              <a:defRPr>
                <a:latin typeface="Lexend"/>
                <a:ea typeface="Lexend"/>
                <a:cs typeface="Lexend"/>
                <a:sym typeface="Lexend"/>
              </a:defRPr>
            </a:lvl3pPr>
            <a:lvl4pPr lvl="3">
              <a:buNone/>
              <a:defRPr>
                <a:latin typeface="Lexend"/>
                <a:ea typeface="Lexend"/>
                <a:cs typeface="Lexend"/>
                <a:sym typeface="Lexend"/>
              </a:defRPr>
            </a:lvl4pPr>
            <a:lvl5pPr lvl="4">
              <a:buNone/>
              <a:defRPr>
                <a:latin typeface="Lexend"/>
                <a:ea typeface="Lexend"/>
                <a:cs typeface="Lexend"/>
                <a:sym typeface="Lexend"/>
              </a:defRPr>
            </a:lvl5pPr>
            <a:lvl6pPr lvl="5">
              <a:buNone/>
              <a:defRPr>
                <a:latin typeface="Lexend"/>
                <a:ea typeface="Lexend"/>
                <a:cs typeface="Lexend"/>
                <a:sym typeface="Lexend"/>
              </a:defRPr>
            </a:lvl6pPr>
            <a:lvl7pPr lvl="6">
              <a:buNone/>
              <a:defRPr>
                <a:latin typeface="Lexend"/>
                <a:ea typeface="Lexend"/>
                <a:cs typeface="Lexend"/>
                <a:sym typeface="Lexend"/>
              </a:defRPr>
            </a:lvl7pPr>
            <a:lvl8pPr lvl="7">
              <a:buNone/>
              <a:defRPr>
                <a:latin typeface="Lexend"/>
                <a:ea typeface="Lexend"/>
                <a:cs typeface="Lexend"/>
                <a:sym typeface="Lexend"/>
              </a:defRPr>
            </a:lvl8pPr>
            <a:lvl9pPr lvl="8">
              <a:buNone/>
              <a:defRPr>
                <a:latin typeface="Lexend"/>
                <a:ea typeface="Lexend"/>
                <a:cs typeface="Lexend"/>
                <a:sym typeface="Lexend"/>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68394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2863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773" y="992767"/>
            <a:ext cx="11365238"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763" y="3778833"/>
            <a:ext cx="11365238"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301024" y="6217623"/>
            <a:ext cx="731886"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86296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6" y="522790"/>
            <a:ext cx="10963473" cy="589191"/>
          </a:xfrm>
          <a:prstGeom prst="rect">
            <a:avLst/>
          </a:prstGeom>
        </p:spPr>
        <p:txBody>
          <a:bodyPr anchor="ctr"/>
          <a:lstStyle>
            <a:lvl1pPr algn="l">
              <a:defRPr kumimoji="0" lang="zh-CN" altLang="en-US" sz="3199"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6" y="1246909"/>
            <a:ext cx="10963473" cy="5108171"/>
          </a:xfrm>
          <a:prstGeom prst="rect">
            <a:avLst/>
          </a:prstGeom>
          <a:noFill/>
        </p:spPr>
        <p:txBody>
          <a:bodyPr/>
          <a:lstStyle>
            <a:lvl1pPr marL="239005" marR="0" indent="-239005" algn="l" defTabSz="1218286" rtl="0" eaLnBrk="1" fontAlgn="base" latinLnBrk="1" hangingPunct="1">
              <a:lnSpc>
                <a:spcPct val="150000"/>
              </a:lnSpc>
              <a:spcBef>
                <a:spcPts val="0"/>
              </a:spcBef>
              <a:spcAft>
                <a:spcPts val="800"/>
              </a:spcAft>
              <a:buClr>
                <a:srgbClr val="92D050"/>
              </a:buClr>
              <a:tabLst/>
              <a:defRPr kumimoji="0" lang="zh-CN" altLang="en-US" sz="1999"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5893" marR="0" indent="-236889" algn="l" defTabSz="1218286"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799"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342" marR="0" indent="-236889" algn="l" defTabSz="1218286"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1"/>
            </a:lvl4pPr>
            <a:lvl5pPr>
              <a:defRPr sz="1541"/>
            </a:lvl5pPr>
            <a:lvl6pPr>
              <a:defRPr sz="1541"/>
            </a:lvl6pPr>
            <a:lvl7pPr>
              <a:defRPr sz="1541"/>
            </a:lvl7pPr>
            <a:lvl8pPr>
              <a:defRPr sz="1541"/>
            </a:lvl8pPr>
            <a:lvl9pPr>
              <a:defRPr sz="1541"/>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83687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2060028"/>
            <a:ext cx="11161240" cy="3195144"/>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a:t>
            </a:r>
          </a:p>
        </p:txBody>
      </p:sp>
      <p:sp>
        <p:nvSpPr>
          <p:cNvPr id="3" name="内容占位符 2">
            <a:extLst>
              <a:ext uri="{FF2B5EF4-FFF2-40B4-BE49-F238E27FC236}">
                <a16:creationId xmlns:a16="http://schemas.microsoft.com/office/drawing/2014/main" id="{4E5BC6AC-E2D3-95E2-75AE-2F297EA68587}"/>
              </a:ext>
            </a:extLst>
          </p:cNvPr>
          <p:cNvSpPr>
            <a:spLocks noGrp="1"/>
          </p:cNvSpPr>
          <p:nvPr>
            <p:ph sz="half" idx="10" hasCustomPrompt="1"/>
          </p:nvPr>
        </p:nvSpPr>
        <p:spPr>
          <a:xfrm>
            <a:off x="1028295" y="404649"/>
            <a:ext cx="3491153" cy="3379075"/>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120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algn="ctr"/>
            <a:r>
              <a:rPr kumimoji="1" lang="en-US" altLang="zh-CN" sz="9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9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Tree>
    <p:extLst>
      <p:ext uri="{BB962C8B-B14F-4D97-AF65-F5344CB8AC3E}">
        <p14:creationId xmlns:p14="http://schemas.microsoft.com/office/powerpoint/2010/main" val="111971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4062726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 id="2147483983" r:id="rId2"/>
    <p:sldLayoutId id="2147483984" r:id="rId3"/>
    <p:sldLayoutId id="2147483985"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8"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 id="2147483987" r:id="rId5"/>
    <p:sldLayoutId id="2147483988"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 Medium" panose="020B0602020204020303" pitchFamily="34" charset="-79"/>
              </a:rPr>
              <a:t>GitHub</a:t>
            </a:r>
            <a:r>
              <a:rPr lang="zh-CN" altLang="en-US" sz="1100" dirty="0">
                <a:solidFill>
                  <a:schemeClr val="tx1"/>
                </a:solidFill>
                <a:latin typeface="Gill Sans MT" panose="020B0502020104020203" pitchFamily="34" charset="0"/>
                <a:ea typeface="+mj-ea"/>
                <a:cs typeface="Futura Medium" panose="020B0602020204020303" pitchFamily="34" charset="-79"/>
              </a:rPr>
              <a:t> </a:t>
            </a:r>
            <a:r>
              <a:rPr lang="en-US" altLang="zh-CN" sz="1100" dirty="0">
                <a:solidFill>
                  <a:schemeClr val="tx1"/>
                </a:solidFill>
                <a:latin typeface="Gill Sans MT" panose="020B0502020104020203" pitchFamily="34" charset="0"/>
                <a:ea typeface="+mj-ea"/>
                <a:cs typeface="Futura Medium" panose="020B0602020204020303" pitchFamily="34" charset="-79"/>
              </a:rPr>
              <a:t>https://</a:t>
            </a:r>
            <a:r>
              <a:rPr lang="en-US" altLang="zh-CN" sz="1100" dirty="0" err="1">
                <a:solidFill>
                  <a:schemeClr val="tx1"/>
                </a:solidFill>
                <a:latin typeface="Gill Sans MT" panose="020B0502020104020203" pitchFamily="34" charset="0"/>
                <a:ea typeface="+mj-ea"/>
                <a:cs typeface="Futura Medium" panose="020B0602020204020303" pitchFamily="34" charset="-79"/>
              </a:rPr>
              <a:t>github.com</a:t>
            </a:r>
            <a:r>
              <a:rPr lang="en-US" altLang="zh-CN" sz="1100" dirty="0">
                <a:solidFill>
                  <a:schemeClr val="tx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 Medium" panose="020B0602020204020303" pitchFamily="34" charset="-79"/>
              </a:rPr>
              <a:t>AIFoundation</a:t>
            </a:r>
            <a:endParaRPr lang="en-US" sz="1100" dirty="0">
              <a:solidFill>
                <a:schemeClr val="tx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 Medium" panose="020B0602020204020303" pitchFamily="34" charset="-79"/>
              </a:rPr>
              <a:t>GitHub</a:t>
            </a:r>
            <a:r>
              <a:rPr lang="zh-CN" altLang="en-US" sz="1100" dirty="0">
                <a:solidFill>
                  <a:schemeClr val="bg1"/>
                </a:solidFill>
                <a:latin typeface="Gill Sans MT" panose="020B0502020104020203" pitchFamily="34" charset="0"/>
                <a:ea typeface="+mj-ea"/>
                <a:cs typeface="Futura Medium" panose="020B0602020204020303" pitchFamily="34" charset="-79"/>
              </a:rPr>
              <a:t> </a:t>
            </a:r>
            <a:r>
              <a:rPr lang="en-US" altLang="zh-CN" sz="1100" dirty="0">
                <a:solidFill>
                  <a:schemeClr val="bg1"/>
                </a:solidFill>
                <a:latin typeface="Gill Sans MT" panose="020B0502020104020203" pitchFamily="34" charset="0"/>
                <a:ea typeface="+mj-ea"/>
                <a:cs typeface="Futura Medium" panose="020B0602020204020303" pitchFamily="34" charset="-79"/>
              </a:rPr>
              <a:t>https://</a:t>
            </a:r>
            <a:r>
              <a:rPr lang="en-US" altLang="zh-CN" sz="1100" dirty="0" err="1">
                <a:solidFill>
                  <a:schemeClr val="bg1"/>
                </a:solidFill>
                <a:latin typeface="Gill Sans MT" panose="020B0502020104020203" pitchFamily="34" charset="0"/>
                <a:ea typeface="+mj-ea"/>
                <a:cs typeface="Futura Medium" panose="020B0602020204020303" pitchFamily="34" charset="-79"/>
              </a:rPr>
              <a:t>github.com</a:t>
            </a:r>
            <a:r>
              <a:rPr lang="en-US" altLang="zh-CN" sz="1100" dirty="0">
                <a:solidFill>
                  <a:schemeClr val="bg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 Medium" panose="020B0602020204020303" pitchFamily="34" charset="-79"/>
              </a:rPr>
              <a:t>AIFoundation</a:t>
            </a:r>
            <a:endParaRPr lang="en-US" sz="110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rPr>
              <a:t>https://</a:t>
            </a:r>
            <a:r>
              <a:rPr lang="en-US" altLang="zh-CN" sz="10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000" dirty="0">
                <a:solidFill>
                  <a:srgbClr val="C7000B"/>
                </a:solidFill>
                <a:latin typeface="Gill Sans MT" panose="020B0502020104020203" pitchFamily="34" charset="0"/>
                <a:ea typeface="+mj-ea"/>
                <a:cs typeface="Futura 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 Medium" panose="020B0602020204020303" pitchFamily="34" charset="-79"/>
              </a:rPr>
              <a:t>AIFoundation</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www.databricks.com/blog/" TargetMode="External"/><Relationship Id="rId7" Type="http://schemas.openxmlformats.org/officeDocument/2006/relationships/hyperlink" Target="https://zhuanlan.zhihu.com/p/692540949" TargetMode="External"/><Relationship Id="rId2" Type="http://schemas.openxmlformats.org/officeDocument/2006/relationships/hyperlink" Target="https://www.omrimallis.com/posts/understanding-how-llm-inference-works-with-llama-cpp/" TargetMode="External"/><Relationship Id="rId1" Type="http://schemas.openxmlformats.org/officeDocument/2006/relationships/slideLayout" Target="../slideLayouts/slideLayout6.xml"/><Relationship Id="rId6" Type="http://schemas.openxmlformats.org/officeDocument/2006/relationships/hyperlink" Target="https://github.com/vllm-project/vllm/blob/main/docs/source/getting_started/quickstart.md" TargetMode="External"/><Relationship Id="rId5" Type="http://schemas.openxmlformats.org/officeDocument/2006/relationships/hyperlink" Target="https://github.com/PaddleJitLab/CUDATutorial/blob/develop/docs/16_vllm_source_code/02_preprocess_before_scheduler.md" TargetMode="External"/><Relationship Id="rId4" Type="http://schemas.openxmlformats.org/officeDocument/2006/relationships/hyperlink" Target="https://www.databricks.com/blog/llm-inference-performance-engineering-best-practic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925980" y="1438039"/>
            <a:ext cx="10547965" cy="2736800"/>
          </a:xfrm>
          <a:prstGeom prst="rect">
            <a:avLst/>
          </a:prstGeom>
        </p:spPr>
        <p:txBody>
          <a:bodyPr spcFirstLastPara="1" wrap="square" lIns="121900" tIns="121900" rIns="121900" bIns="121900" anchor="b" anchorCtr="0">
            <a:normAutofit/>
          </a:bodyPr>
          <a:lstStyle/>
          <a:p>
            <a:pPr algn="l"/>
            <a:r>
              <a:rPr lang="en-US" altLang="zh-CN" sz="8800" b="1" dirty="0" err="1">
                <a:solidFill>
                  <a:srgbClr val="454545"/>
                </a:solidFill>
                <a:latin typeface="Lexend" pitchFamily="2" charset="0"/>
              </a:rPr>
              <a:t>vLLM</a:t>
            </a:r>
            <a:r>
              <a:rPr lang="en-US" altLang="zh-CN" sz="8800" b="1" dirty="0">
                <a:solidFill>
                  <a:srgbClr val="454545"/>
                </a:solidFill>
                <a:latin typeface="Lexend" pitchFamily="2" charset="0"/>
              </a:rPr>
              <a:t> </a:t>
            </a:r>
            <a:r>
              <a:rPr lang="zh-CN" altLang="en-US" sz="8800" b="1">
                <a:solidFill>
                  <a:srgbClr val="454545"/>
                </a:solidFill>
                <a:latin typeface="Lexend" pitchFamily="2" charset="0"/>
              </a:rPr>
              <a:t>调度核心</a:t>
            </a:r>
            <a:endParaRPr sz="8000" b="1" dirty="0">
              <a:solidFill>
                <a:srgbClr val="454545"/>
              </a:solidFill>
              <a:latin typeface="Lexend" pitchFamily="2" charset="0"/>
              <a:cs typeface="Lexend"/>
              <a:sym typeface="Lexend"/>
            </a:endParaRPr>
          </a:p>
        </p:txBody>
      </p:sp>
      <p:pic>
        <p:nvPicPr>
          <p:cNvPr id="64" name="Google Shape;64;p15"/>
          <p:cNvPicPr preferRelativeResize="0"/>
          <p:nvPr/>
        </p:nvPicPr>
        <p:blipFill rotWithShape="1">
          <a:blip r:embed="rId3">
            <a:alphaModFix/>
          </a:blip>
          <a:srcRect l="13949" r="16164"/>
          <a:stretch/>
        </p:blipFill>
        <p:spPr>
          <a:xfrm>
            <a:off x="518113" y="958312"/>
            <a:ext cx="3029797" cy="1242568"/>
          </a:xfrm>
          <a:prstGeom prst="rect">
            <a:avLst/>
          </a:prstGeom>
          <a:noFill/>
          <a:ln>
            <a:noFill/>
          </a:ln>
        </p:spPr>
      </p:pic>
      <p:pic>
        <p:nvPicPr>
          <p:cNvPr id="65" name="Google Shape;65;p15"/>
          <p:cNvPicPr preferRelativeResize="0"/>
          <p:nvPr/>
        </p:nvPicPr>
        <p:blipFill>
          <a:blip r:embed="rId4">
            <a:alphaModFix/>
          </a:blip>
          <a:stretch>
            <a:fillRect/>
          </a:stretch>
        </p:blipFill>
        <p:spPr>
          <a:xfrm>
            <a:off x="9375648" y="4307233"/>
            <a:ext cx="1965867" cy="1965867"/>
          </a:xfrm>
          <a:prstGeom prst="rect">
            <a:avLst/>
          </a:prstGeom>
          <a:noFill/>
          <a:ln>
            <a:noFill/>
          </a:ln>
        </p:spPr>
      </p:pic>
      <p:cxnSp>
        <p:nvCxnSpPr>
          <p:cNvPr id="66" name="Google Shape;66;p15"/>
          <p:cNvCxnSpPr/>
          <p:nvPr/>
        </p:nvCxnSpPr>
        <p:spPr>
          <a:xfrm>
            <a:off x="722781" y="2628167"/>
            <a:ext cx="0" cy="2483600"/>
          </a:xfrm>
          <a:prstGeom prst="straightConnector1">
            <a:avLst/>
          </a:prstGeom>
          <a:noFill/>
          <a:ln w="19050" cap="flat" cmpd="sng">
            <a:solidFill>
              <a:srgbClr val="454545"/>
            </a:solidFill>
            <a:prstDash val="solid"/>
            <a:round/>
            <a:headEnd type="none" w="med" len="med"/>
            <a:tailEnd type="none" w="med" len="med"/>
          </a:ln>
        </p:spPr>
      </p:cxnSp>
      <p:sp>
        <p:nvSpPr>
          <p:cNvPr id="2" name="文本占位符 1">
            <a:extLst>
              <a:ext uri="{FF2B5EF4-FFF2-40B4-BE49-F238E27FC236}">
                <a16:creationId xmlns:a16="http://schemas.microsoft.com/office/drawing/2014/main" id="{E4DE266C-94F4-E1A3-F4E0-827993CE6EE4}"/>
              </a:ext>
            </a:extLst>
          </p:cNvPr>
          <p:cNvSpPr txBox="1">
            <a:spLocks/>
          </p:cNvSpPr>
          <p:nvPr/>
        </p:nvSpPr>
        <p:spPr>
          <a:xfrm>
            <a:off x="1987197" y="4859749"/>
            <a:ext cx="2623113" cy="979105"/>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6400" dirty="0">
                <a:solidFill>
                  <a:srgbClr val="454545"/>
                </a:solidFill>
                <a:latin typeface="ACGN-MiaoGB-Flash" panose="02020300000000000000" pitchFamily="18" charset="-122"/>
                <a:ea typeface="ACGN-MiaoGB-Flash" panose="02020300000000000000" pitchFamily="18" charset="-122"/>
              </a:rPr>
              <a:t>ZOMI</a:t>
            </a:r>
            <a:endParaRPr lang="zh-CN" altLang="en-US" sz="6400" dirty="0">
              <a:solidFill>
                <a:srgbClr val="454545"/>
              </a:solidFill>
              <a:latin typeface="ACGN-MiaoGB-Flash" panose="02020300000000000000" pitchFamily="18" charset="-122"/>
              <a:ea typeface="ACGN-MiaoGB-Flash" panose="02020300000000000000" pitchFamily="18" charset="-122"/>
            </a:endParaRPr>
          </a:p>
        </p:txBody>
      </p:sp>
      <p:pic>
        <p:nvPicPr>
          <p:cNvPr id="3" name="图片 2">
            <a:extLst>
              <a:ext uri="{FF2B5EF4-FFF2-40B4-BE49-F238E27FC236}">
                <a16:creationId xmlns:a16="http://schemas.microsoft.com/office/drawing/2014/main" id="{87234A05-1810-C280-C6C0-527149B254B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5981" y="4956462"/>
            <a:ext cx="894749" cy="89474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FC49266-3445-BD3F-7165-45350F057589}"/>
              </a:ext>
            </a:extLst>
          </p:cNvPr>
          <p:cNvSpPr>
            <a:spLocks noGrp="1"/>
          </p:cNvSpPr>
          <p:nvPr>
            <p:ph type="title"/>
          </p:nvPr>
        </p:nvSpPr>
        <p:spPr>
          <a:xfrm>
            <a:off x="623635" y="522789"/>
            <a:ext cx="10963473" cy="589190"/>
          </a:xfrm>
        </p:spPr>
        <p:txBody>
          <a:bodyPr/>
          <a:lstStyle/>
          <a:p>
            <a:r>
              <a:rPr lang="zh-CN" altLang="en-US" dirty="0"/>
              <a:t>抢占策略</a:t>
            </a:r>
          </a:p>
        </p:txBody>
      </p:sp>
      <p:sp>
        <p:nvSpPr>
          <p:cNvPr id="5" name="内容占位符 4">
            <a:extLst>
              <a:ext uri="{FF2B5EF4-FFF2-40B4-BE49-F238E27FC236}">
                <a16:creationId xmlns:a16="http://schemas.microsoft.com/office/drawing/2014/main" id="{5605C655-C01B-860F-06A7-0A70B07C75B0}"/>
              </a:ext>
            </a:extLst>
          </p:cNvPr>
          <p:cNvSpPr>
            <a:spLocks noGrp="1"/>
          </p:cNvSpPr>
          <p:nvPr>
            <p:ph sz="half" idx="1"/>
          </p:nvPr>
        </p:nvSpPr>
        <p:spPr>
          <a:xfrm>
            <a:off x="623635" y="1246909"/>
            <a:ext cx="10963473" cy="5108171"/>
          </a:xfrm>
        </p:spPr>
        <p:txBody>
          <a:bodyPr/>
          <a:lstStyle/>
          <a:p>
            <a:r>
              <a:rPr lang="zh-CN" altLang="en-US" dirty="0"/>
              <a:t>当资源不足且有高优先级请求进入系统时，调度器会采取抢占策略。抢占机制允许调度器将低优先级任务暂停或中止，以释放资源给高优先级任务。调度器通过 </a:t>
            </a:r>
            <a:r>
              <a:rPr lang="en-US" altLang="zh-CN" dirty="0"/>
              <a:t>_</a:t>
            </a:r>
            <a:r>
              <a:rPr lang="en" altLang="zh-CN" dirty="0"/>
              <a:t>preempt </a:t>
            </a:r>
            <a:r>
              <a:rPr lang="zh-CN" altLang="en-US" dirty="0"/>
              <a:t>函数执行抢占操作，并根据具体的策略选择是重新计算还是将任务交换到 </a:t>
            </a:r>
            <a:r>
              <a:rPr lang="en" altLang="zh-CN" dirty="0"/>
              <a:t>CPU </a:t>
            </a:r>
            <a:r>
              <a:rPr lang="zh-CN" altLang="en-US" dirty="0"/>
              <a:t>内存。</a:t>
            </a:r>
            <a:endParaRPr lang="en-US" altLang="zh-CN" dirty="0"/>
          </a:p>
          <a:p>
            <a:r>
              <a:rPr lang="zh-CN" altLang="en-US" dirty="0"/>
              <a:t>调度器根据抢占模式（</a:t>
            </a:r>
            <a:r>
              <a:rPr lang="en" altLang="zh-CN" dirty="0"/>
              <a:t>RECOMPUTE </a:t>
            </a:r>
            <a:r>
              <a:rPr lang="zh-CN" altLang="en-US" dirty="0"/>
              <a:t>或 </a:t>
            </a:r>
            <a:r>
              <a:rPr lang="en" altLang="zh-CN" dirty="0"/>
              <a:t>SWAP</a:t>
            </a:r>
            <a:r>
              <a:rPr lang="zh-CN" altLang="en" dirty="0"/>
              <a:t>）</a:t>
            </a:r>
            <a:r>
              <a:rPr lang="zh-CN" altLang="en-US" dirty="0"/>
              <a:t>执行不同的抢占策略。</a:t>
            </a:r>
            <a:r>
              <a:rPr lang="en" altLang="zh-CN" dirty="0"/>
              <a:t>RECOMPUTE </a:t>
            </a:r>
            <a:r>
              <a:rPr lang="zh-CN" altLang="en-US" dirty="0"/>
              <a:t>模式会释放资源并标记任务为“等待重计算”，而 </a:t>
            </a:r>
            <a:r>
              <a:rPr lang="en" altLang="zh-CN" dirty="0"/>
              <a:t>SWAP </a:t>
            </a:r>
            <a:r>
              <a:rPr lang="zh-CN" altLang="en-US" dirty="0"/>
              <a:t>模式则会将任务的数据交换到 </a:t>
            </a:r>
            <a:r>
              <a:rPr lang="en" altLang="zh-CN" dirty="0"/>
              <a:t>CPU </a:t>
            </a:r>
            <a:r>
              <a:rPr lang="zh-CN" altLang="en-US" dirty="0"/>
              <a:t>内存以释放 </a:t>
            </a:r>
            <a:r>
              <a:rPr lang="en" altLang="zh-CN" dirty="0"/>
              <a:t>GPU </a:t>
            </a:r>
            <a:r>
              <a:rPr lang="zh-CN" altLang="en-US" dirty="0"/>
              <a:t>资源。这些策略确保了调度器在高负载场景下依然能够有效响应优先级较高的请求。</a:t>
            </a:r>
          </a:p>
        </p:txBody>
      </p:sp>
    </p:spTree>
    <p:extLst>
      <p:ext uri="{BB962C8B-B14F-4D97-AF65-F5344CB8AC3E}">
        <p14:creationId xmlns:p14="http://schemas.microsoft.com/office/powerpoint/2010/main" val="307198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3046988"/>
          </a:xfrm>
          <a:prstGeom prst="rect">
            <a:avLst/>
          </a:prstGeom>
          <a:noFill/>
        </p:spPr>
        <p:txBody>
          <a:bodyPr wrap="square" rtlCol="0">
            <a:spAutoFit/>
          </a:bodyPr>
          <a:lstStyle/>
          <a:p>
            <a:pPr algn="ctr"/>
            <a:r>
              <a:rPr lang="en-US" altLang="zh-CN" sz="9600" b="1" dirty="0">
                <a:solidFill>
                  <a:schemeClr val="bg1"/>
                </a:solidFill>
              </a:rPr>
              <a:t>Scheduler</a:t>
            </a:r>
            <a:r>
              <a:rPr lang="zh-CN" altLang="en-US" sz="9600" b="1" dirty="0">
                <a:solidFill>
                  <a:schemeClr val="bg1"/>
                </a:solidFill>
              </a:rPr>
              <a:t> 结构与主要组件</a:t>
            </a:r>
          </a:p>
        </p:txBody>
      </p:sp>
    </p:spTree>
    <p:extLst>
      <p:ext uri="{BB962C8B-B14F-4D97-AF65-F5344CB8AC3E}">
        <p14:creationId xmlns:p14="http://schemas.microsoft.com/office/powerpoint/2010/main" val="311161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D7805-5A62-89D6-4664-792529406ECA}"/>
              </a:ext>
            </a:extLst>
          </p:cNvPr>
          <p:cNvSpPr>
            <a:spLocks noGrp="1"/>
          </p:cNvSpPr>
          <p:nvPr>
            <p:ph type="title"/>
          </p:nvPr>
        </p:nvSpPr>
        <p:spPr>
          <a:xfrm>
            <a:off x="623635" y="522789"/>
            <a:ext cx="10963473" cy="589190"/>
          </a:xfrm>
        </p:spPr>
        <p:txBody>
          <a:bodyPr/>
          <a:lstStyle/>
          <a:p>
            <a:r>
              <a:rPr lang="en-US" altLang="zh-CN" dirty="0"/>
              <a:t>Scheduler</a:t>
            </a:r>
            <a:r>
              <a:rPr lang="zh-CN" altLang="en-US" dirty="0"/>
              <a:t> 结构与主要组件</a:t>
            </a:r>
          </a:p>
        </p:txBody>
      </p:sp>
      <p:sp>
        <p:nvSpPr>
          <p:cNvPr id="3" name="内容占位符 2">
            <a:extLst>
              <a:ext uri="{FF2B5EF4-FFF2-40B4-BE49-F238E27FC236}">
                <a16:creationId xmlns:a16="http://schemas.microsoft.com/office/drawing/2014/main" id="{D9F9487B-6215-5C5A-9147-905A4DC4D30C}"/>
              </a:ext>
            </a:extLst>
          </p:cNvPr>
          <p:cNvSpPr>
            <a:spLocks noGrp="1"/>
          </p:cNvSpPr>
          <p:nvPr>
            <p:ph sz="half" idx="1"/>
          </p:nvPr>
        </p:nvSpPr>
        <p:spPr>
          <a:xfrm>
            <a:off x="623888" y="1246188"/>
            <a:ext cx="10963275" cy="5108575"/>
          </a:xfrm>
        </p:spPr>
        <p:txBody>
          <a:bodyPr/>
          <a:lstStyle/>
          <a:p>
            <a:r>
              <a:rPr lang="zh-CN" altLang="en-US" dirty="0"/>
              <a:t>在 </a:t>
            </a:r>
            <a:r>
              <a:rPr lang="en" altLang="zh-CN" dirty="0" err="1"/>
              <a:t>vLLM</a:t>
            </a:r>
            <a:r>
              <a:rPr lang="en" altLang="zh-CN" dirty="0"/>
              <a:t> </a:t>
            </a:r>
            <a:r>
              <a:rPr lang="zh-CN" altLang="en-US" dirty="0"/>
              <a:t>中，调度器的结构设计围绕任务的状态管理和内存资源的优化利用展开。</a:t>
            </a:r>
            <a:endParaRPr lang="en-US" altLang="zh-CN" dirty="0"/>
          </a:p>
          <a:p>
            <a:r>
              <a:rPr lang="zh-CN" altLang="en-US" dirty="0"/>
              <a:t>将任务划分为不同的状态队列，并通过缓存管理和内存调度来保证任务处理的高效性。</a:t>
            </a:r>
            <a:endParaRPr lang="en-US" altLang="zh-CN" dirty="0"/>
          </a:p>
        </p:txBody>
      </p:sp>
      <p:pic>
        <p:nvPicPr>
          <p:cNvPr id="6" name="Picture 2">
            <a:extLst>
              <a:ext uri="{FF2B5EF4-FFF2-40B4-BE49-F238E27FC236}">
                <a16:creationId xmlns:a16="http://schemas.microsoft.com/office/drawing/2014/main" id="{DEA5E0A3-6C54-84B1-7F93-AF56476F6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357" y="2418475"/>
            <a:ext cx="6652048" cy="391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48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D7805-5A62-89D6-4664-792529406ECA}"/>
              </a:ext>
            </a:extLst>
          </p:cNvPr>
          <p:cNvSpPr>
            <a:spLocks noGrp="1"/>
          </p:cNvSpPr>
          <p:nvPr>
            <p:ph type="title"/>
          </p:nvPr>
        </p:nvSpPr>
        <p:spPr>
          <a:xfrm>
            <a:off x="623635" y="522789"/>
            <a:ext cx="10963473" cy="589190"/>
          </a:xfrm>
        </p:spPr>
        <p:txBody>
          <a:bodyPr/>
          <a:lstStyle/>
          <a:p>
            <a:r>
              <a:rPr lang="en-US" altLang="zh-CN" dirty="0"/>
              <a:t>Scheduler</a:t>
            </a:r>
            <a:r>
              <a:rPr lang="zh-CN" altLang="en-US" dirty="0"/>
              <a:t> 结构与主要组件</a:t>
            </a:r>
          </a:p>
        </p:txBody>
      </p:sp>
      <p:pic>
        <p:nvPicPr>
          <p:cNvPr id="6" name="Picture 2">
            <a:extLst>
              <a:ext uri="{FF2B5EF4-FFF2-40B4-BE49-F238E27FC236}">
                <a16:creationId xmlns:a16="http://schemas.microsoft.com/office/drawing/2014/main" id="{DEA5E0A3-6C54-84B1-7F93-AF56476F6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021" y="1161524"/>
            <a:ext cx="8962659" cy="5277902"/>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D9F9487B-6215-5C5A-9147-905A4DC4D30C}"/>
              </a:ext>
            </a:extLst>
          </p:cNvPr>
          <p:cNvSpPr>
            <a:spLocks noGrp="1"/>
          </p:cNvSpPr>
          <p:nvPr>
            <p:ph sz="half" idx="1"/>
          </p:nvPr>
        </p:nvSpPr>
        <p:spPr>
          <a:xfrm>
            <a:off x="623888" y="1246188"/>
            <a:ext cx="2725487" cy="5108575"/>
          </a:xfrm>
        </p:spPr>
        <p:txBody>
          <a:bodyPr/>
          <a:lstStyle/>
          <a:p>
            <a:r>
              <a:rPr lang="en-US" altLang="zh-CN" dirty="0"/>
              <a:t>Scheduler</a:t>
            </a:r>
            <a:r>
              <a:rPr lang="zh-CN" altLang="en-US" dirty="0"/>
              <a:t> 核心：</a:t>
            </a:r>
            <a:endParaRPr lang="en-US" altLang="zh-CN" dirty="0"/>
          </a:p>
          <a:p>
            <a:pPr lvl="1"/>
            <a:r>
              <a:rPr lang="en" altLang="zh-CN" dirty="0"/>
              <a:t>waiting</a:t>
            </a:r>
            <a:endParaRPr lang="en-US" altLang="zh-CN" dirty="0"/>
          </a:p>
          <a:p>
            <a:pPr lvl="1"/>
            <a:r>
              <a:rPr lang="en" altLang="zh-CN" dirty="0"/>
              <a:t>running </a:t>
            </a:r>
            <a:endParaRPr lang="en-US" altLang="zh-CN" dirty="0"/>
          </a:p>
          <a:p>
            <a:pPr lvl="1"/>
            <a:r>
              <a:rPr lang="en" altLang="zh-CN" dirty="0"/>
              <a:t>swapped</a:t>
            </a:r>
            <a:br>
              <a:rPr lang="zh-CN" altLang="en-US" dirty="0"/>
            </a:br>
            <a:endParaRPr lang="zh-CN" altLang="en-US" dirty="0"/>
          </a:p>
        </p:txBody>
      </p:sp>
    </p:spTree>
    <p:extLst>
      <p:ext uri="{BB962C8B-B14F-4D97-AF65-F5344CB8AC3E}">
        <p14:creationId xmlns:p14="http://schemas.microsoft.com/office/powerpoint/2010/main" val="1911900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E45B2F0-80D5-FD6B-D8F3-740ACC4E1373}"/>
              </a:ext>
            </a:extLst>
          </p:cNvPr>
          <p:cNvSpPr>
            <a:spLocks noGrp="1"/>
          </p:cNvSpPr>
          <p:nvPr>
            <p:ph type="title"/>
          </p:nvPr>
        </p:nvSpPr>
        <p:spPr>
          <a:xfrm>
            <a:off x="623635" y="522789"/>
            <a:ext cx="10963473" cy="589190"/>
          </a:xfrm>
        </p:spPr>
        <p:txBody>
          <a:bodyPr/>
          <a:lstStyle/>
          <a:p>
            <a:r>
              <a:rPr lang="zh-CN" altLang="en-US" dirty="0"/>
              <a:t>核心状态队列设计</a:t>
            </a:r>
          </a:p>
        </p:txBody>
      </p:sp>
      <p:sp>
        <p:nvSpPr>
          <p:cNvPr id="5" name="内容占位符 4">
            <a:extLst>
              <a:ext uri="{FF2B5EF4-FFF2-40B4-BE49-F238E27FC236}">
                <a16:creationId xmlns:a16="http://schemas.microsoft.com/office/drawing/2014/main" id="{662B204D-E7B4-6CD4-1A5A-C9AD41D2FCC8}"/>
              </a:ext>
            </a:extLst>
          </p:cNvPr>
          <p:cNvSpPr>
            <a:spLocks noGrp="1"/>
          </p:cNvSpPr>
          <p:nvPr>
            <p:ph sz="half" idx="1"/>
          </p:nvPr>
        </p:nvSpPr>
        <p:spPr>
          <a:xfrm>
            <a:off x="623635" y="1246909"/>
            <a:ext cx="10963473" cy="5108171"/>
          </a:xfrm>
        </p:spPr>
        <p:txBody>
          <a:bodyPr/>
          <a:lstStyle/>
          <a:p>
            <a:r>
              <a:rPr lang="en" altLang="zh-CN" dirty="0" err="1"/>
              <a:t>vLLM</a:t>
            </a:r>
            <a:r>
              <a:rPr lang="en" altLang="zh-CN" dirty="0"/>
              <a:t> </a:t>
            </a:r>
            <a:r>
              <a:rPr lang="zh-CN" altLang="en-US" dirty="0"/>
              <a:t>调度器依赖三个状态队列来管理任务的不同阶段：</a:t>
            </a:r>
          </a:p>
          <a:p>
            <a:pPr marL="582006" lvl="1" indent="-342900">
              <a:buFont typeface="+mj-lt"/>
              <a:buAutoNum type="arabicPeriod"/>
            </a:pPr>
            <a:r>
              <a:rPr lang="en" altLang="zh-CN" b="1" dirty="0">
                <a:solidFill>
                  <a:srgbClr val="4985E8"/>
                </a:solidFill>
              </a:rPr>
              <a:t>waiting </a:t>
            </a:r>
            <a:r>
              <a:rPr lang="zh-CN" altLang="en-US" b="1" dirty="0">
                <a:solidFill>
                  <a:srgbClr val="4985E8"/>
                </a:solidFill>
              </a:rPr>
              <a:t>队列：</a:t>
            </a:r>
            <a:r>
              <a:rPr lang="en" altLang="zh-CN" dirty="0"/>
              <a:t>waiting </a:t>
            </a:r>
            <a:r>
              <a:rPr lang="zh-CN" altLang="en-US" dirty="0"/>
              <a:t>队列用于存放新加入的任务或已完成预填充阶段但等待解码的任务。调度器会从 </a:t>
            </a:r>
            <a:r>
              <a:rPr lang="en" altLang="zh-CN" dirty="0"/>
              <a:t>waiting </a:t>
            </a:r>
            <a:r>
              <a:rPr lang="zh-CN" altLang="en-US" dirty="0"/>
              <a:t>队列中取出任务，判断其是否可以分配资源，如果资源允许，则将其移至 </a:t>
            </a:r>
            <a:r>
              <a:rPr lang="en" altLang="zh-CN" dirty="0"/>
              <a:t>running </a:t>
            </a:r>
            <a:r>
              <a:rPr lang="zh-CN" altLang="en-US" dirty="0"/>
              <a:t>队列。</a:t>
            </a:r>
          </a:p>
          <a:p>
            <a:pPr marL="582006" lvl="1" indent="-342900">
              <a:buFont typeface="+mj-lt"/>
              <a:buAutoNum type="arabicPeriod"/>
            </a:pPr>
            <a:r>
              <a:rPr lang="en" altLang="zh-CN" b="1" dirty="0">
                <a:solidFill>
                  <a:srgbClr val="4985E8"/>
                </a:solidFill>
              </a:rPr>
              <a:t>running </a:t>
            </a:r>
            <a:r>
              <a:rPr lang="zh-CN" altLang="en-US" b="1" dirty="0">
                <a:solidFill>
                  <a:srgbClr val="4985E8"/>
                </a:solidFill>
              </a:rPr>
              <a:t>队列：</a:t>
            </a:r>
            <a:r>
              <a:rPr lang="en" altLang="zh-CN" dirty="0"/>
              <a:t>running </a:t>
            </a:r>
            <a:r>
              <a:rPr lang="zh-CN" altLang="en-US" dirty="0"/>
              <a:t>队列包含当前正在处理的任务，通常是在解码阶段。调度器会根据当前资源情况和任务优先级，决定是否抢占任务，将其暂时移出 </a:t>
            </a:r>
            <a:r>
              <a:rPr lang="en" altLang="zh-CN" dirty="0"/>
              <a:t>GPU </a:t>
            </a:r>
            <a:r>
              <a:rPr lang="zh-CN" altLang="en-US" dirty="0"/>
              <a:t>以腾出资源。抢占的任务会被转移到 </a:t>
            </a:r>
            <a:r>
              <a:rPr lang="en" altLang="zh-CN" dirty="0"/>
              <a:t>swapped </a:t>
            </a:r>
            <a:r>
              <a:rPr lang="zh-CN" altLang="en-US" dirty="0"/>
              <a:t>队列中。</a:t>
            </a:r>
          </a:p>
          <a:p>
            <a:pPr marL="582006" lvl="1" indent="-342900">
              <a:buFont typeface="+mj-lt"/>
              <a:buAutoNum type="arabicPeriod"/>
            </a:pPr>
            <a:r>
              <a:rPr lang="en" altLang="zh-CN" b="1" dirty="0">
                <a:solidFill>
                  <a:srgbClr val="4985E8"/>
                </a:solidFill>
              </a:rPr>
              <a:t>swapped </a:t>
            </a:r>
            <a:r>
              <a:rPr lang="zh-CN" altLang="en-US" b="1" dirty="0">
                <a:solidFill>
                  <a:srgbClr val="4985E8"/>
                </a:solidFill>
              </a:rPr>
              <a:t>队列：</a:t>
            </a:r>
            <a:r>
              <a:rPr lang="en" altLang="zh-CN" dirty="0"/>
              <a:t>swapped </a:t>
            </a:r>
            <a:r>
              <a:rPr lang="zh-CN" altLang="en-US" dirty="0"/>
              <a:t>队列用于存放因资源不足而被暂时从 </a:t>
            </a:r>
            <a:r>
              <a:rPr lang="en" altLang="zh-CN" dirty="0"/>
              <a:t>GPU </a:t>
            </a:r>
            <a:r>
              <a:rPr lang="zh-CN" altLang="en-US" dirty="0"/>
              <a:t>移至 </a:t>
            </a:r>
            <a:r>
              <a:rPr lang="en" altLang="zh-CN" dirty="0"/>
              <a:t>CPU </a:t>
            </a:r>
            <a:r>
              <a:rPr lang="zh-CN" altLang="en-US" dirty="0"/>
              <a:t>的任务。调度器会定期检查 </a:t>
            </a:r>
            <a:r>
              <a:rPr lang="en" altLang="zh-CN" dirty="0"/>
              <a:t>swapped </a:t>
            </a:r>
            <a:r>
              <a:rPr lang="zh-CN" altLang="en-US" dirty="0"/>
              <a:t>队列，如果资源允许，则将任务重新加载到 </a:t>
            </a:r>
            <a:r>
              <a:rPr lang="en" altLang="zh-CN" dirty="0"/>
              <a:t>GPU</a:t>
            </a:r>
            <a:r>
              <a:rPr lang="zh-CN" altLang="en" dirty="0"/>
              <a:t>，</a:t>
            </a:r>
            <a:r>
              <a:rPr lang="zh-CN" altLang="en-US" dirty="0"/>
              <a:t>继续运行。</a:t>
            </a:r>
          </a:p>
          <a:p>
            <a:endParaRPr lang="zh-CN" altLang="en-US" dirty="0"/>
          </a:p>
        </p:txBody>
      </p:sp>
    </p:spTree>
    <p:extLst>
      <p:ext uri="{BB962C8B-B14F-4D97-AF65-F5344CB8AC3E}">
        <p14:creationId xmlns:p14="http://schemas.microsoft.com/office/powerpoint/2010/main" val="21110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267174-B32D-2A70-E370-2911576FC4D6}"/>
              </a:ext>
            </a:extLst>
          </p:cNvPr>
          <p:cNvSpPr>
            <a:spLocks noGrp="1"/>
          </p:cNvSpPr>
          <p:nvPr>
            <p:ph type="title"/>
          </p:nvPr>
        </p:nvSpPr>
        <p:spPr>
          <a:xfrm>
            <a:off x="623635" y="522789"/>
            <a:ext cx="10963473" cy="589190"/>
          </a:xfrm>
        </p:spPr>
        <p:txBody>
          <a:bodyPr/>
          <a:lstStyle/>
          <a:p>
            <a:r>
              <a:rPr lang="zh-CN" altLang="en-US" dirty="0"/>
              <a:t>缓存与内存管理</a:t>
            </a:r>
          </a:p>
        </p:txBody>
      </p:sp>
      <p:sp>
        <p:nvSpPr>
          <p:cNvPr id="5" name="内容占位符 4">
            <a:extLst>
              <a:ext uri="{FF2B5EF4-FFF2-40B4-BE49-F238E27FC236}">
                <a16:creationId xmlns:a16="http://schemas.microsoft.com/office/drawing/2014/main" id="{44A4FA3D-1856-E62D-7035-5D265FBFFC79}"/>
              </a:ext>
            </a:extLst>
          </p:cNvPr>
          <p:cNvSpPr>
            <a:spLocks noGrp="1"/>
          </p:cNvSpPr>
          <p:nvPr>
            <p:ph sz="half" idx="1"/>
          </p:nvPr>
        </p:nvSpPr>
        <p:spPr>
          <a:xfrm>
            <a:off x="623635" y="1246909"/>
            <a:ext cx="10963473" cy="5108171"/>
          </a:xfrm>
        </p:spPr>
        <p:txBody>
          <a:bodyPr/>
          <a:lstStyle/>
          <a:p>
            <a:r>
              <a:rPr lang="zh-CN" altLang="en-US" dirty="0"/>
              <a:t>在生成模型任务中，内存资源有效利用非常关键。为此，</a:t>
            </a:r>
            <a:r>
              <a:rPr lang="en" altLang="zh-CN" dirty="0" err="1"/>
              <a:t>vLLM</a:t>
            </a:r>
            <a:r>
              <a:rPr lang="en" altLang="zh-CN" dirty="0"/>
              <a:t> </a:t>
            </a:r>
            <a:r>
              <a:rPr lang="zh-CN" altLang="en-US" dirty="0"/>
              <a:t>调度器通过 </a:t>
            </a:r>
            <a:r>
              <a:rPr lang="en" altLang="zh-CN" dirty="0" err="1"/>
              <a:t>SchedulingBudget</a:t>
            </a:r>
            <a:r>
              <a:rPr lang="en" altLang="zh-CN" dirty="0"/>
              <a:t> </a:t>
            </a:r>
            <a:r>
              <a:rPr lang="zh-CN" altLang="en-US" dirty="0"/>
              <a:t>和 </a:t>
            </a:r>
            <a:r>
              <a:rPr lang="en" altLang="zh-CN" dirty="0" err="1"/>
              <a:t>BlockSpaceManager</a:t>
            </a:r>
            <a:r>
              <a:rPr lang="en" altLang="zh-CN" dirty="0"/>
              <a:t> </a:t>
            </a:r>
            <a:r>
              <a:rPr lang="zh-CN" altLang="en-US" dirty="0"/>
              <a:t>两个组件来控制内存分配：</a:t>
            </a:r>
          </a:p>
          <a:p>
            <a:pPr marL="582006" lvl="1" indent="-342900">
              <a:buFont typeface="+mj-lt"/>
              <a:buAutoNum type="arabicPeriod"/>
            </a:pPr>
            <a:r>
              <a:rPr lang="en" altLang="zh-CN" b="1" dirty="0" err="1">
                <a:solidFill>
                  <a:srgbClr val="4985E8"/>
                </a:solidFill>
              </a:rPr>
              <a:t>SchedulingBudget</a:t>
            </a:r>
            <a:r>
              <a:rPr lang="zh-CN" altLang="en" b="1" dirty="0">
                <a:solidFill>
                  <a:srgbClr val="4985E8"/>
                </a:solidFill>
              </a:rPr>
              <a:t>：</a:t>
            </a:r>
            <a:r>
              <a:rPr lang="zh-CN" altLang="en-US" dirty="0"/>
              <a:t>负责跟踪和限制任务使用总 </a:t>
            </a:r>
            <a:r>
              <a:rPr lang="en" altLang="zh-CN" dirty="0"/>
              <a:t>token </a:t>
            </a:r>
            <a:r>
              <a:rPr lang="zh-CN" altLang="en-US" dirty="0"/>
              <a:t>数和并发任务数。</a:t>
            </a:r>
          </a:p>
          <a:p>
            <a:pPr marL="582006" lvl="1" indent="-342900">
              <a:buFont typeface="+mj-lt"/>
              <a:buAutoNum type="arabicPeriod"/>
            </a:pPr>
            <a:r>
              <a:rPr lang="en" altLang="zh-CN" b="1" dirty="0" err="1">
                <a:solidFill>
                  <a:srgbClr val="4985E8"/>
                </a:solidFill>
              </a:rPr>
              <a:t>BlockSpaceManager</a:t>
            </a:r>
            <a:r>
              <a:rPr lang="zh-CN" altLang="en" b="1" dirty="0">
                <a:solidFill>
                  <a:srgbClr val="4985E8"/>
                </a:solidFill>
              </a:rPr>
              <a:t>：</a:t>
            </a:r>
            <a:r>
              <a:rPr lang="zh-CN" altLang="en-US" dirty="0"/>
              <a:t>实际分配和管理 </a:t>
            </a:r>
            <a:r>
              <a:rPr lang="en" altLang="zh-CN" dirty="0"/>
              <a:t>GPU/CPU </a:t>
            </a:r>
            <a:r>
              <a:rPr lang="zh-CN" altLang="en-US" dirty="0"/>
              <a:t>内存块，处理 </a:t>
            </a:r>
            <a:r>
              <a:rPr lang="en" altLang="zh-CN" dirty="0"/>
              <a:t>GPU </a:t>
            </a:r>
            <a:r>
              <a:rPr lang="zh-CN" altLang="en-US" dirty="0"/>
              <a:t>到 </a:t>
            </a:r>
            <a:r>
              <a:rPr lang="en" altLang="zh-CN" dirty="0"/>
              <a:t>CPU </a:t>
            </a:r>
            <a:r>
              <a:rPr lang="zh-CN" altLang="en-US" dirty="0"/>
              <a:t>内存交换。</a:t>
            </a:r>
            <a:endParaRPr lang="en-US" altLang="zh-CN" dirty="0"/>
          </a:p>
          <a:p>
            <a:pPr marL="582006" lvl="1" indent="-342900">
              <a:buFont typeface="+mj-lt"/>
              <a:buAutoNum type="arabicPeriod"/>
            </a:pPr>
            <a:endParaRPr lang="en-US" altLang="zh-CN" sz="2000" dirty="0"/>
          </a:p>
          <a:p>
            <a:pPr algn="l"/>
            <a:r>
              <a:rPr lang="zh-CN" altLang="en-US" dirty="0"/>
              <a:t>通过 </a:t>
            </a:r>
            <a:r>
              <a:rPr lang="en" altLang="zh-CN" dirty="0" err="1"/>
              <a:t>SchedulingBudget</a:t>
            </a:r>
            <a:r>
              <a:rPr lang="en" altLang="zh-CN" dirty="0"/>
              <a:t> </a:t>
            </a:r>
            <a:r>
              <a:rPr lang="zh-CN" altLang="en-US" dirty="0"/>
              <a:t>和 </a:t>
            </a:r>
            <a:r>
              <a:rPr lang="en" altLang="zh-CN" dirty="0" err="1"/>
              <a:t>BlockSpaceManager</a:t>
            </a:r>
            <a:r>
              <a:rPr lang="en" altLang="zh-CN" dirty="0"/>
              <a:t> </a:t>
            </a:r>
            <a:r>
              <a:rPr lang="zh-CN" altLang="en-US" dirty="0"/>
              <a:t>的配合，</a:t>
            </a:r>
            <a:r>
              <a:rPr lang="en-US" altLang="zh-CN" dirty="0"/>
              <a:t> Scheduler</a:t>
            </a:r>
            <a:r>
              <a:rPr lang="zh-CN" altLang="en-US" dirty="0"/>
              <a:t> 不仅实现了对内存资源的精确控制，还通过高效内存管理策略确保了推理框架运行稳定性和任务执行效率。</a:t>
            </a:r>
          </a:p>
          <a:p>
            <a:pPr algn="l"/>
            <a:endParaRPr lang="zh-CN" altLang="en-US" b="0" i="0" dirty="0">
              <a:solidFill>
                <a:srgbClr val="1F2328"/>
              </a:solidFill>
              <a:effectLst/>
              <a:latin typeface="-apple-system"/>
            </a:endParaRPr>
          </a:p>
        </p:txBody>
      </p:sp>
    </p:spTree>
    <p:extLst>
      <p:ext uri="{BB962C8B-B14F-4D97-AF65-F5344CB8AC3E}">
        <p14:creationId xmlns:p14="http://schemas.microsoft.com/office/powerpoint/2010/main" val="954110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3046988"/>
          </a:xfrm>
          <a:prstGeom prst="rect">
            <a:avLst/>
          </a:prstGeom>
          <a:noFill/>
        </p:spPr>
        <p:txBody>
          <a:bodyPr wrap="square" rtlCol="0">
            <a:spAutoFit/>
          </a:bodyPr>
          <a:lstStyle/>
          <a:p>
            <a:pPr algn="ctr"/>
            <a:r>
              <a:rPr lang="zh-CN" altLang="en-US" sz="9600" b="1" i="0" dirty="0">
                <a:solidFill>
                  <a:schemeClr val="bg1"/>
                </a:solidFill>
                <a:effectLst/>
                <a:latin typeface="-apple-system"/>
              </a:rPr>
              <a:t>初始化与请求队列的管理</a:t>
            </a:r>
          </a:p>
        </p:txBody>
      </p:sp>
    </p:spTree>
    <p:extLst>
      <p:ext uri="{BB962C8B-B14F-4D97-AF65-F5344CB8AC3E}">
        <p14:creationId xmlns:p14="http://schemas.microsoft.com/office/powerpoint/2010/main" val="136924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267174-B32D-2A70-E370-2911576FC4D6}"/>
              </a:ext>
            </a:extLst>
          </p:cNvPr>
          <p:cNvSpPr>
            <a:spLocks noGrp="1"/>
          </p:cNvSpPr>
          <p:nvPr>
            <p:ph type="title"/>
          </p:nvPr>
        </p:nvSpPr>
        <p:spPr>
          <a:xfrm>
            <a:off x="623635" y="522789"/>
            <a:ext cx="10963473" cy="589190"/>
          </a:xfrm>
        </p:spPr>
        <p:txBody>
          <a:bodyPr/>
          <a:lstStyle/>
          <a:p>
            <a:r>
              <a:rPr lang="en" altLang="zh-CN" dirty="0"/>
              <a:t>Scheduler </a:t>
            </a:r>
            <a:r>
              <a:rPr lang="zh-CN" altLang="en-US" dirty="0"/>
              <a:t>的初始化过程</a:t>
            </a:r>
          </a:p>
        </p:txBody>
      </p:sp>
      <p:sp>
        <p:nvSpPr>
          <p:cNvPr id="5" name="内容占位符 4">
            <a:extLst>
              <a:ext uri="{FF2B5EF4-FFF2-40B4-BE49-F238E27FC236}">
                <a16:creationId xmlns:a16="http://schemas.microsoft.com/office/drawing/2014/main" id="{44A4FA3D-1856-E62D-7035-5D265FBFFC79}"/>
              </a:ext>
            </a:extLst>
          </p:cNvPr>
          <p:cNvSpPr>
            <a:spLocks noGrp="1"/>
          </p:cNvSpPr>
          <p:nvPr>
            <p:ph sz="half" idx="1"/>
          </p:nvPr>
        </p:nvSpPr>
        <p:spPr>
          <a:xfrm>
            <a:off x="623635" y="1246909"/>
            <a:ext cx="10963473" cy="5108171"/>
          </a:xfrm>
        </p:spPr>
        <p:txBody>
          <a:bodyPr/>
          <a:lstStyle/>
          <a:p>
            <a:r>
              <a:rPr lang="en" altLang="zh-CN" dirty="0"/>
              <a:t>Scheduler </a:t>
            </a:r>
            <a:r>
              <a:rPr lang="zh-CN" altLang="en-US" dirty="0"/>
              <a:t>的初始化过程集中在解析配置项、创建 </a:t>
            </a:r>
            <a:r>
              <a:rPr lang="en" altLang="zh-CN" dirty="0" err="1"/>
              <a:t>BlockSpaceManager</a:t>
            </a:r>
            <a:r>
              <a:rPr lang="en" altLang="zh-CN" dirty="0"/>
              <a:t> </a:t>
            </a:r>
            <a:r>
              <a:rPr lang="zh-CN" altLang="en-US" dirty="0"/>
              <a:t>和初始化状态队列，以确保调度器能够动态、高效地管理多任务请求。</a:t>
            </a:r>
          </a:p>
        </p:txBody>
      </p:sp>
    </p:spTree>
    <p:extLst>
      <p:ext uri="{BB962C8B-B14F-4D97-AF65-F5344CB8AC3E}">
        <p14:creationId xmlns:p14="http://schemas.microsoft.com/office/powerpoint/2010/main" val="3098939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9DB9E0C-A599-9188-E392-654F431C3C3C}"/>
              </a:ext>
            </a:extLst>
          </p:cNvPr>
          <p:cNvSpPr>
            <a:spLocks noGrp="1"/>
          </p:cNvSpPr>
          <p:nvPr>
            <p:ph type="title"/>
          </p:nvPr>
        </p:nvSpPr>
        <p:spPr>
          <a:xfrm>
            <a:off x="623635" y="522789"/>
            <a:ext cx="10963473" cy="589190"/>
          </a:xfrm>
        </p:spPr>
        <p:txBody>
          <a:bodyPr/>
          <a:lstStyle/>
          <a:p>
            <a:r>
              <a:rPr lang="zh-CN" altLang="en-US" dirty="0"/>
              <a:t>请求的预处理：解析并构建 </a:t>
            </a:r>
            <a:r>
              <a:rPr lang="en" altLang="zh-CN" dirty="0" err="1"/>
              <a:t>SequenceGroup</a:t>
            </a:r>
            <a:endParaRPr lang="zh-CN" altLang="en-US" dirty="0"/>
          </a:p>
        </p:txBody>
      </p:sp>
      <p:sp>
        <p:nvSpPr>
          <p:cNvPr id="5" name="内容占位符 4">
            <a:extLst>
              <a:ext uri="{FF2B5EF4-FFF2-40B4-BE49-F238E27FC236}">
                <a16:creationId xmlns:a16="http://schemas.microsoft.com/office/drawing/2014/main" id="{29132422-9B67-5F70-3D96-F031480C4550}"/>
              </a:ext>
            </a:extLst>
          </p:cNvPr>
          <p:cNvSpPr>
            <a:spLocks noGrp="1"/>
          </p:cNvSpPr>
          <p:nvPr>
            <p:ph sz="half" idx="1"/>
          </p:nvPr>
        </p:nvSpPr>
        <p:spPr>
          <a:xfrm>
            <a:off x="623635" y="1246909"/>
            <a:ext cx="10963473" cy="5108171"/>
          </a:xfrm>
        </p:spPr>
        <p:txBody>
          <a:bodyPr/>
          <a:lstStyle/>
          <a:p>
            <a:r>
              <a:rPr lang="zh-CN" altLang="en-US" dirty="0"/>
              <a:t>每个新请求在进入调度队列前需要被解析并转换成 </a:t>
            </a:r>
            <a:r>
              <a:rPr lang="en" altLang="zh-CN" dirty="0" err="1"/>
              <a:t>SequenceGroup</a:t>
            </a:r>
            <a:r>
              <a:rPr lang="en" altLang="zh-CN" dirty="0"/>
              <a:t> </a:t>
            </a:r>
            <a:r>
              <a:rPr lang="zh-CN" altLang="en-US" dirty="0"/>
              <a:t>实例，关键在于为请求分配适当的 </a:t>
            </a:r>
            <a:r>
              <a:rPr lang="en" altLang="zh-CN" dirty="0"/>
              <a:t>token </a:t>
            </a:r>
            <a:r>
              <a:rPr lang="zh-CN" altLang="en-US" dirty="0"/>
              <a:t>数、调度优先级、资源需求等信息，然后将其分配至 </a:t>
            </a:r>
            <a:r>
              <a:rPr lang="en" altLang="zh-CN" dirty="0"/>
              <a:t>waiting</a:t>
            </a:r>
            <a:r>
              <a:rPr lang="zh-CN" altLang="en" dirty="0"/>
              <a:t>、</a:t>
            </a:r>
            <a:r>
              <a:rPr lang="en" altLang="zh-CN" dirty="0"/>
              <a:t>running </a:t>
            </a:r>
            <a:r>
              <a:rPr lang="zh-CN" altLang="en-US" dirty="0"/>
              <a:t>或 </a:t>
            </a:r>
            <a:r>
              <a:rPr lang="en" altLang="zh-CN" dirty="0"/>
              <a:t>swapped </a:t>
            </a:r>
            <a:r>
              <a:rPr lang="zh-CN" altLang="en-US" dirty="0"/>
              <a:t>队列。</a:t>
            </a:r>
          </a:p>
          <a:p>
            <a:pPr marL="582006" lvl="1" indent="-342900">
              <a:buFont typeface="+mj-lt"/>
              <a:buAutoNum type="arabicPeriod"/>
            </a:pPr>
            <a:r>
              <a:rPr lang="en" altLang="zh-CN" dirty="0" err="1"/>
              <a:t>SequenceGroup</a:t>
            </a:r>
            <a:r>
              <a:rPr lang="zh-CN" altLang="en" dirty="0"/>
              <a:t>：</a:t>
            </a:r>
            <a:r>
              <a:rPr lang="zh-CN" altLang="en-US" dirty="0"/>
              <a:t>一个请求可能包含多个序列（如生成任务的多个解码路径）。</a:t>
            </a:r>
            <a:r>
              <a:rPr lang="en" altLang="zh-CN" dirty="0" err="1"/>
              <a:t>SequenceGroup</a:t>
            </a:r>
            <a:r>
              <a:rPr lang="en" altLang="zh-CN" dirty="0"/>
              <a:t> </a:t>
            </a:r>
            <a:r>
              <a:rPr lang="zh-CN" altLang="en-US" dirty="0"/>
              <a:t>用于管理请求的多个序列，并跟踪该组序列的状态。</a:t>
            </a:r>
          </a:p>
          <a:p>
            <a:pPr marL="582006" lvl="1" indent="-342900">
              <a:buFont typeface="+mj-lt"/>
              <a:buAutoNum type="arabicPeriod"/>
            </a:pPr>
            <a:r>
              <a:rPr lang="en" altLang="zh-CN" dirty="0" err="1"/>
              <a:t>add_seq_group</a:t>
            </a:r>
            <a:r>
              <a:rPr lang="en" altLang="zh-CN" dirty="0"/>
              <a:t> </a:t>
            </a:r>
            <a:r>
              <a:rPr lang="zh-CN" altLang="en-US" dirty="0"/>
              <a:t>方法：将一个新请求包装为 </a:t>
            </a:r>
            <a:r>
              <a:rPr lang="en" altLang="zh-CN" dirty="0" err="1"/>
              <a:t>SequenceGroup</a:t>
            </a:r>
            <a:r>
              <a:rPr lang="zh-CN" altLang="en" dirty="0"/>
              <a:t>，</a:t>
            </a:r>
            <a:r>
              <a:rPr lang="zh-CN" altLang="en-US" dirty="0"/>
              <a:t>并添加到 </a:t>
            </a:r>
            <a:r>
              <a:rPr lang="en" altLang="zh-CN" dirty="0"/>
              <a:t>waiting </a:t>
            </a:r>
            <a:r>
              <a:rPr lang="zh-CN" altLang="en-US" dirty="0"/>
              <a:t>队列。</a:t>
            </a:r>
            <a:endParaRPr lang="en-US" altLang="zh-CN" dirty="0"/>
          </a:p>
          <a:p>
            <a:pPr marL="582006" lvl="1" indent="-342900">
              <a:buFont typeface="+mj-lt"/>
              <a:buAutoNum type="arabicPeriod"/>
            </a:pPr>
            <a:endParaRPr lang="zh-CN" altLang="en-US" dirty="0"/>
          </a:p>
          <a:p>
            <a:r>
              <a:rPr lang="zh-CN" altLang="en-US" dirty="0"/>
              <a:t>一个新请求在进入调度器后，会首先经过 </a:t>
            </a:r>
            <a:r>
              <a:rPr lang="en" altLang="zh-CN" dirty="0" err="1"/>
              <a:t>add_seq_group</a:t>
            </a:r>
            <a:r>
              <a:rPr lang="en" altLang="zh-CN" dirty="0"/>
              <a:t> </a:t>
            </a:r>
            <a:r>
              <a:rPr lang="zh-CN" altLang="en-US" dirty="0"/>
              <a:t>的包装流程，生成 </a:t>
            </a:r>
            <a:r>
              <a:rPr lang="en" altLang="zh-CN" dirty="0" err="1"/>
              <a:t>SequenceGroup</a:t>
            </a:r>
            <a:r>
              <a:rPr lang="en" altLang="zh-CN" dirty="0"/>
              <a:t> </a:t>
            </a:r>
            <a:r>
              <a:rPr lang="zh-CN" altLang="en-US" dirty="0"/>
              <a:t>实例，并加入 </a:t>
            </a:r>
            <a:r>
              <a:rPr lang="en" altLang="zh-CN" dirty="0"/>
              <a:t>waiting </a:t>
            </a:r>
            <a:r>
              <a:rPr lang="zh-CN" altLang="en-US" dirty="0"/>
              <a:t>队列。假设一个请求需要生成文本的多种可能性，调度器会解析该请求并通过 </a:t>
            </a:r>
            <a:r>
              <a:rPr lang="en" altLang="zh-CN" dirty="0" err="1"/>
              <a:t>add_seq_group</a:t>
            </a:r>
            <a:r>
              <a:rPr lang="en" altLang="zh-CN" dirty="0"/>
              <a:t> </a:t>
            </a:r>
            <a:r>
              <a:rPr lang="zh-CN" altLang="en-US" dirty="0"/>
              <a:t>将其加入等待队列，等待资源分配。</a:t>
            </a:r>
          </a:p>
          <a:p>
            <a:endParaRPr lang="zh-CN" altLang="en-US" dirty="0"/>
          </a:p>
        </p:txBody>
      </p:sp>
    </p:spTree>
    <p:extLst>
      <p:ext uri="{BB962C8B-B14F-4D97-AF65-F5344CB8AC3E}">
        <p14:creationId xmlns:p14="http://schemas.microsoft.com/office/powerpoint/2010/main" val="229343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1569660"/>
          </a:xfrm>
          <a:prstGeom prst="rect">
            <a:avLst/>
          </a:prstGeom>
          <a:noFill/>
        </p:spPr>
        <p:txBody>
          <a:bodyPr wrap="square" rtlCol="0">
            <a:spAutoFit/>
          </a:bodyPr>
          <a:lstStyle/>
          <a:p>
            <a:pPr algn="ctr" rtl="0">
              <a:spcBef>
                <a:spcPts val="1800"/>
              </a:spcBef>
              <a:spcAft>
                <a:spcPts val="600"/>
              </a:spcAft>
            </a:pPr>
            <a:r>
              <a:rPr lang="zh-CN" altLang="en-US" sz="9600" b="1" dirty="0">
                <a:solidFill>
                  <a:schemeClr val="bg1"/>
                </a:solidFill>
                <a:latin typeface="FUTURA MEDIUM" panose="020B0602020204020303" pitchFamily="34" charset="-79"/>
                <a:ea typeface="+mj-ea"/>
                <a:cs typeface="FUTURA MEDIUM" panose="020B0602020204020303" pitchFamily="34" charset="-79"/>
              </a:rPr>
              <a:t>小结</a:t>
            </a:r>
            <a:endParaRPr lang="en" altLang="zh-CN" sz="9600" b="1" dirty="0">
              <a:solidFill>
                <a:schemeClr val="bg1"/>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327595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8BEADE-A684-EA06-9C3F-1236A20CA3A6}"/>
              </a:ext>
            </a:extLst>
          </p:cNvPr>
          <p:cNvSpPr>
            <a:spLocks noGrp="1"/>
          </p:cNvSpPr>
          <p:nvPr>
            <p:ph type="title"/>
          </p:nvPr>
        </p:nvSpPr>
        <p:spPr/>
        <p:txBody>
          <a:bodyPr>
            <a:normAutofit/>
          </a:bodyPr>
          <a:lstStyle/>
          <a:p>
            <a:r>
              <a:rPr lang="zh-CN" altLang="en-US" dirty="0"/>
              <a:t>大模型推理</a:t>
            </a:r>
          </a:p>
        </p:txBody>
      </p:sp>
      <p:pic>
        <p:nvPicPr>
          <p:cNvPr id="3" name="图片 2">
            <a:extLst>
              <a:ext uri="{FF2B5EF4-FFF2-40B4-BE49-F238E27FC236}">
                <a16:creationId xmlns:a16="http://schemas.microsoft.com/office/drawing/2014/main" id="{7BFAF98D-903F-6755-8A0B-1EF0B61FB7DD}"/>
              </a:ext>
            </a:extLst>
          </p:cNvPr>
          <p:cNvPicPr>
            <a:picLocks noChangeAspect="1"/>
          </p:cNvPicPr>
          <p:nvPr/>
        </p:nvPicPr>
        <p:blipFill rotWithShape="1">
          <a:blip r:embed="rId2">
            <a:extLst>
              <a:ext uri="{28A0092B-C50C-407E-A947-70E740481C1C}">
                <a14:useLocalDpi xmlns:a14="http://schemas.microsoft.com/office/drawing/2010/main"/>
              </a:ext>
            </a:extLst>
          </a:blip>
          <a:srcRect l="11886" t="21813" r="10738" b="22206"/>
          <a:stretch/>
        </p:blipFill>
        <p:spPr>
          <a:xfrm>
            <a:off x="821986" y="1847396"/>
            <a:ext cx="10823675" cy="3740901"/>
          </a:xfrm>
          <a:prstGeom prst="rect">
            <a:avLst/>
          </a:prstGeom>
        </p:spPr>
      </p:pic>
    </p:spTree>
    <p:extLst>
      <p:ext uri="{BB962C8B-B14F-4D97-AF65-F5344CB8AC3E}">
        <p14:creationId xmlns:p14="http://schemas.microsoft.com/office/powerpoint/2010/main" val="150059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92804F-513B-5235-3513-5101CD55D469}"/>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1B67262B-E233-1871-F1CB-70A0F7016280}"/>
              </a:ext>
            </a:extLst>
          </p:cNvPr>
          <p:cNvSpPr>
            <a:spLocks noGrp="1"/>
          </p:cNvSpPr>
          <p:nvPr>
            <p:ph sz="half" idx="1"/>
          </p:nvPr>
        </p:nvSpPr>
        <p:spPr>
          <a:xfrm>
            <a:off x="623635" y="1246909"/>
            <a:ext cx="10963473" cy="5108171"/>
          </a:xfrm>
        </p:spPr>
        <p:txBody>
          <a:bodyPr/>
          <a:lstStyle/>
          <a:p>
            <a:r>
              <a:rPr lang="en-US" altLang="zh-CN" dirty="0"/>
              <a:t>Scheduler</a:t>
            </a:r>
            <a:r>
              <a:rPr lang="zh-CN" altLang="en-US" dirty="0"/>
              <a:t> 专为优化生成式模型而设计。与普通任务调度器相比，不仅要管理多个请求排队和处理，还要动态分配 </a:t>
            </a:r>
            <a:r>
              <a:rPr lang="en" altLang="zh-CN" dirty="0"/>
              <a:t>GPU </a:t>
            </a:r>
            <a:r>
              <a:rPr lang="zh-CN" altLang="en-US" dirty="0"/>
              <a:t>和 </a:t>
            </a:r>
            <a:r>
              <a:rPr lang="en" altLang="zh-CN" dirty="0"/>
              <a:t>CPU </a:t>
            </a:r>
            <a:r>
              <a:rPr lang="zh-CN" altLang="en-US" dirty="0"/>
              <a:t>内存、控制数据加载与交换，确保系统在不同负载下均能高效运行。</a:t>
            </a:r>
            <a:endParaRPr lang="en-US" altLang="zh-CN" dirty="0"/>
          </a:p>
          <a:p>
            <a:r>
              <a:rPr lang="zh-CN" altLang="en-US" dirty="0"/>
              <a:t>在生成式模型实际应用中，</a:t>
            </a:r>
            <a:r>
              <a:rPr lang="en-US" altLang="zh-CN" dirty="0"/>
              <a:t> Scheduler</a:t>
            </a:r>
            <a:r>
              <a:rPr lang="zh-CN" altLang="en-US" dirty="0"/>
              <a:t> 决定了请求在 </a:t>
            </a:r>
            <a:r>
              <a:rPr lang="en-US" altLang="zh-CN" dirty="0" err="1"/>
              <a:t>vLLM</a:t>
            </a:r>
            <a:r>
              <a:rPr lang="zh-CN" altLang="en-US" dirty="0"/>
              <a:t> 推理框架内部流转方式以及资源分配效率。</a:t>
            </a:r>
            <a:r>
              <a:rPr lang="en-US" altLang="zh-CN" dirty="0"/>
              <a:t> Scheduler</a:t>
            </a:r>
            <a:r>
              <a:rPr lang="zh-CN" altLang="en-US" dirty="0"/>
              <a:t> 作为一种高效的资源管理器，通过多个功能模块和精细化的控制策略，实现了对 </a:t>
            </a:r>
            <a:r>
              <a:rPr lang="en" altLang="zh-CN" dirty="0"/>
              <a:t>GPU </a:t>
            </a:r>
            <a:r>
              <a:rPr lang="zh-CN" altLang="en-US" dirty="0"/>
              <a:t>和 </a:t>
            </a:r>
            <a:r>
              <a:rPr lang="en" altLang="zh-CN" dirty="0"/>
              <a:t>CPU </a:t>
            </a:r>
            <a:r>
              <a:rPr lang="zh-CN" altLang="en-US" dirty="0"/>
              <a:t>资源的动态分配与优化。</a:t>
            </a:r>
          </a:p>
          <a:p>
            <a:endParaRPr lang="zh-CN" altLang="en-US" dirty="0"/>
          </a:p>
        </p:txBody>
      </p:sp>
      <p:pic>
        <p:nvPicPr>
          <p:cNvPr id="8" name="Picture 2" descr="思考表情包图片-思考表情包模板下载-包图网">
            <a:extLst>
              <a:ext uri="{FF2B5EF4-FFF2-40B4-BE49-F238E27FC236}">
                <a16:creationId xmlns:a16="http://schemas.microsoft.com/office/drawing/2014/main" id="{BAA21BFA-B39E-317E-84CC-34148C51BC8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97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92804F-513B-5235-3513-5101CD55D469}"/>
              </a:ext>
            </a:extLst>
          </p:cNvPr>
          <p:cNvSpPr>
            <a:spLocks noGrp="1"/>
          </p:cNvSpPr>
          <p:nvPr>
            <p:ph type="title"/>
          </p:nvPr>
        </p:nvSpPr>
        <p:spPr>
          <a:xfrm>
            <a:off x="623635" y="522789"/>
            <a:ext cx="10963473" cy="589190"/>
          </a:xfrm>
        </p:spPr>
        <p:txBody>
          <a:bodyPr/>
          <a:lstStyle/>
          <a:p>
            <a:r>
              <a:rPr lang="zh-CN" altLang="en-US" dirty="0"/>
              <a:t>总结</a:t>
            </a:r>
          </a:p>
        </p:txBody>
      </p:sp>
      <p:pic>
        <p:nvPicPr>
          <p:cNvPr id="8" name="Picture 2" descr="思考表情包图片-思考表情包模板下载-包图网">
            <a:extLst>
              <a:ext uri="{FF2B5EF4-FFF2-40B4-BE49-F238E27FC236}">
                <a16:creationId xmlns:a16="http://schemas.microsoft.com/office/drawing/2014/main" id="{BAA21BFA-B39E-317E-84CC-34148C51BC8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4">
            <a:extLst>
              <a:ext uri="{FF2B5EF4-FFF2-40B4-BE49-F238E27FC236}">
                <a16:creationId xmlns:a16="http://schemas.microsoft.com/office/drawing/2014/main" id="{1B67262B-E233-1871-F1CB-70A0F7016280}"/>
              </a:ext>
            </a:extLst>
          </p:cNvPr>
          <p:cNvSpPr>
            <a:spLocks noGrp="1"/>
          </p:cNvSpPr>
          <p:nvPr>
            <p:ph sz="half" idx="1"/>
          </p:nvPr>
        </p:nvSpPr>
        <p:spPr>
          <a:xfrm>
            <a:off x="623635" y="1246909"/>
            <a:ext cx="10963473" cy="5108171"/>
          </a:xfrm>
        </p:spPr>
        <p:txBody>
          <a:bodyPr/>
          <a:lstStyle/>
          <a:p>
            <a:r>
              <a:rPr lang="en-US" altLang="zh-CN" dirty="0"/>
              <a:t>Scheduler</a:t>
            </a:r>
            <a:r>
              <a:rPr lang="zh-CN" altLang="en-US" dirty="0"/>
              <a:t> 设计初衷在于为多任务环境中的生成式请求提供快速响应和资源最大化利用。在整个调度流程中，调度器通过 </a:t>
            </a:r>
            <a:r>
              <a:rPr lang="en" altLang="zh-CN" dirty="0"/>
              <a:t>waiting</a:t>
            </a:r>
            <a:r>
              <a:rPr lang="zh-CN" altLang="en" dirty="0"/>
              <a:t>、</a:t>
            </a:r>
            <a:r>
              <a:rPr lang="en" altLang="zh-CN" dirty="0"/>
              <a:t>running </a:t>
            </a:r>
            <a:r>
              <a:rPr lang="zh-CN" altLang="en-US" dirty="0"/>
              <a:t>和 </a:t>
            </a:r>
            <a:r>
              <a:rPr lang="en" altLang="zh-CN" dirty="0"/>
              <a:t>swapped </a:t>
            </a:r>
            <a:r>
              <a:rPr lang="zh-CN" altLang="en-US" dirty="0"/>
              <a:t>三个状态队列，以及 </a:t>
            </a:r>
            <a:r>
              <a:rPr lang="en" altLang="zh-CN" dirty="0" err="1"/>
              <a:t>SchedulingBudget</a:t>
            </a:r>
            <a:r>
              <a:rPr lang="en" altLang="zh-CN" dirty="0"/>
              <a:t> </a:t>
            </a:r>
            <a:r>
              <a:rPr lang="zh-CN" altLang="en-US" dirty="0"/>
              <a:t>和 </a:t>
            </a:r>
            <a:r>
              <a:rPr lang="en" altLang="zh-CN" dirty="0" err="1"/>
              <a:t>BlockSpaceManager</a:t>
            </a:r>
            <a:r>
              <a:rPr lang="en" altLang="zh-CN" dirty="0"/>
              <a:t> </a:t>
            </a:r>
            <a:r>
              <a:rPr lang="zh-CN" altLang="en-US" dirty="0"/>
              <a:t>等核心模块，确保了请求从预填充到解码每一个步骤都在严格的预算与资源监控下进行。</a:t>
            </a:r>
          </a:p>
          <a:p>
            <a:r>
              <a:rPr lang="en-US" altLang="zh-CN" dirty="0"/>
              <a:t>Scheduler</a:t>
            </a:r>
            <a:r>
              <a:rPr lang="zh-CN" altLang="en-US" dirty="0"/>
              <a:t> 核心在于优先级控制和抢占机制，调度器根据请求重要性和资源需求灵活调整调度顺序，必要时通过抢占低优先级请求，为关键请求腾出空间。这一套灵活的调度机制不仅提升了请求的处理效率，也实现了对有限资源的合理分配。</a:t>
            </a:r>
          </a:p>
        </p:txBody>
      </p:sp>
    </p:spTree>
    <p:extLst>
      <p:ext uri="{BB962C8B-B14F-4D97-AF65-F5344CB8AC3E}">
        <p14:creationId xmlns:p14="http://schemas.microsoft.com/office/powerpoint/2010/main" val="428635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7C8E4-3300-3D16-A2AB-A8E87EE8B13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F5E4546-93BE-FFEA-8EC9-B7100A43D4A4}"/>
              </a:ext>
            </a:extLst>
          </p:cNvPr>
          <p:cNvSpPr>
            <a:spLocks noGrp="1"/>
          </p:cNvSpPr>
          <p:nvPr>
            <p:ph sz="half" idx="1"/>
          </p:nvPr>
        </p:nvSpPr>
        <p:spPr/>
        <p:txBody>
          <a:bodyPr/>
          <a:lstStyle/>
          <a:p>
            <a:r>
              <a:rPr kumimoji="1" lang="en" altLang="zh-CN" dirty="0">
                <a:solidFill>
                  <a:srgbClr val="0432FF"/>
                </a:solidFill>
                <a:hlinkClick r:id="rId2">
                  <a:extLst>
                    <a:ext uri="{A12FA001-AC4F-418D-AE19-62706E023703}">
                      <ahyp:hlinkClr xmlns:ahyp="http://schemas.microsoft.com/office/drawing/2018/hyperlinkcolor" val="tx"/>
                    </a:ext>
                  </a:extLst>
                </a:hlinkClick>
              </a:rPr>
              <a:t>https://www.omrimallis.com/posts/understanding-how-llm-inference-works-with-llama-cpp/</a:t>
            </a:r>
            <a:endParaRPr kumimoji="1" lang="en" altLang="zh-CN" dirty="0">
              <a:solidFill>
                <a:srgbClr val="0432FF"/>
              </a:solidFill>
            </a:endParaRPr>
          </a:p>
          <a:p>
            <a:r>
              <a:rPr kumimoji="1" lang="en" altLang="zh-CN" dirty="0">
                <a:solidFill>
                  <a:srgbClr val="0432FF"/>
                </a:solidFill>
                <a:hlinkClick r:id="rId3">
                  <a:extLst>
                    <a:ext uri="{A12FA001-AC4F-418D-AE19-62706E023703}">
                      <ahyp:hlinkClr xmlns:ahyp="http://schemas.microsoft.com/office/drawing/2018/hyperlinkcolor" val="tx"/>
                    </a:ext>
                  </a:extLst>
                </a:hlinkClick>
              </a:rPr>
              <a:t>https://www.databricks.com/blog/</a:t>
            </a:r>
            <a:r>
              <a:rPr kumimoji="1" lang="en" altLang="zh-CN" dirty="0">
                <a:solidFill>
                  <a:srgbClr val="0432FF"/>
                </a:solidFill>
                <a:hlinkClick r:id="rId4">
                  <a:extLst>
                    <a:ext uri="{A12FA001-AC4F-418D-AE19-62706E023703}">
                      <ahyp:hlinkClr xmlns:ahyp="http://schemas.microsoft.com/office/drawing/2018/hyperlinkcolor" val="tx"/>
                    </a:ext>
                  </a:extLst>
                </a:hlinkClick>
              </a:rPr>
              <a:t>llm-inference-performance-engineering-best-practices</a:t>
            </a:r>
            <a:endParaRPr kumimoji="1" lang="en" altLang="zh-CN" dirty="0">
              <a:solidFill>
                <a:srgbClr val="0432FF"/>
              </a:solidFill>
            </a:endParaRPr>
          </a:p>
          <a:p>
            <a:r>
              <a:rPr kumimoji="1" lang="en" altLang="zh-CN" dirty="0">
                <a:solidFill>
                  <a:srgbClr val="0432FF"/>
                </a:solidFill>
              </a:rPr>
              <a:t>SARATHI: Efficient LLM Inference by Piggybacking Decodes with Chunked Prefills</a:t>
            </a:r>
          </a:p>
          <a:p>
            <a:r>
              <a:rPr kumimoji="1" lang="en" altLang="zh-CN" dirty="0">
                <a:solidFill>
                  <a:srgbClr val="0432FF"/>
                </a:solidFill>
                <a:hlinkClick r:id="rId5"/>
              </a:rPr>
              <a:t>https://github.com/PaddleJitLab/CUDATutorial/blob/develop/docs/16_vllm_source_code/02_preprocess_before_scheduler.md</a:t>
            </a:r>
            <a:endParaRPr kumimoji="1" lang="en" altLang="zh-CN" dirty="0">
              <a:solidFill>
                <a:srgbClr val="0432FF"/>
              </a:solidFill>
            </a:endParaRPr>
          </a:p>
          <a:p>
            <a:r>
              <a:rPr kumimoji="1" lang="en" altLang="zh-CN" dirty="0">
                <a:solidFill>
                  <a:srgbClr val="0432FF"/>
                </a:solidFill>
                <a:hlinkClick r:id="rId6"/>
              </a:rPr>
              <a:t>https://github.com/vllm-project/vllm/blob/main/docs/source/getting_started/quickstart</a:t>
            </a:r>
            <a:r>
              <a:rPr kumimoji="1" lang="en" altLang="zh-CN">
                <a:solidFill>
                  <a:srgbClr val="0432FF"/>
                </a:solidFill>
                <a:hlinkClick r:id="rId6"/>
              </a:rPr>
              <a:t>.md</a:t>
            </a:r>
            <a:endParaRPr kumimoji="1" lang="en" altLang="zh-CN" dirty="0">
              <a:solidFill>
                <a:srgbClr val="0432FF"/>
              </a:solidFill>
            </a:endParaRPr>
          </a:p>
          <a:p>
            <a:r>
              <a:rPr kumimoji="1" lang="en" altLang="zh-CN" dirty="0">
                <a:solidFill>
                  <a:srgbClr val="0432FF"/>
                </a:solidFill>
                <a:hlinkClick r:id="rId7"/>
              </a:rPr>
              <a:t>https://zhuanlan.zhihu.com/p/692540949</a:t>
            </a:r>
            <a:endParaRPr kumimoji="1" lang="en" altLang="zh-CN" dirty="0">
              <a:solidFill>
                <a:srgbClr val="0432FF"/>
              </a:solidFill>
            </a:endParaRPr>
          </a:p>
          <a:p>
            <a:endParaRPr kumimoji="1" lang="en" altLang="zh-CN" dirty="0">
              <a:solidFill>
                <a:srgbClr val="0432FF"/>
              </a:solidFill>
            </a:endParaRPr>
          </a:p>
        </p:txBody>
      </p:sp>
    </p:spTree>
    <p:extLst>
      <p:ext uri="{BB962C8B-B14F-4D97-AF65-F5344CB8AC3E}">
        <p14:creationId xmlns:p14="http://schemas.microsoft.com/office/powerpoint/2010/main" val="1424824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BBA3EBE-2280-60FA-B19B-0073E96BB89F}"/>
              </a:ext>
            </a:extLst>
          </p:cNvPr>
          <p:cNvSpPr>
            <a:spLocks noGrp="1"/>
          </p:cNvSpPr>
          <p:nvPr>
            <p:ph type="title"/>
          </p:nvPr>
        </p:nvSpPr>
        <p:spPr>
          <a:xfrm>
            <a:off x="623636" y="522790"/>
            <a:ext cx="10963473" cy="589191"/>
          </a:xfrm>
        </p:spPr>
        <p:txBody>
          <a:bodyPr>
            <a:normAutofit/>
          </a:bodyPr>
          <a:lstStyle/>
          <a:p>
            <a:r>
              <a:rPr lang="zh-CN" altLang="en-US"/>
              <a:t>目录</a:t>
            </a:r>
          </a:p>
        </p:txBody>
      </p:sp>
      <p:sp>
        <p:nvSpPr>
          <p:cNvPr id="5" name="内容占位符 4">
            <a:extLst>
              <a:ext uri="{FF2B5EF4-FFF2-40B4-BE49-F238E27FC236}">
                <a16:creationId xmlns:a16="http://schemas.microsoft.com/office/drawing/2014/main" id="{87A839DD-397C-F427-9006-90BE08155B62}"/>
              </a:ext>
            </a:extLst>
          </p:cNvPr>
          <p:cNvSpPr>
            <a:spLocks noGrp="1"/>
          </p:cNvSpPr>
          <p:nvPr>
            <p:ph sz="half" idx="1"/>
          </p:nvPr>
        </p:nvSpPr>
        <p:spPr>
          <a:xfrm>
            <a:off x="623636" y="1246909"/>
            <a:ext cx="10963473" cy="5108171"/>
          </a:xfrm>
        </p:spPr>
        <p:txBody>
          <a:bodyPr anchor="t"/>
          <a:lstStyle/>
          <a:p>
            <a:pPr marL="342900" indent="-342900">
              <a:buFont typeface="Arial" panose="020B0604020202020204" pitchFamily="34" charset="0"/>
              <a:buChar char="•"/>
            </a:pPr>
            <a:r>
              <a:rPr lang="en-US" altLang="zh-CN" dirty="0"/>
              <a:t>Scheduler</a:t>
            </a:r>
            <a:r>
              <a:rPr lang="zh-CN" altLang="en-US" dirty="0"/>
              <a:t> 专为优化生成式模型而设计。与普通任务调度器相比，不仅要管理多个请求排队和处理，还要动态分配 </a:t>
            </a:r>
            <a:r>
              <a:rPr lang="en" altLang="zh-CN" dirty="0"/>
              <a:t>GPU </a:t>
            </a:r>
            <a:r>
              <a:rPr lang="zh-CN" altLang="en-US" dirty="0"/>
              <a:t>和 </a:t>
            </a:r>
            <a:r>
              <a:rPr lang="en" altLang="zh-CN" dirty="0"/>
              <a:t>CPU </a:t>
            </a:r>
            <a:r>
              <a:rPr lang="zh-CN" altLang="en-US" dirty="0"/>
              <a:t>内存、控制数据加载与交换。</a:t>
            </a:r>
            <a:endParaRPr lang="en-US" altLang="zh-CN" dirty="0"/>
          </a:p>
          <a:p>
            <a:pPr marL="342900" indent="-342900">
              <a:buFont typeface="Arial" panose="020B0604020202020204" pitchFamily="34" charset="0"/>
              <a:buChar char="•"/>
            </a:pPr>
            <a:endParaRPr lang="en-US" altLang="zh-CN" dirty="0"/>
          </a:p>
          <a:p>
            <a:pPr marL="457200" indent="-457200">
              <a:buFont typeface="+mj-lt"/>
              <a:buAutoNum type="arabicPeriod"/>
            </a:pPr>
            <a:r>
              <a:rPr lang="en-US" altLang="zh-CN" sz="2000" dirty="0"/>
              <a:t>Scheduler</a:t>
            </a:r>
            <a:r>
              <a:rPr lang="zh-CN" altLang="en-US" sz="2000" dirty="0"/>
              <a:t> 基础概念与背景</a:t>
            </a:r>
            <a:endParaRPr lang="en-US" altLang="zh-CN" sz="2000" dirty="0"/>
          </a:p>
          <a:p>
            <a:pPr marL="457200" indent="-457200">
              <a:buFont typeface="+mj-lt"/>
              <a:buAutoNum type="arabicPeriod"/>
            </a:pPr>
            <a:r>
              <a:rPr lang="en-US" altLang="zh-CN" sz="2000" dirty="0"/>
              <a:t>Scheduler</a:t>
            </a:r>
            <a:r>
              <a:rPr lang="zh-CN" altLang="en-US" sz="2000" dirty="0"/>
              <a:t> 结构与主要组件</a:t>
            </a:r>
          </a:p>
          <a:p>
            <a:pPr marL="457200" indent="-457200">
              <a:buFont typeface="+mj-lt"/>
              <a:buAutoNum type="arabicPeriod"/>
            </a:pPr>
            <a:r>
              <a:rPr lang="zh-CN" altLang="en-US" sz="2000" dirty="0"/>
              <a:t>初始化与请求队列的管理</a:t>
            </a:r>
          </a:p>
          <a:p>
            <a:pPr marL="457200" indent="-457200">
              <a:buFont typeface="+mj-lt"/>
              <a:buAutoNum type="arabicPeriod"/>
            </a:pPr>
            <a:r>
              <a:rPr lang="zh-CN" altLang="en-US" sz="2000" dirty="0"/>
              <a:t>调度流程与任务分配策略</a:t>
            </a:r>
          </a:p>
          <a:p>
            <a:pPr marL="457200" indent="-457200">
              <a:buFont typeface="+mj-lt"/>
              <a:buAutoNum type="arabicPeriod"/>
            </a:pPr>
            <a:r>
              <a:rPr lang="zh-CN" altLang="en-US" sz="2000" dirty="0"/>
              <a:t>资源管理与调度策略</a:t>
            </a:r>
          </a:p>
          <a:p>
            <a:pPr marL="457200" indent="-457200">
              <a:buFont typeface="+mj-lt"/>
              <a:buAutoNum type="arabicPeriod"/>
            </a:pPr>
            <a:r>
              <a:rPr lang="zh-CN" altLang="en-US" sz="2000" dirty="0"/>
              <a:t>调度案例分析</a:t>
            </a:r>
          </a:p>
        </p:txBody>
      </p:sp>
      <p:pic>
        <p:nvPicPr>
          <p:cNvPr id="2" name="Google Shape;248;p29">
            <a:extLst>
              <a:ext uri="{FF2B5EF4-FFF2-40B4-BE49-F238E27FC236}">
                <a16:creationId xmlns:a16="http://schemas.microsoft.com/office/drawing/2014/main" id="{52CF5517-8B0A-3A1F-C960-9A55C1D2A8C7}"/>
              </a:ext>
            </a:extLst>
          </p:cNvPr>
          <p:cNvPicPr preferRelativeResize="0"/>
          <p:nvPr/>
        </p:nvPicPr>
        <p:blipFill>
          <a:blip r:embed="rId2">
            <a:alphaModFix/>
          </a:blip>
          <a:stretch>
            <a:fillRect/>
          </a:stretch>
        </p:blipFill>
        <p:spPr>
          <a:xfrm>
            <a:off x="9826525" y="4590746"/>
            <a:ext cx="1744465" cy="1744465"/>
          </a:xfrm>
          <a:prstGeom prst="rect">
            <a:avLst/>
          </a:prstGeom>
          <a:noFill/>
          <a:ln>
            <a:noFill/>
          </a:ln>
        </p:spPr>
      </p:pic>
    </p:spTree>
    <p:extLst>
      <p:ext uri="{BB962C8B-B14F-4D97-AF65-F5344CB8AC3E}">
        <p14:creationId xmlns:p14="http://schemas.microsoft.com/office/powerpoint/2010/main" val="2156506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3046988"/>
          </a:xfrm>
          <a:prstGeom prst="rect">
            <a:avLst/>
          </a:prstGeom>
          <a:noFill/>
        </p:spPr>
        <p:txBody>
          <a:bodyPr wrap="square" rtlCol="0">
            <a:spAutoFit/>
          </a:bodyPr>
          <a:lstStyle/>
          <a:p>
            <a:pPr algn="ctr"/>
            <a:r>
              <a:rPr lang="en-US" altLang="zh-CN" sz="9600" dirty="0">
                <a:solidFill>
                  <a:schemeClr val="tx2"/>
                </a:solidFill>
                <a:latin typeface="Futura Medium" panose="020B0602020204020303" pitchFamily="34" charset="-79"/>
                <a:cs typeface="Futura Medium" panose="020B0602020204020303" pitchFamily="34" charset="-79"/>
              </a:rPr>
              <a:t>Scheduler</a:t>
            </a:r>
            <a:r>
              <a:rPr lang="zh-CN" altLang="en-US" sz="9600" dirty="0">
                <a:solidFill>
                  <a:schemeClr val="tx2"/>
                </a:solidFill>
                <a:latin typeface="Futura Medium" panose="020B0602020204020303" pitchFamily="34" charset="-79"/>
                <a:cs typeface="Futura Medium" panose="020B0602020204020303" pitchFamily="34" charset="-79"/>
              </a:rPr>
              <a:t> 基础概念与背景</a:t>
            </a:r>
            <a:endParaRPr lang="en-US" altLang="zh-CN" sz="9600" dirty="0">
              <a:solidFill>
                <a:schemeClr val="tx2"/>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30663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p:nvPr/>
        </p:nvSpPr>
        <p:spPr>
          <a:xfrm>
            <a:off x="5350381" y="512667"/>
            <a:ext cx="2656400" cy="8284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LLMEngine</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vllm/engine/llm_engine.py</a:t>
            </a:r>
            <a:endParaRPr sz="1000">
              <a:latin typeface="Lexend" pitchFamily="2" charset="0"/>
              <a:ea typeface="Consolas"/>
              <a:cs typeface="Consolas"/>
              <a:sym typeface="Consolas"/>
            </a:endParaRPr>
          </a:p>
        </p:txBody>
      </p:sp>
      <p:cxnSp>
        <p:nvCxnSpPr>
          <p:cNvPr id="290" name="Google Shape;290;p31"/>
          <p:cNvCxnSpPr>
            <a:endCxn id="289" idx="1"/>
          </p:cNvCxnSpPr>
          <p:nvPr/>
        </p:nvCxnSpPr>
        <p:spPr>
          <a:xfrm>
            <a:off x="3377181" y="926867"/>
            <a:ext cx="1973200" cy="0"/>
          </a:xfrm>
          <a:prstGeom prst="straightConnector1">
            <a:avLst/>
          </a:prstGeom>
          <a:noFill/>
          <a:ln w="9525" cap="flat" cmpd="sng">
            <a:solidFill>
              <a:schemeClr val="dk2"/>
            </a:solidFill>
            <a:prstDash val="solid"/>
            <a:round/>
            <a:headEnd type="none" w="med" len="med"/>
            <a:tailEnd type="triangle" w="med" len="med"/>
          </a:ln>
        </p:spPr>
      </p:cxnSp>
      <p:sp>
        <p:nvSpPr>
          <p:cNvPr id="291" name="Google Shape;291;p31"/>
          <p:cNvSpPr txBox="1"/>
          <p:nvPr/>
        </p:nvSpPr>
        <p:spPr>
          <a:xfrm>
            <a:off x="3554981" y="512667"/>
            <a:ext cx="1460400" cy="431600"/>
          </a:xfrm>
          <a:prstGeom prst="rect">
            <a:avLst/>
          </a:prstGeom>
          <a:noFill/>
          <a:ln>
            <a:noFill/>
          </a:ln>
        </p:spPr>
        <p:txBody>
          <a:bodyPr spcFirstLastPara="1" wrap="square" lIns="121900" tIns="121900" rIns="121900" bIns="121900" anchor="t" anchorCtr="0">
            <a:noAutofit/>
          </a:bodyPr>
          <a:lstStyle/>
          <a:p>
            <a:pPr algn="ctr"/>
            <a:r>
              <a:rPr lang="en">
                <a:latin typeface="Lexend" pitchFamily="2" charset="0"/>
                <a:ea typeface="Lexend"/>
                <a:cs typeface="Lexend"/>
                <a:sym typeface="Lexend"/>
              </a:rPr>
              <a:t>requests</a:t>
            </a:r>
            <a:br>
              <a:rPr lang="en">
                <a:latin typeface="Lexend" pitchFamily="2" charset="0"/>
                <a:ea typeface="Lexend"/>
                <a:cs typeface="Lexend"/>
                <a:sym typeface="Lexend"/>
              </a:rPr>
            </a:br>
            <a:r>
              <a:rPr lang="en">
                <a:latin typeface="Lexend" pitchFamily="2" charset="0"/>
                <a:ea typeface="Lexend"/>
                <a:cs typeface="Lexend"/>
                <a:sym typeface="Lexend"/>
              </a:rPr>
              <a:t>(prompts)</a:t>
            </a:r>
            <a:endParaRPr>
              <a:latin typeface="Lexend" pitchFamily="2" charset="0"/>
              <a:ea typeface="Lexend"/>
              <a:cs typeface="Lexend"/>
              <a:sym typeface="Lexend"/>
            </a:endParaRPr>
          </a:p>
        </p:txBody>
      </p:sp>
      <p:grpSp>
        <p:nvGrpSpPr>
          <p:cNvPr id="292" name="Google Shape;292;p31"/>
          <p:cNvGrpSpPr/>
          <p:nvPr/>
        </p:nvGrpSpPr>
        <p:grpSpPr>
          <a:xfrm>
            <a:off x="978865" y="1341067"/>
            <a:ext cx="5699717" cy="4456000"/>
            <a:chOff x="732363" y="1005800"/>
            <a:chExt cx="4274788" cy="3342000"/>
          </a:xfrm>
        </p:grpSpPr>
        <p:sp>
          <p:nvSpPr>
            <p:cNvPr id="293" name="Google Shape;293;p31"/>
            <p:cNvSpPr/>
            <p:nvPr/>
          </p:nvSpPr>
          <p:spPr>
            <a:xfrm>
              <a:off x="956763" y="2169750"/>
              <a:ext cx="1992300" cy="6213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Scheduler</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vllm/core/scheduler.py</a:t>
              </a:r>
              <a:endParaRPr sz="1000">
                <a:latin typeface="Lexend" pitchFamily="2" charset="0"/>
                <a:ea typeface="Consolas"/>
                <a:cs typeface="Consolas"/>
                <a:sym typeface="Consolas"/>
              </a:endParaRPr>
            </a:p>
          </p:txBody>
        </p:sp>
        <p:sp>
          <p:nvSpPr>
            <p:cNvPr id="294" name="Google Shape;294;p31"/>
            <p:cNvSpPr/>
            <p:nvPr/>
          </p:nvSpPr>
          <p:spPr>
            <a:xfrm>
              <a:off x="956763" y="2988900"/>
              <a:ext cx="1992300" cy="6213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BlockSpaceManager</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vllm/core/block_manager.py</a:t>
              </a:r>
              <a:endParaRPr sz="1000">
                <a:latin typeface="Lexend" pitchFamily="2" charset="0"/>
                <a:ea typeface="Consolas"/>
                <a:cs typeface="Consolas"/>
                <a:sym typeface="Consolas"/>
              </a:endParaRPr>
            </a:p>
          </p:txBody>
        </p:sp>
        <p:sp>
          <p:nvSpPr>
            <p:cNvPr id="295" name="Google Shape;295;p31"/>
            <p:cNvSpPr/>
            <p:nvPr/>
          </p:nvSpPr>
          <p:spPr>
            <a:xfrm>
              <a:off x="732363" y="3844400"/>
              <a:ext cx="2441700" cy="503400"/>
            </a:xfrm>
            <a:prstGeom prst="roundRect">
              <a:avLst>
                <a:gd name="adj" fmla="val 16667"/>
              </a:avLst>
            </a:prstGeom>
            <a:solidFill>
              <a:srgbClr val="E6B8A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a:latin typeface="Lexend" pitchFamily="2" charset="0"/>
                  <a:ea typeface="Consolas"/>
                  <a:cs typeface="Consolas"/>
                  <a:sym typeface="Consolas"/>
                </a:rPr>
                <a:t>BlockAllocator (GPU/CPU)</a:t>
              </a:r>
              <a:endParaRPr sz="1400">
                <a:latin typeface="Lexend" pitchFamily="2" charset="0"/>
                <a:ea typeface="Consolas"/>
                <a:cs typeface="Consolas"/>
                <a:sym typeface="Consolas"/>
              </a:endParaRPr>
            </a:p>
            <a:p>
              <a:pPr algn="ctr"/>
              <a:r>
                <a:rPr lang="en" sz="800">
                  <a:latin typeface="Lexend" pitchFamily="2" charset="0"/>
                  <a:ea typeface="Consolas"/>
                  <a:cs typeface="Consolas"/>
                  <a:sym typeface="Consolas"/>
                </a:rPr>
                <a:t>vllm/core/block_manager.py</a:t>
              </a:r>
              <a:endParaRPr sz="800">
                <a:latin typeface="Lexend" pitchFamily="2" charset="0"/>
                <a:ea typeface="Consolas"/>
                <a:cs typeface="Consolas"/>
                <a:sym typeface="Consolas"/>
              </a:endParaRPr>
            </a:p>
          </p:txBody>
        </p:sp>
        <p:cxnSp>
          <p:nvCxnSpPr>
            <p:cNvPr id="296" name="Google Shape;296;p31"/>
            <p:cNvCxnSpPr>
              <a:stCxn id="293" idx="2"/>
              <a:endCxn id="294" idx="0"/>
            </p:cNvCxnSpPr>
            <p:nvPr/>
          </p:nvCxnSpPr>
          <p:spPr>
            <a:xfrm rot="-5400000" flipH="1">
              <a:off x="1854213" y="2889750"/>
              <a:ext cx="198000" cy="600"/>
            </a:xfrm>
            <a:prstGeom prst="bentConnector3">
              <a:avLst>
                <a:gd name="adj1" fmla="val 49962"/>
              </a:avLst>
            </a:prstGeom>
            <a:noFill/>
            <a:ln w="9525" cap="flat" cmpd="sng">
              <a:solidFill>
                <a:schemeClr val="dk2"/>
              </a:solidFill>
              <a:prstDash val="solid"/>
              <a:round/>
              <a:headEnd type="none" w="med" len="med"/>
              <a:tailEnd type="none" w="med" len="med"/>
            </a:ln>
          </p:spPr>
        </p:cxnSp>
        <p:cxnSp>
          <p:nvCxnSpPr>
            <p:cNvPr id="297" name="Google Shape;297;p31"/>
            <p:cNvCxnSpPr>
              <a:stCxn id="294" idx="2"/>
              <a:endCxn id="295" idx="0"/>
            </p:cNvCxnSpPr>
            <p:nvPr/>
          </p:nvCxnSpPr>
          <p:spPr>
            <a:xfrm rot="-5400000" flipH="1">
              <a:off x="1836063" y="3727050"/>
              <a:ext cx="234300" cy="600"/>
            </a:xfrm>
            <a:prstGeom prst="bentConnector3">
              <a:avLst>
                <a:gd name="adj1" fmla="val 49979"/>
              </a:avLst>
            </a:prstGeom>
            <a:noFill/>
            <a:ln w="9525" cap="flat" cmpd="sng">
              <a:solidFill>
                <a:schemeClr val="dk2"/>
              </a:solidFill>
              <a:prstDash val="solid"/>
              <a:round/>
              <a:headEnd type="none" w="med" len="med"/>
              <a:tailEnd type="none" w="med" len="med"/>
            </a:ln>
          </p:spPr>
        </p:cxnSp>
        <p:cxnSp>
          <p:nvCxnSpPr>
            <p:cNvPr id="298" name="Google Shape;298;p31"/>
            <p:cNvCxnSpPr>
              <a:stCxn id="289" idx="2"/>
              <a:endCxn id="293" idx="0"/>
            </p:cNvCxnSpPr>
            <p:nvPr/>
          </p:nvCxnSpPr>
          <p:spPr>
            <a:xfrm rot="5400000">
              <a:off x="2898000" y="60650"/>
              <a:ext cx="1164000" cy="3054300"/>
            </a:xfrm>
            <a:prstGeom prst="bentConnector3">
              <a:avLst>
                <a:gd name="adj1" fmla="val 21806"/>
              </a:avLst>
            </a:prstGeom>
            <a:noFill/>
            <a:ln w="9525" cap="flat" cmpd="sng">
              <a:solidFill>
                <a:schemeClr val="dk2"/>
              </a:solidFill>
              <a:prstDash val="solid"/>
              <a:round/>
              <a:headEnd type="none" w="med" len="med"/>
              <a:tailEnd type="none" w="med" len="med"/>
            </a:ln>
          </p:spPr>
        </p:cxnSp>
      </p:grpSp>
      <p:grpSp>
        <p:nvGrpSpPr>
          <p:cNvPr id="299" name="Google Shape;299;p31"/>
          <p:cNvGrpSpPr/>
          <p:nvPr/>
        </p:nvGrpSpPr>
        <p:grpSpPr>
          <a:xfrm>
            <a:off x="5900866" y="1341067"/>
            <a:ext cx="5566300" cy="5335700"/>
            <a:chOff x="4423863" y="1005800"/>
            <a:chExt cx="4174725" cy="4001775"/>
          </a:xfrm>
        </p:grpSpPr>
        <p:sp>
          <p:nvSpPr>
            <p:cNvPr id="300" name="Google Shape;300;p31"/>
            <p:cNvSpPr/>
            <p:nvPr/>
          </p:nvSpPr>
          <p:spPr>
            <a:xfrm>
              <a:off x="5518413" y="2169750"/>
              <a:ext cx="1992300" cy="6213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Worker</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vllm/worker/worker.py</a:t>
              </a:r>
              <a:endParaRPr sz="1000">
                <a:latin typeface="Lexend" pitchFamily="2" charset="0"/>
                <a:ea typeface="Consolas"/>
                <a:cs typeface="Consolas"/>
                <a:sym typeface="Consolas"/>
              </a:endParaRPr>
            </a:p>
          </p:txBody>
        </p:sp>
        <p:sp>
          <p:nvSpPr>
            <p:cNvPr id="301" name="Google Shape;301;p31"/>
            <p:cNvSpPr txBox="1"/>
            <p:nvPr/>
          </p:nvSpPr>
          <p:spPr>
            <a:xfrm>
              <a:off x="4838988" y="2228700"/>
              <a:ext cx="574200" cy="503400"/>
            </a:xfrm>
            <a:prstGeom prst="rect">
              <a:avLst/>
            </a:prstGeom>
            <a:noFill/>
            <a:ln>
              <a:noFill/>
            </a:ln>
          </p:spPr>
          <p:txBody>
            <a:bodyPr spcFirstLastPara="1" wrap="square" lIns="121900" tIns="121900" rIns="121900" bIns="121900" anchor="t" anchorCtr="0">
              <a:noAutofit/>
            </a:bodyPr>
            <a:lstStyle/>
            <a:p>
              <a:r>
                <a:rPr lang="en">
                  <a:latin typeface="Lexend" pitchFamily="2" charset="0"/>
                  <a:ea typeface="Lexend"/>
                  <a:cs typeface="Lexend"/>
                  <a:sym typeface="Lexend"/>
                </a:rPr>
                <a:t>N ×</a:t>
              </a:r>
              <a:endParaRPr>
                <a:latin typeface="Lexend" pitchFamily="2" charset="0"/>
                <a:ea typeface="Lexend"/>
                <a:cs typeface="Lexend"/>
                <a:sym typeface="Lexend"/>
              </a:endParaRPr>
            </a:p>
          </p:txBody>
        </p:sp>
        <p:sp>
          <p:nvSpPr>
            <p:cNvPr id="302" name="Google Shape;302;p31"/>
            <p:cNvSpPr/>
            <p:nvPr/>
          </p:nvSpPr>
          <p:spPr>
            <a:xfrm>
              <a:off x="4423863" y="3150825"/>
              <a:ext cx="1992300" cy="503400"/>
            </a:xfrm>
            <a:prstGeom prst="roundRect">
              <a:avLst>
                <a:gd name="adj" fmla="val 16667"/>
              </a:avLst>
            </a:prstGeom>
            <a:solidFill>
              <a:srgbClr val="D0E0E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CacheEngine</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vllm/worker/cache_engine.py</a:t>
              </a:r>
              <a:endParaRPr sz="1000">
                <a:latin typeface="Lexend" pitchFamily="2" charset="0"/>
                <a:ea typeface="Consolas"/>
                <a:cs typeface="Consolas"/>
                <a:sym typeface="Consolas"/>
              </a:endParaRPr>
            </a:p>
          </p:txBody>
        </p:sp>
        <p:sp>
          <p:nvSpPr>
            <p:cNvPr id="303" name="Google Shape;303;p31"/>
            <p:cNvSpPr/>
            <p:nvPr/>
          </p:nvSpPr>
          <p:spPr>
            <a:xfrm>
              <a:off x="6606288" y="3150825"/>
              <a:ext cx="1992300" cy="503400"/>
            </a:xfrm>
            <a:prstGeom prst="roundRect">
              <a:avLst>
                <a:gd name="adj" fmla="val 16667"/>
              </a:avLst>
            </a:prstGeom>
            <a:solidFill>
              <a:srgbClr val="D0E0E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Worker.model</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vllm/model_executor/models</a:t>
              </a:r>
              <a:endParaRPr sz="1000">
                <a:latin typeface="Lexend" pitchFamily="2" charset="0"/>
                <a:ea typeface="Consolas"/>
                <a:cs typeface="Consolas"/>
                <a:sym typeface="Consolas"/>
              </a:endParaRPr>
            </a:p>
          </p:txBody>
        </p:sp>
        <p:cxnSp>
          <p:nvCxnSpPr>
            <p:cNvPr id="304" name="Google Shape;304;p31"/>
            <p:cNvCxnSpPr>
              <a:stCxn id="300" idx="2"/>
              <a:endCxn id="302" idx="0"/>
            </p:cNvCxnSpPr>
            <p:nvPr/>
          </p:nvCxnSpPr>
          <p:spPr>
            <a:xfrm rot="5400000">
              <a:off x="5787513" y="2423700"/>
              <a:ext cx="359700" cy="1094400"/>
            </a:xfrm>
            <a:prstGeom prst="bentConnector3">
              <a:avLst>
                <a:gd name="adj1" fmla="val 50010"/>
              </a:avLst>
            </a:prstGeom>
            <a:noFill/>
            <a:ln w="9525" cap="flat" cmpd="sng">
              <a:solidFill>
                <a:schemeClr val="dk2"/>
              </a:solidFill>
              <a:prstDash val="solid"/>
              <a:round/>
              <a:headEnd type="none" w="med" len="med"/>
              <a:tailEnd type="none" w="med" len="med"/>
            </a:ln>
          </p:spPr>
        </p:cxnSp>
        <p:cxnSp>
          <p:nvCxnSpPr>
            <p:cNvPr id="305" name="Google Shape;305;p31"/>
            <p:cNvCxnSpPr>
              <a:stCxn id="300" idx="2"/>
              <a:endCxn id="303" idx="0"/>
            </p:cNvCxnSpPr>
            <p:nvPr/>
          </p:nvCxnSpPr>
          <p:spPr>
            <a:xfrm rot="-5400000" flipH="1">
              <a:off x="6878613" y="2427000"/>
              <a:ext cx="359700" cy="1087800"/>
            </a:xfrm>
            <a:prstGeom prst="bentConnector3">
              <a:avLst>
                <a:gd name="adj1" fmla="val 50010"/>
              </a:avLst>
            </a:prstGeom>
            <a:noFill/>
            <a:ln w="9525" cap="flat" cmpd="sng">
              <a:solidFill>
                <a:schemeClr val="dk2"/>
              </a:solidFill>
              <a:prstDash val="solid"/>
              <a:round/>
              <a:headEnd type="none" w="med" len="med"/>
              <a:tailEnd type="none" w="med" len="med"/>
            </a:ln>
          </p:spPr>
        </p:cxnSp>
        <p:sp>
          <p:nvSpPr>
            <p:cNvPr id="306" name="Google Shape;306;p31"/>
            <p:cNvSpPr/>
            <p:nvPr/>
          </p:nvSpPr>
          <p:spPr>
            <a:xfrm>
              <a:off x="6606288" y="3884927"/>
              <a:ext cx="1992300" cy="552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a:latin typeface="Lexend" pitchFamily="2" charset="0"/>
                  <a:ea typeface="Consolas"/>
                  <a:cs typeface="Consolas"/>
                  <a:sym typeface="Consolas"/>
                </a:rPr>
                <a:t>PagedAttention</a:t>
              </a:r>
              <a:endParaRPr>
                <a:latin typeface="Lexend" pitchFamily="2" charset="0"/>
                <a:ea typeface="Consolas"/>
                <a:cs typeface="Consolas"/>
                <a:sym typeface="Consolas"/>
              </a:endParaRPr>
            </a:p>
            <a:p>
              <a:pPr algn="ctr"/>
              <a:r>
                <a:rPr lang="en" sz="1000">
                  <a:latin typeface="Lexend" pitchFamily="2" charset="0"/>
                  <a:ea typeface="Consolas"/>
                  <a:cs typeface="Consolas"/>
                  <a:sym typeface="Consolas"/>
                </a:rPr>
                <a:t>vllm/model_executor/layers/</a:t>
              </a:r>
              <a:br>
                <a:rPr lang="en" sz="1000">
                  <a:latin typeface="Lexend" pitchFamily="2" charset="0"/>
                  <a:ea typeface="Consolas"/>
                  <a:cs typeface="Consolas"/>
                  <a:sym typeface="Consolas"/>
                </a:rPr>
              </a:br>
              <a:r>
                <a:rPr lang="en" sz="1000">
                  <a:latin typeface="Lexend" pitchFamily="2" charset="0"/>
                  <a:ea typeface="Consolas"/>
                  <a:cs typeface="Consolas"/>
                  <a:sym typeface="Consolas"/>
                </a:rPr>
                <a:t>attention.py</a:t>
              </a:r>
              <a:endParaRPr sz="1000">
                <a:latin typeface="Lexend" pitchFamily="2" charset="0"/>
                <a:ea typeface="Consolas"/>
                <a:cs typeface="Consolas"/>
                <a:sym typeface="Consolas"/>
              </a:endParaRPr>
            </a:p>
          </p:txBody>
        </p:sp>
        <p:cxnSp>
          <p:nvCxnSpPr>
            <p:cNvPr id="307" name="Google Shape;307;p31"/>
            <p:cNvCxnSpPr>
              <a:stCxn id="303" idx="2"/>
              <a:endCxn id="306" idx="0"/>
            </p:cNvCxnSpPr>
            <p:nvPr/>
          </p:nvCxnSpPr>
          <p:spPr>
            <a:xfrm>
              <a:off x="7602438" y="3654225"/>
              <a:ext cx="0" cy="230700"/>
            </a:xfrm>
            <a:prstGeom prst="straightConnector1">
              <a:avLst/>
            </a:prstGeom>
            <a:noFill/>
            <a:ln w="9525" cap="flat" cmpd="sng">
              <a:solidFill>
                <a:schemeClr val="dk2"/>
              </a:solidFill>
              <a:prstDash val="solid"/>
              <a:round/>
              <a:headEnd type="none" w="med" len="med"/>
              <a:tailEnd type="none" w="med" len="med"/>
            </a:ln>
          </p:spPr>
        </p:cxnSp>
        <p:sp>
          <p:nvSpPr>
            <p:cNvPr id="308" name="Google Shape;308;p31"/>
            <p:cNvSpPr txBox="1"/>
            <p:nvPr/>
          </p:nvSpPr>
          <p:spPr>
            <a:xfrm rot="5400000">
              <a:off x="7318150" y="4464882"/>
              <a:ext cx="693000" cy="392385"/>
            </a:xfrm>
            <a:prstGeom prst="rect">
              <a:avLst/>
            </a:prstGeom>
            <a:noFill/>
            <a:ln>
              <a:noFill/>
            </a:ln>
          </p:spPr>
          <p:txBody>
            <a:bodyPr spcFirstLastPara="1" wrap="square" lIns="121900" tIns="121900" rIns="121900" bIns="121900" anchor="t" anchorCtr="0">
              <a:spAutoFit/>
            </a:bodyPr>
            <a:lstStyle/>
            <a:p>
              <a:pPr algn="ctr"/>
              <a:r>
                <a:rPr lang="en">
                  <a:latin typeface="Lexend" pitchFamily="2" charset="0"/>
                  <a:ea typeface="Verdana"/>
                  <a:cs typeface="Verdana"/>
                  <a:sym typeface="Verdana"/>
                </a:rPr>
                <a:t>…</a:t>
              </a:r>
              <a:endParaRPr>
                <a:latin typeface="Lexend" pitchFamily="2" charset="0"/>
                <a:ea typeface="Verdana"/>
                <a:cs typeface="Verdana"/>
                <a:sym typeface="Verdana"/>
              </a:endParaRPr>
            </a:p>
          </p:txBody>
        </p:sp>
        <p:cxnSp>
          <p:nvCxnSpPr>
            <p:cNvPr id="309" name="Google Shape;309;p31"/>
            <p:cNvCxnSpPr>
              <a:stCxn id="289" idx="2"/>
              <a:endCxn id="300" idx="0"/>
            </p:cNvCxnSpPr>
            <p:nvPr/>
          </p:nvCxnSpPr>
          <p:spPr>
            <a:xfrm rot="-5400000" flipH="1">
              <a:off x="5178900" y="834050"/>
              <a:ext cx="1164000" cy="1507500"/>
            </a:xfrm>
            <a:prstGeom prst="bentConnector3">
              <a:avLst>
                <a:gd name="adj1" fmla="val 21806"/>
              </a:avLst>
            </a:prstGeom>
            <a:noFill/>
            <a:ln w="9525" cap="flat" cmpd="sng">
              <a:solidFill>
                <a:schemeClr val="dk2"/>
              </a:solidFill>
              <a:prstDash val="solid"/>
              <a:round/>
              <a:headEnd type="none" w="med" len="med"/>
              <a:tailEnd type="none" w="med" len="med"/>
            </a:ln>
          </p:spPr>
        </p:cxnSp>
      </p:grpSp>
      <p:grpSp>
        <p:nvGrpSpPr>
          <p:cNvPr id="310" name="Google Shape;310;p31"/>
          <p:cNvGrpSpPr/>
          <p:nvPr/>
        </p:nvGrpSpPr>
        <p:grpSpPr>
          <a:xfrm>
            <a:off x="420482" y="1909734"/>
            <a:ext cx="10218767" cy="4191567"/>
            <a:chOff x="313575" y="1432300"/>
            <a:chExt cx="7664075" cy="3143675"/>
          </a:xfrm>
        </p:grpSpPr>
        <p:cxnSp>
          <p:nvCxnSpPr>
            <p:cNvPr id="311" name="Google Shape;311;p31"/>
            <p:cNvCxnSpPr/>
            <p:nvPr/>
          </p:nvCxnSpPr>
          <p:spPr>
            <a:xfrm>
              <a:off x="3854275" y="1593975"/>
              <a:ext cx="0" cy="2982000"/>
            </a:xfrm>
            <a:prstGeom prst="straightConnector1">
              <a:avLst/>
            </a:prstGeom>
            <a:noFill/>
            <a:ln w="9525" cap="flat" cmpd="sng">
              <a:solidFill>
                <a:schemeClr val="dk2"/>
              </a:solidFill>
              <a:prstDash val="dot"/>
              <a:round/>
              <a:headEnd type="none" w="med" len="med"/>
              <a:tailEnd type="none" w="med" len="med"/>
            </a:ln>
          </p:spPr>
        </p:cxnSp>
        <p:sp>
          <p:nvSpPr>
            <p:cNvPr id="312" name="Google Shape;312;p31"/>
            <p:cNvSpPr/>
            <p:nvPr/>
          </p:nvSpPr>
          <p:spPr>
            <a:xfrm>
              <a:off x="313575" y="1432300"/>
              <a:ext cx="3278700" cy="503400"/>
            </a:xfrm>
            <a:prstGeom prst="rect">
              <a:avLst/>
            </a:prstGeom>
            <a:solidFill>
              <a:srgbClr val="FFF2CC"/>
            </a:solidFill>
            <a:ln>
              <a:noFill/>
            </a:ln>
          </p:spPr>
          <p:txBody>
            <a:bodyPr spcFirstLastPara="1" wrap="square" lIns="121900" tIns="121900" rIns="121900" bIns="121900" anchor="ctr" anchorCtr="0">
              <a:noAutofit/>
            </a:bodyPr>
            <a:lstStyle/>
            <a:p>
              <a:pPr algn="ctr"/>
              <a:r>
                <a:rPr lang="en">
                  <a:latin typeface="Lexend" pitchFamily="2" charset="0"/>
                  <a:ea typeface="Lexend"/>
                  <a:cs typeface="Lexend"/>
                  <a:sym typeface="Lexend"/>
                </a:rPr>
                <a:t>Centralized Controller</a:t>
              </a:r>
              <a:endParaRPr>
                <a:latin typeface="Lexend" pitchFamily="2" charset="0"/>
                <a:ea typeface="Lexend"/>
                <a:cs typeface="Lexend"/>
                <a:sym typeface="Lexend"/>
              </a:endParaRPr>
            </a:p>
            <a:p>
              <a:pPr algn="ctr"/>
              <a:r>
                <a:rPr lang="en" sz="1200" i="1">
                  <a:latin typeface="Lexend" pitchFamily="2" charset="0"/>
                  <a:ea typeface="Lexend"/>
                  <a:cs typeface="Lexend"/>
                  <a:sym typeface="Lexend"/>
                </a:rPr>
                <a:t>(same process as </a:t>
              </a:r>
              <a:r>
                <a:rPr lang="en" sz="1200">
                  <a:latin typeface="Lexend" pitchFamily="2" charset="0"/>
                  <a:ea typeface="Consolas"/>
                  <a:cs typeface="Consolas"/>
                  <a:sym typeface="Consolas"/>
                </a:rPr>
                <a:t>LLMEngine</a:t>
              </a:r>
              <a:r>
                <a:rPr lang="en" sz="1200" i="1">
                  <a:latin typeface="Lexend" pitchFamily="2" charset="0"/>
                  <a:ea typeface="Lexend"/>
                  <a:cs typeface="Lexend"/>
                  <a:sym typeface="Lexend"/>
                </a:rPr>
                <a:t>, CPU only)</a:t>
              </a:r>
              <a:endParaRPr sz="1200" i="1">
                <a:latin typeface="Lexend" pitchFamily="2" charset="0"/>
                <a:ea typeface="Lexend"/>
                <a:cs typeface="Lexend"/>
                <a:sym typeface="Lexend"/>
              </a:endParaRPr>
            </a:p>
          </p:txBody>
        </p:sp>
        <p:sp>
          <p:nvSpPr>
            <p:cNvPr id="313" name="Google Shape;313;p31"/>
            <p:cNvSpPr/>
            <p:nvPr/>
          </p:nvSpPr>
          <p:spPr>
            <a:xfrm>
              <a:off x="5051450" y="1432300"/>
              <a:ext cx="2926200" cy="503400"/>
            </a:xfrm>
            <a:prstGeom prst="rect">
              <a:avLst/>
            </a:prstGeom>
            <a:solidFill>
              <a:srgbClr val="D9EAD3"/>
            </a:solidFill>
            <a:ln>
              <a:noFill/>
            </a:ln>
          </p:spPr>
          <p:txBody>
            <a:bodyPr spcFirstLastPara="1" wrap="square" lIns="121900" tIns="121900" rIns="121900" bIns="121900" anchor="ctr" anchorCtr="0">
              <a:noAutofit/>
            </a:bodyPr>
            <a:lstStyle/>
            <a:p>
              <a:pPr algn="ctr"/>
              <a:r>
                <a:rPr lang="en">
                  <a:latin typeface="Lexend" pitchFamily="2" charset="0"/>
                  <a:ea typeface="Lexend"/>
                  <a:cs typeface="Lexend"/>
                  <a:sym typeface="Lexend"/>
                </a:rPr>
                <a:t>Distributed Workers</a:t>
              </a:r>
              <a:br>
                <a:rPr lang="en">
                  <a:latin typeface="Lexend" pitchFamily="2" charset="0"/>
                  <a:ea typeface="Lexend"/>
                  <a:cs typeface="Lexend"/>
                  <a:sym typeface="Lexend"/>
                </a:rPr>
              </a:br>
              <a:r>
                <a:rPr lang="en" sz="1200" i="1">
                  <a:solidFill>
                    <a:schemeClr val="dk1"/>
                  </a:solidFill>
                  <a:latin typeface="Lexend" pitchFamily="2" charset="0"/>
                  <a:ea typeface="Lexend"/>
                  <a:cs typeface="Lexend"/>
                  <a:sym typeface="Lexend"/>
                </a:rPr>
                <a:t>(distributed processes with GPUs)</a:t>
              </a:r>
              <a:endParaRPr>
                <a:latin typeface="Lexend" pitchFamily="2" charset="0"/>
                <a:ea typeface="Lexend"/>
                <a:cs typeface="Lexend"/>
                <a:sym typeface="Lexen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a:extLst>
              <a:ext uri="{FF2B5EF4-FFF2-40B4-BE49-F238E27FC236}">
                <a16:creationId xmlns:a16="http://schemas.microsoft.com/office/drawing/2014/main" id="{F9D8F6BB-2A3B-63CC-2A37-B7B0191EC5D8}"/>
              </a:ext>
            </a:extLst>
          </p:cNvPr>
          <p:cNvSpPr>
            <a:spLocks noGrp="1"/>
          </p:cNvSpPr>
          <p:nvPr>
            <p:ph type="title"/>
          </p:nvPr>
        </p:nvSpPr>
        <p:spPr>
          <a:xfrm>
            <a:off x="623635" y="522789"/>
            <a:ext cx="10963473" cy="589190"/>
          </a:xfrm>
        </p:spPr>
        <p:txBody>
          <a:bodyPr/>
          <a:lstStyle/>
          <a:p>
            <a:r>
              <a:rPr lang="en" altLang="zh-CN" dirty="0" err="1"/>
              <a:t>vLLM</a:t>
            </a:r>
            <a:r>
              <a:rPr lang="zh-CN" altLang="en-US" dirty="0"/>
              <a:t> </a:t>
            </a:r>
            <a:r>
              <a:rPr lang="en-US" altLang="zh-CN" dirty="0"/>
              <a:t>Scheduler</a:t>
            </a:r>
            <a:r>
              <a:rPr lang="zh-CN" altLang="en-US" dirty="0"/>
              <a:t> 调度的定义与作用</a:t>
            </a:r>
          </a:p>
        </p:txBody>
      </p:sp>
      <p:sp>
        <p:nvSpPr>
          <p:cNvPr id="39" name="内容占位符 38">
            <a:extLst>
              <a:ext uri="{FF2B5EF4-FFF2-40B4-BE49-F238E27FC236}">
                <a16:creationId xmlns:a16="http://schemas.microsoft.com/office/drawing/2014/main" id="{A19BA5F9-91DB-F73A-8966-756F447CDD89}"/>
              </a:ext>
            </a:extLst>
          </p:cNvPr>
          <p:cNvSpPr>
            <a:spLocks noGrp="1"/>
          </p:cNvSpPr>
          <p:nvPr>
            <p:ph sz="half" idx="1"/>
          </p:nvPr>
        </p:nvSpPr>
        <p:spPr>
          <a:xfrm>
            <a:off x="623635" y="1246909"/>
            <a:ext cx="10963473" cy="5108171"/>
          </a:xfrm>
        </p:spPr>
        <p:txBody>
          <a:bodyPr/>
          <a:lstStyle/>
          <a:p>
            <a:r>
              <a:rPr lang="en" altLang="zh-CN" dirty="0" err="1"/>
              <a:t>vLLM</a:t>
            </a:r>
            <a:r>
              <a:rPr lang="en" altLang="zh-CN" dirty="0"/>
              <a:t> </a:t>
            </a:r>
            <a:r>
              <a:rPr lang="en-US" altLang="zh-CN" dirty="0"/>
              <a:t>Scheduler</a:t>
            </a:r>
            <a:r>
              <a:rPr lang="zh-CN" altLang="en-US" dirty="0"/>
              <a:t> 调度器设计旨在优化多任务环境中的 </a:t>
            </a:r>
            <a:r>
              <a:rPr lang="en" altLang="zh-CN" dirty="0"/>
              <a:t>GPU </a:t>
            </a:r>
            <a:r>
              <a:rPr lang="zh-CN" altLang="en-US" dirty="0"/>
              <a:t>和 </a:t>
            </a:r>
            <a:r>
              <a:rPr lang="en" altLang="zh-CN" dirty="0"/>
              <a:t>CPU </a:t>
            </a:r>
            <a:r>
              <a:rPr lang="zh-CN" altLang="en-US" dirty="0"/>
              <a:t>资源利用率。</a:t>
            </a:r>
            <a:r>
              <a:rPr lang="en-US" altLang="zh-CN" dirty="0"/>
              <a:t> Scheduler</a:t>
            </a:r>
            <a:r>
              <a:rPr lang="zh-CN" altLang="en-US" dirty="0"/>
              <a:t> 通过以下几种机制来实现该目标：</a:t>
            </a:r>
          </a:p>
          <a:p>
            <a:pPr marL="582006" lvl="1" indent="-342900">
              <a:buFont typeface="+mj-lt"/>
              <a:buAutoNum type="arabicPeriod"/>
            </a:pPr>
            <a:r>
              <a:rPr lang="zh-CN" altLang="en-US" b="1" dirty="0">
                <a:solidFill>
                  <a:srgbClr val="4985E8"/>
                </a:solidFill>
              </a:rPr>
              <a:t>优先级调度：</a:t>
            </a:r>
            <a:r>
              <a:rPr lang="zh-CN" altLang="en-US" dirty="0"/>
              <a:t>为请求分配不同的优先级，确保关键任务或延迟敏感任务优先处理。</a:t>
            </a:r>
          </a:p>
          <a:p>
            <a:pPr marL="582006" lvl="1" indent="-342900">
              <a:buFont typeface="+mj-lt"/>
              <a:buAutoNum type="arabicPeriod"/>
            </a:pPr>
            <a:r>
              <a:rPr lang="zh-CN" altLang="en-US" b="1" dirty="0">
                <a:solidFill>
                  <a:srgbClr val="4985E8"/>
                </a:solidFill>
              </a:rPr>
              <a:t>资源预算控制：</a:t>
            </a:r>
            <a:r>
              <a:rPr lang="zh-CN" altLang="en-US" dirty="0"/>
              <a:t>定义每一轮调度中允许的最大内存消耗和任务数量，以防止资源过载。</a:t>
            </a:r>
          </a:p>
          <a:p>
            <a:pPr marL="582006" lvl="1" indent="-342900">
              <a:buFont typeface="+mj-lt"/>
              <a:buAutoNum type="arabicPeriod"/>
            </a:pPr>
            <a:r>
              <a:rPr lang="zh-CN" altLang="en-US" b="1" dirty="0">
                <a:solidFill>
                  <a:srgbClr val="4985E8"/>
                </a:solidFill>
              </a:rPr>
              <a:t>抢占策略：</a:t>
            </a:r>
            <a:r>
              <a:rPr lang="zh-CN" altLang="en-US" dirty="0"/>
              <a:t>高优先级请求进入系统而资源不足时，</a:t>
            </a:r>
            <a:r>
              <a:rPr lang="en-US" altLang="zh-CN" dirty="0"/>
              <a:t> Scheduler</a:t>
            </a:r>
            <a:r>
              <a:rPr lang="zh-CN" altLang="en-US" dirty="0"/>
              <a:t> 选择暂停</a:t>
            </a:r>
            <a:r>
              <a:rPr lang="en-US" altLang="zh-CN" dirty="0"/>
              <a:t>/</a:t>
            </a:r>
            <a:r>
              <a:rPr lang="zh-CN" altLang="en-US" dirty="0"/>
              <a:t>中止低优先级任务。</a:t>
            </a:r>
          </a:p>
          <a:p>
            <a:endParaRPr lang="zh-CN" altLang="en-US" dirty="0"/>
          </a:p>
        </p:txBody>
      </p:sp>
    </p:spTree>
    <p:extLst>
      <p:ext uri="{BB962C8B-B14F-4D97-AF65-F5344CB8AC3E}">
        <p14:creationId xmlns:p14="http://schemas.microsoft.com/office/powerpoint/2010/main" val="484130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a:extLst>
              <a:ext uri="{FF2B5EF4-FFF2-40B4-BE49-F238E27FC236}">
                <a16:creationId xmlns:a16="http://schemas.microsoft.com/office/drawing/2014/main" id="{F9D8F6BB-2A3B-63CC-2A37-B7B0191EC5D8}"/>
              </a:ext>
            </a:extLst>
          </p:cNvPr>
          <p:cNvSpPr>
            <a:spLocks noGrp="1"/>
          </p:cNvSpPr>
          <p:nvPr>
            <p:ph type="title"/>
          </p:nvPr>
        </p:nvSpPr>
        <p:spPr>
          <a:xfrm>
            <a:off x="623635" y="522789"/>
            <a:ext cx="10963473" cy="589190"/>
          </a:xfrm>
        </p:spPr>
        <p:txBody>
          <a:bodyPr/>
          <a:lstStyle/>
          <a:p>
            <a:r>
              <a:rPr lang="zh-CN" altLang="en-US" dirty="0"/>
              <a:t>请求类型：预填充和解码</a:t>
            </a:r>
          </a:p>
        </p:txBody>
      </p:sp>
      <p:sp>
        <p:nvSpPr>
          <p:cNvPr id="39" name="内容占位符 38">
            <a:extLst>
              <a:ext uri="{FF2B5EF4-FFF2-40B4-BE49-F238E27FC236}">
                <a16:creationId xmlns:a16="http://schemas.microsoft.com/office/drawing/2014/main" id="{A19BA5F9-91DB-F73A-8966-756F447CDD89}"/>
              </a:ext>
            </a:extLst>
          </p:cNvPr>
          <p:cNvSpPr>
            <a:spLocks noGrp="1"/>
          </p:cNvSpPr>
          <p:nvPr>
            <p:ph sz="half" idx="1"/>
          </p:nvPr>
        </p:nvSpPr>
        <p:spPr>
          <a:xfrm>
            <a:off x="623635" y="1246909"/>
            <a:ext cx="10963473" cy="5108171"/>
          </a:xfrm>
        </p:spPr>
        <p:txBody>
          <a:bodyPr/>
          <a:lstStyle/>
          <a:p>
            <a:r>
              <a:rPr lang="en" altLang="zh-CN" dirty="0" err="1"/>
              <a:t>vLLM</a:t>
            </a:r>
            <a:r>
              <a:rPr lang="zh-CN" altLang="en-US" dirty="0"/>
              <a:t> </a:t>
            </a:r>
            <a:r>
              <a:rPr lang="en-US" altLang="zh-CN" dirty="0"/>
              <a:t>Scheduler</a:t>
            </a:r>
            <a:r>
              <a:rPr lang="zh-CN" altLang="en-US" dirty="0"/>
              <a:t> 主要处理两种类型的请求：</a:t>
            </a:r>
          </a:p>
          <a:p>
            <a:pPr lvl="1"/>
            <a:r>
              <a:rPr lang="zh-CN" altLang="en-US" b="1" dirty="0">
                <a:solidFill>
                  <a:srgbClr val="4985E8"/>
                </a:solidFill>
              </a:rPr>
              <a:t>预填充（</a:t>
            </a:r>
            <a:r>
              <a:rPr lang="en" altLang="zh-CN" b="1" dirty="0">
                <a:solidFill>
                  <a:srgbClr val="4985E8"/>
                </a:solidFill>
              </a:rPr>
              <a:t>Prefill</a:t>
            </a:r>
            <a:r>
              <a:rPr lang="zh-CN" altLang="en" b="1" dirty="0">
                <a:solidFill>
                  <a:srgbClr val="4985E8"/>
                </a:solidFill>
              </a:rPr>
              <a:t>）：</a:t>
            </a:r>
            <a:r>
              <a:rPr lang="zh-CN" altLang="en-US" dirty="0"/>
              <a:t>指生成请求的初始阶段，其中模型需要处理用户输入并生成初始的上下文嵌入。预填充任务通常包含较大的计算量，因为它涉及模型权重和输入数据的第一次计算。</a:t>
            </a:r>
          </a:p>
          <a:p>
            <a:pPr lvl="1"/>
            <a:r>
              <a:rPr lang="zh-CN" altLang="en-US" b="1" dirty="0">
                <a:solidFill>
                  <a:srgbClr val="4985E8"/>
                </a:solidFill>
              </a:rPr>
              <a:t>解码（</a:t>
            </a:r>
            <a:r>
              <a:rPr lang="en" altLang="zh-CN" b="1" dirty="0">
                <a:solidFill>
                  <a:srgbClr val="4985E8"/>
                </a:solidFill>
              </a:rPr>
              <a:t>Decode</a:t>
            </a:r>
            <a:r>
              <a:rPr lang="zh-CN" altLang="en" b="1" dirty="0">
                <a:solidFill>
                  <a:srgbClr val="4985E8"/>
                </a:solidFill>
              </a:rPr>
              <a:t>）：</a:t>
            </a:r>
            <a:r>
              <a:rPr lang="zh-CN" altLang="en-US" dirty="0"/>
              <a:t>在初始的预填充阶段完成后，解码任务会根据预填充的上下文生成实际的输出。这一过程包含模型的逐步推理，生成新单词或 </a:t>
            </a:r>
            <a:r>
              <a:rPr lang="en" altLang="zh-CN" dirty="0"/>
              <a:t>token</a:t>
            </a:r>
            <a:r>
              <a:rPr lang="zh-CN" altLang="en" dirty="0"/>
              <a:t>。</a:t>
            </a:r>
            <a:r>
              <a:rPr lang="zh-CN" altLang="en-US" dirty="0"/>
              <a:t>解码任务通常是增量计算，因为每个步骤的生成都基于前一步的结果。</a:t>
            </a:r>
          </a:p>
          <a:p>
            <a:endParaRPr lang="en-US" altLang="zh-CN" dirty="0"/>
          </a:p>
          <a:p>
            <a:r>
              <a:rPr lang="en-US" altLang="zh-CN" dirty="0"/>
              <a:t>Scheduler</a:t>
            </a:r>
            <a:r>
              <a:rPr lang="zh-CN" altLang="en-US" dirty="0"/>
              <a:t> 根据请求类型，放置在相应的队列中并进行优先级控制。通过对这两种请求进行分离处理，</a:t>
            </a:r>
            <a:r>
              <a:rPr lang="en-US" altLang="zh-CN" dirty="0"/>
              <a:t> Scheduler</a:t>
            </a:r>
            <a:r>
              <a:rPr lang="zh-CN" altLang="en-US" dirty="0"/>
              <a:t> 可以更好地管理模型的生成过程。</a:t>
            </a:r>
          </a:p>
        </p:txBody>
      </p:sp>
    </p:spTree>
    <p:extLst>
      <p:ext uri="{BB962C8B-B14F-4D97-AF65-F5344CB8AC3E}">
        <p14:creationId xmlns:p14="http://schemas.microsoft.com/office/powerpoint/2010/main" val="3024059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8B4A55-304A-D0EB-FF39-7D029103AA70}"/>
              </a:ext>
            </a:extLst>
          </p:cNvPr>
          <p:cNvSpPr>
            <a:spLocks noGrp="1"/>
          </p:cNvSpPr>
          <p:nvPr>
            <p:ph type="title"/>
          </p:nvPr>
        </p:nvSpPr>
        <p:spPr>
          <a:xfrm>
            <a:off x="623635" y="522789"/>
            <a:ext cx="10963473" cy="589190"/>
          </a:xfrm>
        </p:spPr>
        <p:txBody>
          <a:bodyPr/>
          <a:lstStyle/>
          <a:p>
            <a:r>
              <a:rPr lang="zh-CN" altLang="en-US" dirty="0"/>
              <a:t>优先级调度</a:t>
            </a:r>
          </a:p>
        </p:txBody>
      </p:sp>
      <p:sp>
        <p:nvSpPr>
          <p:cNvPr id="5" name="内容占位符 4">
            <a:extLst>
              <a:ext uri="{FF2B5EF4-FFF2-40B4-BE49-F238E27FC236}">
                <a16:creationId xmlns:a16="http://schemas.microsoft.com/office/drawing/2014/main" id="{85FD2D5B-7156-8D87-70DF-3955FF2ED2D0}"/>
              </a:ext>
            </a:extLst>
          </p:cNvPr>
          <p:cNvSpPr>
            <a:spLocks noGrp="1"/>
          </p:cNvSpPr>
          <p:nvPr>
            <p:ph sz="half" idx="1"/>
          </p:nvPr>
        </p:nvSpPr>
        <p:spPr>
          <a:xfrm>
            <a:off x="623635" y="1246909"/>
            <a:ext cx="10963473" cy="5108171"/>
          </a:xfrm>
        </p:spPr>
        <p:txBody>
          <a:bodyPr/>
          <a:lstStyle/>
          <a:p>
            <a:r>
              <a:rPr lang="zh-CN" altLang="en-US" dirty="0"/>
              <a:t>多任务环境中，</a:t>
            </a:r>
            <a:r>
              <a:rPr lang="en-US" altLang="zh-CN" dirty="0"/>
              <a:t> Scheduler</a:t>
            </a:r>
            <a:r>
              <a:rPr lang="zh-CN" altLang="en-US" dirty="0"/>
              <a:t> 为每个请求分配优先级。优先级主要由任务的重要性和到达时间决定。优先级调度确保高优先级的任务不被低优先级的任务阻塞，以便资源分配更加合理。</a:t>
            </a:r>
            <a:endParaRPr lang="en-US" altLang="zh-CN" dirty="0"/>
          </a:p>
          <a:p>
            <a:endParaRPr lang="en-US" altLang="zh-CN" dirty="0"/>
          </a:p>
          <a:p>
            <a:r>
              <a:rPr lang="zh-CN" altLang="en-US" dirty="0"/>
              <a:t>在 </a:t>
            </a:r>
            <a:r>
              <a:rPr lang="en" altLang="zh-CN" dirty="0"/>
              <a:t>_</a:t>
            </a:r>
            <a:r>
              <a:rPr lang="en" altLang="zh-CN" dirty="0" err="1"/>
              <a:t>get_priority</a:t>
            </a:r>
            <a:r>
              <a:rPr lang="zh-CN" altLang="en-US" dirty="0"/>
              <a:t> 函数中首先考虑用户指定的优先级值，其次按照到达时间排序。这一逻辑帮助调度器将高优先级任务快速安排到合适的计算队列中。</a:t>
            </a:r>
          </a:p>
        </p:txBody>
      </p:sp>
    </p:spTree>
    <p:extLst>
      <p:ext uri="{BB962C8B-B14F-4D97-AF65-F5344CB8AC3E}">
        <p14:creationId xmlns:p14="http://schemas.microsoft.com/office/powerpoint/2010/main" val="3646170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8B4A55-304A-D0EB-FF39-7D029103AA70}"/>
              </a:ext>
            </a:extLst>
          </p:cNvPr>
          <p:cNvSpPr>
            <a:spLocks noGrp="1"/>
          </p:cNvSpPr>
          <p:nvPr>
            <p:ph type="title"/>
          </p:nvPr>
        </p:nvSpPr>
        <p:spPr>
          <a:xfrm>
            <a:off x="623635" y="522789"/>
            <a:ext cx="10963473" cy="589190"/>
          </a:xfrm>
        </p:spPr>
        <p:txBody>
          <a:bodyPr/>
          <a:lstStyle/>
          <a:p>
            <a:r>
              <a:rPr lang="zh-CN" altLang="en-US" dirty="0"/>
              <a:t>预算控制</a:t>
            </a:r>
          </a:p>
        </p:txBody>
      </p:sp>
      <p:sp>
        <p:nvSpPr>
          <p:cNvPr id="5" name="内容占位符 4">
            <a:extLst>
              <a:ext uri="{FF2B5EF4-FFF2-40B4-BE49-F238E27FC236}">
                <a16:creationId xmlns:a16="http://schemas.microsoft.com/office/drawing/2014/main" id="{85FD2D5B-7156-8D87-70DF-3955FF2ED2D0}"/>
              </a:ext>
            </a:extLst>
          </p:cNvPr>
          <p:cNvSpPr>
            <a:spLocks noGrp="1"/>
          </p:cNvSpPr>
          <p:nvPr>
            <p:ph sz="half" idx="1"/>
          </p:nvPr>
        </p:nvSpPr>
        <p:spPr>
          <a:xfrm>
            <a:off x="623635" y="1246909"/>
            <a:ext cx="10963473" cy="5108171"/>
          </a:xfrm>
        </p:spPr>
        <p:txBody>
          <a:bodyPr/>
          <a:lstStyle/>
          <a:p>
            <a:r>
              <a:rPr lang="zh-CN" altLang="en-US" dirty="0"/>
              <a:t>预算控制是指调度器通过设定的预算（如内存或 </a:t>
            </a:r>
            <a:r>
              <a:rPr lang="en" altLang="zh-CN" dirty="0"/>
              <a:t>token </a:t>
            </a:r>
            <a:r>
              <a:rPr lang="zh-CN" altLang="en-US" dirty="0"/>
              <a:t>数量），在每次调度中控制并发请求的数量，防止资源过载。在 </a:t>
            </a:r>
            <a:r>
              <a:rPr lang="en" altLang="zh-CN" dirty="0" err="1"/>
              <a:t>vLLM</a:t>
            </a:r>
            <a:r>
              <a:rPr lang="en" altLang="zh-CN" dirty="0"/>
              <a:t> </a:t>
            </a:r>
            <a:r>
              <a:rPr lang="zh-CN" altLang="en-US" dirty="0"/>
              <a:t>中，</a:t>
            </a:r>
            <a:r>
              <a:rPr lang="en" altLang="zh-CN" dirty="0" err="1"/>
              <a:t>SchedulingBudget</a:t>
            </a:r>
            <a:r>
              <a:rPr lang="en" altLang="zh-CN" dirty="0"/>
              <a:t> </a:t>
            </a:r>
            <a:r>
              <a:rPr lang="zh-CN" altLang="en-US" dirty="0"/>
              <a:t>类定义了预算，包括 </a:t>
            </a:r>
            <a:r>
              <a:rPr lang="en" altLang="zh-CN" dirty="0" err="1"/>
              <a:t>token_budget</a:t>
            </a:r>
            <a:r>
              <a:rPr lang="zh-CN" altLang="en" dirty="0"/>
              <a:t>（</a:t>
            </a:r>
            <a:r>
              <a:rPr lang="en" altLang="zh-CN" dirty="0"/>
              <a:t>token </a:t>
            </a:r>
            <a:r>
              <a:rPr lang="zh-CN" altLang="en-US" dirty="0"/>
              <a:t>数量上限）和 </a:t>
            </a:r>
            <a:r>
              <a:rPr lang="en" altLang="zh-CN" dirty="0" err="1"/>
              <a:t>max_num_seqs</a:t>
            </a:r>
            <a:r>
              <a:rPr lang="zh-CN" altLang="en" dirty="0"/>
              <a:t>（</a:t>
            </a:r>
            <a:r>
              <a:rPr lang="zh-CN" altLang="en-US" dirty="0"/>
              <a:t>请求数量上限）</a:t>
            </a:r>
            <a:endParaRPr lang="en-US" altLang="zh-CN" dirty="0"/>
          </a:p>
          <a:p>
            <a:r>
              <a:rPr lang="zh-CN" altLang="en-US" dirty="0"/>
              <a:t>在 </a:t>
            </a:r>
            <a:r>
              <a:rPr lang="en" altLang="zh-CN" dirty="0" err="1"/>
              <a:t>SchedulingBudget</a:t>
            </a:r>
            <a:r>
              <a:rPr lang="en" altLang="zh-CN" dirty="0"/>
              <a:t> </a:t>
            </a:r>
            <a:r>
              <a:rPr lang="zh-CN" altLang="en-US" dirty="0"/>
              <a:t>中，调度器会实时检查 </a:t>
            </a:r>
            <a:r>
              <a:rPr lang="en" altLang="zh-CN" dirty="0" err="1"/>
              <a:t>token_budget</a:t>
            </a:r>
            <a:r>
              <a:rPr lang="en" altLang="zh-CN" dirty="0"/>
              <a:t> </a:t>
            </a:r>
            <a:r>
              <a:rPr lang="zh-CN" altLang="en-US" dirty="0"/>
              <a:t>和 </a:t>
            </a:r>
            <a:r>
              <a:rPr lang="en" altLang="zh-CN" dirty="0" err="1"/>
              <a:t>max_num_seqs</a:t>
            </a:r>
            <a:r>
              <a:rPr lang="en" altLang="zh-CN" dirty="0"/>
              <a:t> </a:t>
            </a:r>
            <a:r>
              <a:rPr lang="zh-CN" altLang="en-US" dirty="0"/>
              <a:t>是否达到了上限。通过控制这些预算，可以避免单次调度中消耗过多资源，确保模型的稳定运行。</a:t>
            </a:r>
          </a:p>
        </p:txBody>
      </p:sp>
    </p:spTree>
    <p:extLst>
      <p:ext uri="{BB962C8B-B14F-4D97-AF65-F5344CB8AC3E}">
        <p14:creationId xmlns:p14="http://schemas.microsoft.com/office/powerpoint/2010/main" val="3565972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30633</TotalTime>
  <Words>1726</Words>
  <Application>Microsoft Macintosh PowerPoint</Application>
  <PresentationFormat>自定义</PresentationFormat>
  <Paragraphs>106</Paragraphs>
  <Slides>23</Slides>
  <Notes>6</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23</vt:i4>
      </vt:variant>
    </vt:vector>
  </HeadingPairs>
  <TitlesOfParts>
    <vt:vector size="40" baseType="lpstr">
      <vt:lpstr>-apple-system</vt:lpstr>
      <vt:lpstr>Microsoft YaHei</vt:lpstr>
      <vt:lpstr>Microsoft YaHei</vt:lpstr>
      <vt:lpstr>ACGN-MiaoGB-Flash</vt:lpstr>
      <vt:lpstr>PingFang SC Semibold</vt:lpstr>
      <vt:lpstr>Arial</vt:lpstr>
      <vt:lpstr>Calibri</vt:lpstr>
      <vt:lpstr>FUTURA MEDIUM</vt:lpstr>
      <vt:lpstr>FUTURA MEDIUM</vt:lpstr>
      <vt:lpstr>Gill Sans MT</vt:lpstr>
      <vt:lpstr>Lexend</vt:lpstr>
      <vt:lpstr>Wingdings</vt:lpstr>
      <vt:lpstr>封面页_图片版 </vt:lpstr>
      <vt:lpstr>1_内容Copytext </vt:lpstr>
      <vt:lpstr>code01</vt:lpstr>
      <vt:lpstr>1_code01</vt:lpstr>
      <vt:lpstr>结束页</vt:lpstr>
      <vt:lpstr>vLLM 调度核心</vt:lpstr>
      <vt:lpstr>大模型推理</vt:lpstr>
      <vt:lpstr>目录</vt:lpstr>
      <vt:lpstr>PowerPoint 演示文稿</vt:lpstr>
      <vt:lpstr>PowerPoint 演示文稿</vt:lpstr>
      <vt:lpstr>vLLM Scheduler 调度的定义与作用</vt:lpstr>
      <vt:lpstr>请求类型：预填充和解码</vt:lpstr>
      <vt:lpstr>优先级调度</vt:lpstr>
      <vt:lpstr>预算控制</vt:lpstr>
      <vt:lpstr>抢占策略</vt:lpstr>
      <vt:lpstr>PowerPoint 演示文稿</vt:lpstr>
      <vt:lpstr>Scheduler 结构与主要组件</vt:lpstr>
      <vt:lpstr>Scheduler 结构与主要组件</vt:lpstr>
      <vt:lpstr>核心状态队列设计</vt:lpstr>
      <vt:lpstr>缓存与内存管理</vt:lpstr>
      <vt:lpstr>PowerPoint 演示文稿</vt:lpstr>
      <vt:lpstr>Scheduler 的初始化过程</vt:lpstr>
      <vt:lpstr>请求的预处理：解析并构建 SequenceGroup</vt:lpstr>
      <vt:lpstr>PowerPoint 演示文稿</vt:lpstr>
      <vt:lpstr>总结</vt:lpstr>
      <vt:lpstr>总结</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9627</cp:revision>
  <cp:lastPrinted>2023-09-08T09:14:01Z</cp:lastPrinted>
  <dcterms:created xsi:type="dcterms:W3CDTF">2020-08-28T08:44:19Z</dcterms:created>
  <dcterms:modified xsi:type="dcterms:W3CDTF">2025-01-19T06:32:39Z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