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16"/>
  </p:notesMasterIdLst>
  <p:handoutMasterIdLst>
    <p:handoutMasterId r:id="rId17"/>
  </p:handoutMasterIdLst>
  <p:sldIdLst>
    <p:sldId id="603" r:id="rId6"/>
    <p:sldId id="2448" r:id="rId7"/>
    <p:sldId id="2442" r:id="rId8"/>
    <p:sldId id="2443" r:id="rId9"/>
    <p:sldId id="2449" r:id="rId10"/>
    <p:sldId id="2450" r:id="rId11"/>
    <p:sldId id="2451" r:id="rId12"/>
    <p:sldId id="2453" r:id="rId13"/>
    <p:sldId id="2452" r:id="rId14"/>
    <p:sldId id="582" r:id="rId1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595757"/>
    <a:srgbClr val="221815"/>
    <a:srgbClr val="91A2BF"/>
    <a:srgbClr val="66BA36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1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40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E93E28-0E4E-C1D6-0B6E-5A6B0A90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24" y="0"/>
            <a:ext cx="1224841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644589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02048" y="5792400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0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7133" y="6024778"/>
            <a:ext cx="669829" cy="66982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912986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</a:rPr>
              <a:t>2012-2014 </a:t>
            </a:r>
            <a:r>
              <a:rPr lang="zh-CN" altLang="en-US" sz="8800" dirty="0">
                <a:solidFill>
                  <a:schemeClr val="tx2"/>
                </a:solidFill>
              </a:rPr>
              <a:t>年</a:t>
            </a:r>
            <a:endParaRPr lang="en-US" altLang="zh-CN" sz="8800" dirty="0">
              <a:solidFill>
                <a:schemeClr val="tx2"/>
              </a:solidFill>
            </a:endParaRPr>
          </a:p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</a:rPr>
              <a:t> AI </a:t>
            </a:r>
            <a:r>
              <a:rPr lang="zh-CN" altLang="en-US" sz="8800" dirty="0">
                <a:solidFill>
                  <a:schemeClr val="tx2"/>
                </a:solidFill>
              </a:rPr>
              <a:t>重大事件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AEA055-67C8-0AFC-274E-C1C28266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2012 </a:t>
            </a:r>
            <a:r>
              <a:rPr lang="zh-CN" altLang="en-US" dirty="0"/>
              <a:t>年 </a:t>
            </a:r>
            <a:r>
              <a:rPr lang="en" altLang="zh-CN" dirty="0" err="1"/>
              <a:t>AlexNet</a:t>
            </a:r>
            <a:r>
              <a:rPr lang="zh-CN" altLang="en-US" dirty="0"/>
              <a:t> 与深度学习的崛起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2B731-5E75-DC61-AAB4-49D785AA4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深度学习的突破：</a:t>
            </a:r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月，吴恩达及其团队展示了“谷歌猫”项目，通过大规模无监督学习，神经网络能够自主识别包含小猫的图像，这是机器自主强化学习的里程碑。同年</a:t>
            </a:r>
            <a:r>
              <a:rPr lang="en-US" altLang="zh-CN" dirty="0"/>
              <a:t>10</a:t>
            </a:r>
            <a:r>
              <a:rPr lang="zh-CN" altLang="en-US" dirty="0"/>
              <a:t>月，多伦多大学的辛顿团队在</a:t>
            </a:r>
            <a:r>
              <a:rPr lang="en" altLang="zh-CN" dirty="0"/>
              <a:t>ImageNet</a:t>
            </a:r>
            <a:r>
              <a:rPr lang="zh-CN" altLang="en-US" dirty="0"/>
              <a:t>挑战赛中凭借</a:t>
            </a:r>
            <a:r>
              <a:rPr lang="en" altLang="zh-CN" dirty="0" err="1"/>
              <a:t>AlexNet</a:t>
            </a:r>
            <a:r>
              <a:rPr lang="zh-CN" altLang="en-US" dirty="0"/>
              <a:t>取得冠军，其错误率远低于其他参赛者，这一事件标志着深度学习在图像识别领域的巨大潜力，引发了学术界和产业界对深度学习的高度关注。</a:t>
            </a:r>
          </a:p>
          <a:p>
            <a:r>
              <a:rPr lang="en" altLang="zh-CN" dirty="0"/>
              <a:t>AI</a:t>
            </a:r>
            <a:r>
              <a:rPr lang="zh-CN" altLang="en-US" dirty="0"/>
              <a:t>在科学研究中的应用：</a:t>
            </a:r>
            <a:r>
              <a:rPr lang="en" altLang="zh-CN" dirty="0"/>
              <a:t>AI</a:t>
            </a:r>
            <a:r>
              <a:rPr lang="zh-CN" altLang="en-US" dirty="0"/>
              <a:t>在多个科学研究领域逐渐得到应用，例如利用机器学习算法分析复杂数据集，加速新药研发过程，帮助预测分子活性，缩短药物研发周期，还被应用于气候建模、基因组学等领域。</a:t>
            </a:r>
            <a:endParaRPr lang="en-US" altLang="zh-CN" dirty="0"/>
          </a:p>
          <a:p>
            <a:r>
              <a:rPr lang="en" altLang="zh-CN" dirty="0" err="1"/>
              <a:t>AlexNet</a:t>
            </a:r>
            <a:r>
              <a:rPr lang="zh-CN" altLang="en-US" dirty="0"/>
              <a:t>在</a:t>
            </a:r>
            <a:r>
              <a:rPr lang="en" altLang="zh-CN" dirty="0"/>
              <a:t>ImageNet</a:t>
            </a:r>
            <a:r>
              <a:rPr lang="zh-CN" altLang="en-US" dirty="0"/>
              <a:t>竞赛中夺冠：</a:t>
            </a:r>
            <a:r>
              <a:rPr lang="en-US" altLang="zh-CN" dirty="0"/>
              <a:t>2012</a:t>
            </a:r>
            <a:r>
              <a:rPr lang="zh-CN" altLang="en-US" dirty="0"/>
              <a:t>年，</a:t>
            </a:r>
            <a:r>
              <a:rPr lang="en" altLang="zh-CN" dirty="0"/>
              <a:t>Geoffrey Hinton</a:t>
            </a:r>
            <a:r>
              <a:rPr lang="zh-CN" altLang="en-US" dirty="0"/>
              <a:t>团队提出的</a:t>
            </a:r>
            <a:r>
              <a:rPr lang="en" altLang="zh-CN" dirty="0" err="1"/>
              <a:t>AlexNet</a:t>
            </a:r>
            <a:r>
              <a:rPr lang="zh-CN" altLang="en-US" dirty="0"/>
              <a:t>在</a:t>
            </a:r>
            <a:r>
              <a:rPr lang="en" altLang="zh-CN" dirty="0"/>
              <a:t>ImageNet</a:t>
            </a:r>
            <a:r>
              <a:rPr lang="zh-CN" altLang="en-US" dirty="0"/>
              <a:t>大规模视觉识别挑战赛（</a:t>
            </a:r>
            <a:r>
              <a:rPr lang="en" altLang="zh-CN" dirty="0"/>
              <a:t>ILSVRC</a:t>
            </a:r>
            <a:r>
              <a:rPr lang="zh-CN" altLang="en" dirty="0"/>
              <a:t>）</a:t>
            </a:r>
            <a:r>
              <a:rPr lang="zh-CN" altLang="en-US" dirty="0"/>
              <a:t>中以</a:t>
            </a:r>
            <a:r>
              <a:rPr lang="en-US" altLang="zh-CN" dirty="0"/>
              <a:t>84%</a:t>
            </a:r>
            <a:r>
              <a:rPr lang="zh-CN" altLang="en-US" dirty="0"/>
              <a:t>的准确率夺冠，远超第二名。</a:t>
            </a:r>
            <a:r>
              <a:rPr lang="en" altLang="zh-CN" dirty="0" err="1"/>
              <a:t>AlexNet</a:t>
            </a:r>
            <a:r>
              <a:rPr lang="zh-CN" altLang="en-US" dirty="0"/>
              <a:t>采用了卷积神经网络（</a:t>
            </a:r>
            <a:r>
              <a:rPr lang="en" altLang="zh-CN" dirty="0"/>
              <a:t>CNN</a:t>
            </a:r>
            <a:r>
              <a:rPr lang="zh-CN" altLang="en" dirty="0"/>
              <a:t>）</a:t>
            </a:r>
            <a:r>
              <a:rPr lang="zh-CN" altLang="en-US" dirty="0"/>
              <a:t>和</a:t>
            </a:r>
            <a:r>
              <a:rPr lang="en" altLang="zh-CN" dirty="0"/>
              <a:t>GPU</a:t>
            </a:r>
            <a:r>
              <a:rPr lang="zh-CN" altLang="en-US" dirty="0"/>
              <a:t>加速训练，标志着深度学习在计算机视觉领域的突破</a:t>
            </a:r>
            <a:r>
              <a:rPr lang="en-US" altLang="zh-CN" dirty="0"/>
              <a:t>114</a:t>
            </a:r>
            <a:r>
              <a:rPr lang="zh-CN" altLang="en-US" dirty="0"/>
              <a:t>。</a:t>
            </a:r>
          </a:p>
          <a:p>
            <a:r>
              <a:rPr lang="en" altLang="zh-CN" dirty="0"/>
              <a:t>GPU</a:t>
            </a:r>
            <a:r>
              <a:rPr lang="zh-CN" altLang="en-US" dirty="0"/>
              <a:t>成为</a:t>
            </a:r>
            <a:r>
              <a:rPr lang="en" altLang="zh-CN" dirty="0"/>
              <a:t>AI</a:t>
            </a:r>
            <a:r>
              <a:rPr lang="zh-CN" altLang="en-US" dirty="0"/>
              <a:t>计算的标配：</a:t>
            </a:r>
            <a:r>
              <a:rPr lang="en" altLang="zh-CN" dirty="0" err="1"/>
              <a:t>AlexNet</a:t>
            </a:r>
            <a:r>
              <a:rPr lang="zh-CN" altLang="en-US" dirty="0"/>
              <a:t>的成功展示了</a:t>
            </a:r>
            <a:r>
              <a:rPr lang="en" altLang="zh-CN" dirty="0"/>
              <a:t>GPU</a:t>
            </a:r>
            <a:r>
              <a:rPr lang="zh-CN" altLang="en-US" dirty="0"/>
              <a:t>在深度学习中的巨大潜力，英伟达的</a:t>
            </a:r>
            <a:r>
              <a:rPr lang="en" altLang="zh-CN" dirty="0"/>
              <a:t>GPU</a:t>
            </a:r>
            <a:r>
              <a:rPr lang="zh-CN" altLang="en-US" dirty="0"/>
              <a:t>迅速成为</a:t>
            </a:r>
            <a:r>
              <a:rPr lang="en" altLang="zh-CN" dirty="0"/>
              <a:t>AI</a:t>
            </a:r>
            <a:r>
              <a:rPr lang="zh-CN" altLang="en-US" dirty="0"/>
              <a:t>研究的核心硬件</a:t>
            </a:r>
            <a:r>
              <a:rPr lang="en-US" altLang="zh-CN" dirty="0"/>
              <a:t>111</a:t>
            </a:r>
            <a:r>
              <a:rPr lang="zh-CN" altLang="en-US" dirty="0"/>
              <a:t>。</a:t>
            </a:r>
          </a:p>
          <a:p>
            <a:r>
              <a:rPr lang="en" altLang="zh-CN" dirty="0"/>
              <a:t>ImageNet</a:t>
            </a:r>
            <a:r>
              <a:rPr lang="zh-CN" altLang="en-US" dirty="0"/>
              <a:t>数据集的普及：李飞飞团队创建的</a:t>
            </a:r>
            <a:r>
              <a:rPr lang="en" altLang="zh-CN" dirty="0"/>
              <a:t>ImageNet</a:t>
            </a:r>
            <a:r>
              <a:rPr lang="zh-CN" altLang="en-US" dirty="0"/>
              <a:t>数据集为深度学习提供了大规模的训练数据，推动了</a:t>
            </a:r>
            <a:r>
              <a:rPr lang="en" altLang="zh-CN" dirty="0"/>
              <a:t>AI</a:t>
            </a:r>
            <a:r>
              <a:rPr lang="zh-CN" altLang="en-US" dirty="0"/>
              <a:t>算法的进步</a:t>
            </a:r>
            <a:r>
              <a:rPr lang="en-US" altLang="zh-CN" dirty="0"/>
              <a:t>114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8487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CDD80E-1FC2-A476-E1EA-0FE439A5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2013 </a:t>
            </a:r>
            <a:r>
              <a:rPr lang="zh-CN" altLang="en-US" dirty="0"/>
              <a:t>年深度学习技术的进一步推广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12CCA-7F02-4621-A5E7-1BCF6E0C4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深度强化学习的引入：</a:t>
            </a:r>
            <a:r>
              <a:rPr lang="en" altLang="zh-CN" dirty="0"/>
              <a:t>DeepMind</a:t>
            </a:r>
            <a:r>
              <a:rPr lang="zh-CN" altLang="en-US" dirty="0"/>
              <a:t>引入深度强化学习，这是一种基于奖励和重复学习的</a:t>
            </a:r>
            <a:r>
              <a:rPr lang="en" altLang="zh-CN" dirty="0"/>
              <a:t>CNN</a:t>
            </a:r>
            <a:r>
              <a:rPr lang="zh-CN" altLang="en" dirty="0"/>
              <a:t>，</a:t>
            </a:r>
            <a:r>
              <a:rPr lang="zh-CN" altLang="en-US" dirty="0"/>
              <a:t>抵达了人类专家的水平。</a:t>
            </a:r>
          </a:p>
          <a:p>
            <a:r>
              <a:rPr lang="en" altLang="zh-CN" dirty="0"/>
              <a:t>Word2vec</a:t>
            </a:r>
            <a:r>
              <a:rPr lang="zh-CN" altLang="en-US" dirty="0"/>
              <a:t>的引入：谷歌研究员</a:t>
            </a:r>
            <a:r>
              <a:rPr lang="en" altLang="zh-CN" dirty="0"/>
              <a:t>Tomas </a:t>
            </a:r>
            <a:r>
              <a:rPr lang="en" altLang="zh-CN" dirty="0" err="1"/>
              <a:t>Mikolov</a:t>
            </a:r>
            <a:r>
              <a:rPr lang="zh-CN" altLang="en-US" dirty="0"/>
              <a:t>及其同事引入了</a:t>
            </a:r>
            <a:r>
              <a:rPr lang="en" altLang="zh-CN" dirty="0"/>
              <a:t>Word2vec</a:t>
            </a:r>
            <a:r>
              <a:rPr lang="zh-CN" altLang="en" dirty="0"/>
              <a:t>，</a:t>
            </a:r>
            <a:r>
              <a:rPr lang="zh-CN" altLang="en-US" dirty="0"/>
              <a:t>以自动识别单词之间的语义关系。</a:t>
            </a:r>
            <a:r>
              <a:rPr lang="en" altLang="zh-CN" dirty="0"/>
              <a:t>Word2Vec</a:t>
            </a:r>
            <a:r>
              <a:rPr lang="zh-CN" altLang="en" dirty="0"/>
              <a:t>：</a:t>
            </a:r>
            <a:r>
              <a:rPr lang="en" altLang="zh-CN" dirty="0"/>
              <a:t>2013</a:t>
            </a:r>
            <a:r>
              <a:rPr lang="zh-CN" altLang="en-US" dirty="0"/>
              <a:t>年提出的</a:t>
            </a:r>
            <a:r>
              <a:rPr lang="en" altLang="zh-CN" dirty="0"/>
              <a:t>Word2Vec</a:t>
            </a:r>
            <a:r>
              <a:rPr lang="zh-CN" altLang="en-US" dirty="0"/>
              <a:t>模型通过将词语表示为向量，为</a:t>
            </a:r>
            <a:r>
              <a:rPr lang="en" altLang="zh-CN" dirty="0"/>
              <a:t>NLP</a:t>
            </a:r>
            <a:r>
              <a:rPr lang="zh-CN" altLang="en-US" dirty="0"/>
              <a:t>任务提供了高效的文本编码方式，成为深度学习在文本处理中的基础工具</a:t>
            </a:r>
            <a:r>
              <a:rPr lang="en-US" altLang="zh-CN" dirty="0"/>
              <a:t>710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深度学习研究院的成立：百度在</a:t>
            </a:r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月的年会上宣布成立深度学习研究院</a:t>
            </a:r>
            <a:r>
              <a:rPr lang="en" altLang="zh-CN" dirty="0"/>
              <a:t>IDL</a:t>
            </a:r>
            <a:r>
              <a:rPr lang="zh-CN" altLang="en" dirty="0"/>
              <a:t>，</a:t>
            </a:r>
            <a:r>
              <a:rPr lang="zh-CN" altLang="en-US" dirty="0"/>
              <a:t>表明百度下定决心押注</a:t>
            </a:r>
            <a:r>
              <a:rPr lang="en" altLang="zh-CN" dirty="0"/>
              <a:t>AI</a:t>
            </a:r>
            <a:r>
              <a:rPr lang="zh-CN" altLang="en" dirty="0"/>
              <a:t>。</a:t>
            </a:r>
            <a:endParaRPr lang="en-US" altLang="zh-CN" dirty="0"/>
          </a:p>
          <a:p>
            <a:r>
              <a:rPr lang="zh-CN" altLang="en-US" dirty="0"/>
              <a:t>深度学习在语音识别中的应用：微软研究院使用深度学习技术大幅提升了语音识别的准确率，标志着深度学习在自然语言处理领域的突破</a:t>
            </a:r>
            <a:r>
              <a:rPr lang="en-US" altLang="zh-CN" dirty="0"/>
              <a:t>1114</a:t>
            </a:r>
            <a:r>
              <a:rPr lang="zh-CN" altLang="en-US" dirty="0"/>
              <a:t>。</a:t>
            </a:r>
          </a:p>
          <a:p>
            <a:r>
              <a:rPr lang="en" altLang="zh-CN" dirty="0"/>
              <a:t>DeepMind</a:t>
            </a:r>
            <a:r>
              <a:rPr lang="zh-CN" altLang="en-US" dirty="0"/>
              <a:t>的崛起：</a:t>
            </a:r>
            <a:r>
              <a:rPr lang="en" altLang="zh-CN" dirty="0"/>
              <a:t>DeepMind</a:t>
            </a:r>
            <a:r>
              <a:rPr lang="zh-CN" altLang="en-US" dirty="0"/>
              <a:t>在</a:t>
            </a:r>
            <a:r>
              <a:rPr lang="en-US" altLang="zh-CN" dirty="0"/>
              <a:t>2013</a:t>
            </a:r>
            <a:r>
              <a:rPr lang="zh-CN" altLang="en-US" dirty="0"/>
              <a:t>年展示了其</a:t>
            </a:r>
            <a:r>
              <a:rPr lang="en" altLang="zh-CN" dirty="0"/>
              <a:t>AI</a:t>
            </a:r>
            <a:r>
              <a:rPr lang="zh-CN" altLang="en-US" dirty="0"/>
              <a:t>系统在</a:t>
            </a:r>
            <a:r>
              <a:rPr lang="en" altLang="zh-CN" dirty="0"/>
              <a:t>Atari</a:t>
            </a:r>
            <a:r>
              <a:rPr lang="zh-CN" altLang="en-US" dirty="0"/>
              <a:t>游戏中的超人类表现，进一步证明了深度强化学习的潜力</a:t>
            </a:r>
            <a:r>
              <a:rPr lang="en-US" altLang="zh-CN" dirty="0"/>
              <a:t>311</a:t>
            </a:r>
            <a:r>
              <a:rPr lang="zh-CN" altLang="en-US" dirty="0"/>
              <a:t>。</a:t>
            </a:r>
            <a:r>
              <a:rPr lang="en" altLang="zh-CN" dirty="0"/>
              <a:t>DQN</a:t>
            </a:r>
            <a:r>
              <a:rPr lang="zh-CN" altLang="en" dirty="0"/>
              <a:t>（</a:t>
            </a:r>
            <a:r>
              <a:rPr lang="zh-CN" altLang="en-US" dirty="0"/>
              <a:t>深度</a:t>
            </a:r>
            <a:r>
              <a:rPr lang="en" altLang="zh-CN" dirty="0"/>
              <a:t>Q</a:t>
            </a:r>
            <a:r>
              <a:rPr lang="zh-CN" altLang="en-US" dirty="0"/>
              <a:t>网络）：</a:t>
            </a:r>
            <a:r>
              <a:rPr lang="en-US" altLang="zh-CN" dirty="0"/>
              <a:t>2013</a:t>
            </a:r>
            <a:r>
              <a:rPr lang="zh-CN" altLang="en-US" dirty="0"/>
              <a:t>年，</a:t>
            </a:r>
            <a:r>
              <a:rPr lang="en" altLang="zh-CN" dirty="0"/>
              <a:t>DeepMind</a:t>
            </a:r>
            <a:r>
              <a:rPr lang="zh-CN" altLang="en-US" dirty="0"/>
              <a:t>提出的</a:t>
            </a:r>
            <a:r>
              <a:rPr lang="en" altLang="zh-CN" dirty="0"/>
              <a:t>DQN</a:t>
            </a:r>
            <a:r>
              <a:rPr lang="zh-CN" altLang="en-US" dirty="0"/>
              <a:t>模型通过结合深度学习和强化学习，成功在雅达利游戏中实现了人类水平的性能，为深度强化学习奠定了基础</a:t>
            </a:r>
            <a:r>
              <a:rPr lang="en-US" altLang="zh-CN" dirty="0"/>
              <a:t>710</a:t>
            </a:r>
            <a:r>
              <a:rPr lang="zh-CN" altLang="en-US"/>
              <a:t>。</a:t>
            </a:r>
            <a:endParaRPr lang="zh-CN" altLang="en-US" dirty="0"/>
          </a:p>
          <a:p>
            <a:endParaRPr lang="zh-CN" altLang="en" dirty="0"/>
          </a:p>
        </p:txBody>
      </p:sp>
    </p:spTree>
    <p:extLst>
      <p:ext uri="{BB962C8B-B14F-4D97-AF65-F5344CB8AC3E}">
        <p14:creationId xmlns:p14="http://schemas.microsoft.com/office/powerpoint/2010/main" val="4080350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CDD80E-1FC2-A476-E1EA-0FE439A5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2014 </a:t>
            </a:r>
            <a:r>
              <a:rPr lang="zh-CN" altLang="en-US" dirty="0"/>
              <a:t>年</a:t>
            </a:r>
            <a:r>
              <a:rPr lang="en" altLang="zh-CN" dirty="0"/>
              <a:t>AI</a:t>
            </a:r>
            <a:r>
              <a:rPr lang="zh-CN" altLang="en-US" dirty="0"/>
              <a:t>商业化与巨头布局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12CCA-7F02-4621-A5E7-1BCF6E0C4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生成对抗网络的提出：</a:t>
            </a:r>
            <a:r>
              <a:rPr lang="en" altLang="zh-CN" dirty="0"/>
              <a:t>Ian Goodfellow</a:t>
            </a:r>
            <a:r>
              <a:rPr lang="zh-CN" altLang="en-US" dirty="0"/>
              <a:t>及其同事创造了生成对抗网络（</a:t>
            </a:r>
            <a:r>
              <a:rPr lang="en" altLang="zh-CN" dirty="0"/>
              <a:t>GAN</a:t>
            </a:r>
            <a:r>
              <a:rPr lang="zh-CN" altLang="en" dirty="0"/>
              <a:t>），</a:t>
            </a:r>
            <a:r>
              <a:rPr lang="zh-CN" altLang="en-US" dirty="0"/>
              <a:t>这是一类用于生成照片、转换图像和深度模拟的机器学习框架。</a:t>
            </a:r>
          </a:p>
          <a:p>
            <a:r>
              <a:rPr lang="zh-CN" altLang="en-US" dirty="0"/>
              <a:t>变分自动编码器的引入：</a:t>
            </a:r>
            <a:r>
              <a:rPr lang="en" altLang="zh-CN" dirty="0" err="1"/>
              <a:t>Diederik</a:t>
            </a:r>
            <a:r>
              <a:rPr lang="en" altLang="zh-CN" dirty="0"/>
              <a:t> </a:t>
            </a:r>
            <a:r>
              <a:rPr lang="en" altLang="zh-CN" dirty="0" err="1"/>
              <a:t>Kingma</a:t>
            </a:r>
            <a:r>
              <a:rPr lang="zh-CN" altLang="en-US" dirty="0"/>
              <a:t>和</a:t>
            </a:r>
            <a:r>
              <a:rPr lang="en" altLang="zh-CN" dirty="0"/>
              <a:t>Max Welling</a:t>
            </a:r>
            <a:r>
              <a:rPr lang="zh-CN" altLang="en-US" dirty="0"/>
              <a:t>引入了变分自动编码器来生成图像、视频和文本。</a:t>
            </a:r>
          </a:p>
          <a:p>
            <a:r>
              <a:rPr lang="en" altLang="zh-CN" dirty="0" err="1"/>
              <a:t>DeepFace</a:t>
            </a:r>
            <a:r>
              <a:rPr lang="zh-CN" altLang="en-US" dirty="0"/>
              <a:t>的开发：</a:t>
            </a:r>
            <a:r>
              <a:rPr lang="en" altLang="zh-CN" dirty="0"/>
              <a:t>Facebook</a:t>
            </a:r>
            <a:r>
              <a:rPr lang="zh-CN" altLang="en-US" dirty="0"/>
              <a:t>开发了深度学习面部识别系统</a:t>
            </a:r>
            <a:r>
              <a:rPr lang="en" altLang="zh-CN" dirty="0" err="1"/>
              <a:t>DeepFace</a:t>
            </a:r>
            <a:r>
              <a:rPr lang="zh-CN" altLang="en" dirty="0"/>
              <a:t>，</a:t>
            </a:r>
            <a:r>
              <a:rPr lang="zh-CN" altLang="en-US" dirty="0"/>
              <a:t>能够以接近人类的准确度识别数字图像中的人脸。</a:t>
            </a:r>
          </a:p>
          <a:p>
            <a:r>
              <a:rPr lang="zh-CN" altLang="en-US" dirty="0"/>
              <a:t>谷歌无人驾驶汽车的进展：</a:t>
            </a:r>
            <a:r>
              <a:rPr lang="en-US" altLang="zh-CN" dirty="0"/>
              <a:t>2014</a:t>
            </a:r>
            <a:r>
              <a:rPr lang="zh-CN" altLang="en-US" dirty="0"/>
              <a:t>年，谷歌成为第一个通过美国州自驾车测试的公司。</a:t>
            </a:r>
          </a:p>
          <a:p>
            <a:r>
              <a:rPr lang="zh-CN" altLang="en-US" dirty="0"/>
              <a:t>神经形态芯片的突破：</a:t>
            </a:r>
            <a:r>
              <a:rPr lang="en-US" altLang="zh-CN" dirty="0"/>
              <a:t>2014</a:t>
            </a:r>
            <a:r>
              <a:rPr lang="zh-CN" altLang="en-US" dirty="0"/>
              <a:t>年，</a:t>
            </a:r>
            <a:r>
              <a:rPr lang="en-US" altLang="zh-CN" dirty="0"/>
              <a:t>《</a:t>
            </a:r>
            <a:r>
              <a:rPr lang="zh-CN" altLang="en-US" dirty="0"/>
              <a:t>麻省理工科技评论</a:t>
            </a:r>
            <a:r>
              <a:rPr lang="en-US" altLang="zh-CN" dirty="0"/>
              <a:t>》</a:t>
            </a:r>
            <a:r>
              <a:rPr lang="zh-CN" altLang="en-US" dirty="0"/>
              <a:t>评选出的“十大突破性技术”中包括神经形态芯片，这标志着</a:t>
            </a:r>
            <a:r>
              <a:rPr lang="en" altLang="zh-CN" dirty="0"/>
              <a:t>AI</a:t>
            </a:r>
            <a:r>
              <a:rPr lang="zh-CN" altLang="en-US" dirty="0"/>
              <a:t>硬件领域的重要进展。</a:t>
            </a:r>
          </a:p>
        </p:txBody>
      </p:sp>
    </p:spTree>
    <p:extLst>
      <p:ext uri="{BB962C8B-B14F-4D97-AF65-F5344CB8AC3E}">
        <p14:creationId xmlns:p14="http://schemas.microsoft.com/office/powerpoint/2010/main" val="3632059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CDD80E-1FC2-A476-E1EA-0FE439A5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2014 </a:t>
            </a:r>
            <a:r>
              <a:rPr lang="zh-CN" altLang="en-US" dirty="0"/>
              <a:t>年</a:t>
            </a:r>
            <a:r>
              <a:rPr lang="en" altLang="zh-CN" dirty="0"/>
              <a:t>AI</a:t>
            </a:r>
            <a:r>
              <a:rPr lang="zh-CN" altLang="en-US" dirty="0"/>
              <a:t>商业化与巨头布局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12CCA-7F02-4621-A5E7-1BCF6E0C4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Google</a:t>
            </a:r>
            <a:r>
              <a:rPr lang="zh-CN" altLang="en-US" dirty="0"/>
              <a:t>收购</a:t>
            </a:r>
            <a:r>
              <a:rPr lang="en" altLang="zh-CN" dirty="0"/>
              <a:t>DeepMind</a:t>
            </a:r>
            <a:r>
              <a:rPr lang="zh-CN" altLang="en" dirty="0"/>
              <a:t>：</a:t>
            </a:r>
            <a:r>
              <a:rPr lang="en" altLang="zh-CN" dirty="0"/>
              <a:t>2014</a:t>
            </a:r>
            <a:r>
              <a:rPr lang="zh-CN" altLang="en-US" dirty="0"/>
              <a:t>年，</a:t>
            </a:r>
            <a:r>
              <a:rPr lang="en" altLang="zh-CN" dirty="0"/>
              <a:t>Google</a:t>
            </a:r>
            <a:r>
              <a:rPr lang="zh-CN" altLang="en-US" dirty="0"/>
              <a:t>以</a:t>
            </a:r>
            <a:r>
              <a:rPr lang="en-US" altLang="zh-CN" dirty="0"/>
              <a:t>6</a:t>
            </a:r>
            <a:r>
              <a:rPr lang="zh-CN" altLang="en-US" dirty="0"/>
              <a:t>亿美元收购</a:t>
            </a:r>
            <a:r>
              <a:rPr lang="en" altLang="zh-CN" dirty="0"/>
              <a:t>DeepMind</a:t>
            </a:r>
            <a:r>
              <a:rPr lang="zh-CN" altLang="en" dirty="0"/>
              <a:t>，</a:t>
            </a:r>
            <a:r>
              <a:rPr lang="zh-CN" altLang="en-US" dirty="0"/>
              <a:t>这是</a:t>
            </a:r>
            <a:r>
              <a:rPr lang="en" altLang="zh-CN" dirty="0"/>
              <a:t>AI</a:t>
            </a:r>
            <a:r>
              <a:rPr lang="zh-CN" altLang="en-US" dirty="0"/>
              <a:t>领域的重要并购事件。</a:t>
            </a:r>
            <a:r>
              <a:rPr lang="en" altLang="zh-CN" dirty="0"/>
              <a:t>DeepMind</a:t>
            </a:r>
            <a:r>
              <a:rPr lang="zh-CN" altLang="en-US" dirty="0"/>
              <a:t>随后在</a:t>
            </a:r>
            <a:r>
              <a:rPr lang="en-US" altLang="zh-CN" dirty="0"/>
              <a:t>2016</a:t>
            </a:r>
            <a:r>
              <a:rPr lang="zh-CN" altLang="en-US" dirty="0"/>
              <a:t>年推出了</a:t>
            </a:r>
            <a:r>
              <a:rPr lang="en" altLang="zh-CN" dirty="0"/>
              <a:t>AlphaGo</a:t>
            </a:r>
            <a:r>
              <a:rPr lang="zh-CN" altLang="en" dirty="0"/>
              <a:t>，</a:t>
            </a:r>
            <a:r>
              <a:rPr lang="zh-CN" altLang="en-US" dirty="0"/>
              <a:t>进一步推动了</a:t>
            </a:r>
            <a:r>
              <a:rPr lang="en" altLang="zh-CN" dirty="0"/>
              <a:t>AI</a:t>
            </a:r>
            <a:r>
              <a:rPr lang="zh-CN" altLang="en-US" dirty="0"/>
              <a:t>的普及</a:t>
            </a:r>
            <a:r>
              <a:rPr lang="en-US" altLang="zh-CN" dirty="0"/>
              <a:t>516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生成对抗网络（</a:t>
            </a:r>
            <a:r>
              <a:rPr lang="en" altLang="zh-CN" dirty="0"/>
              <a:t>GANs</a:t>
            </a:r>
            <a:r>
              <a:rPr lang="zh-CN" altLang="en" dirty="0"/>
              <a:t>）</a:t>
            </a:r>
            <a:r>
              <a:rPr lang="zh-CN" altLang="en-US" dirty="0"/>
              <a:t>的发明：</a:t>
            </a:r>
            <a:r>
              <a:rPr lang="en" altLang="zh-CN" dirty="0"/>
              <a:t>Ian Goodfellow</a:t>
            </a:r>
            <a:r>
              <a:rPr lang="zh-CN" altLang="en-US" dirty="0"/>
              <a:t>在</a:t>
            </a:r>
            <a:r>
              <a:rPr lang="en-US" altLang="zh-CN" dirty="0"/>
              <a:t>2014</a:t>
            </a:r>
            <a:r>
              <a:rPr lang="zh-CN" altLang="en-US" dirty="0"/>
              <a:t>年提出了生成对抗网络（</a:t>
            </a:r>
            <a:r>
              <a:rPr lang="en" altLang="zh-CN" dirty="0"/>
              <a:t>GANs</a:t>
            </a:r>
            <a:r>
              <a:rPr lang="zh-CN" altLang="en" dirty="0"/>
              <a:t>），</a:t>
            </a:r>
            <a:r>
              <a:rPr lang="zh-CN" altLang="en-US" dirty="0"/>
              <a:t>这一技术后来成为生成式</a:t>
            </a:r>
            <a:r>
              <a:rPr lang="en" altLang="zh-CN" dirty="0"/>
              <a:t>AI</a:t>
            </a:r>
            <a:r>
              <a:rPr lang="zh-CN" altLang="en-US" dirty="0"/>
              <a:t>的核心，广泛应用于图像生成、视频合成等领域</a:t>
            </a:r>
            <a:r>
              <a:rPr lang="en-US" altLang="zh-CN" dirty="0"/>
              <a:t>711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百度</a:t>
            </a:r>
            <a:r>
              <a:rPr lang="en" altLang="zh-CN" dirty="0"/>
              <a:t>AI</a:t>
            </a:r>
            <a:r>
              <a:rPr lang="zh-CN" altLang="en-US" dirty="0"/>
              <a:t>实验室的成立：百度在硅谷设立了深度学习实验室，并聘请吴恩达担任首席科学家，标志着中国科技巨头在</a:t>
            </a:r>
            <a:r>
              <a:rPr lang="en" altLang="zh-CN" dirty="0"/>
              <a:t>AI</a:t>
            </a:r>
            <a:r>
              <a:rPr lang="zh-CN" altLang="en-US" dirty="0"/>
              <a:t>领域的全面布局</a:t>
            </a:r>
            <a:r>
              <a:rPr lang="en-US" altLang="zh-CN" dirty="0"/>
              <a:t>516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22647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A5C4621-BE29-702A-AD89-CC334009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技术的广泛应用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9650FF-B90D-534A-E3C8-CF19EDC70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计算机视觉的突破：</a:t>
            </a:r>
            <a:endParaRPr lang="en-US" altLang="zh-CN" dirty="0"/>
          </a:p>
          <a:p>
            <a:pPr lvl="1"/>
            <a:r>
              <a:rPr lang="en" altLang="zh-CN" dirty="0"/>
              <a:t>Facebook</a:t>
            </a:r>
            <a:r>
              <a:rPr lang="zh-CN" altLang="en-US" dirty="0"/>
              <a:t> 和 </a:t>
            </a:r>
            <a:r>
              <a:rPr lang="en" altLang="zh-CN" dirty="0"/>
              <a:t>Google</a:t>
            </a:r>
            <a:r>
              <a:rPr lang="zh-CN" altLang="en-US" dirty="0"/>
              <a:t> 分别推出基于深度学习图像识别系统，能够准确识别照片中的人物和场景。</a:t>
            </a:r>
          </a:p>
          <a:p>
            <a:r>
              <a:rPr lang="zh-CN" altLang="en-US" dirty="0"/>
              <a:t>语音助手的普及：</a:t>
            </a:r>
            <a:endParaRPr lang="en-US" altLang="zh-CN" dirty="0"/>
          </a:p>
          <a:p>
            <a:pPr lvl="1"/>
            <a:r>
              <a:rPr lang="zh-CN" altLang="en-US" dirty="0"/>
              <a:t>苹果 </a:t>
            </a:r>
            <a:r>
              <a:rPr lang="en" altLang="zh-CN" dirty="0"/>
              <a:t>Siri</a:t>
            </a:r>
            <a:r>
              <a:rPr lang="zh-CN" altLang="en" dirty="0"/>
              <a:t>、</a:t>
            </a:r>
            <a:r>
              <a:rPr lang="zh-CN" altLang="en-US" dirty="0"/>
              <a:t>微软 </a:t>
            </a:r>
            <a:r>
              <a:rPr lang="en" altLang="zh-CN" dirty="0"/>
              <a:t>Cortana</a:t>
            </a:r>
            <a:r>
              <a:rPr lang="zh-CN" altLang="en-US" dirty="0"/>
              <a:t> 和 </a:t>
            </a:r>
            <a:r>
              <a:rPr lang="en" altLang="zh-CN" dirty="0"/>
              <a:t>Google</a:t>
            </a:r>
            <a:r>
              <a:rPr lang="zh-CN" altLang="en-US" dirty="0"/>
              <a:t> 语音助手逐渐成为主流，推动 </a:t>
            </a:r>
            <a:r>
              <a:rPr lang="en-US" altLang="zh-CN" dirty="0"/>
              <a:t>NLP</a:t>
            </a:r>
            <a:r>
              <a:rPr lang="zh-CN" altLang="en-US" dirty="0"/>
              <a:t> 技术商业化应用。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494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4995CC3E-ECF1-045F-0389-D4231212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 硬件与算法的进步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9F925D-ED59-CFEB-CBA1-9B1353D81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神经形态芯片的研发：</a:t>
            </a:r>
            <a:endParaRPr lang="en-US" altLang="zh-CN" dirty="0"/>
          </a:p>
          <a:p>
            <a:pPr lvl="1"/>
            <a:r>
              <a:rPr lang="en" altLang="zh-CN" dirty="0"/>
              <a:t>IBM</a:t>
            </a:r>
            <a:r>
              <a:rPr lang="zh-CN" altLang="en-US" dirty="0"/>
              <a:t> 在 </a:t>
            </a:r>
            <a:r>
              <a:rPr lang="en-US" altLang="zh-CN" dirty="0"/>
              <a:t>2014</a:t>
            </a:r>
            <a:r>
              <a:rPr lang="zh-CN" altLang="en-US" dirty="0"/>
              <a:t> 年推出 </a:t>
            </a:r>
            <a:r>
              <a:rPr lang="en" altLang="zh-CN" dirty="0" err="1"/>
              <a:t>TrueNorth</a:t>
            </a:r>
            <a:r>
              <a:rPr lang="zh-CN" altLang="en-US" dirty="0"/>
              <a:t> 神经形态芯片，模拟人脑神经网络结构，为</a:t>
            </a:r>
            <a:r>
              <a:rPr lang="en" altLang="zh-CN" dirty="0"/>
              <a:t>AI</a:t>
            </a:r>
            <a:r>
              <a:rPr lang="zh-CN" altLang="en-US" dirty="0"/>
              <a:t>硬件发展提供新方向。</a:t>
            </a:r>
          </a:p>
          <a:p>
            <a:r>
              <a:rPr lang="zh-CN" altLang="en-US" dirty="0"/>
              <a:t>深度学习框架的普及：</a:t>
            </a:r>
            <a:endParaRPr lang="en-US" altLang="zh-CN" dirty="0"/>
          </a:p>
          <a:p>
            <a:pPr lvl="1"/>
            <a:r>
              <a:rPr lang="en" altLang="zh-CN" dirty="0"/>
              <a:t>Caffe</a:t>
            </a:r>
            <a:r>
              <a:rPr lang="zh-CN" altLang="en" dirty="0"/>
              <a:t>、</a:t>
            </a:r>
            <a:r>
              <a:rPr lang="en" altLang="zh-CN" dirty="0"/>
              <a:t>Theano</a:t>
            </a:r>
            <a:r>
              <a:rPr lang="zh-CN" altLang="en-US" dirty="0"/>
              <a:t> 等深度学习框架的发布，降低了 </a:t>
            </a:r>
            <a:r>
              <a:rPr lang="en" altLang="zh-CN" dirty="0"/>
              <a:t>AI</a:t>
            </a:r>
            <a:r>
              <a:rPr lang="zh-CN" altLang="en-US" dirty="0"/>
              <a:t> 研究的门槛，推动了 </a:t>
            </a:r>
            <a:r>
              <a:rPr lang="en-US" altLang="zh-CN" dirty="0"/>
              <a:t>AI</a:t>
            </a:r>
            <a:r>
              <a:rPr lang="zh-CN" altLang="en-US" dirty="0"/>
              <a:t> 技术的快速传播。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01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B4BDA3DC-0C17-7F20-5004-C74895A4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82B1FBA-1DA5-BFDE-0908-6F23E3B05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商汤科技：</a:t>
            </a:r>
            <a:r>
              <a:rPr lang="en-US" altLang="zh-CN" dirty="0"/>
              <a:t>2014</a:t>
            </a:r>
            <a:r>
              <a:rPr lang="zh-CN" altLang="en-US" dirty="0"/>
              <a:t>年成立，由香港中文大学汤晓鸥教授团队创立。凭借</a:t>
            </a:r>
            <a:r>
              <a:rPr lang="en" altLang="zh-CN" dirty="0" err="1"/>
              <a:t>DeepID</a:t>
            </a:r>
            <a:r>
              <a:rPr lang="zh-CN" altLang="en-US" dirty="0"/>
              <a:t>系列人脸识别算法首次超过人眼识别率，奠定了行业地位。</a:t>
            </a:r>
          </a:p>
          <a:p>
            <a:r>
              <a:rPr lang="zh-CN" altLang="en-US" dirty="0"/>
              <a:t>旷视科技：</a:t>
            </a:r>
            <a:r>
              <a:rPr lang="en-US" altLang="zh-CN" dirty="0"/>
              <a:t>2011</a:t>
            </a:r>
            <a:r>
              <a:rPr lang="zh-CN" altLang="en-US" dirty="0"/>
              <a:t>年成立，由清华大学姚班毕业生印奇、唐文斌和杨沐创立。其</a:t>
            </a:r>
            <a:r>
              <a:rPr lang="en" altLang="zh-CN" dirty="0"/>
              <a:t>Face++</a:t>
            </a:r>
            <a:r>
              <a:rPr lang="zh-CN" altLang="en-US" dirty="0"/>
              <a:t>平台在人脸识别领域迅速崛起，获得阿里等投资。</a:t>
            </a:r>
          </a:p>
          <a:p>
            <a:r>
              <a:rPr lang="zh-CN" altLang="en-US"/>
              <a:t>依</a:t>
            </a:r>
            <a:r>
              <a:rPr lang="zh-CN" altLang="en-US" dirty="0"/>
              <a:t>图科技：</a:t>
            </a:r>
            <a:r>
              <a:rPr lang="en-US" altLang="zh-CN" dirty="0"/>
              <a:t>2012</a:t>
            </a:r>
            <a:r>
              <a:rPr lang="zh-CN" altLang="en-US" dirty="0"/>
              <a:t>年成立，由朱珑和林晨曦创立，专注于安防领域，其人脸识别技术在安防市场获得认可。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405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5E85155-DA18-9DB3-1879-35F1281D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C4F14DC-E3D9-F919-67F0-2200AA4DE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2012</a:t>
            </a:r>
            <a:r>
              <a:rPr lang="zh-CN" altLang="en-US" dirty="0"/>
              <a:t> 年到 </a:t>
            </a:r>
            <a:r>
              <a:rPr lang="en-US" altLang="zh-CN" dirty="0"/>
              <a:t>2014</a:t>
            </a:r>
            <a:r>
              <a:rPr lang="zh-CN" altLang="en-US" dirty="0"/>
              <a:t> 年是 </a:t>
            </a:r>
            <a:r>
              <a:rPr lang="en" altLang="zh-CN" dirty="0"/>
              <a:t>AI</a:t>
            </a:r>
            <a:r>
              <a:rPr lang="zh-CN" altLang="en-US" dirty="0"/>
              <a:t> 从实验室走向商业化的关键时期。</a:t>
            </a:r>
            <a:r>
              <a:rPr lang="en" altLang="zh-CN" dirty="0" err="1"/>
              <a:t>AlexNet</a:t>
            </a:r>
            <a:r>
              <a:rPr lang="zh-CN" altLang="en-US" dirty="0"/>
              <a:t> 的成功、深度学习的普及、巨头的布局以及新技术的发明，共同为后续的 </a:t>
            </a:r>
            <a:r>
              <a:rPr lang="en" altLang="zh-CN" dirty="0"/>
              <a:t>AI</a:t>
            </a:r>
            <a:r>
              <a:rPr lang="zh-CN" altLang="en-US" dirty="0"/>
              <a:t> 革命奠定了基础。这一时期的事件不仅改变了</a:t>
            </a:r>
            <a:r>
              <a:rPr lang="en" altLang="zh-CN" dirty="0"/>
              <a:t>AI</a:t>
            </a:r>
            <a:r>
              <a:rPr lang="zh-CN" altLang="en-US" dirty="0"/>
              <a:t>领域的技术格局，也深刻影响了科技行业和社会的未来发展方向。</a:t>
            </a:r>
          </a:p>
        </p:txBody>
      </p:sp>
    </p:spTree>
    <p:extLst>
      <p:ext uri="{BB962C8B-B14F-4D97-AF65-F5344CB8AC3E}">
        <p14:creationId xmlns:p14="http://schemas.microsoft.com/office/powerpoint/2010/main" val="24183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29317</TotalTime>
  <Words>1140</Words>
  <Application>Microsoft Macintosh PowerPoint</Application>
  <PresentationFormat>自定义</PresentationFormat>
  <Paragraphs>41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Microsoft YaHei</vt:lpstr>
      <vt:lpstr>Microsoft YaHei</vt:lpstr>
      <vt:lpstr>ACGN-MiaoGB-Flash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2012 年 AlexNet 与深度学习的崛起</vt:lpstr>
      <vt:lpstr>2013 年深度学习技术的进一步推广</vt:lpstr>
      <vt:lpstr>2014 年AI商业化与巨头布局</vt:lpstr>
      <vt:lpstr>2014 年AI商业化与巨头布局</vt:lpstr>
      <vt:lpstr>AI技术的广泛应用</vt:lpstr>
      <vt:lpstr>AI 硬件与算法的进步</vt:lpstr>
      <vt:lpstr>PowerPoint 演示文稿</vt:lpstr>
      <vt:lpstr>总结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9611</cp:revision>
  <cp:lastPrinted>2023-09-08T09:14:01Z</cp:lastPrinted>
  <dcterms:created xsi:type="dcterms:W3CDTF">2020-08-28T08:44:19Z</dcterms:created>
  <dcterms:modified xsi:type="dcterms:W3CDTF">2025-01-26T21:30:11Z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