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14"/>
  </p:notesMasterIdLst>
  <p:handoutMasterIdLst>
    <p:handoutMasterId r:id="rId15"/>
  </p:handoutMasterIdLst>
  <p:sldIdLst>
    <p:sldId id="603" r:id="rId6"/>
    <p:sldId id="2448" r:id="rId7"/>
    <p:sldId id="2452" r:id="rId8"/>
    <p:sldId id="2453" r:id="rId9"/>
    <p:sldId id="2451" r:id="rId10"/>
    <p:sldId id="2450" r:id="rId11"/>
    <p:sldId id="2449" r:id="rId12"/>
    <p:sldId id="582" r:id="rId13"/>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221815"/>
    <a:srgbClr val="91A2BF"/>
    <a:srgbClr val="66BA36"/>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1/27/25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5"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E93E28-0E4E-C1D6-0B6E-5A6B0A90DA07}"/>
              </a:ext>
            </a:extLst>
          </p:cNvPr>
          <p:cNvPicPr>
            <a:picLocks noChangeAspect="1"/>
          </p:cNvPicPr>
          <p:nvPr/>
        </p:nvPicPr>
        <p:blipFill>
          <a:blip r:embed="rId3"/>
          <a:stretch>
            <a:fillRect/>
          </a:stretch>
        </p:blipFill>
        <p:spPr>
          <a:xfrm>
            <a:off x="-25824" y="0"/>
            <a:ext cx="12248410"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rPr>
              <a:t>2015 </a:t>
            </a:r>
            <a:r>
              <a:rPr lang="zh-CN" altLang="en-US" sz="8800" dirty="0">
                <a:solidFill>
                  <a:schemeClr val="tx2"/>
                </a:solidFill>
              </a:rPr>
              <a:t>年</a:t>
            </a:r>
            <a:endParaRPr lang="en-US" altLang="zh-CN" sz="8800" dirty="0">
              <a:solidFill>
                <a:schemeClr val="tx2"/>
              </a:solidFill>
            </a:endParaRPr>
          </a:p>
          <a:p>
            <a:pPr marL="50800" algn="ctr">
              <a:buClr>
                <a:srgbClr val="C00000"/>
              </a:buClr>
            </a:pPr>
            <a:r>
              <a:rPr lang="en-US" altLang="zh-CN" sz="8800" dirty="0">
                <a:solidFill>
                  <a:schemeClr val="tx2"/>
                </a:solidFill>
              </a:rPr>
              <a:t> AI </a:t>
            </a:r>
            <a:r>
              <a:rPr lang="zh-CN" altLang="en-US" sz="8800" dirty="0">
                <a:solidFill>
                  <a:schemeClr val="tx2"/>
                </a:solidFill>
              </a:rPr>
              <a:t>重大事件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AEA055-67C8-0AFC-274E-C1C28266C7FF}"/>
              </a:ext>
            </a:extLst>
          </p:cNvPr>
          <p:cNvSpPr>
            <a:spLocks noGrp="1"/>
          </p:cNvSpPr>
          <p:nvPr>
            <p:ph type="title"/>
          </p:nvPr>
        </p:nvSpPr>
        <p:spPr>
          <a:xfrm>
            <a:off x="623635" y="522789"/>
            <a:ext cx="10963473" cy="589190"/>
          </a:xfrm>
        </p:spPr>
        <p:txBody>
          <a:bodyPr/>
          <a:lstStyle/>
          <a:p>
            <a:r>
              <a:rPr lang="zh-CN" altLang="en-US" dirty="0"/>
              <a:t>深度学习与开源热潮</a:t>
            </a:r>
          </a:p>
        </p:txBody>
      </p:sp>
      <p:sp>
        <p:nvSpPr>
          <p:cNvPr id="4" name="内容占位符 3">
            <a:extLst>
              <a:ext uri="{FF2B5EF4-FFF2-40B4-BE49-F238E27FC236}">
                <a16:creationId xmlns:a16="http://schemas.microsoft.com/office/drawing/2014/main" id="{7A72B731-5E75-DC61-AAB4-49D785AA4103}"/>
              </a:ext>
            </a:extLst>
          </p:cNvPr>
          <p:cNvSpPr>
            <a:spLocks noGrp="1"/>
          </p:cNvSpPr>
          <p:nvPr>
            <p:ph sz="half" idx="1"/>
          </p:nvPr>
        </p:nvSpPr>
        <p:spPr>
          <a:xfrm>
            <a:off x="623635" y="1246909"/>
            <a:ext cx="10963473" cy="5108171"/>
          </a:xfrm>
        </p:spPr>
        <p:txBody>
          <a:bodyPr/>
          <a:lstStyle/>
          <a:p>
            <a:r>
              <a:rPr lang="zh-CN" altLang="en-US" dirty="0"/>
              <a:t>谷歌开源</a:t>
            </a:r>
            <a:r>
              <a:rPr lang="en" altLang="zh-CN" dirty="0"/>
              <a:t>TensorFlow</a:t>
            </a:r>
            <a:r>
              <a:rPr lang="zh-CN" altLang="en" dirty="0"/>
              <a:t>：</a:t>
            </a:r>
            <a:endParaRPr lang="en-US" altLang="zh-CN" dirty="0"/>
          </a:p>
          <a:p>
            <a:pPr lvl="1"/>
            <a:r>
              <a:rPr lang="en" altLang="zh-CN" dirty="0"/>
              <a:t>2015</a:t>
            </a:r>
            <a:r>
              <a:rPr lang="zh-CN" altLang="en-US" dirty="0"/>
              <a:t>年</a:t>
            </a:r>
            <a:r>
              <a:rPr lang="en-US" altLang="zh-CN" dirty="0"/>
              <a:t>11</a:t>
            </a:r>
            <a:r>
              <a:rPr lang="zh-CN" altLang="en-US" dirty="0"/>
              <a:t>月，谷歌开源了其第二代机器学习平台</a:t>
            </a:r>
            <a:r>
              <a:rPr lang="en" altLang="zh-CN" dirty="0"/>
              <a:t>TensorFlow</a:t>
            </a:r>
            <a:r>
              <a:rPr lang="zh-CN" altLang="en" dirty="0"/>
              <a:t>，</a:t>
            </a:r>
            <a:r>
              <a:rPr lang="zh-CN" altLang="en-US" dirty="0"/>
              <a:t>这是一个基于深度学习的框架，旨在为开发者提供强大的工具来构建和训练神经网络。</a:t>
            </a:r>
            <a:r>
              <a:rPr lang="en" altLang="zh-CN" dirty="0"/>
              <a:t>TensorFlow</a:t>
            </a:r>
            <a:r>
              <a:rPr lang="zh-CN" altLang="en-US" dirty="0"/>
              <a:t>的开源迅速成为</a:t>
            </a:r>
            <a:r>
              <a:rPr lang="en" altLang="zh-CN" dirty="0"/>
              <a:t>AI</a:t>
            </a:r>
            <a:r>
              <a:rPr lang="zh-CN" altLang="en-US" dirty="0"/>
              <a:t>研究和应用的核心工具，推动了全球</a:t>
            </a:r>
            <a:r>
              <a:rPr lang="en" altLang="zh-CN" dirty="0"/>
              <a:t>AI</a:t>
            </a:r>
            <a:r>
              <a:rPr lang="zh-CN" altLang="en-US" dirty="0"/>
              <a:t>技术的发展</a:t>
            </a:r>
            <a:r>
              <a:rPr lang="en-US" altLang="zh-CN" dirty="0"/>
              <a:t>13</a:t>
            </a:r>
            <a:r>
              <a:rPr lang="zh-CN" altLang="en-US" dirty="0"/>
              <a:t>。</a:t>
            </a:r>
            <a:r>
              <a:rPr lang="en" altLang="zh-CN" dirty="0"/>
              <a:t>TensorFlow</a:t>
            </a:r>
            <a:r>
              <a:rPr lang="zh-CN" altLang="en-US" dirty="0"/>
              <a:t>发布：谷歌开源了</a:t>
            </a:r>
            <a:r>
              <a:rPr lang="en" altLang="zh-CN" dirty="0"/>
              <a:t>TensorFlow</a:t>
            </a:r>
            <a:r>
              <a:rPr lang="zh-CN" altLang="en-US" dirty="0"/>
              <a:t>框架，成为</a:t>
            </a:r>
            <a:r>
              <a:rPr lang="en" altLang="zh-CN" dirty="0"/>
              <a:t>AI</a:t>
            </a:r>
            <a:r>
              <a:rPr lang="zh-CN" altLang="en-US" dirty="0"/>
              <a:t>领域的里程碑事件，推动了深度学习技术的普及</a:t>
            </a:r>
          </a:p>
          <a:p>
            <a:r>
              <a:rPr lang="en" altLang="zh-CN" dirty="0"/>
              <a:t>Facebook</a:t>
            </a:r>
            <a:r>
              <a:rPr lang="zh-CN" altLang="en-US" dirty="0"/>
              <a:t>的开源贡献：</a:t>
            </a:r>
            <a:endParaRPr lang="en-US" altLang="zh-CN" dirty="0"/>
          </a:p>
          <a:p>
            <a:pPr lvl="1"/>
            <a:r>
              <a:rPr lang="en" altLang="zh-CN" dirty="0"/>
              <a:t>Facebook</a:t>
            </a:r>
            <a:r>
              <a:rPr lang="zh-CN" altLang="en-US" dirty="0"/>
              <a:t>在</a:t>
            </a:r>
            <a:r>
              <a:rPr lang="en-US" altLang="zh-CN" dirty="0"/>
              <a:t>2015</a:t>
            </a:r>
            <a:r>
              <a:rPr lang="zh-CN" altLang="en-US" dirty="0"/>
              <a:t>年也开源了其深度学习工具，包括基于</a:t>
            </a:r>
            <a:r>
              <a:rPr lang="en" altLang="zh-CN" dirty="0"/>
              <a:t>Torch</a:t>
            </a:r>
            <a:r>
              <a:rPr lang="zh-CN" altLang="en-US" dirty="0"/>
              <a:t>的神经网络库和专为深度学习设计的硬件服务器“</a:t>
            </a:r>
            <a:r>
              <a:rPr lang="en" altLang="zh-CN" dirty="0"/>
              <a:t>Big Sur”13</a:t>
            </a:r>
            <a:r>
              <a:rPr lang="zh-CN" altLang="en" dirty="0"/>
              <a:t>。</a:t>
            </a:r>
          </a:p>
          <a:p>
            <a:r>
              <a:rPr lang="zh-CN" altLang="en-US" dirty="0"/>
              <a:t>其他巨头的开源行动：</a:t>
            </a:r>
            <a:endParaRPr lang="en-US" altLang="zh-CN" dirty="0"/>
          </a:p>
          <a:p>
            <a:pPr lvl="1"/>
            <a:r>
              <a:rPr lang="zh-CN" altLang="en-US" dirty="0"/>
              <a:t>微软开源了分布式机器学习工具包（</a:t>
            </a:r>
            <a:r>
              <a:rPr lang="en" altLang="zh-CN" dirty="0"/>
              <a:t>DMTK</a:t>
            </a:r>
            <a:r>
              <a:rPr lang="zh-CN" altLang="en" dirty="0"/>
              <a:t>），</a:t>
            </a:r>
            <a:r>
              <a:rPr lang="en" altLang="zh-CN" dirty="0"/>
              <a:t>IBM</a:t>
            </a:r>
            <a:r>
              <a:rPr lang="zh-CN" altLang="en-US" dirty="0"/>
              <a:t>开源了其机器学习平台</a:t>
            </a:r>
            <a:r>
              <a:rPr lang="en" altLang="zh-CN" dirty="0" err="1"/>
              <a:t>SystemML</a:t>
            </a:r>
            <a:r>
              <a:rPr lang="zh-CN" altLang="en" dirty="0"/>
              <a:t>，</a:t>
            </a:r>
            <a:r>
              <a:rPr lang="zh-CN" altLang="en-US" dirty="0"/>
              <a:t>进一步推动了</a:t>
            </a:r>
            <a:r>
              <a:rPr lang="en" altLang="zh-CN" dirty="0"/>
              <a:t>AI</a:t>
            </a:r>
            <a:r>
              <a:rPr lang="zh-CN" altLang="en-US" dirty="0"/>
              <a:t>技术的普及</a:t>
            </a:r>
          </a:p>
        </p:txBody>
      </p:sp>
    </p:spTree>
    <p:extLst>
      <p:ext uri="{BB962C8B-B14F-4D97-AF65-F5344CB8AC3E}">
        <p14:creationId xmlns:p14="http://schemas.microsoft.com/office/powerpoint/2010/main" val="358487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16728DC-CE4E-8274-79F0-07957D6E0E6B}"/>
              </a:ext>
            </a:extLst>
          </p:cNvPr>
          <p:cNvSpPr>
            <a:spLocks noGrp="1"/>
          </p:cNvSpPr>
          <p:nvPr>
            <p:ph type="title"/>
          </p:nvPr>
        </p:nvSpPr>
        <p:spPr>
          <a:xfrm>
            <a:off x="623635" y="522789"/>
            <a:ext cx="10963473" cy="589190"/>
          </a:xfrm>
        </p:spPr>
        <p:txBody>
          <a:bodyPr/>
          <a:lstStyle/>
          <a:p>
            <a:r>
              <a:rPr lang="zh-CN" altLang="en-US" dirty="0"/>
              <a:t>深度强化学习的突破</a:t>
            </a:r>
          </a:p>
        </p:txBody>
      </p:sp>
      <p:sp>
        <p:nvSpPr>
          <p:cNvPr id="5" name="内容占位符 4">
            <a:extLst>
              <a:ext uri="{FF2B5EF4-FFF2-40B4-BE49-F238E27FC236}">
                <a16:creationId xmlns:a16="http://schemas.microsoft.com/office/drawing/2014/main" id="{37FCC4DB-55FD-97D2-4BF0-DF8B2E615009}"/>
              </a:ext>
            </a:extLst>
          </p:cNvPr>
          <p:cNvSpPr>
            <a:spLocks noGrp="1"/>
          </p:cNvSpPr>
          <p:nvPr>
            <p:ph sz="half" idx="1"/>
          </p:nvPr>
        </p:nvSpPr>
        <p:spPr>
          <a:xfrm>
            <a:off x="623635" y="1246909"/>
            <a:ext cx="10963473" cy="5108171"/>
          </a:xfrm>
        </p:spPr>
        <p:txBody>
          <a:bodyPr/>
          <a:lstStyle/>
          <a:p>
            <a:r>
              <a:rPr lang="en" altLang="zh-CN" dirty="0"/>
              <a:t>DeepMind</a:t>
            </a:r>
            <a:r>
              <a:rPr lang="zh-CN" altLang="en-US" dirty="0"/>
              <a:t>的</a:t>
            </a:r>
            <a:r>
              <a:rPr lang="en" altLang="zh-CN" dirty="0"/>
              <a:t>DQN</a:t>
            </a:r>
            <a:r>
              <a:rPr lang="zh-CN" altLang="en" dirty="0"/>
              <a:t>：</a:t>
            </a:r>
            <a:r>
              <a:rPr lang="en" altLang="zh-CN" dirty="0"/>
              <a:t>DeepMind</a:t>
            </a:r>
            <a:r>
              <a:rPr lang="zh-CN" altLang="en-US" dirty="0"/>
              <a:t>团队在</a:t>
            </a:r>
            <a:r>
              <a:rPr lang="en-US" altLang="zh-CN" dirty="0"/>
              <a:t>《</a:t>
            </a:r>
            <a:r>
              <a:rPr lang="en" altLang="zh-CN" dirty="0"/>
              <a:t>Nature》</a:t>
            </a:r>
            <a:r>
              <a:rPr lang="zh-CN" altLang="en-US" dirty="0"/>
              <a:t>杂志上发表了关于深度强化学习（</a:t>
            </a:r>
            <a:r>
              <a:rPr lang="en" altLang="zh-CN" dirty="0"/>
              <a:t>DQN</a:t>
            </a:r>
            <a:r>
              <a:rPr lang="zh-CN" altLang="en" dirty="0"/>
              <a:t>）</a:t>
            </a:r>
            <a:r>
              <a:rPr lang="zh-CN" altLang="en-US" dirty="0"/>
              <a:t>的研究成果。他们通过卷积神经网络（</a:t>
            </a:r>
            <a:r>
              <a:rPr lang="en" altLang="zh-CN" dirty="0"/>
              <a:t>CNN</a:t>
            </a:r>
            <a:r>
              <a:rPr lang="zh-CN" altLang="en" dirty="0"/>
              <a:t>）</a:t>
            </a:r>
            <a:r>
              <a:rPr lang="zh-CN" altLang="en-US" dirty="0"/>
              <a:t>结合</a:t>
            </a:r>
            <a:r>
              <a:rPr lang="en" altLang="zh-CN" dirty="0"/>
              <a:t>Q-learning</a:t>
            </a:r>
            <a:r>
              <a:rPr lang="zh-CN" altLang="en-US" dirty="0"/>
              <a:t>算法，让</a:t>
            </a:r>
            <a:r>
              <a:rPr lang="en" altLang="zh-CN" dirty="0"/>
              <a:t>AI</a:t>
            </a:r>
            <a:r>
              <a:rPr lang="zh-CN" altLang="en-US" dirty="0"/>
              <a:t>能够直接从高维视觉输入（如游戏画面的像素）中学习控制策略，并在多个雅达利</a:t>
            </a:r>
            <a:r>
              <a:rPr lang="en-US" altLang="zh-CN" dirty="0"/>
              <a:t>2600</a:t>
            </a:r>
            <a:r>
              <a:rPr lang="zh-CN" altLang="en-US" dirty="0"/>
              <a:t>游戏中取得了超越人类玩家的水平。</a:t>
            </a:r>
          </a:p>
          <a:p>
            <a:r>
              <a:rPr lang="zh-CN" altLang="en-US" dirty="0"/>
              <a:t>多任务强化学习：</a:t>
            </a:r>
            <a:r>
              <a:rPr lang="en" altLang="zh-CN" dirty="0"/>
              <a:t>DeepMind</a:t>
            </a:r>
            <a:r>
              <a:rPr lang="zh-CN" altLang="en-US" dirty="0"/>
              <a:t>进一步扩展了</a:t>
            </a:r>
            <a:r>
              <a:rPr lang="en" altLang="zh-CN" dirty="0"/>
              <a:t>DQN</a:t>
            </a:r>
            <a:r>
              <a:rPr lang="zh-CN" altLang="en" dirty="0"/>
              <a:t>，</a:t>
            </a:r>
            <a:r>
              <a:rPr lang="zh-CN" altLang="en-US" dirty="0"/>
              <a:t>开发了一个能够同时学习多个游戏的系统，展示了深度多任务强化学习和迁移学习的能力</a:t>
            </a:r>
          </a:p>
          <a:p>
            <a:r>
              <a:rPr lang="zh-CN" altLang="en-US" dirty="0"/>
              <a:t>围棋</a:t>
            </a:r>
            <a:r>
              <a:rPr lang="en" altLang="zh-CN" dirty="0"/>
              <a:t>AI</a:t>
            </a:r>
            <a:r>
              <a:rPr lang="zh-CN" altLang="en-US" dirty="0"/>
              <a:t>的进展：</a:t>
            </a:r>
            <a:r>
              <a:rPr lang="en" altLang="zh-CN" dirty="0"/>
              <a:t>DeepMind</a:t>
            </a:r>
            <a:r>
              <a:rPr lang="zh-CN" altLang="en-US" dirty="0"/>
              <a:t>还透露其团队正在开发能够击败人类围棋冠军的</a:t>
            </a:r>
            <a:r>
              <a:rPr lang="en" altLang="zh-CN" dirty="0"/>
              <a:t>AI</a:t>
            </a:r>
            <a:r>
              <a:rPr lang="zh-CN" altLang="en-US" dirty="0"/>
              <a:t>系统</a:t>
            </a:r>
          </a:p>
        </p:txBody>
      </p:sp>
    </p:spTree>
    <p:extLst>
      <p:ext uri="{BB962C8B-B14F-4D97-AF65-F5344CB8AC3E}">
        <p14:creationId xmlns:p14="http://schemas.microsoft.com/office/powerpoint/2010/main" val="2904416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E87DE80-C6AB-DB02-C5FE-1210FC8A136C}"/>
              </a:ext>
            </a:extLst>
          </p:cNvPr>
          <p:cNvSpPr>
            <a:spLocks noGrp="1"/>
          </p:cNvSpPr>
          <p:nvPr>
            <p:ph type="title"/>
          </p:nvPr>
        </p:nvSpPr>
        <p:spPr>
          <a:xfrm>
            <a:off x="623635" y="522789"/>
            <a:ext cx="10963473" cy="589190"/>
          </a:xfrm>
        </p:spPr>
        <p:txBody>
          <a:bodyPr/>
          <a:lstStyle/>
          <a:p>
            <a:r>
              <a:rPr lang="zh-CN" altLang="en-US" dirty="0"/>
              <a:t>计算机视觉的进展</a:t>
            </a:r>
          </a:p>
        </p:txBody>
      </p:sp>
      <p:sp>
        <p:nvSpPr>
          <p:cNvPr id="5" name="内容占位符 4">
            <a:extLst>
              <a:ext uri="{FF2B5EF4-FFF2-40B4-BE49-F238E27FC236}">
                <a16:creationId xmlns:a16="http://schemas.microsoft.com/office/drawing/2014/main" id="{4326A3CD-DB46-5C7F-6018-9806364CB99D}"/>
              </a:ext>
            </a:extLst>
          </p:cNvPr>
          <p:cNvSpPr>
            <a:spLocks noGrp="1"/>
          </p:cNvSpPr>
          <p:nvPr>
            <p:ph sz="half" idx="1"/>
          </p:nvPr>
        </p:nvSpPr>
        <p:spPr>
          <a:xfrm>
            <a:off x="623635" y="1246909"/>
            <a:ext cx="10963473" cy="5108171"/>
          </a:xfrm>
        </p:spPr>
        <p:txBody>
          <a:bodyPr/>
          <a:lstStyle/>
          <a:p>
            <a:r>
              <a:rPr lang="en" altLang="zh-CN" dirty="0" err="1"/>
              <a:t>ResNet</a:t>
            </a:r>
            <a:r>
              <a:rPr lang="zh-CN" altLang="en-US" dirty="0"/>
              <a:t>的提出：</a:t>
            </a:r>
            <a:r>
              <a:rPr lang="en" altLang="zh-CN" dirty="0" err="1"/>
              <a:t>Kaiming</a:t>
            </a:r>
            <a:r>
              <a:rPr lang="en" altLang="zh-CN" dirty="0"/>
              <a:t> He</a:t>
            </a:r>
            <a:r>
              <a:rPr lang="zh-CN" altLang="en-US" dirty="0"/>
              <a:t>及其团队提出了深度残差学习（</a:t>
            </a:r>
            <a:r>
              <a:rPr lang="en" altLang="zh-CN" dirty="0" err="1"/>
              <a:t>ResNet</a:t>
            </a:r>
            <a:r>
              <a:rPr lang="zh-CN" altLang="en" dirty="0"/>
              <a:t>），</a:t>
            </a:r>
            <a:r>
              <a:rPr lang="zh-CN" altLang="en-US" dirty="0"/>
              <a:t>这一技术极大地推动了深度神经网络在图像识别和分类任务中的性能，成为计算机视觉领域的重大突破。</a:t>
            </a:r>
            <a:endParaRPr lang="en-US" altLang="zh-CN" dirty="0"/>
          </a:p>
          <a:p>
            <a:r>
              <a:rPr lang="en" altLang="zh-CN" dirty="0" err="1"/>
              <a:t>ResNet</a:t>
            </a:r>
            <a:r>
              <a:rPr lang="zh-CN" altLang="en-US" dirty="0"/>
              <a:t>的提出：</a:t>
            </a:r>
            <a:r>
              <a:rPr lang="en-US" altLang="zh-CN" dirty="0"/>
              <a:t>2015</a:t>
            </a:r>
            <a:r>
              <a:rPr lang="zh-CN" altLang="en-US" dirty="0"/>
              <a:t>年，</a:t>
            </a:r>
            <a:r>
              <a:rPr lang="en" altLang="zh-CN" dirty="0" err="1"/>
              <a:t>Kaiming</a:t>
            </a:r>
            <a:r>
              <a:rPr lang="en" altLang="zh-CN" dirty="0"/>
              <a:t> He</a:t>
            </a:r>
            <a:r>
              <a:rPr lang="zh-CN" altLang="en-US" dirty="0"/>
              <a:t>等人提出了残差网络（</a:t>
            </a:r>
            <a:r>
              <a:rPr lang="en" altLang="zh-CN" dirty="0" err="1"/>
              <a:t>ResNet</a:t>
            </a:r>
            <a:r>
              <a:rPr lang="zh-CN" altLang="en" dirty="0"/>
              <a:t>），</a:t>
            </a:r>
            <a:r>
              <a:rPr lang="zh-CN" altLang="en-US" dirty="0"/>
              <a:t>通过引入残差连接解决了深度神经网络中的梯度消失问题，使训练更深的网络成为可能，显著提升了图像分类和物体识别的性能</a:t>
            </a:r>
            <a:r>
              <a:rPr lang="en-US" altLang="zh-CN" dirty="0"/>
              <a:t>11</a:t>
            </a:r>
            <a:r>
              <a:rPr lang="zh-CN" altLang="en-US" dirty="0"/>
              <a:t>。</a:t>
            </a:r>
          </a:p>
          <a:p>
            <a:br>
              <a:rPr lang="zh-CN" altLang="en-US"/>
            </a:br>
            <a:endParaRPr lang="zh-CN" altLang="en-US" dirty="0"/>
          </a:p>
          <a:p>
            <a:r>
              <a:rPr lang="zh-CN" altLang="en-US" dirty="0"/>
              <a:t>图像生成技术：多伦多大学的研究团队开发了一种基于注意力机制的神经网络，能够逐步生成复杂的图像。这种技术展示了</a:t>
            </a:r>
            <a:r>
              <a:rPr lang="en" altLang="zh-CN" dirty="0"/>
              <a:t>AI</a:t>
            </a:r>
            <a:r>
              <a:rPr lang="zh-CN" altLang="en-US" dirty="0"/>
              <a:t>在图像生成和创造性任务中的潜力</a:t>
            </a:r>
          </a:p>
          <a:p>
            <a:endParaRPr lang="zh-CN" altLang="en-US" dirty="0"/>
          </a:p>
        </p:txBody>
      </p:sp>
    </p:spTree>
    <p:extLst>
      <p:ext uri="{BB962C8B-B14F-4D97-AF65-F5344CB8AC3E}">
        <p14:creationId xmlns:p14="http://schemas.microsoft.com/office/powerpoint/2010/main" val="4113163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92E3F1-1452-0498-CE04-6BF2D5735673}"/>
              </a:ext>
            </a:extLst>
          </p:cNvPr>
          <p:cNvSpPr>
            <a:spLocks noGrp="1"/>
          </p:cNvSpPr>
          <p:nvPr>
            <p:ph type="title"/>
          </p:nvPr>
        </p:nvSpPr>
        <p:spPr>
          <a:xfrm>
            <a:off x="623635" y="522789"/>
            <a:ext cx="10963473" cy="589190"/>
          </a:xfrm>
        </p:spPr>
        <p:txBody>
          <a:bodyPr/>
          <a:lstStyle/>
          <a:p>
            <a:r>
              <a:rPr lang="en" altLang="zh-CN" dirty="0"/>
              <a:t>AI</a:t>
            </a:r>
            <a:r>
              <a:rPr lang="zh-CN" altLang="en-US" dirty="0"/>
              <a:t>产品的商业化</a:t>
            </a:r>
          </a:p>
        </p:txBody>
      </p:sp>
      <p:sp>
        <p:nvSpPr>
          <p:cNvPr id="5" name="内容占位符 4">
            <a:extLst>
              <a:ext uri="{FF2B5EF4-FFF2-40B4-BE49-F238E27FC236}">
                <a16:creationId xmlns:a16="http://schemas.microsoft.com/office/drawing/2014/main" id="{C06FCAF8-CEB4-D538-8B5F-2D92908DCF0E}"/>
              </a:ext>
            </a:extLst>
          </p:cNvPr>
          <p:cNvSpPr>
            <a:spLocks noGrp="1"/>
          </p:cNvSpPr>
          <p:nvPr>
            <p:ph sz="half" idx="1"/>
          </p:nvPr>
        </p:nvSpPr>
        <p:spPr>
          <a:xfrm>
            <a:off x="623635" y="1246909"/>
            <a:ext cx="10963473" cy="5108171"/>
          </a:xfrm>
        </p:spPr>
        <p:txBody>
          <a:bodyPr/>
          <a:lstStyle/>
          <a:p>
            <a:r>
              <a:rPr lang="zh-CN" altLang="en-US" dirty="0"/>
              <a:t>谷歌相册与智能回复：谷歌推出了基于深度学习的谷歌相册服务，能够自动分类和识别照片中的人物和场景。此外，谷歌还推出了邮件智能回复功能“</a:t>
            </a:r>
            <a:r>
              <a:rPr lang="en" altLang="zh-CN" dirty="0"/>
              <a:t>Smart Reply”</a:t>
            </a:r>
            <a:r>
              <a:rPr lang="zh-CN" altLang="en" dirty="0"/>
              <a:t>，</a:t>
            </a:r>
            <a:r>
              <a:rPr lang="zh-CN" altLang="en-US" dirty="0"/>
              <a:t>利用自然语言处理技术生成邮件回复建议</a:t>
            </a:r>
            <a:r>
              <a:rPr lang="en-US" altLang="zh-CN" dirty="0"/>
              <a:t>13</a:t>
            </a:r>
            <a:r>
              <a:rPr lang="zh-CN" altLang="en-US" dirty="0"/>
              <a:t>。</a:t>
            </a:r>
          </a:p>
          <a:p>
            <a:r>
              <a:rPr lang="en" altLang="zh-CN" dirty="0"/>
              <a:t>Facebook</a:t>
            </a:r>
            <a:r>
              <a:rPr lang="zh-CN" altLang="en-US" dirty="0"/>
              <a:t>的</a:t>
            </a:r>
            <a:r>
              <a:rPr lang="en" altLang="zh-CN" dirty="0"/>
              <a:t>AI</a:t>
            </a:r>
            <a:r>
              <a:rPr lang="zh-CN" altLang="en-US" dirty="0"/>
              <a:t>助手</a:t>
            </a:r>
            <a:r>
              <a:rPr lang="en" altLang="zh-CN" dirty="0"/>
              <a:t>M</a:t>
            </a:r>
            <a:r>
              <a:rPr lang="zh-CN" altLang="en" dirty="0"/>
              <a:t>：</a:t>
            </a:r>
            <a:r>
              <a:rPr lang="en" altLang="zh-CN" dirty="0"/>
              <a:t>Facebook</a:t>
            </a:r>
            <a:r>
              <a:rPr lang="zh-CN" altLang="en-US" dirty="0"/>
              <a:t>推出了内置于</a:t>
            </a:r>
            <a:r>
              <a:rPr lang="en" altLang="zh-CN" dirty="0"/>
              <a:t>Messenger</a:t>
            </a:r>
            <a:r>
              <a:rPr lang="zh-CN" altLang="en-US" dirty="0"/>
              <a:t>的</a:t>
            </a:r>
            <a:r>
              <a:rPr lang="en" altLang="zh-CN" dirty="0"/>
              <a:t>AI</a:t>
            </a:r>
            <a:r>
              <a:rPr lang="zh-CN" altLang="en-US" dirty="0"/>
              <a:t>助手</a:t>
            </a:r>
            <a:r>
              <a:rPr lang="en" altLang="zh-CN" dirty="0"/>
              <a:t>M</a:t>
            </a:r>
            <a:r>
              <a:rPr lang="zh-CN" altLang="en" dirty="0"/>
              <a:t>，</a:t>
            </a:r>
            <a:r>
              <a:rPr lang="zh-CN" altLang="en-US" dirty="0"/>
              <a:t>能够通过人工智能生成对话回复，并逐步学习用户的偏好</a:t>
            </a:r>
            <a:r>
              <a:rPr lang="en-US" altLang="zh-CN" dirty="0"/>
              <a:t>13</a:t>
            </a:r>
            <a:r>
              <a:rPr lang="zh-CN" altLang="en-US" dirty="0"/>
              <a:t>。</a:t>
            </a:r>
          </a:p>
          <a:p>
            <a:r>
              <a:rPr lang="zh-CN" altLang="en-US" dirty="0"/>
              <a:t>特斯拉的自动驾驶：特斯拉发布了</a:t>
            </a:r>
            <a:r>
              <a:rPr lang="en" altLang="zh-CN" dirty="0"/>
              <a:t>Autopilot</a:t>
            </a:r>
            <a:r>
              <a:rPr lang="zh-CN" altLang="en-US" dirty="0"/>
              <a:t>系统，首次将部分自动驾驶功能引入商用车辆，标志着自动驾驶技术的重大进展</a:t>
            </a:r>
            <a:r>
              <a:rPr lang="en-US" altLang="zh-CN" dirty="0"/>
              <a:t>1</a:t>
            </a:r>
          </a:p>
          <a:p>
            <a:endParaRPr lang="zh-CN" altLang="en-US" dirty="0"/>
          </a:p>
        </p:txBody>
      </p:sp>
    </p:spTree>
    <p:extLst>
      <p:ext uri="{BB962C8B-B14F-4D97-AF65-F5344CB8AC3E}">
        <p14:creationId xmlns:p14="http://schemas.microsoft.com/office/powerpoint/2010/main" val="3286900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CB4268-2D2A-7525-DC66-94C37D1B552A}"/>
              </a:ext>
            </a:extLst>
          </p:cNvPr>
          <p:cNvSpPr>
            <a:spLocks noGrp="1"/>
          </p:cNvSpPr>
          <p:nvPr>
            <p:ph type="title"/>
          </p:nvPr>
        </p:nvSpPr>
        <p:spPr>
          <a:xfrm>
            <a:off x="623635" y="522789"/>
            <a:ext cx="10963473" cy="589190"/>
          </a:xfrm>
        </p:spPr>
        <p:txBody>
          <a:bodyPr/>
          <a:lstStyle/>
          <a:p>
            <a:r>
              <a:rPr lang="en" altLang="zh-CN" dirty="0"/>
              <a:t>AI</a:t>
            </a:r>
            <a:r>
              <a:rPr lang="zh-CN" altLang="en-US" dirty="0"/>
              <a:t>投资与创业热潮</a:t>
            </a:r>
          </a:p>
        </p:txBody>
      </p:sp>
      <p:sp>
        <p:nvSpPr>
          <p:cNvPr id="5" name="内容占位符 4">
            <a:extLst>
              <a:ext uri="{FF2B5EF4-FFF2-40B4-BE49-F238E27FC236}">
                <a16:creationId xmlns:a16="http://schemas.microsoft.com/office/drawing/2014/main" id="{1A0F7EE1-4C0E-A772-434E-35CFB64DD2A9}"/>
              </a:ext>
            </a:extLst>
          </p:cNvPr>
          <p:cNvSpPr>
            <a:spLocks noGrp="1"/>
          </p:cNvSpPr>
          <p:nvPr>
            <p:ph sz="half" idx="1"/>
          </p:nvPr>
        </p:nvSpPr>
        <p:spPr>
          <a:xfrm>
            <a:off x="623635" y="1246909"/>
            <a:ext cx="10963473" cy="5108171"/>
          </a:xfrm>
        </p:spPr>
        <p:txBody>
          <a:bodyPr/>
          <a:lstStyle/>
          <a:p>
            <a:r>
              <a:rPr lang="en" altLang="zh-CN" dirty="0"/>
              <a:t>OpenAI</a:t>
            </a:r>
            <a:r>
              <a:rPr lang="zh-CN" altLang="en-US" dirty="0"/>
              <a:t>的成立：</a:t>
            </a:r>
            <a:r>
              <a:rPr lang="en-US" altLang="zh-CN" dirty="0"/>
              <a:t>2015</a:t>
            </a:r>
            <a:r>
              <a:rPr lang="zh-CN" altLang="en-US" dirty="0"/>
              <a:t>年</a:t>
            </a:r>
            <a:r>
              <a:rPr lang="en-US" altLang="zh-CN" dirty="0"/>
              <a:t>12</a:t>
            </a:r>
            <a:r>
              <a:rPr lang="zh-CN" altLang="en-US" dirty="0"/>
              <a:t>月，特斯拉</a:t>
            </a:r>
            <a:r>
              <a:rPr lang="en" altLang="zh-CN" dirty="0"/>
              <a:t>CEO</a:t>
            </a:r>
            <a:r>
              <a:rPr lang="zh-CN" altLang="en-US" dirty="0"/>
              <a:t>伊隆</a:t>
            </a:r>
            <a:r>
              <a:rPr lang="en-US" altLang="zh-CN" dirty="0"/>
              <a:t>·</a:t>
            </a:r>
            <a:r>
              <a:rPr lang="zh-CN" altLang="en-US" dirty="0"/>
              <a:t>马斯克、</a:t>
            </a:r>
            <a:r>
              <a:rPr lang="en" altLang="zh-CN" dirty="0"/>
              <a:t>Y Combinator</a:t>
            </a:r>
            <a:r>
              <a:rPr lang="zh-CN" altLang="en-US" dirty="0"/>
              <a:t>董事长</a:t>
            </a:r>
            <a:r>
              <a:rPr lang="en" altLang="zh-CN" dirty="0"/>
              <a:t>Sam Altman</a:t>
            </a:r>
            <a:r>
              <a:rPr lang="zh-CN" altLang="en-US" dirty="0"/>
              <a:t>等人共同出资</a:t>
            </a:r>
            <a:r>
              <a:rPr lang="en-US" altLang="zh-CN" dirty="0"/>
              <a:t>10</a:t>
            </a:r>
            <a:r>
              <a:rPr lang="zh-CN" altLang="en-US" dirty="0"/>
              <a:t>亿美元成立了非营利性</a:t>
            </a:r>
            <a:r>
              <a:rPr lang="en" altLang="zh-CN" dirty="0"/>
              <a:t>AI</a:t>
            </a:r>
            <a:r>
              <a:rPr lang="zh-CN" altLang="en-US" dirty="0"/>
              <a:t>研究机构</a:t>
            </a:r>
            <a:r>
              <a:rPr lang="en" altLang="zh-CN" dirty="0"/>
              <a:t>OpenAI</a:t>
            </a:r>
            <a:r>
              <a:rPr lang="zh-CN" altLang="en" dirty="0"/>
              <a:t>，</a:t>
            </a:r>
            <a:r>
              <a:rPr lang="zh-CN" altLang="en-US" dirty="0"/>
              <a:t>旨在推动</a:t>
            </a:r>
            <a:r>
              <a:rPr lang="en" altLang="zh-CN" dirty="0"/>
              <a:t>AI</a:t>
            </a:r>
            <a:r>
              <a:rPr lang="zh-CN" altLang="en-US" dirty="0"/>
              <a:t>的安全研究和开发，确保</a:t>
            </a:r>
            <a:r>
              <a:rPr lang="en" altLang="zh-CN" dirty="0"/>
              <a:t>AI</a:t>
            </a:r>
            <a:r>
              <a:rPr lang="zh-CN" altLang="en-US" dirty="0"/>
              <a:t>技术对人类有益</a:t>
            </a:r>
            <a:r>
              <a:rPr lang="en-US" altLang="zh-CN" dirty="0"/>
              <a:t>312</a:t>
            </a:r>
            <a:r>
              <a:rPr lang="zh-CN" altLang="en-US" dirty="0"/>
              <a:t>。</a:t>
            </a:r>
          </a:p>
          <a:p>
            <a:r>
              <a:rPr lang="en" altLang="zh-CN" dirty="0"/>
              <a:t>AI</a:t>
            </a:r>
            <a:r>
              <a:rPr lang="zh-CN" altLang="en-US" dirty="0"/>
              <a:t>创业公司的崛起：</a:t>
            </a:r>
            <a:r>
              <a:rPr lang="en-US" altLang="zh-CN" dirty="0"/>
              <a:t>2015</a:t>
            </a:r>
            <a:r>
              <a:rPr lang="zh-CN" altLang="en-US" dirty="0"/>
              <a:t>年，全球范围内有超过</a:t>
            </a:r>
            <a:r>
              <a:rPr lang="en-US" altLang="zh-CN" dirty="0"/>
              <a:t>300</a:t>
            </a:r>
            <a:r>
              <a:rPr lang="zh-CN" altLang="en-US" dirty="0"/>
              <a:t>笔</a:t>
            </a:r>
            <a:r>
              <a:rPr lang="en" altLang="zh-CN" dirty="0"/>
              <a:t>AI</a:t>
            </a:r>
            <a:r>
              <a:rPr lang="zh-CN" altLang="en-US" dirty="0"/>
              <a:t>领域的投资，总估值超过</a:t>
            </a:r>
            <a:r>
              <a:rPr lang="en-US" altLang="zh-CN" dirty="0"/>
              <a:t>87</a:t>
            </a:r>
            <a:r>
              <a:rPr lang="zh-CN" altLang="en-US" dirty="0"/>
              <a:t>亿美元。许多初创公司如</a:t>
            </a:r>
            <a:r>
              <a:rPr lang="en" altLang="zh-CN" dirty="0"/>
              <a:t>Vicarious</a:t>
            </a:r>
            <a:r>
              <a:rPr lang="zh-CN" altLang="en" dirty="0"/>
              <a:t>、</a:t>
            </a:r>
            <a:r>
              <a:rPr lang="en" altLang="zh-CN" dirty="0"/>
              <a:t>Deep Genomics</a:t>
            </a:r>
            <a:r>
              <a:rPr lang="zh-CN" altLang="en-US" dirty="0"/>
              <a:t>等在</a:t>
            </a:r>
            <a:r>
              <a:rPr lang="en" altLang="zh-CN" dirty="0"/>
              <a:t>AI</a:t>
            </a:r>
            <a:r>
              <a:rPr lang="zh-CN" altLang="en-US" dirty="0"/>
              <a:t>领域取得了显著进展</a:t>
            </a:r>
            <a:r>
              <a:rPr lang="en-US" altLang="zh-CN" dirty="0"/>
              <a:t>16</a:t>
            </a:r>
            <a:r>
              <a:rPr lang="zh-CN" altLang="en-US" dirty="0"/>
              <a:t>。</a:t>
            </a:r>
          </a:p>
          <a:p>
            <a:r>
              <a:rPr lang="zh-CN" altLang="en-US" dirty="0"/>
              <a:t>巨头的收购与布局：谷歌、苹果、</a:t>
            </a:r>
            <a:r>
              <a:rPr lang="en" altLang="zh-CN" dirty="0"/>
              <a:t>IBM</a:t>
            </a:r>
            <a:r>
              <a:rPr lang="zh-CN" altLang="en-US" dirty="0"/>
              <a:t>等科技巨头通过收购</a:t>
            </a:r>
            <a:r>
              <a:rPr lang="en" altLang="zh-CN" dirty="0"/>
              <a:t>AI</a:t>
            </a:r>
            <a:r>
              <a:rPr lang="zh-CN" altLang="en-US" dirty="0"/>
              <a:t>初创公司（如苹果收购</a:t>
            </a:r>
            <a:r>
              <a:rPr lang="en" altLang="zh-CN" dirty="0" err="1"/>
              <a:t>VocalIQ</a:t>
            </a:r>
            <a:r>
              <a:rPr lang="zh-CN" altLang="en-US" dirty="0"/>
              <a:t>和</a:t>
            </a:r>
            <a:r>
              <a:rPr lang="en" altLang="zh-CN" dirty="0" err="1"/>
              <a:t>Perceptio</a:t>
            </a:r>
            <a:r>
              <a:rPr lang="zh-CN" altLang="en" dirty="0"/>
              <a:t>）</a:t>
            </a:r>
            <a:r>
              <a:rPr lang="zh-CN" altLang="en-US" dirty="0"/>
              <a:t>进一步加强了其在</a:t>
            </a:r>
            <a:r>
              <a:rPr lang="en" altLang="zh-CN" dirty="0"/>
              <a:t>AI</a:t>
            </a:r>
            <a:r>
              <a:rPr lang="zh-CN" altLang="en-US" dirty="0"/>
              <a:t>领域的技术储备</a:t>
            </a:r>
            <a:endParaRPr lang="en-US" altLang="zh-CN" dirty="0"/>
          </a:p>
          <a:p>
            <a:r>
              <a:rPr lang="zh-CN" altLang="en-US" dirty="0"/>
              <a:t>技术突破：</a:t>
            </a:r>
            <a:r>
              <a:rPr lang="en" altLang="zh-CN" dirty="0"/>
              <a:t>AI</a:t>
            </a:r>
            <a:r>
              <a:rPr lang="zh-CN" altLang="en-US" dirty="0"/>
              <a:t>四小龙以计算机视觉（</a:t>
            </a:r>
            <a:r>
              <a:rPr lang="en" altLang="zh-CN" dirty="0"/>
              <a:t>CV</a:t>
            </a:r>
            <a:r>
              <a:rPr lang="zh-CN" altLang="en" dirty="0"/>
              <a:t>）</a:t>
            </a:r>
            <a:r>
              <a:rPr lang="zh-CN" altLang="en-US" dirty="0"/>
              <a:t>技术为核心，迅速崛起。商汤科技凭借深度学习算法在图像识别领域取得领先地位，旷视科技的人脸识别技术广泛应用于安防和金融领域，云从科技在金融和安防领域落地，依图科技则在医疗影像和安防领域表现出色</a:t>
            </a:r>
            <a:r>
              <a:rPr lang="en-US" altLang="zh-CN" dirty="0"/>
              <a:t>111</a:t>
            </a:r>
            <a:r>
              <a:rPr lang="zh-CN" altLang="en-US" dirty="0"/>
              <a:t>。</a:t>
            </a:r>
          </a:p>
          <a:p>
            <a:br>
              <a:rPr lang="zh-CN" altLang="en-US"/>
            </a:br>
            <a:r>
              <a:rPr lang="zh-CN" altLang="en-US"/>
              <a:t>云</a:t>
            </a:r>
            <a:r>
              <a:rPr lang="zh-CN" altLang="en-US" dirty="0"/>
              <a:t>从科技：</a:t>
            </a:r>
            <a:r>
              <a:rPr lang="en-US" altLang="zh-CN" dirty="0"/>
              <a:t>2015</a:t>
            </a:r>
            <a:r>
              <a:rPr lang="zh-CN" altLang="en-US" dirty="0"/>
              <a:t>年成立，孵化自中国科学院，凭借“国家队”背景，在金融领域迅速打开市场。形成 </a:t>
            </a:r>
            <a:r>
              <a:rPr lang="en-US" altLang="zh-CN" dirty="0"/>
              <a:t>4 </a:t>
            </a:r>
            <a:r>
              <a:rPr lang="zh-CN" altLang="en-US" dirty="0"/>
              <a:t>小龙的趋势。</a:t>
            </a:r>
          </a:p>
          <a:p>
            <a:endParaRPr lang="zh-CN" altLang="en-US" dirty="0"/>
          </a:p>
        </p:txBody>
      </p:sp>
    </p:spTree>
    <p:extLst>
      <p:ext uri="{BB962C8B-B14F-4D97-AF65-F5344CB8AC3E}">
        <p14:creationId xmlns:p14="http://schemas.microsoft.com/office/powerpoint/2010/main" val="2617077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2015</a:t>
            </a:r>
            <a:r>
              <a:rPr lang="zh-CN" altLang="en-US" dirty="0"/>
              <a:t>年是</a:t>
            </a:r>
            <a:r>
              <a:rPr lang="en" altLang="zh-CN" dirty="0"/>
              <a:t>AI</a:t>
            </a:r>
            <a:r>
              <a:rPr lang="zh-CN" altLang="en-US" dirty="0"/>
              <a:t>技术从实验室走向商业化的重要一年，深度学习、开源工具、伦理讨论和产品创新成为这一年的关键词。这些事件不仅推动了</a:t>
            </a:r>
            <a:r>
              <a:rPr lang="en" altLang="zh-CN" dirty="0"/>
              <a:t>AI</a:t>
            </a:r>
            <a:r>
              <a:rPr lang="zh-CN" altLang="en-US" dirty="0"/>
              <a:t>技术的快速发展，也为后续的</a:t>
            </a:r>
            <a:r>
              <a:rPr lang="en" altLang="zh-CN" dirty="0"/>
              <a:t>AI</a:t>
            </a:r>
            <a:r>
              <a:rPr lang="zh-CN" altLang="en-US" dirty="0"/>
              <a:t>革命奠定了基础。如需了解更多细节。 </a:t>
            </a:r>
            <a:r>
              <a:rPr lang="en-US" altLang="zh-CN" dirty="0"/>
              <a:t>2015</a:t>
            </a:r>
            <a:r>
              <a:rPr lang="zh-CN" altLang="en-US" dirty="0"/>
              <a:t>年的人工智能研究不仅在技术上取得了重大突破，还在产业应用和学术研究方面展现了巨大的潜力，为后续的发展奠定了坚实的基础。</a:t>
            </a:r>
          </a:p>
          <a:p>
            <a:br>
              <a:rPr lang="zh-CN" altLang="en-US" dirty="0"/>
            </a:br>
            <a:endParaRPr lang="zh-CN" altLang="en-US" dirty="0"/>
          </a:p>
          <a:p>
            <a:endParaRPr lang="zh-CN" altLang="en-US" dirty="0"/>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29330</TotalTime>
  <Words>930</Words>
  <Application>Microsoft Macintosh PowerPoint</Application>
  <PresentationFormat>自定义</PresentationFormat>
  <Paragraphs>33</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8</vt:i4>
      </vt:variant>
    </vt:vector>
  </HeadingPairs>
  <TitlesOfParts>
    <vt:vector size="22" baseType="lpstr">
      <vt:lpstr>Microsoft YaHei</vt:lpstr>
      <vt:lpstr>Microsoft YaHei</vt:lpstr>
      <vt:lpstr>ACGN-MiaoGB-Flash</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深度学习与开源热潮</vt:lpstr>
      <vt:lpstr>深度强化学习的突破</vt:lpstr>
      <vt:lpstr>计算机视觉的进展</vt:lpstr>
      <vt:lpstr>AI产品的商业化</vt:lpstr>
      <vt:lpstr>AI投资与创业热潮</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9622</cp:revision>
  <cp:lastPrinted>2023-09-08T09:14:01Z</cp:lastPrinted>
  <dcterms:created xsi:type="dcterms:W3CDTF">2020-08-28T08:44:19Z</dcterms:created>
  <dcterms:modified xsi:type="dcterms:W3CDTF">2025-01-26T21:30:04Z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