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5"/>
  </p:notesMasterIdLst>
  <p:handoutMasterIdLst>
    <p:handoutMasterId r:id="rId16"/>
  </p:handoutMasterIdLst>
  <p:sldIdLst>
    <p:sldId id="603" r:id="rId6"/>
    <p:sldId id="2462" r:id="rId7"/>
    <p:sldId id="259" r:id="rId8"/>
    <p:sldId id="2494" r:id="rId9"/>
    <p:sldId id="2495" r:id="rId10"/>
    <p:sldId id="2496" r:id="rId11"/>
    <p:sldId id="2497" r:id="rId12"/>
    <p:sldId id="582" r:id="rId13"/>
    <p:sldId id="2419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Soft-MOE</a:t>
            </a:r>
            <a:endParaRPr lang="en-US" altLang="zh-CN" sz="88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3E2142-0B8E-BF10-B9D2-6B725D51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503812"/>
            <a:ext cx="8350244" cy="46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Lexend" pitchFamily="2" charset="0"/>
              </a:rPr>
              <a:t>Soft-MOE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V</a:t>
            </a:r>
            <a:r>
              <a:rPr lang="en-US" altLang="zh-CN" dirty="0"/>
              <a:t>-MOE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Soft-MoE</a:t>
            </a:r>
            <a:r>
              <a:rPr lang="zh-CN" altLang="en-US" dirty="0"/>
              <a:t>引入软分配（</a:t>
            </a:r>
            <a:r>
              <a:rPr lang="en" altLang="zh-CN" dirty="0"/>
              <a:t>soft assignment</a:t>
            </a:r>
            <a:r>
              <a:rPr lang="zh-CN" altLang="en" dirty="0"/>
              <a:t>）</a:t>
            </a:r>
            <a:r>
              <a:rPr lang="zh-CN" altLang="en-US" dirty="0"/>
              <a:t>机制，通过加权组合所有输入</a:t>
            </a:r>
            <a:r>
              <a:rPr lang="en" altLang="zh-CN" dirty="0"/>
              <a:t>token</a:t>
            </a:r>
            <a:r>
              <a:rPr lang="zh-CN" altLang="en-US" dirty="0"/>
              <a:t>生成专家输入，避免了硬分配带来的问题。具体来说，每个专家的输入是所有</a:t>
            </a:r>
            <a:r>
              <a:rPr lang="en" altLang="zh-CN" dirty="0"/>
              <a:t>token</a:t>
            </a:r>
            <a:r>
              <a:rPr lang="zh-CN" altLang="en-US" dirty="0"/>
              <a:t>的加权平均，权重由</a:t>
            </a:r>
            <a:r>
              <a:rPr lang="en" altLang="zh-CN" dirty="0"/>
              <a:t>token</a:t>
            </a:r>
            <a:r>
              <a:rPr lang="zh-CN" altLang="en-US" dirty="0"/>
              <a:t>和专家的相似性决定。</a:t>
            </a:r>
          </a:p>
        </p:txBody>
      </p:sp>
    </p:spTree>
    <p:extLst>
      <p:ext uri="{BB962C8B-B14F-4D97-AF65-F5344CB8AC3E}">
        <p14:creationId xmlns:p14="http://schemas.microsoft.com/office/powerpoint/2010/main" val="365548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全可微分架构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连续性与可微性：</a:t>
            </a:r>
            <a:endParaRPr lang="en-US" altLang="zh-CN" b="1" dirty="0"/>
          </a:p>
          <a:p>
            <a:pPr lvl="1"/>
            <a:r>
              <a:rPr lang="en" altLang="zh-CN" dirty="0"/>
              <a:t>Soft-MoE</a:t>
            </a:r>
            <a:r>
              <a:rPr lang="zh-CN" altLang="en-US" dirty="0"/>
              <a:t>的所有操作（包括路由和专家处理）都是连续且可微分的，这使得模型能够通过标准反向传播进行端到端训练，而无需复杂的负载均衡策略或辅助损失函数。</a:t>
            </a:r>
          </a:p>
          <a:p>
            <a:r>
              <a:rPr lang="zh-CN" altLang="en-US" b="1" dirty="0"/>
              <a:t>避免</a:t>
            </a:r>
            <a:r>
              <a:rPr lang="en" altLang="zh-CN" b="1" dirty="0"/>
              <a:t>token</a:t>
            </a:r>
            <a:r>
              <a:rPr lang="zh-CN" altLang="en-US" b="1" dirty="0"/>
              <a:t>丢失：</a:t>
            </a:r>
            <a:endParaRPr lang="en-US" altLang="zh-CN" b="1" dirty="0"/>
          </a:p>
          <a:p>
            <a:pPr lvl="1"/>
            <a:r>
              <a:rPr lang="zh-CN" altLang="en-US" dirty="0"/>
              <a:t>由于所有</a:t>
            </a:r>
            <a:r>
              <a:rPr lang="en" altLang="zh-CN" dirty="0"/>
              <a:t>token</a:t>
            </a:r>
            <a:r>
              <a:rPr lang="zh-CN" altLang="en-US" dirty="0"/>
              <a:t>都参与每个专家的输入计算，</a:t>
            </a:r>
            <a:r>
              <a:rPr lang="en" altLang="zh-CN" dirty="0"/>
              <a:t>Soft-MoE</a:t>
            </a:r>
            <a:r>
              <a:rPr lang="zh-CN" altLang="en-US" dirty="0"/>
              <a:t>完全避免了</a:t>
            </a:r>
            <a:r>
              <a:rPr lang="en" altLang="zh-CN" dirty="0"/>
              <a:t>token</a:t>
            </a:r>
            <a:r>
              <a:rPr lang="zh-CN" altLang="en-US" dirty="0"/>
              <a:t>丢失问题，同时保持了专家负载的均衡。</a:t>
            </a:r>
          </a:p>
        </p:txBody>
      </p:sp>
    </p:spTree>
    <p:extLst>
      <p:ext uri="{BB962C8B-B14F-4D97-AF65-F5344CB8AC3E}">
        <p14:creationId xmlns:p14="http://schemas.microsoft.com/office/powerpoint/2010/main" val="24907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56E6522-C428-BC04-B629-FF39B163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高效计算与性能提升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7D51DB-90DD-F082-B922-9385E115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低推理成本：</a:t>
            </a:r>
            <a:endParaRPr lang="en-US" altLang="zh-CN" b="1" dirty="0"/>
          </a:p>
          <a:p>
            <a:pPr lvl="1"/>
            <a:r>
              <a:rPr lang="en" altLang="zh-CN" dirty="0"/>
              <a:t>Soft-MoE</a:t>
            </a:r>
            <a:r>
              <a:rPr lang="zh-CN" altLang="en-US" dirty="0"/>
              <a:t>在推理时仅需处理加权组合的</a:t>
            </a:r>
            <a:r>
              <a:rPr lang="en" altLang="zh-CN" dirty="0"/>
              <a:t>token</a:t>
            </a:r>
            <a:r>
              <a:rPr lang="zh-CN" altLang="en-US" dirty="0"/>
              <a:t>子集，显著降低了计算成本。例如，</a:t>
            </a:r>
            <a:r>
              <a:rPr lang="en" altLang="zh-CN" dirty="0"/>
              <a:t>Soft-MoE Base/16</a:t>
            </a:r>
            <a:r>
              <a:rPr lang="zh-CN" altLang="en-US" dirty="0"/>
              <a:t>的推理成本比</a:t>
            </a:r>
            <a:r>
              <a:rPr lang="en" altLang="zh-CN" dirty="0" err="1"/>
              <a:t>ViT</a:t>
            </a:r>
            <a:r>
              <a:rPr lang="en" altLang="zh-CN" dirty="0"/>
              <a:t> Huge/14</a:t>
            </a:r>
            <a:r>
              <a:rPr lang="zh-CN" altLang="en-US" dirty="0"/>
              <a:t>低</a:t>
            </a:r>
            <a:r>
              <a:rPr lang="en-US" altLang="zh-CN" dirty="0"/>
              <a:t>10.5</a:t>
            </a:r>
            <a:r>
              <a:rPr lang="zh-CN" altLang="en-US" dirty="0"/>
              <a:t>倍，同时性能相当。</a:t>
            </a:r>
          </a:p>
          <a:p>
            <a:r>
              <a:rPr lang="zh-CN" altLang="en-US" b="1" dirty="0"/>
              <a:t>性能优势：</a:t>
            </a:r>
            <a:endParaRPr lang="en-US" altLang="zh-CN" b="1" dirty="0"/>
          </a:p>
          <a:p>
            <a:pPr lvl="1"/>
            <a:r>
              <a:rPr lang="zh-CN" altLang="en-US" dirty="0"/>
              <a:t>在视觉识别任务中，</a:t>
            </a:r>
            <a:r>
              <a:rPr lang="en" altLang="zh-CN" dirty="0"/>
              <a:t>Soft-MoE</a:t>
            </a:r>
            <a:r>
              <a:rPr lang="zh-CN" altLang="en-US" dirty="0"/>
              <a:t>在少样本学习和微调任务上优于标准</a:t>
            </a:r>
            <a:r>
              <a:rPr lang="en" altLang="zh-CN" dirty="0"/>
              <a:t>Transformer</a:t>
            </a:r>
            <a:r>
              <a:rPr lang="zh-CN" altLang="en-US" dirty="0"/>
              <a:t>和流行的</a:t>
            </a:r>
            <a:r>
              <a:rPr lang="en" altLang="zh-CN" dirty="0"/>
              <a:t>MoE</a:t>
            </a:r>
            <a:r>
              <a:rPr lang="zh-CN" altLang="en-US" dirty="0"/>
              <a:t>变体（如</a:t>
            </a:r>
            <a:r>
              <a:rPr lang="en" altLang="zh-CN" dirty="0"/>
              <a:t>Token Choice</a:t>
            </a:r>
            <a:r>
              <a:rPr lang="zh-CN" altLang="en-US" dirty="0"/>
              <a:t>和</a:t>
            </a:r>
            <a:r>
              <a:rPr lang="en" altLang="zh-CN" dirty="0"/>
              <a:t>Expert Choice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308692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A3F7D5-078D-0AF9-C316-9E490C3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后续影响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E4705-8606-9543-12B8-E949E10FB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Soft-MoE</a:t>
            </a:r>
            <a:r>
              <a:rPr lang="zh-CN" altLang="en-US" dirty="0"/>
              <a:t>为混合专家模型的设计提供了新的思路，其软分配机制和全可微分架构解决了传统</a:t>
            </a:r>
            <a:r>
              <a:rPr lang="en" altLang="zh-CN" dirty="0"/>
              <a:t>MoE</a:t>
            </a:r>
            <a:r>
              <a:rPr lang="zh-CN" altLang="en-US" dirty="0"/>
              <a:t>的诸多问题，同时保持了高效的计算性能和扩展能力。该方法的提出不仅推动了视觉</a:t>
            </a:r>
            <a:r>
              <a:rPr lang="en" altLang="zh-CN" dirty="0"/>
              <a:t>Transformer</a:t>
            </a:r>
            <a:r>
              <a:rPr lang="zh-CN" altLang="en-US" dirty="0"/>
              <a:t>的发展，也为其他领域（如自然语言处理和多模态学习）的模型设计提供了借鉴。</a:t>
            </a:r>
          </a:p>
        </p:txBody>
      </p:sp>
    </p:spTree>
    <p:extLst>
      <p:ext uri="{BB962C8B-B14F-4D97-AF65-F5344CB8AC3E}">
        <p14:creationId xmlns:p14="http://schemas.microsoft.com/office/powerpoint/2010/main" val="13424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29971</TotalTime>
  <Words>374</Words>
  <Application>Microsoft Macintosh PowerPoint</Application>
  <PresentationFormat>自定义</PresentationFormat>
  <Paragraphs>29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V-MOE</vt:lpstr>
      <vt:lpstr>全可微分架构</vt:lpstr>
      <vt:lpstr>高效计算与性能提升</vt:lpstr>
      <vt:lpstr>后续影响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10138</cp:revision>
  <cp:lastPrinted>2023-09-08T09:14:01Z</cp:lastPrinted>
  <dcterms:created xsi:type="dcterms:W3CDTF">2020-08-28T08:44:19Z</dcterms:created>
  <dcterms:modified xsi:type="dcterms:W3CDTF">2025-03-02T15:41:40Z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