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32"/>
  </p:notesMasterIdLst>
  <p:handoutMasterIdLst>
    <p:handoutMasterId r:id="rId33"/>
  </p:handoutMasterIdLst>
  <p:sldIdLst>
    <p:sldId id="603" r:id="rId6"/>
    <p:sldId id="2417" r:id="rId7"/>
    <p:sldId id="259" r:id="rId8"/>
    <p:sldId id="2420" r:id="rId9"/>
    <p:sldId id="2425" r:id="rId10"/>
    <p:sldId id="2424" r:id="rId11"/>
    <p:sldId id="2426" r:id="rId12"/>
    <p:sldId id="2428" r:id="rId13"/>
    <p:sldId id="2429" r:id="rId14"/>
    <p:sldId id="2427" r:id="rId15"/>
    <p:sldId id="2432" r:id="rId16"/>
    <p:sldId id="2431" r:id="rId17"/>
    <p:sldId id="2430" r:id="rId18"/>
    <p:sldId id="2421" r:id="rId19"/>
    <p:sldId id="2436" r:id="rId20"/>
    <p:sldId id="2434" r:id="rId21"/>
    <p:sldId id="2435" r:id="rId22"/>
    <p:sldId id="2433" r:id="rId23"/>
    <p:sldId id="2438" r:id="rId24"/>
    <p:sldId id="2442" r:id="rId25"/>
    <p:sldId id="2439" r:id="rId26"/>
    <p:sldId id="2443" r:id="rId27"/>
    <p:sldId id="2440" r:id="rId28"/>
    <p:sldId id="2441" r:id="rId29"/>
    <p:sldId id="582" r:id="rId30"/>
    <p:sldId id="2419" r:id="rId31"/>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BA36"/>
    <a:srgbClr val="EBF1DE"/>
    <a:srgbClr val="1D1D1A"/>
    <a:srgbClr val="595757"/>
    <a:srgbClr val="221815"/>
    <a:srgbClr val="91A2BF"/>
    <a:srgbClr val="E4EBEA"/>
    <a:srgbClr val="C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3" autoAdjust="0"/>
    <p:restoredTop sz="96291" autoAdjust="0"/>
  </p:normalViewPr>
  <p:slideViewPr>
    <p:cSldViewPr snapToGrid="0" snapToObjects="1">
      <p:cViewPr>
        <p:scale>
          <a:sx n="115" d="100"/>
          <a:sy n="115" d="100"/>
        </p:scale>
        <p:origin x="672" y="4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1/14/25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9</a:t>
            </a:fld>
            <a:endParaRPr kumimoji="1" lang="zh-CN" altLang="en-US"/>
          </a:p>
        </p:txBody>
      </p:sp>
    </p:spTree>
    <p:extLst>
      <p:ext uri="{BB962C8B-B14F-4D97-AF65-F5344CB8AC3E}">
        <p14:creationId xmlns:p14="http://schemas.microsoft.com/office/powerpoint/2010/main" val="198266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13</a:t>
            </a:fld>
            <a:endParaRPr kumimoji="1" lang="zh-CN" altLang="en-US"/>
          </a:p>
        </p:txBody>
      </p:sp>
    </p:spTree>
    <p:extLst>
      <p:ext uri="{BB962C8B-B14F-4D97-AF65-F5344CB8AC3E}">
        <p14:creationId xmlns:p14="http://schemas.microsoft.com/office/powerpoint/2010/main" val="149227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163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 Medium" panose="020B0602020204020303" pitchFamily="34" charset="-79"/>
              </a:rPr>
              <a:t>GitHub</a:t>
            </a:r>
            <a:r>
              <a:rPr lang="zh-CN" altLang="en-US" sz="1100" dirty="0">
                <a:solidFill>
                  <a:schemeClr val="tx1"/>
                </a:solidFill>
                <a:latin typeface="Gill Sans MT" panose="020B0502020104020203" pitchFamily="34" charset="0"/>
                <a:ea typeface="+mj-ea"/>
                <a:cs typeface="Futura Medium" panose="020B0602020204020303" pitchFamily="34" charset="-79"/>
              </a:rPr>
              <a:t> </a:t>
            </a:r>
            <a:r>
              <a:rPr lang="en-US" altLang="zh-CN" sz="1100" dirty="0">
                <a:solidFill>
                  <a:schemeClr val="tx1"/>
                </a:solidFill>
                <a:latin typeface="Gill Sans MT" panose="020B0502020104020203" pitchFamily="34" charset="0"/>
                <a:ea typeface="+mj-ea"/>
                <a:cs typeface="Futura Medium" panose="020B0602020204020303" pitchFamily="34" charset="-79"/>
              </a:rPr>
              <a:t>https://</a:t>
            </a:r>
            <a:r>
              <a:rPr lang="en-US" altLang="zh-CN" sz="1100" dirty="0" err="1">
                <a:solidFill>
                  <a:schemeClr val="tx1"/>
                </a:solidFill>
                <a:latin typeface="Gill Sans MT" panose="020B0502020104020203" pitchFamily="34" charset="0"/>
                <a:ea typeface="+mj-ea"/>
                <a:cs typeface="Futura Medium" panose="020B0602020204020303" pitchFamily="34" charset="-79"/>
              </a:rPr>
              <a:t>github.com</a:t>
            </a:r>
            <a:r>
              <a:rPr lang="en-US" altLang="zh-CN" sz="1100" dirty="0">
                <a:solidFill>
                  <a:schemeClr val="tx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 Medium" panose="020B0602020204020303" pitchFamily="34" charset="-79"/>
              </a:rPr>
              <a:t>AIFoundation</a:t>
            </a:r>
            <a:endParaRPr lang="en-US" sz="1100" dirty="0">
              <a:solidFill>
                <a:schemeClr val="tx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 Medium" panose="020B0602020204020303" pitchFamily="34" charset="-79"/>
              </a:rPr>
              <a:t>GitHub</a:t>
            </a:r>
            <a:r>
              <a:rPr lang="zh-CN" altLang="en-US" sz="1100" dirty="0">
                <a:solidFill>
                  <a:schemeClr val="bg1"/>
                </a:solidFill>
                <a:latin typeface="Gill Sans MT" panose="020B0502020104020203" pitchFamily="34" charset="0"/>
                <a:ea typeface="+mj-ea"/>
                <a:cs typeface="Futura Medium" panose="020B0602020204020303" pitchFamily="34" charset="-79"/>
              </a:rPr>
              <a:t> </a:t>
            </a:r>
            <a:r>
              <a:rPr lang="en-US" altLang="zh-CN" sz="1100" dirty="0">
                <a:solidFill>
                  <a:schemeClr val="bg1"/>
                </a:solidFill>
                <a:latin typeface="Gill Sans MT" panose="020B0502020104020203" pitchFamily="34" charset="0"/>
                <a:ea typeface="+mj-ea"/>
                <a:cs typeface="Futura Medium" panose="020B0602020204020303" pitchFamily="34" charset="-79"/>
              </a:rPr>
              <a:t>https://</a:t>
            </a:r>
            <a:r>
              <a:rPr lang="en-US" altLang="zh-CN" sz="1100" dirty="0" err="1">
                <a:solidFill>
                  <a:schemeClr val="bg1"/>
                </a:solidFill>
                <a:latin typeface="Gill Sans MT" panose="020B0502020104020203" pitchFamily="34" charset="0"/>
                <a:ea typeface="+mj-ea"/>
                <a:cs typeface="Futura Medium" panose="020B0602020204020303" pitchFamily="34" charset="-79"/>
              </a:rPr>
              <a:t>github.com</a:t>
            </a:r>
            <a:r>
              <a:rPr lang="en-US" altLang="zh-CN" sz="1100" dirty="0">
                <a:solidFill>
                  <a:schemeClr val="bg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 Medium" panose="020B0602020204020303" pitchFamily="34" charset="-79"/>
              </a:rPr>
              <a:t>AIFoundation</a:t>
            </a:r>
            <a:endParaRPr lang="en-US" sz="110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rPr>
              <a:t>https://</a:t>
            </a:r>
            <a:r>
              <a:rPr lang="en-US" altLang="zh-CN" sz="10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000" dirty="0">
                <a:solidFill>
                  <a:srgbClr val="C7000B"/>
                </a:solidFill>
                <a:latin typeface="Gill Sans MT" panose="020B0502020104020203" pitchFamily="34" charset="0"/>
                <a:ea typeface="+mj-ea"/>
                <a:cs typeface="Futura 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 Medium" panose="020B0602020204020303" pitchFamily="34" charset="-79"/>
              </a:rPr>
              <a:t>AIFoundation</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rgs/NVIDIA/repositories?q=cosmos" TargetMode="External"/><Relationship Id="rId2" Type="http://schemas.openxmlformats.org/officeDocument/2006/relationships/hyperlink" Target="https://github.com/NVIDIA/Cosmos/tree/ma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eforce-rtx-ces-2025-special-event-geforce-lan-50">
            <a:extLst>
              <a:ext uri="{FF2B5EF4-FFF2-40B4-BE49-F238E27FC236}">
                <a16:creationId xmlns:a16="http://schemas.microsoft.com/office/drawing/2014/main" id="{1CCC1C07-CAC6-9701-1AED-D681D297D050}"/>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a:stretch/>
        </p:blipFill>
        <p:spPr bwMode="auto">
          <a:xfrm>
            <a:off x="-258517" y="0"/>
            <a:ext cx="13434786"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956C6CE-0F8A-4B8B-A85E-CECDD9097B54}"/>
              </a:ext>
            </a:extLst>
          </p:cNvPr>
          <p:cNvSpPr/>
          <p:nvPr/>
        </p:nvSpPr>
        <p:spPr>
          <a:xfrm>
            <a:off x="0" y="2003461"/>
            <a:ext cx="8815227"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4786312" y="5171769"/>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6600" dirty="0">
                <a:solidFill>
                  <a:schemeClr val="tx2"/>
                </a:solidFill>
                <a:latin typeface="ACGN-MiaoGB-Flash" panose="02020300000000000000" pitchFamily="18" charset="-122"/>
                <a:ea typeface="ACGN-MiaoGB-Flash" panose="02020300000000000000" pitchFamily="18" charset="-122"/>
              </a:rPr>
              <a:t>ZOMI</a:t>
            </a:r>
            <a:endParaRPr lang="zh-CN" altLang="en-US" sz="6600" dirty="0">
              <a:solidFill>
                <a:schemeClr val="tx2"/>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4682" y="5268519"/>
            <a:ext cx="895099" cy="89509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0" y="2271858"/>
            <a:ext cx="8815227"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tx2"/>
                </a:solidFill>
              </a:rPr>
              <a:t>NVIDIA</a:t>
            </a:r>
            <a:r>
              <a:rPr lang="zh-CN" altLang="en-US" sz="8800" dirty="0">
                <a:solidFill>
                  <a:schemeClr val="tx2"/>
                </a:solidFill>
              </a:rPr>
              <a:t> </a:t>
            </a:r>
            <a:r>
              <a:rPr lang="en-US" altLang="zh-CN" sz="8800" dirty="0">
                <a:solidFill>
                  <a:schemeClr val="tx2"/>
                </a:solidFill>
              </a:rPr>
              <a:t>CES</a:t>
            </a:r>
          </a:p>
          <a:p>
            <a:pPr marL="50800" algn="ctr">
              <a:buClr>
                <a:srgbClr val="C00000"/>
              </a:buClr>
            </a:pPr>
            <a:r>
              <a:rPr lang="en-US" altLang="zh-CN" sz="8800" dirty="0">
                <a:solidFill>
                  <a:schemeClr val="tx2"/>
                </a:solidFill>
              </a:rPr>
              <a:t>2025</a:t>
            </a:r>
            <a:r>
              <a:rPr lang="zh-CN" altLang="en-US" sz="8800" dirty="0">
                <a:solidFill>
                  <a:schemeClr val="tx2"/>
                </a:solidFill>
              </a:rPr>
              <a:t> 总结</a:t>
            </a:r>
            <a:r>
              <a:rPr lang="en-US" altLang="zh-CN" sz="8800" dirty="0">
                <a:solidFill>
                  <a:schemeClr val="tx2"/>
                </a:solidFill>
              </a:rPr>
              <a:t>&amp;</a:t>
            </a:r>
            <a:r>
              <a:rPr lang="zh-CN" altLang="en-US" sz="8800" dirty="0">
                <a:solidFill>
                  <a:schemeClr val="tx2"/>
                </a:solidFill>
              </a:rPr>
              <a:t>洞察</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dirty="0"/>
              <a:t>世界基础模型（</a:t>
            </a:r>
            <a:r>
              <a:rPr lang="en-US" altLang="zh-CN" dirty="0"/>
              <a:t>WFM</a:t>
            </a:r>
            <a:r>
              <a:rPr lang="zh-CN" altLang="en-US" dirty="0"/>
              <a:t>）开发平台 </a:t>
            </a:r>
            <a:r>
              <a:rPr lang="en" altLang="zh-CN" dirty="0"/>
              <a:t>Cosmos </a:t>
            </a:r>
            <a:r>
              <a:rPr lang="zh-CN" altLang="en-US" dirty="0"/>
              <a:t>诞生</a:t>
            </a:r>
            <a:endParaRPr lang="en-US" altLang="zh-CN" dirty="0"/>
          </a:p>
          <a:p>
            <a:pPr algn="just"/>
            <a:r>
              <a:rPr lang="en" altLang="zh-CN" dirty="0"/>
              <a:t>AI </a:t>
            </a:r>
            <a:r>
              <a:rPr lang="zh-CN" altLang="en-US" dirty="0"/>
              <a:t>蓝图（</a:t>
            </a:r>
            <a:r>
              <a:rPr lang="en" altLang="zh-CN" dirty="0"/>
              <a:t>AI Blueprints</a:t>
            </a:r>
            <a:r>
              <a:rPr lang="zh-CN" altLang="en" dirty="0"/>
              <a:t>）</a:t>
            </a:r>
            <a:r>
              <a:rPr lang="zh-CN" altLang="en-US" dirty="0"/>
              <a:t>基于 </a:t>
            </a:r>
            <a:r>
              <a:rPr lang="en" altLang="zh-CN" dirty="0"/>
              <a:t>NIM </a:t>
            </a:r>
            <a:r>
              <a:rPr lang="zh-CN" altLang="en-US" dirty="0"/>
              <a:t>微服务构建，推动 </a:t>
            </a:r>
            <a:r>
              <a:rPr lang="en" altLang="zh-CN" dirty="0"/>
              <a:t>AI </a:t>
            </a:r>
            <a:r>
              <a:rPr lang="zh-CN" altLang="en-US" dirty="0"/>
              <a:t>在 </a:t>
            </a:r>
            <a:r>
              <a:rPr lang="en" altLang="zh-CN" dirty="0"/>
              <a:t>PC </a:t>
            </a:r>
            <a:r>
              <a:rPr lang="zh-CN" altLang="en-US" dirty="0"/>
              <a:t>端的普及和应用</a:t>
            </a:r>
            <a:endParaRPr lang="en-US" altLang="zh-CN" dirty="0"/>
          </a:p>
          <a:p>
            <a:pPr algn="just"/>
            <a:endParaRPr lang="zh-CN" altLang="en-US" dirty="0"/>
          </a:p>
        </p:txBody>
      </p:sp>
    </p:spTree>
    <p:extLst>
      <p:ext uri="{BB962C8B-B14F-4D97-AF65-F5344CB8AC3E}">
        <p14:creationId xmlns:p14="http://schemas.microsoft.com/office/powerpoint/2010/main" val="207029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dirty="0"/>
              <a:t>世界基础模型（</a:t>
            </a:r>
            <a:r>
              <a:rPr lang="en-US" altLang="zh-CN" dirty="0"/>
              <a:t>WFM</a:t>
            </a:r>
            <a:r>
              <a:rPr lang="zh-CN" altLang="en-US" dirty="0"/>
              <a:t>）开发平台 </a:t>
            </a:r>
            <a:r>
              <a:rPr lang="en" altLang="zh-CN" dirty="0"/>
              <a:t>Cosmos </a:t>
            </a:r>
            <a:r>
              <a:rPr lang="zh-CN" altLang="en-US" dirty="0"/>
              <a:t>诞生</a:t>
            </a:r>
            <a:endParaRPr lang="en-US" altLang="zh-CN" dirty="0"/>
          </a:p>
          <a:p>
            <a:pPr algn="just"/>
            <a:endParaRPr lang="zh-CN" altLang="en-US" dirty="0"/>
          </a:p>
        </p:txBody>
      </p:sp>
      <p:pic>
        <p:nvPicPr>
          <p:cNvPr id="2050" name="Picture 2" descr="Nvidia reveals Cosmos World Foundation Models | TechCrunch">
            <a:extLst>
              <a:ext uri="{FF2B5EF4-FFF2-40B4-BE49-F238E27FC236}">
                <a16:creationId xmlns:a16="http://schemas.microsoft.com/office/drawing/2014/main" id="{F628AB51-BA50-E333-38BB-E562708F563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328931" y="1874866"/>
            <a:ext cx="9538900" cy="461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43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dirty="0"/>
              <a:t>AI </a:t>
            </a:r>
            <a:r>
              <a:rPr lang="zh-CN" altLang="en-US" dirty="0"/>
              <a:t>蓝图（</a:t>
            </a:r>
            <a:r>
              <a:rPr lang="en" altLang="zh-CN" dirty="0"/>
              <a:t> Blueprints</a:t>
            </a:r>
            <a:r>
              <a:rPr lang="zh-CN" altLang="en" dirty="0"/>
              <a:t>）</a:t>
            </a:r>
            <a:r>
              <a:rPr lang="zh-CN" altLang="en-US" dirty="0"/>
              <a:t>基于 </a:t>
            </a:r>
            <a:r>
              <a:rPr lang="en" altLang="zh-CN" dirty="0"/>
              <a:t>NIM </a:t>
            </a:r>
            <a:r>
              <a:rPr lang="zh-CN" altLang="en-US" dirty="0"/>
              <a:t>微服务构建，推动 </a:t>
            </a:r>
            <a:r>
              <a:rPr lang="en" altLang="zh-CN" dirty="0"/>
              <a:t>AI </a:t>
            </a:r>
            <a:r>
              <a:rPr lang="zh-CN" altLang="en-US" dirty="0"/>
              <a:t>在 </a:t>
            </a:r>
            <a:r>
              <a:rPr lang="en" altLang="zh-CN" dirty="0"/>
              <a:t>PC </a:t>
            </a:r>
            <a:r>
              <a:rPr lang="zh-CN" altLang="en-US" dirty="0"/>
              <a:t>端的普及和应用</a:t>
            </a:r>
            <a:endParaRPr lang="en-US" altLang="zh-CN" dirty="0"/>
          </a:p>
          <a:p>
            <a:pPr algn="just"/>
            <a:endParaRPr lang="zh-CN" altLang="en-US" dirty="0"/>
          </a:p>
        </p:txBody>
      </p:sp>
      <p:pic>
        <p:nvPicPr>
          <p:cNvPr id="3074" name="Picture 2" descr="NVIDIA Unveils Groundbreaking AI Foundation Models and Tools at CES 2025 -  StorageReview.com">
            <a:extLst>
              <a:ext uri="{FF2B5EF4-FFF2-40B4-BE49-F238E27FC236}">
                <a16:creationId xmlns:a16="http://schemas.microsoft.com/office/drawing/2014/main" id="{84C817CC-11B9-6256-28B8-64782D023C74}"/>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45257" y="1962034"/>
            <a:ext cx="9706247" cy="439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0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总结</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305036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zh-CN" altLang="en-US" b="1" dirty="0"/>
              <a:t>显卡与</a:t>
            </a:r>
            <a:r>
              <a:rPr lang="en" altLang="zh-CN" b="1" dirty="0"/>
              <a:t>AI</a:t>
            </a:r>
            <a:r>
              <a:rPr lang="zh-CN" altLang="en-US" b="1" dirty="0"/>
              <a:t>融合：</a:t>
            </a:r>
            <a:endParaRPr lang="en-US" altLang="zh-CN" b="1" dirty="0"/>
          </a:p>
          <a:p>
            <a:pPr marL="694190" lvl="1" indent="-457200" algn="just"/>
            <a:r>
              <a:rPr lang="zh-CN" altLang="en-US" dirty="0"/>
              <a:t>全新发布的</a:t>
            </a:r>
            <a:r>
              <a:rPr lang="en" altLang="zh-CN" dirty="0"/>
              <a:t>Blackwell RTX</a:t>
            </a:r>
            <a:r>
              <a:rPr lang="zh-CN" altLang="en-US" dirty="0"/>
              <a:t>显卡搭载</a:t>
            </a:r>
            <a:r>
              <a:rPr lang="en" altLang="zh-CN" dirty="0"/>
              <a:t>Neuro Shaders AI</a:t>
            </a:r>
            <a:r>
              <a:rPr lang="zh-CN" altLang="en-US" dirty="0"/>
              <a:t>技术，展示了计算机图形学与人工智能的深度融合，使图像生成效率和画质大幅提升。</a:t>
            </a:r>
          </a:p>
          <a:p>
            <a:pPr marL="457200" indent="-457200" algn="just">
              <a:buFont typeface="+mj-lt"/>
              <a:buAutoNum type="arabicPeriod"/>
            </a:pPr>
            <a:r>
              <a:rPr lang="zh-CN" altLang="en-US" b="1" dirty="0"/>
              <a:t>世界基础模型</a:t>
            </a:r>
            <a:r>
              <a:rPr lang="en" altLang="zh-CN" b="1" dirty="0"/>
              <a:t>Cosmos</a:t>
            </a:r>
            <a:r>
              <a:rPr lang="zh-CN" altLang="en" b="1" dirty="0"/>
              <a:t>：</a:t>
            </a:r>
            <a:endParaRPr lang="en-US" altLang="zh-CN" b="1" dirty="0"/>
          </a:p>
          <a:p>
            <a:pPr marL="694190" lvl="1" indent="-457200" algn="just"/>
            <a:r>
              <a:rPr lang="zh-CN" altLang="en-US" dirty="0"/>
              <a:t>这款模型具备洞察物理世界的能力，可以为自动驾驶和机器人行业提供高精度的仿真数据和动态场景生成。</a:t>
            </a:r>
          </a:p>
          <a:p>
            <a:pPr marL="457200" indent="-457200" algn="just">
              <a:buFont typeface="+mj-lt"/>
              <a:buAutoNum type="arabicPeriod"/>
            </a:pPr>
            <a:r>
              <a:rPr lang="en" altLang="zh-CN" b="1" dirty="0"/>
              <a:t>Omniverse</a:t>
            </a:r>
            <a:r>
              <a:rPr lang="zh-CN" altLang="en-US" b="1" dirty="0"/>
              <a:t>数字孪生平台：</a:t>
            </a:r>
            <a:endParaRPr lang="en-US" altLang="zh-CN" b="1" dirty="0"/>
          </a:p>
          <a:p>
            <a:pPr marL="694190" lvl="1" indent="-457200" algn="just"/>
            <a:r>
              <a:rPr lang="zh-CN" altLang="en-US" dirty="0"/>
              <a:t>用于训练和测试自动驾驶技术及机器人的虚拟环境，成为机器人技术发展的“试验场”。</a:t>
            </a:r>
          </a:p>
        </p:txBody>
      </p:sp>
    </p:spTree>
    <p:extLst>
      <p:ext uri="{BB962C8B-B14F-4D97-AF65-F5344CB8AC3E}">
        <p14:creationId xmlns:p14="http://schemas.microsoft.com/office/powerpoint/2010/main" val="2940007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490332" y="1248937"/>
            <a:ext cx="8096776" cy="1494263"/>
          </a:xfrm>
          <a:custGeom>
            <a:avLst/>
            <a:gdLst>
              <a:gd name="connsiteX0" fmla="*/ 0 w 8096776"/>
              <a:gd name="connsiteY0" fmla="*/ 0 h 1494263"/>
              <a:gd name="connsiteX1" fmla="*/ 593764 w 8096776"/>
              <a:gd name="connsiteY1" fmla="*/ 0 h 1494263"/>
              <a:gd name="connsiteX2" fmla="*/ 1025592 w 8096776"/>
              <a:gd name="connsiteY2" fmla="*/ 0 h 1494263"/>
              <a:gd name="connsiteX3" fmla="*/ 1862258 w 8096776"/>
              <a:gd name="connsiteY3" fmla="*/ 0 h 1494263"/>
              <a:gd name="connsiteX4" fmla="*/ 2456022 w 8096776"/>
              <a:gd name="connsiteY4" fmla="*/ 0 h 1494263"/>
              <a:gd name="connsiteX5" fmla="*/ 3049786 w 8096776"/>
              <a:gd name="connsiteY5" fmla="*/ 0 h 1494263"/>
              <a:gd name="connsiteX6" fmla="*/ 3886452 w 8096776"/>
              <a:gd name="connsiteY6" fmla="*/ 0 h 1494263"/>
              <a:gd name="connsiteX7" fmla="*/ 4399248 w 8096776"/>
              <a:gd name="connsiteY7" fmla="*/ 0 h 1494263"/>
              <a:gd name="connsiteX8" fmla="*/ 5235915 w 8096776"/>
              <a:gd name="connsiteY8" fmla="*/ 0 h 1494263"/>
              <a:gd name="connsiteX9" fmla="*/ 6072582 w 8096776"/>
              <a:gd name="connsiteY9" fmla="*/ 0 h 1494263"/>
              <a:gd name="connsiteX10" fmla="*/ 6747313 w 8096776"/>
              <a:gd name="connsiteY10" fmla="*/ 0 h 1494263"/>
              <a:gd name="connsiteX11" fmla="*/ 8096776 w 8096776"/>
              <a:gd name="connsiteY11" fmla="*/ 0 h 1494263"/>
              <a:gd name="connsiteX12" fmla="*/ 8096776 w 8096776"/>
              <a:gd name="connsiteY12" fmla="*/ 483145 h 1494263"/>
              <a:gd name="connsiteX13" fmla="*/ 8096776 w 8096776"/>
              <a:gd name="connsiteY13" fmla="*/ 936405 h 1494263"/>
              <a:gd name="connsiteX14" fmla="*/ 8096776 w 8096776"/>
              <a:gd name="connsiteY14" fmla="*/ 1494263 h 1494263"/>
              <a:gd name="connsiteX15" fmla="*/ 7422045 w 8096776"/>
              <a:gd name="connsiteY15" fmla="*/ 1494263 h 1494263"/>
              <a:gd name="connsiteX16" fmla="*/ 6747313 w 8096776"/>
              <a:gd name="connsiteY16" fmla="*/ 1494263 h 1494263"/>
              <a:gd name="connsiteX17" fmla="*/ 5910646 w 8096776"/>
              <a:gd name="connsiteY17" fmla="*/ 1494263 h 1494263"/>
              <a:gd name="connsiteX18" fmla="*/ 5235915 w 8096776"/>
              <a:gd name="connsiteY18" fmla="*/ 1494263 h 1494263"/>
              <a:gd name="connsiteX19" fmla="*/ 4804087 w 8096776"/>
              <a:gd name="connsiteY19" fmla="*/ 1494263 h 1494263"/>
              <a:gd name="connsiteX20" fmla="*/ 4291291 w 8096776"/>
              <a:gd name="connsiteY20" fmla="*/ 1494263 h 1494263"/>
              <a:gd name="connsiteX21" fmla="*/ 3454624 w 8096776"/>
              <a:gd name="connsiteY21" fmla="*/ 1494263 h 1494263"/>
              <a:gd name="connsiteX22" fmla="*/ 2779893 w 8096776"/>
              <a:gd name="connsiteY22" fmla="*/ 1494263 h 1494263"/>
              <a:gd name="connsiteX23" fmla="*/ 2267097 w 8096776"/>
              <a:gd name="connsiteY23" fmla="*/ 1494263 h 1494263"/>
              <a:gd name="connsiteX24" fmla="*/ 1592366 w 8096776"/>
              <a:gd name="connsiteY24" fmla="*/ 1494263 h 1494263"/>
              <a:gd name="connsiteX25" fmla="*/ 1160538 w 8096776"/>
              <a:gd name="connsiteY25" fmla="*/ 1494263 h 1494263"/>
              <a:gd name="connsiteX26" fmla="*/ 728710 w 8096776"/>
              <a:gd name="connsiteY26" fmla="*/ 1494263 h 1494263"/>
              <a:gd name="connsiteX27" fmla="*/ 0 w 8096776"/>
              <a:gd name="connsiteY27" fmla="*/ 1494263 h 1494263"/>
              <a:gd name="connsiteX28" fmla="*/ 0 w 8096776"/>
              <a:gd name="connsiteY28" fmla="*/ 1026061 h 1494263"/>
              <a:gd name="connsiteX29" fmla="*/ 0 w 8096776"/>
              <a:gd name="connsiteY29" fmla="*/ 498088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66755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Scaling</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Law</a:t>
            </a:r>
            <a:r>
              <a:rPr lang="zh-CN" altLang="en-US" dirty="0">
                <a:solidFill>
                  <a:srgbClr val="76B900"/>
                </a:solidFill>
                <a:latin typeface="Lexend" pitchFamily="2" charset="0"/>
                <a:ea typeface="PingFang SC" panose="020B0400000000000000" pitchFamily="34" charset="-122"/>
              </a:rPr>
              <a:t> 失效了</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en-US" altLang="zh-CN" sz="2400" dirty="0"/>
              <a:t>Scaling</a:t>
            </a:r>
            <a:r>
              <a:rPr lang="zh-CN" altLang="en-US" sz="2400" dirty="0"/>
              <a:t> </a:t>
            </a:r>
            <a:r>
              <a:rPr lang="en-US" altLang="zh-CN" sz="2400" dirty="0"/>
              <a:t>Law</a:t>
            </a:r>
            <a:r>
              <a:rPr lang="zh-CN" altLang="en-US" sz="2400" dirty="0"/>
              <a:t> 到头了吗？</a:t>
            </a:r>
            <a:r>
              <a:rPr lang="en-US" altLang="zh-CN" sz="2400" dirty="0"/>
              <a:t>2025 </a:t>
            </a:r>
            <a:r>
              <a:rPr lang="zh-CN" altLang="en-US" sz="2400" dirty="0"/>
              <a:t>年了还能延续多久？</a:t>
            </a:r>
          </a:p>
        </p:txBody>
      </p:sp>
      <p:pic>
        <p:nvPicPr>
          <p:cNvPr id="4" name="Picture 2" descr="思考表情包图片-思考表情包模板下载-包图网">
            <a:extLst>
              <a:ext uri="{FF2B5EF4-FFF2-40B4-BE49-F238E27FC236}">
                <a16:creationId xmlns:a16="http://schemas.microsoft.com/office/drawing/2014/main" id="{4940A501-44BC-D742-EE0E-7AB66C6C70E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5A5B65CA-3F03-8089-030A-A4AD2C3C5F44}"/>
              </a:ext>
            </a:extLst>
          </p:cNvPr>
          <p:cNvPicPr>
            <a:picLocks noChangeAspect="1"/>
          </p:cNvPicPr>
          <p:nvPr/>
        </p:nvPicPr>
        <p:blipFill>
          <a:blip r:embed="rId3"/>
          <a:stretch>
            <a:fillRect/>
          </a:stretch>
        </p:blipFill>
        <p:spPr>
          <a:xfrm>
            <a:off x="707024" y="4391380"/>
            <a:ext cx="7772400" cy="1775234"/>
          </a:xfrm>
          <a:prstGeom prst="rect">
            <a:avLst/>
          </a:prstGeom>
          <a:ln>
            <a:solidFill>
              <a:schemeClr val="bg1">
                <a:lumMod val="65000"/>
              </a:schemeClr>
            </a:solidFill>
          </a:ln>
        </p:spPr>
      </p:pic>
      <p:pic>
        <p:nvPicPr>
          <p:cNvPr id="6" name="图片 5">
            <a:extLst>
              <a:ext uri="{FF2B5EF4-FFF2-40B4-BE49-F238E27FC236}">
                <a16:creationId xmlns:a16="http://schemas.microsoft.com/office/drawing/2014/main" id="{E8819F6C-D2F3-2365-C41C-4C70A9A45637}"/>
              </a:ext>
            </a:extLst>
          </p:cNvPr>
          <p:cNvPicPr>
            <a:picLocks noChangeAspect="1"/>
          </p:cNvPicPr>
          <p:nvPr/>
        </p:nvPicPr>
        <p:blipFill>
          <a:blip r:embed="rId4"/>
          <a:stretch>
            <a:fillRect/>
          </a:stretch>
        </p:blipFill>
        <p:spPr>
          <a:xfrm>
            <a:off x="1270210" y="2188110"/>
            <a:ext cx="8564038" cy="1775233"/>
          </a:xfrm>
          <a:prstGeom prst="rect">
            <a:avLst/>
          </a:prstGeom>
          <a:ln>
            <a:solidFill>
              <a:schemeClr val="bg1">
                <a:lumMod val="65000"/>
              </a:schemeClr>
            </a:solidFill>
          </a:ln>
        </p:spPr>
      </p:pic>
    </p:spTree>
    <p:extLst>
      <p:ext uri="{BB962C8B-B14F-4D97-AF65-F5344CB8AC3E}">
        <p14:creationId xmlns:p14="http://schemas.microsoft.com/office/powerpoint/2010/main" val="1245526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Scaling</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Law</a:t>
            </a:r>
            <a:r>
              <a:rPr lang="zh-CN" altLang="en-US" dirty="0">
                <a:solidFill>
                  <a:srgbClr val="76B900"/>
                </a:solidFill>
                <a:latin typeface="Lexend" pitchFamily="2" charset="0"/>
                <a:ea typeface="PingFang SC" panose="020B0400000000000000" pitchFamily="34" charset="-122"/>
              </a:rPr>
              <a:t> 失效了</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zh-CN" altLang="en-US" dirty="0"/>
              <a:t>如果 </a:t>
            </a:r>
            <a:r>
              <a:rPr lang="en" altLang="zh-CN" dirty="0"/>
              <a:t>LLM </a:t>
            </a:r>
            <a:r>
              <a:rPr lang="zh-CN" altLang="en-US" dirty="0"/>
              <a:t>保持现在的发展势头，预计在 </a:t>
            </a:r>
            <a:r>
              <a:rPr lang="en-US" altLang="zh-CN" dirty="0"/>
              <a:t>2028 </a:t>
            </a:r>
            <a:r>
              <a:rPr lang="zh-CN" altLang="en-US" dirty="0"/>
              <a:t>年左右，已有的数据储量将被全部利用完。届时，基于大数据的大模型的发展将可能放缓甚至陷入停滞。</a:t>
            </a:r>
          </a:p>
        </p:txBody>
      </p:sp>
      <p:pic>
        <p:nvPicPr>
          <p:cNvPr id="4" name="Picture 2" descr="思考表情包图片-思考表情包模板下载-包图网">
            <a:extLst>
              <a:ext uri="{FF2B5EF4-FFF2-40B4-BE49-F238E27FC236}">
                <a16:creationId xmlns:a16="http://schemas.microsoft.com/office/drawing/2014/main" id="{4940A501-44BC-D742-EE0E-7AB66C6C70E8}"/>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图片">
            <a:extLst>
              <a:ext uri="{FF2B5EF4-FFF2-40B4-BE49-F238E27FC236}">
                <a16:creationId xmlns:a16="http://schemas.microsoft.com/office/drawing/2014/main" id="{33354AA9-C485-1E17-95CC-CFCFC77A4F3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36702" y="2542169"/>
            <a:ext cx="6490011" cy="394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504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From</a:t>
            </a:r>
            <a:r>
              <a:rPr lang="zh-CN" altLang="en-US" dirty="0"/>
              <a:t> </a:t>
            </a:r>
            <a:r>
              <a:rPr lang="en-US" altLang="zh-CN" dirty="0"/>
              <a:t>ONE</a:t>
            </a:r>
            <a:r>
              <a:rPr lang="zh-CN" altLang="en-US" dirty="0"/>
              <a:t> </a:t>
            </a:r>
            <a:r>
              <a:rPr lang="en-US" altLang="zh-CN" dirty="0"/>
              <a:t>TO</a:t>
            </a:r>
            <a:r>
              <a:rPr lang="zh-CN" altLang="en-US" dirty="0"/>
              <a:t> </a:t>
            </a:r>
            <a:r>
              <a:rPr lang="en-US" altLang="zh-CN" dirty="0"/>
              <a:t>THREE</a:t>
            </a:r>
            <a:r>
              <a:rPr lang="zh-CN" altLang="en-US" dirty="0"/>
              <a:t> </a:t>
            </a:r>
            <a:r>
              <a:rPr lang="en-US" altLang="zh-CN" dirty="0"/>
              <a:t>Scaling</a:t>
            </a:r>
            <a:r>
              <a:rPr lang="zh-CN" altLang="en-US" dirty="0"/>
              <a:t> </a:t>
            </a:r>
            <a:r>
              <a:rPr lang="en-US" altLang="zh-CN" dirty="0"/>
              <a:t>Laws</a:t>
            </a:r>
            <a:endParaRPr lang="zh-CN" altLang="en-US" dirty="0"/>
          </a:p>
        </p:txBody>
      </p:sp>
      <p:pic>
        <p:nvPicPr>
          <p:cNvPr id="4100" name="Picture 4">
            <a:extLst>
              <a:ext uri="{FF2B5EF4-FFF2-40B4-BE49-F238E27FC236}">
                <a16:creationId xmlns:a16="http://schemas.microsoft.com/office/drawing/2014/main" id="{897824E7-E468-8C03-5E04-6CE34250368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15352" y="1246909"/>
            <a:ext cx="9766058" cy="5108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8936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490332" y="2464420"/>
            <a:ext cx="8096776" cy="1494263"/>
          </a:xfrm>
          <a:custGeom>
            <a:avLst/>
            <a:gdLst>
              <a:gd name="connsiteX0" fmla="*/ 0 w 8096776"/>
              <a:gd name="connsiteY0" fmla="*/ 0 h 1494263"/>
              <a:gd name="connsiteX1" fmla="*/ 593764 w 8096776"/>
              <a:gd name="connsiteY1" fmla="*/ 0 h 1494263"/>
              <a:gd name="connsiteX2" fmla="*/ 1025592 w 8096776"/>
              <a:gd name="connsiteY2" fmla="*/ 0 h 1494263"/>
              <a:gd name="connsiteX3" fmla="*/ 1862258 w 8096776"/>
              <a:gd name="connsiteY3" fmla="*/ 0 h 1494263"/>
              <a:gd name="connsiteX4" fmla="*/ 2456022 w 8096776"/>
              <a:gd name="connsiteY4" fmla="*/ 0 h 1494263"/>
              <a:gd name="connsiteX5" fmla="*/ 3049786 w 8096776"/>
              <a:gd name="connsiteY5" fmla="*/ 0 h 1494263"/>
              <a:gd name="connsiteX6" fmla="*/ 3886452 w 8096776"/>
              <a:gd name="connsiteY6" fmla="*/ 0 h 1494263"/>
              <a:gd name="connsiteX7" fmla="*/ 4399248 w 8096776"/>
              <a:gd name="connsiteY7" fmla="*/ 0 h 1494263"/>
              <a:gd name="connsiteX8" fmla="*/ 5235915 w 8096776"/>
              <a:gd name="connsiteY8" fmla="*/ 0 h 1494263"/>
              <a:gd name="connsiteX9" fmla="*/ 6072582 w 8096776"/>
              <a:gd name="connsiteY9" fmla="*/ 0 h 1494263"/>
              <a:gd name="connsiteX10" fmla="*/ 6747313 w 8096776"/>
              <a:gd name="connsiteY10" fmla="*/ 0 h 1494263"/>
              <a:gd name="connsiteX11" fmla="*/ 8096776 w 8096776"/>
              <a:gd name="connsiteY11" fmla="*/ 0 h 1494263"/>
              <a:gd name="connsiteX12" fmla="*/ 8096776 w 8096776"/>
              <a:gd name="connsiteY12" fmla="*/ 483145 h 1494263"/>
              <a:gd name="connsiteX13" fmla="*/ 8096776 w 8096776"/>
              <a:gd name="connsiteY13" fmla="*/ 936405 h 1494263"/>
              <a:gd name="connsiteX14" fmla="*/ 8096776 w 8096776"/>
              <a:gd name="connsiteY14" fmla="*/ 1494263 h 1494263"/>
              <a:gd name="connsiteX15" fmla="*/ 7422045 w 8096776"/>
              <a:gd name="connsiteY15" fmla="*/ 1494263 h 1494263"/>
              <a:gd name="connsiteX16" fmla="*/ 6747313 w 8096776"/>
              <a:gd name="connsiteY16" fmla="*/ 1494263 h 1494263"/>
              <a:gd name="connsiteX17" fmla="*/ 5910646 w 8096776"/>
              <a:gd name="connsiteY17" fmla="*/ 1494263 h 1494263"/>
              <a:gd name="connsiteX18" fmla="*/ 5235915 w 8096776"/>
              <a:gd name="connsiteY18" fmla="*/ 1494263 h 1494263"/>
              <a:gd name="connsiteX19" fmla="*/ 4804087 w 8096776"/>
              <a:gd name="connsiteY19" fmla="*/ 1494263 h 1494263"/>
              <a:gd name="connsiteX20" fmla="*/ 4291291 w 8096776"/>
              <a:gd name="connsiteY20" fmla="*/ 1494263 h 1494263"/>
              <a:gd name="connsiteX21" fmla="*/ 3454624 w 8096776"/>
              <a:gd name="connsiteY21" fmla="*/ 1494263 h 1494263"/>
              <a:gd name="connsiteX22" fmla="*/ 2779893 w 8096776"/>
              <a:gd name="connsiteY22" fmla="*/ 1494263 h 1494263"/>
              <a:gd name="connsiteX23" fmla="*/ 2267097 w 8096776"/>
              <a:gd name="connsiteY23" fmla="*/ 1494263 h 1494263"/>
              <a:gd name="connsiteX24" fmla="*/ 1592366 w 8096776"/>
              <a:gd name="connsiteY24" fmla="*/ 1494263 h 1494263"/>
              <a:gd name="connsiteX25" fmla="*/ 1160538 w 8096776"/>
              <a:gd name="connsiteY25" fmla="*/ 1494263 h 1494263"/>
              <a:gd name="connsiteX26" fmla="*/ 728710 w 8096776"/>
              <a:gd name="connsiteY26" fmla="*/ 1494263 h 1494263"/>
              <a:gd name="connsiteX27" fmla="*/ 0 w 8096776"/>
              <a:gd name="connsiteY27" fmla="*/ 1494263 h 1494263"/>
              <a:gd name="connsiteX28" fmla="*/ 0 w 8096776"/>
              <a:gd name="connsiteY28" fmla="*/ 1026061 h 1494263"/>
              <a:gd name="connsiteX29" fmla="*/ 0 w 8096776"/>
              <a:gd name="connsiteY29" fmla="*/ 498088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9843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zh-CN" altLang="en-US" sz="3200" dirty="0"/>
              <a:t>视频目录大纲</a:t>
            </a:r>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p:txBody>
          <a:bodyPr anchor="t"/>
          <a:lstStyle/>
          <a:p>
            <a:pPr marL="457200" indent="-457200" algn="l">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硬件篇</a:t>
            </a:r>
            <a:endParaRPr lang="en-US" altLang="zh-CN" sz="2400" dirty="0"/>
          </a:p>
          <a:p>
            <a:pPr marL="457200" indent="-457200">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软件篇</a:t>
            </a:r>
            <a:endParaRPr lang="en-US" altLang="zh-CN" sz="2400" dirty="0"/>
          </a:p>
          <a:p>
            <a:pPr marL="457200" indent="-457200">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总结与趋势</a:t>
            </a:r>
            <a:endParaRPr lang="en-US" altLang="zh-CN" sz="2400" dirty="0"/>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77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Grace Blackwell NVLink72 </a:t>
            </a:r>
            <a:r>
              <a:rPr lang="zh-CN" altLang="en-US" sz="2400" dirty="0"/>
              <a:t>巨型芯片亮相</a:t>
            </a:r>
            <a:endParaRPr lang="en-US" altLang="zh-CN" sz="2400" dirty="0"/>
          </a:p>
        </p:txBody>
      </p:sp>
      <p:pic>
        <p:nvPicPr>
          <p:cNvPr id="2052" name="Picture 4" descr="NVIDIA, an artificial intelligence (AI) semiconductor company, has  announced its ambition to dominat.. - MK">
            <a:extLst>
              <a:ext uri="{FF2B5EF4-FFF2-40B4-BE49-F238E27FC236}">
                <a16:creationId xmlns:a16="http://schemas.microsoft.com/office/drawing/2014/main" id="{05CB0D8B-B4BD-44E7-6B99-163B93B5B0B3}"/>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58814" y="1949849"/>
            <a:ext cx="9679133" cy="440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440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490332" y="3612995"/>
            <a:ext cx="8096776" cy="1494263"/>
          </a:xfrm>
          <a:custGeom>
            <a:avLst/>
            <a:gdLst>
              <a:gd name="connsiteX0" fmla="*/ 0 w 8096776"/>
              <a:gd name="connsiteY0" fmla="*/ 0 h 1494263"/>
              <a:gd name="connsiteX1" fmla="*/ 593764 w 8096776"/>
              <a:gd name="connsiteY1" fmla="*/ 0 h 1494263"/>
              <a:gd name="connsiteX2" fmla="*/ 1025592 w 8096776"/>
              <a:gd name="connsiteY2" fmla="*/ 0 h 1494263"/>
              <a:gd name="connsiteX3" fmla="*/ 1862258 w 8096776"/>
              <a:gd name="connsiteY3" fmla="*/ 0 h 1494263"/>
              <a:gd name="connsiteX4" fmla="*/ 2456022 w 8096776"/>
              <a:gd name="connsiteY4" fmla="*/ 0 h 1494263"/>
              <a:gd name="connsiteX5" fmla="*/ 3049786 w 8096776"/>
              <a:gd name="connsiteY5" fmla="*/ 0 h 1494263"/>
              <a:gd name="connsiteX6" fmla="*/ 3886452 w 8096776"/>
              <a:gd name="connsiteY6" fmla="*/ 0 h 1494263"/>
              <a:gd name="connsiteX7" fmla="*/ 4399248 w 8096776"/>
              <a:gd name="connsiteY7" fmla="*/ 0 h 1494263"/>
              <a:gd name="connsiteX8" fmla="*/ 5235915 w 8096776"/>
              <a:gd name="connsiteY8" fmla="*/ 0 h 1494263"/>
              <a:gd name="connsiteX9" fmla="*/ 6072582 w 8096776"/>
              <a:gd name="connsiteY9" fmla="*/ 0 h 1494263"/>
              <a:gd name="connsiteX10" fmla="*/ 6747313 w 8096776"/>
              <a:gd name="connsiteY10" fmla="*/ 0 h 1494263"/>
              <a:gd name="connsiteX11" fmla="*/ 8096776 w 8096776"/>
              <a:gd name="connsiteY11" fmla="*/ 0 h 1494263"/>
              <a:gd name="connsiteX12" fmla="*/ 8096776 w 8096776"/>
              <a:gd name="connsiteY12" fmla="*/ 483145 h 1494263"/>
              <a:gd name="connsiteX13" fmla="*/ 8096776 w 8096776"/>
              <a:gd name="connsiteY13" fmla="*/ 936405 h 1494263"/>
              <a:gd name="connsiteX14" fmla="*/ 8096776 w 8096776"/>
              <a:gd name="connsiteY14" fmla="*/ 1494263 h 1494263"/>
              <a:gd name="connsiteX15" fmla="*/ 7422045 w 8096776"/>
              <a:gd name="connsiteY15" fmla="*/ 1494263 h 1494263"/>
              <a:gd name="connsiteX16" fmla="*/ 6747313 w 8096776"/>
              <a:gd name="connsiteY16" fmla="*/ 1494263 h 1494263"/>
              <a:gd name="connsiteX17" fmla="*/ 5910646 w 8096776"/>
              <a:gd name="connsiteY17" fmla="*/ 1494263 h 1494263"/>
              <a:gd name="connsiteX18" fmla="*/ 5235915 w 8096776"/>
              <a:gd name="connsiteY18" fmla="*/ 1494263 h 1494263"/>
              <a:gd name="connsiteX19" fmla="*/ 4804087 w 8096776"/>
              <a:gd name="connsiteY19" fmla="*/ 1494263 h 1494263"/>
              <a:gd name="connsiteX20" fmla="*/ 4291291 w 8096776"/>
              <a:gd name="connsiteY20" fmla="*/ 1494263 h 1494263"/>
              <a:gd name="connsiteX21" fmla="*/ 3454624 w 8096776"/>
              <a:gd name="connsiteY21" fmla="*/ 1494263 h 1494263"/>
              <a:gd name="connsiteX22" fmla="*/ 2779893 w 8096776"/>
              <a:gd name="connsiteY22" fmla="*/ 1494263 h 1494263"/>
              <a:gd name="connsiteX23" fmla="*/ 2267097 w 8096776"/>
              <a:gd name="connsiteY23" fmla="*/ 1494263 h 1494263"/>
              <a:gd name="connsiteX24" fmla="*/ 1592366 w 8096776"/>
              <a:gd name="connsiteY24" fmla="*/ 1494263 h 1494263"/>
              <a:gd name="connsiteX25" fmla="*/ 1160538 w 8096776"/>
              <a:gd name="connsiteY25" fmla="*/ 1494263 h 1494263"/>
              <a:gd name="connsiteX26" fmla="*/ 728710 w 8096776"/>
              <a:gd name="connsiteY26" fmla="*/ 1494263 h 1494263"/>
              <a:gd name="connsiteX27" fmla="*/ 0 w 8096776"/>
              <a:gd name="connsiteY27" fmla="*/ 1494263 h 1494263"/>
              <a:gd name="connsiteX28" fmla="*/ 0 w 8096776"/>
              <a:gd name="connsiteY28" fmla="*/ 1026061 h 1494263"/>
              <a:gd name="connsiteX29" fmla="*/ 0 w 8096776"/>
              <a:gd name="connsiteY29" fmla="*/ 498088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130908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AI </a:t>
            </a:r>
            <a:r>
              <a:rPr lang="zh-CN" altLang="en-US" sz="2400" dirty="0"/>
              <a:t>超级计算机 </a:t>
            </a:r>
            <a:r>
              <a:rPr lang="en" altLang="zh-CN" sz="2400" dirty="0"/>
              <a:t>Project DIGITS </a:t>
            </a:r>
            <a:r>
              <a:rPr lang="zh-CN" altLang="en-US" sz="2400" dirty="0"/>
              <a:t>发布</a:t>
            </a:r>
          </a:p>
        </p:txBody>
      </p:sp>
      <p:pic>
        <p:nvPicPr>
          <p:cNvPr id="12290" name="Picture 2" descr="Everything You Want To Know About Nvidia Project Digits AI Supercomputer">
            <a:extLst>
              <a:ext uri="{FF2B5EF4-FFF2-40B4-BE49-F238E27FC236}">
                <a16:creationId xmlns:a16="http://schemas.microsoft.com/office/drawing/2014/main" id="{FA1E1CBB-8DB9-39E7-6B1C-970599A46AAF}"/>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712359" y="1932735"/>
            <a:ext cx="8772043" cy="45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915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3" name="图片 2">
            <a:extLst>
              <a:ext uri="{FF2B5EF4-FFF2-40B4-BE49-F238E27FC236}">
                <a16:creationId xmlns:a16="http://schemas.microsoft.com/office/drawing/2014/main" id="{BBCB2167-158B-3B4E-A02D-B0253BFCCCC9}"/>
              </a:ext>
            </a:extLst>
          </p:cNvPr>
          <p:cNvPicPr>
            <a:picLocks noChangeAspect="1"/>
          </p:cNvPicPr>
          <p:nvPr/>
        </p:nvPicPr>
        <p:blipFill>
          <a:blip r:embed="rId2"/>
          <a:stretch>
            <a:fillRect/>
          </a:stretch>
        </p:blipFill>
        <p:spPr>
          <a:xfrm>
            <a:off x="221110" y="1395863"/>
            <a:ext cx="11754541" cy="4939348"/>
          </a:xfrm>
          <a:prstGeom prst="rect">
            <a:avLst/>
          </a:prstGeom>
        </p:spPr>
      </p:pic>
      <p:sp>
        <p:nvSpPr>
          <p:cNvPr id="5" name="矩形 4">
            <a:extLst>
              <a:ext uri="{FF2B5EF4-FFF2-40B4-BE49-F238E27FC236}">
                <a16:creationId xmlns:a16="http://schemas.microsoft.com/office/drawing/2014/main" id="{0BF4E5C5-D189-AAE9-D2D0-FA8D98B2BA92}"/>
              </a:ext>
            </a:extLst>
          </p:cNvPr>
          <p:cNvSpPr/>
          <p:nvPr/>
        </p:nvSpPr>
        <p:spPr>
          <a:xfrm>
            <a:off x="3769111" y="4895387"/>
            <a:ext cx="8096776" cy="1494263"/>
          </a:xfrm>
          <a:custGeom>
            <a:avLst/>
            <a:gdLst>
              <a:gd name="connsiteX0" fmla="*/ 0 w 8096776"/>
              <a:gd name="connsiteY0" fmla="*/ 0 h 1494263"/>
              <a:gd name="connsiteX1" fmla="*/ 593764 w 8096776"/>
              <a:gd name="connsiteY1" fmla="*/ 0 h 1494263"/>
              <a:gd name="connsiteX2" fmla="*/ 1025592 w 8096776"/>
              <a:gd name="connsiteY2" fmla="*/ 0 h 1494263"/>
              <a:gd name="connsiteX3" fmla="*/ 1862258 w 8096776"/>
              <a:gd name="connsiteY3" fmla="*/ 0 h 1494263"/>
              <a:gd name="connsiteX4" fmla="*/ 2456022 w 8096776"/>
              <a:gd name="connsiteY4" fmla="*/ 0 h 1494263"/>
              <a:gd name="connsiteX5" fmla="*/ 3049786 w 8096776"/>
              <a:gd name="connsiteY5" fmla="*/ 0 h 1494263"/>
              <a:gd name="connsiteX6" fmla="*/ 3886452 w 8096776"/>
              <a:gd name="connsiteY6" fmla="*/ 0 h 1494263"/>
              <a:gd name="connsiteX7" fmla="*/ 4399248 w 8096776"/>
              <a:gd name="connsiteY7" fmla="*/ 0 h 1494263"/>
              <a:gd name="connsiteX8" fmla="*/ 5235915 w 8096776"/>
              <a:gd name="connsiteY8" fmla="*/ 0 h 1494263"/>
              <a:gd name="connsiteX9" fmla="*/ 6072582 w 8096776"/>
              <a:gd name="connsiteY9" fmla="*/ 0 h 1494263"/>
              <a:gd name="connsiteX10" fmla="*/ 6747313 w 8096776"/>
              <a:gd name="connsiteY10" fmla="*/ 0 h 1494263"/>
              <a:gd name="connsiteX11" fmla="*/ 8096776 w 8096776"/>
              <a:gd name="connsiteY11" fmla="*/ 0 h 1494263"/>
              <a:gd name="connsiteX12" fmla="*/ 8096776 w 8096776"/>
              <a:gd name="connsiteY12" fmla="*/ 483145 h 1494263"/>
              <a:gd name="connsiteX13" fmla="*/ 8096776 w 8096776"/>
              <a:gd name="connsiteY13" fmla="*/ 936405 h 1494263"/>
              <a:gd name="connsiteX14" fmla="*/ 8096776 w 8096776"/>
              <a:gd name="connsiteY14" fmla="*/ 1494263 h 1494263"/>
              <a:gd name="connsiteX15" fmla="*/ 7422045 w 8096776"/>
              <a:gd name="connsiteY15" fmla="*/ 1494263 h 1494263"/>
              <a:gd name="connsiteX16" fmla="*/ 6747313 w 8096776"/>
              <a:gd name="connsiteY16" fmla="*/ 1494263 h 1494263"/>
              <a:gd name="connsiteX17" fmla="*/ 5910646 w 8096776"/>
              <a:gd name="connsiteY17" fmla="*/ 1494263 h 1494263"/>
              <a:gd name="connsiteX18" fmla="*/ 5235915 w 8096776"/>
              <a:gd name="connsiteY18" fmla="*/ 1494263 h 1494263"/>
              <a:gd name="connsiteX19" fmla="*/ 4804087 w 8096776"/>
              <a:gd name="connsiteY19" fmla="*/ 1494263 h 1494263"/>
              <a:gd name="connsiteX20" fmla="*/ 4291291 w 8096776"/>
              <a:gd name="connsiteY20" fmla="*/ 1494263 h 1494263"/>
              <a:gd name="connsiteX21" fmla="*/ 3454624 w 8096776"/>
              <a:gd name="connsiteY21" fmla="*/ 1494263 h 1494263"/>
              <a:gd name="connsiteX22" fmla="*/ 2779893 w 8096776"/>
              <a:gd name="connsiteY22" fmla="*/ 1494263 h 1494263"/>
              <a:gd name="connsiteX23" fmla="*/ 2267097 w 8096776"/>
              <a:gd name="connsiteY23" fmla="*/ 1494263 h 1494263"/>
              <a:gd name="connsiteX24" fmla="*/ 1592366 w 8096776"/>
              <a:gd name="connsiteY24" fmla="*/ 1494263 h 1494263"/>
              <a:gd name="connsiteX25" fmla="*/ 1160538 w 8096776"/>
              <a:gd name="connsiteY25" fmla="*/ 1494263 h 1494263"/>
              <a:gd name="connsiteX26" fmla="*/ 728710 w 8096776"/>
              <a:gd name="connsiteY26" fmla="*/ 1494263 h 1494263"/>
              <a:gd name="connsiteX27" fmla="*/ 0 w 8096776"/>
              <a:gd name="connsiteY27" fmla="*/ 1494263 h 1494263"/>
              <a:gd name="connsiteX28" fmla="*/ 0 w 8096776"/>
              <a:gd name="connsiteY28" fmla="*/ 1026061 h 1494263"/>
              <a:gd name="connsiteX29" fmla="*/ 0 w 8096776"/>
              <a:gd name="connsiteY29" fmla="*/ 498088 h 1494263"/>
              <a:gd name="connsiteX30" fmla="*/ 0 w 8096776"/>
              <a:gd name="connsiteY30" fmla="*/ 0 h 149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096776" h="1494263" extrusionOk="0">
                <a:moveTo>
                  <a:pt x="0" y="0"/>
                </a:moveTo>
                <a:cubicBezTo>
                  <a:pt x="243477" y="10880"/>
                  <a:pt x="330027" y="12189"/>
                  <a:pt x="593764" y="0"/>
                </a:cubicBezTo>
                <a:cubicBezTo>
                  <a:pt x="857501" y="-12189"/>
                  <a:pt x="896195" y="13749"/>
                  <a:pt x="1025592" y="0"/>
                </a:cubicBezTo>
                <a:cubicBezTo>
                  <a:pt x="1154989" y="-13749"/>
                  <a:pt x="1556447" y="-21041"/>
                  <a:pt x="1862258" y="0"/>
                </a:cubicBezTo>
                <a:cubicBezTo>
                  <a:pt x="2168069" y="21041"/>
                  <a:pt x="2290859" y="-27627"/>
                  <a:pt x="2456022" y="0"/>
                </a:cubicBezTo>
                <a:cubicBezTo>
                  <a:pt x="2621185" y="27627"/>
                  <a:pt x="2909987" y="-18933"/>
                  <a:pt x="3049786" y="0"/>
                </a:cubicBezTo>
                <a:cubicBezTo>
                  <a:pt x="3189585" y="18933"/>
                  <a:pt x="3607655" y="19024"/>
                  <a:pt x="3886452" y="0"/>
                </a:cubicBezTo>
                <a:cubicBezTo>
                  <a:pt x="4165249" y="-19024"/>
                  <a:pt x="4220077" y="15586"/>
                  <a:pt x="4399248" y="0"/>
                </a:cubicBezTo>
                <a:cubicBezTo>
                  <a:pt x="4578419" y="-15586"/>
                  <a:pt x="4888729" y="4716"/>
                  <a:pt x="5235915" y="0"/>
                </a:cubicBezTo>
                <a:cubicBezTo>
                  <a:pt x="5583101" y="-4716"/>
                  <a:pt x="5703028" y="-3948"/>
                  <a:pt x="6072582" y="0"/>
                </a:cubicBezTo>
                <a:cubicBezTo>
                  <a:pt x="6442136" y="3948"/>
                  <a:pt x="6507673" y="-6572"/>
                  <a:pt x="6747313" y="0"/>
                </a:cubicBezTo>
                <a:cubicBezTo>
                  <a:pt x="6986953" y="6572"/>
                  <a:pt x="7485522" y="-8382"/>
                  <a:pt x="8096776" y="0"/>
                </a:cubicBezTo>
                <a:cubicBezTo>
                  <a:pt x="8076936" y="223495"/>
                  <a:pt x="8104302" y="305531"/>
                  <a:pt x="8096776" y="483145"/>
                </a:cubicBezTo>
                <a:cubicBezTo>
                  <a:pt x="8089250" y="660759"/>
                  <a:pt x="8084862" y="743969"/>
                  <a:pt x="8096776" y="936405"/>
                </a:cubicBezTo>
                <a:cubicBezTo>
                  <a:pt x="8108690" y="1128841"/>
                  <a:pt x="8099687" y="1293946"/>
                  <a:pt x="8096776" y="1494263"/>
                </a:cubicBezTo>
                <a:cubicBezTo>
                  <a:pt x="7909448" y="1469189"/>
                  <a:pt x="7666546" y="1482546"/>
                  <a:pt x="7422045" y="1494263"/>
                </a:cubicBezTo>
                <a:cubicBezTo>
                  <a:pt x="7177544" y="1505980"/>
                  <a:pt x="6988761" y="1498613"/>
                  <a:pt x="6747313" y="1494263"/>
                </a:cubicBezTo>
                <a:cubicBezTo>
                  <a:pt x="6505865" y="1489913"/>
                  <a:pt x="6259161" y="1499053"/>
                  <a:pt x="5910646" y="1494263"/>
                </a:cubicBezTo>
                <a:cubicBezTo>
                  <a:pt x="5562131" y="1489473"/>
                  <a:pt x="5471050" y="1527188"/>
                  <a:pt x="5235915" y="1494263"/>
                </a:cubicBezTo>
                <a:cubicBezTo>
                  <a:pt x="5000780" y="1461338"/>
                  <a:pt x="4930152" y="1498651"/>
                  <a:pt x="4804087" y="1494263"/>
                </a:cubicBezTo>
                <a:cubicBezTo>
                  <a:pt x="4678022" y="1489875"/>
                  <a:pt x="4427011" y="1516075"/>
                  <a:pt x="4291291" y="1494263"/>
                </a:cubicBezTo>
                <a:cubicBezTo>
                  <a:pt x="4155571" y="1472451"/>
                  <a:pt x="3836829" y="1510090"/>
                  <a:pt x="3454624" y="1494263"/>
                </a:cubicBezTo>
                <a:cubicBezTo>
                  <a:pt x="3072419" y="1478436"/>
                  <a:pt x="2953195" y="1504459"/>
                  <a:pt x="2779893" y="1494263"/>
                </a:cubicBezTo>
                <a:cubicBezTo>
                  <a:pt x="2606591" y="1484067"/>
                  <a:pt x="2505680" y="1477139"/>
                  <a:pt x="2267097" y="1494263"/>
                </a:cubicBezTo>
                <a:cubicBezTo>
                  <a:pt x="2028514" y="1511387"/>
                  <a:pt x="1786887" y="1510939"/>
                  <a:pt x="1592366" y="1494263"/>
                </a:cubicBezTo>
                <a:cubicBezTo>
                  <a:pt x="1397845" y="1477587"/>
                  <a:pt x="1266547" y="1506355"/>
                  <a:pt x="1160538" y="1494263"/>
                </a:cubicBezTo>
                <a:cubicBezTo>
                  <a:pt x="1054529" y="1482171"/>
                  <a:pt x="844929" y="1485342"/>
                  <a:pt x="728710" y="1494263"/>
                </a:cubicBezTo>
                <a:cubicBezTo>
                  <a:pt x="612491" y="1503184"/>
                  <a:pt x="315598" y="1522102"/>
                  <a:pt x="0" y="1494263"/>
                </a:cubicBezTo>
                <a:cubicBezTo>
                  <a:pt x="6595" y="1272291"/>
                  <a:pt x="6030" y="1163724"/>
                  <a:pt x="0" y="1026061"/>
                </a:cubicBezTo>
                <a:cubicBezTo>
                  <a:pt x="-6030" y="888398"/>
                  <a:pt x="12915" y="724387"/>
                  <a:pt x="0" y="498088"/>
                </a:cubicBezTo>
                <a:cubicBezTo>
                  <a:pt x="-12915" y="271789"/>
                  <a:pt x="-22308" y="148898"/>
                  <a:pt x="0" y="0"/>
                </a:cubicBezTo>
                <a:close/>
              </a:path>
            </a:pathLst>
          </a:custGeom>
          <a:solidFill>
            <a:srgbClr val="66BA36">
              <a:alpha val="9804"/>
            </a:srgbClr>
          </a:solidFill>
          <a:ln w="38100">
            <a:solidFill>
              <a:srgbClr val="66BA36"/>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210950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7175304-3001-46DE-E6D1-0C03F53281FC}"/>
              </a:ext>
            </a:extLst>
          </p:cNvPr>
          <p:cNvSpPr>
            <a:spLocks noGrp="1"/>
          </p:cNvSpPr>
          <p:nvPr>
            <p:ph type="title"/>
          </p:nvPr>
        </p:nvSpPr>
        <p:spPr/>
        <p:txBody>
          <a:bodyPr/>
          <a:lstStyle/>
          <a:p>
            <a:r>
              <a:rPr lang="en-US" altLang="zh-CN" dirty="0"/>
              <a:t>NVIDIA</a:t>
            </a:r>
            <a:r>
              <a:rPr lang="zh-CN" altLang="en-US" dirty="0"/>
              <a:t> </a:t>
            </a:r>
            <a:r>
              <a:rPr lang="en-US" altLang="zh-CN" dirty="0"/>
              <a:t>CES</a:t>
            </a:r>
            <a:r>
              <a:rPr lang="zh-CN" altLang="en-US" dirty="0"/>
              <a:t> </a:t>
            </a:r>
            <a:r>
              <a:rPr lang="en-US" altLang="zh-CN" dirty="0"/>
              <a:t>2025</a:t>
            </a:r>
            <a:r>
              <a:rPr lang="zh-CN" altLang="en-US" dirty="0"/>
              <a:t> 总结</a:t>
            </a:r>
          </a:p>
        </p:txBody>
      </p:sp>
      <p:pic>
        <p:nvPicPr>
          <p:cNvPr id="11266" name="Picture 2" descr="NVIDIA Cosmos: Redefining Autonomous AI">
            <a:extLst>
              <a:ext uri="{FF2B5EF4-FFF2-40B4-BE49-F238E27FC236}">
                <a16:creationId xmlns:a16="http://schemas.microsoft.com/office/drawing/2014/main" id="{495DE58E-A9BE-336D-16A0-5642DA1D37C2}"/>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791736" y="1369361"/>
            <a:ext cx="10613290" cy="4843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708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en-US" altLang="zh-CN" dirty="0" err="1"/>
              <a:t>Github</a:t>
            </a:r>
            <a:r>
              <a:rPr lang="zh-CN" altLang="en-US" dirty="0"/>
              <a:t> 链接</a:t>
            </a:r>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r>
              <a:rPr lang="en" altLang="zh-CN" dirty="0">
                <a:hlinkClick r:id="rId2"/>
              </a:rPr>
              <a:t>https://github.com/NVIDIA/Cosmos/tree/main</a:t>
            </a:r>
            <a:endParaRPr lang="en" altLang="zh-CN" dirty="0"/>
          </a:p>
          <a:p>
            <a:r>
              <a:rPr lang="en" altLang="zh-CN" dirty="0">
                <a:hlinkClick r:id="rId3"/>
              </a:rPr>
              <a:t>https://github.com/orgs/NVIDIA/repositories?q=cosmos</a:t>
            </a:r>
            <a:endParaRPr lang="en" altLang="zh-CN" dirty="0"/>
          </a:p>
          <a:p>
            <a:endParaRPr lang="zh-CN" altLang="en-US"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硬件篇</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230663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sz="2400" dirty="0"/>
              <a:t>新一代 </a:t>
            </a:r>
            <a:r>
              <a:rPr lang="en" altLang="zh-CN" sz="2400" dirty="0"/>
              <a:t>GeForce RTX 50 </a:t>
            </a:r>
            <a:r>
              <a:rPr lang="zh-CN" altLang="en-US" sz="2400" dirty="0"/>
              <a:t>系列芯片重磅发布</a:t>
            </a:r>
            <a:endParaRPr lang="en-US" altLang="zh-CN" sz="2400" dirty="0"/>
          </a:p>
          <a:p>
            <a:pPr algn="just"/>
            <a:r>
              <a:rPr lang="en" altLang="zh-CN" sz="2400" dirty="0"/>
              <a:t>Grace Blackwell NVLink72 </a:t>
            </a:r>
            <a:r>
              <a:rPr lang="zh-CN" altLang="en-US" sz="2400" dirty="0"/>
              <a:t>巨型芯片亮相</a:t>
            </a:r>
            <a:endParaRPr lang="en-US" altLang="zh-CN" sz="2400" dirty="0"/>
          </a:p>
          <a:p>
            <a:pPr algn="just"/>
            <a:r>
              <a:rPr lang="en" altLang="zh-CN" sz="2400" dirty="0"/>
              <a:t>AI </a:t>
            </a:r>
            <a:r>
              <a:rPr lang="zh-CN" altLang="en-US" sz="2400" dirty="0"/>
              <a:t>超级计算机 </a:t>
            </a:r>
            <a:r>
              <a:rPr lang="en" altLang="zh-CN" sz="2400" dirty="0"/>
              <a:t>Project DIGITS </a:t>
            </a:r>
            <a:r>
              <a:rPr lang="zh-CN" altLang="en-US" sz="2400" dirty="0"/>
              <a:t>发布</a:t>
            </a:r>
            <a:endParaRPr lang="en-US" altLang="zh-CN" sz="2400" dirty="0"/>
          </a:p>
          <a:p>
            <a:pPr algn="just"/>
            <a:r>
              <a:rPr lang="zh-CN" altLang="en-US" sz="2400" dirty="0"/>
              <a:t>一颗 </a:t>
            </a:r>
            <a:r>
              <a:rPr lang="en" altLang="zh-CN" sz="2400" dirty="0"/>
              <a:t>Thor</a:t>
            </a:r>
            <a:r>
              <a:rPr lang="zh-CN" altLang="en-US" sz="2400" dirty="0"/>
              <a:t> 芯片同时支持智舱、智驾、车联网等功能</a:t>
            </a:r>
          </a:p>
        </p:txBody>
      </p:sp>
    </p:spTree>
    <p:extLst>
      <p:ext uri="{BB962C8B-B14F-4D97-AF65-F5344CB8AC3E}">
        <p14:creationId xmlns:p14="http://schemas.microsoft.com/office/powerpoint/2010/main" val="176739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sz="2400" dirty="0"/>
              <a:t>新一代 </a:t>
            </a:r>
            <a:r>
              <a:rPr lang="en" altLang="zh-CN" sz="2400" dirty="0"/>
              <a:t>GeForce RTX 50 </a:t>
            </a:r>
            <a:r>
              <a:rPr lang="zh-CN" altLang="en-US" sz="2400" dirty="0"/>
              <a:t>系列芯片重磅发布</a:t>
            </a:r>
            <a:endParaRPr lang="en-US" altLang="zh-CN" sz="2400" dirty="0"/>
          </a:p>
        </p:txBody>
      </p:sp>
      <p:pic>
        <p:nvPicPr>
          <p:cNvPr id="2050" name="Picture 2" descr="Nvidia เปิดตัว RTX 5090 การ์ดจอราคา 70,000 บาท เตรียมวางขายเดือนเมษายน |  Techsauce">
            <a:extLst>
              <a:ext uri="{FF2B5EF4-FFF2-40B4-BE49-F238E27FC236}">
                <a16:creationId xmlns:a16="http://schemas.microsoft.com/office/drawing/2014/main" id="{0A38E210-A66F-2BE7-139D-28473960433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8"/>
          <a:stretch/>
        </p:blipFill>
        <p:spPr bwMode="auto">
          <a:xfrm>
            <a:off x="1324490" y="1970012"/>
            <a:ext cx="9547781" cy="451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89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Grace Blackwell NVLink72 </a:t>
            </a:r>
            <a:r>
              <a:rPr lang="zh-CN" altLang="en-US" sz="2400" dirty="0"/>
              <a:t>巨型芯片亮相</a:t>
            </a:r>
            <a:endParaRPr lang="en-US" altLang="zh-CN" sz="2400" dirty="0"/>
          </a:p>
        </p:txBody>
      </p:sp>
      <p:pic>
        <p:nvPicPr>
          <p:cNvPr id="2052" name="Picture 4" descr="NVIDIA, an artificial intelligence (AI) semiconductor company, has  announced its ambition to dominat.. - MK">
            <a:extLst>
              <a:ext uri="{FF2B5EF4-FFF2-40B4-BE49-F238E27FC236}">
                <a16:creationId xmlns:a16="http://schemas.microsoft.com/office/drawing/2014/main" id="{05CB0D8B-B4BD-44E7-6B99-163B93B5B0B3}"/>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1258814" y="1949849"/>
            <a:ext cx="9679133" cy="440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75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AI </a:t>
            </a:r>
            <a:r>
              <a:rPr lang="zh-CN" altLang="en-US" sz="2400" dirty="0"/>
              <a:t>超级计算机 </a:t>
            </a:r>
            <a:r>
              <a:rPr lang="en" altLang="zh-CN" sz="2400" dirty="0"/>
              <a:t>Project DIGITS </a:t>
            </a:r>
            <a:r>
              <a:rPr lang="zh-CN" altLang="en-US" sz="2400" dirty="0"/>
              <a:t>发布</a:t>
            </a:r>
          </a:p>
        </p:txBody>
      </p:sp>
      <p:pic>
        <p:nvPicPr>
          <p:cNvPr id="4098" name="Picture 2" descr="NVIDIA Unveils &quot;Project DIGITS&quot; At CES 2025; AI Supercomputer Which Can  Power OpenAI's ChatGPT-4o At Your Fingertips">
            <a:extLst>
              <a:ext uri="{FF2B5EF4-FFF2-40B4-BE49-F238E27FC236}">
                <a16:creationId xmlns:a16="http://schemas.microsoft.com/office/drawing/2014/main" id="{C3D42C74-FA42-FB3B-15F8-B0CD820AF49C}"/>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r="-7"/>
          <a:stretch/>
        </p:blipFill>
        <p:spPr bwMode="auto">
          <a:xfrm>
            <a:off x="1415489" y="1994434"/>
            <a:ext cx="9365783" cy="44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15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385882E-37F0-20D6-CD5D-A2372ACA76E7}"/>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5" name="内容占位符 4">
            <a:extLst>
              <a:ext uri="{FF2B5EF4-FFF2-40B4-BE49-F238E27FC236}">
                <a16:creationId xmlns:a16="http://schemas.microsoft.com/office/drawing/2014/main" id="{F5FA6722-BBD3-3A18-9548-A4A83BB8A84C}"/>
              </a:ext>
            </a:extLst>
          </p:cNvPr>
          <p:cNvSpPr>
            <a:spLocks noGrp="1"/>
          </p:cNvSpPr>
          <p:nvPr>
            <p:ph sz="half" idx="1"/>
          </p:nvPr>
        </p:nvSpPr>
        <p:spPr/>
        <p:txBody>
          <a:bodyPr/>
          <a:lstStyle/>
          <a:p>
            <a:r>
              <a:rPr lang="zh-CN" altLang="en-US" sz="2000" dirty="0"/>
              <a:t>一颗 </a:t>
            </a:r>
            <a:r>
              <a:rPr lang="en" altLang="zh-CN" sz="2000" dirty="0"/>
              <a:t>Thor</a:t>
            </a:r>
            <a:r>
              <a:rPr lang="zh-CN" altLang="en-US" sz="2000" dirty="0"/>
              <a:t> 芯片同时支持智舱、智驾、车联网等功能</a:t>
            </a:r>
          </a:p>
        </p:txBody>
      </p:sp>
      <p:pic>
        <p:nvPicPr>
          <p:cNvPr id="5122" name="Picture 2" descr="Nvidia Cosmos - an AI platform to change the future of robots and cars -  wins Best of CES 2025 | ZDNET">
            <a:extLst>
              <a:ext uri="{FF2B5EF4-FFF2-40B4-BE49-F238E27FC236}">
                <a16:creationId xmlns:a16="http://schemas.microsoft.com/office/drawing/2014/main" id="{11C16E35-0DE0-B583-3E08-10E11F458C0C}"/>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530849" y="2087154"/>
            <a:ext cx="9135064" cy="440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26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软件篇</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2909836137"/>
      </p:ext>
    </p:extLst>
  </p:cSld>
  <p:clrMapOvr>
    <a:masterClrMapping/>
  </p:clrMapOvr>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29147</TotalTime>
  <Words>535</Words>
  <Application>Microsoft Macintosh PowerPoint</Application>
  <PresentationFormat>自定义</PresentationFormat>
  <Paragraphs>61</Paragraphs>
  <Slides>26</Slides>
  <Notes>4</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26</vt:i4>
      </vt:variant>
    </vt:vector>
  </HeadingPairs>
  <TitlesOfParts>
    <vt:vector size="41" baseType="lpstr">
      <vt:lpstr>Microsoft YaHei</vt:lpstr>
      <vt:lpstr>Microsoft YaHei</vt:lpstr>
      <vt:lpstr>ACGN-MiaoGB-Flash</vt:lpstr>
      <vt:lpstr>PingFang SC Semibold</vt:lpstr>
      <vt:lpstr>Arial</vt:lpstr>
      <vt:lpstr>Calibri</vt:lpstr>
      <vt:lpstr>Futura Medium</vt:lpstr>
      <vt:lpstr>Gill Sans MT</vt:lpstr>
      <vt:lpstr>Lexend</vt:lpstr>
      <vt:lpstr>Wingdings</vt:lpstr>
      <vt:lpstr>封面页_图片版 </vt:lpstr>
      <vt:lpstr>1_内容Copytext </vt:lpstr>
      <vt:lpstr>code01</vt:lpstr>
      <vt:lpstr>1_code01</vt:lpstr>
      <vt:lpstr>结束页</vt:lpstr>
      <vt:lpstr>PowerPoint 演示文稿</vt:lpstr>
      <vt:lpstr>视频目录大纲</vt:lpstr>
      <vt:lpstr>PowerPoint 演示文稿</vt:lpstr>
      <vt:lpstr>NVIDIA CES 2025 主题演讲与技术亮点：硬件篇</vt:lpstr>
      <vt:lpstr>NVIDIA CES 2025 主题演讲与技术亮点：硬件篇</vt:lpstr>
      <vt:lpstr>NVIDIA CES 2025 主题演讲与技术亮点：硬件篇</vt:lpstr>
      <vt:lpstr>NVIDIA CES 2025 主题演讲与技术亮点：硬件篇</vt:lpstr>
      <vt:lpstr>NVIDIA CES 2025 主题演讲与技术亮点：硬件篇</vt:lpstr>
      <vt:lpstr>PowerPoint 演示文稿</vt:lpstr>
      <vt:lpstr>NVIDIA CES 2025 主题演讲与技术亮点：软件篇</vt:lpstr>
      <vt:lpstr>NVIDIA CES 2025 主题演讲与技术亮点：软件篇</vt:lpstr>
      <vt:lpstr>NVIDIA CES 2025 主题演讲与技术亮点：软件篇</vt:lpstr>
      <vt:lpstr>PowerPoint 演示文稿</vt:lpstr>
      <vt:lpstr>NVIDIA CES 2025 主题演讲与技术亮点</vt:lpstr>
      <vt:lpstr>NVIDIA CES 2025 总结</vt:lpstr>
      <vt:lpstr>Scaling Law 失效了</vt:lpstr>
      <vt:lpstr>Scaling Law 失效了</vt:lpstr>
      <vt:lpstr>From ONE TO THREE Scaling Laws</vt:lpstr>
      <vt:lpstr>NVIDIA CES 2025 总结</vt:lpstr>
      <vt:lpstr>NVIDIA CES 2025 主题演讲与技术亮点：硬件篇</vt:lpstr>
      <vt:lpstr>NVIDIA CES 2025 总结</vt:lpstr>
      <vt:lpstr>NVIDIA CES 2025 主题演讲与技术亮点：硬件篇</vt:lpstr>
      <vt:lpstr>NVIDIA CES 2025 总结</vt:lpstr>
      <vt:lpstr>NVIDIA CES 2025 总结</vt:lpstr>
      <vt:lpstr>PowerPoint 演示文稿</vt:lpstr>
      <vt:lpstr>Github 链接</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9497</cp:revision>
  <cp:lastPrinted>2023-09-08T09:14:01Z</cp:lastPrinted>
  <dcterms:created xsi:type="dcterms:W3CDTF">2020-08-28T08:44:19Z</dcterms:created>
  <dcterms:modified xsi:type="dcterms:W3CDTF">2025-01-14T04:47:55Z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