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1"/>
  </p:notesMasterIdLst>
  <p:handoutMasterIdLst>
    <p:handoutMasterId r:id="rId22"/>
  </p:handoutMasterIdLst>
  <p:sldIdLst>
    <p:sldId id="603" r:id="rId6"/>
    <p:sldId id="2417" r:id="rId7"/>
    <p:sldId id="2463" r:id="rId8"/>
    <p:sldId id="2523" r:id="rId9"/>
    <p:sldId id="2524" r:id="rId10"/>
    <p:sldId id="2525" r:id="rId11"/>
    <p:sldId id="2526" r:id="rId12"/>
    <p:sldId id="2527" r:id="rId13"/>
    <p:sldId id="2528" r:id="rId14"/>
    <p:sldId id="2529" r:id="rId15"/>
    <p:sldId id="2490" r:id="rId16"/>
    <p:sldId id="2521" r:id="rId17"/>
    <p:sldId id="2519" r:id="rId18"/>
    <p:sldId id="582" r:id="rId19"/>
    <p:sldId id="2419" r:id="rId20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BA36"/>
    <a:srgbClr val="1D1D1A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3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03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281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70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6688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80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076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470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07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p.weixin.qq.com/s/8Y281VYaLu5jHoAvQVvVJg" TargetMode="External"/><Relationship Id="rId13" Type="http://schemas.openxmlformats.org/officeDocument/2006/relationships/hyperlink" Target="https://github.com/chenzomi12/AIInfra" TargetMode="External"/><Relationship Id="rId3" Type="http://schemas.openxmlformats.org/officeDocument/2006/relationships/hyperlink" Target="https://www.zhihu.com/tardis/zm/art/677638939?source_id=1003" TargetMode="External"/><Relationship Id="rId7" Type="http://schemas.openxmlformats.org/officeDocument/2006/relationships/hyperlink" Target="https://mp.weixin.qq.com/s/ZXjwnO103e-wXJGmmKi-Pw" TargetMode="External"/><Relationship Id="rId12" Type="http://schemas.openxmlformats.org/officeDocument/2006/relationships/hyperlink" Target="https://my.oschina.net/IDP/blog/16513157" TargetMode="External"/><Relationship Id="rId2" Type="http://schemas.openxmlformats.org/officeDocument/2006/relationships/hyperlink" Target="https://mp.weixin.qq.com/s/6kzCMsJuavkZPG0YCKge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p.weixin.qq.com/s/x39hqf8xn1cUlnxEIM0_ww" TargetMode="External"/><Relationship Id="rId11" Type="http://schemas.openxmlformats.org/officeDocument/2006/relationships/hyperlink" Target="https://www.zair.top/post/mixture-of-experts/" TargetMode="External"/><Relationship Id="rId5" Type="http://schemas.openxmlformats.org/officeDocument/2006/relationships/hyperlink" Target="https://mp.weixin.qq.com/s/mOrAYo3qEACjSwcRPG7fWw" TargetMode="External"/><Relationship Id="rId10" Type="http://schemas.openxmlformats.org/officeDocument/2006/relationships/hyperlink" Target="https://developer.nvidia.com/zh-cn/blog/applying-mixture-of-experts-in-llm-architectures/" TargetMode="External"/><Relationship Id="rId4" Type="http://schemas.openxmlformats.org/officeDocument/2006/relationships/hyperlink" Target="https://huggingface.co/blog/zh/moe" TargetMode="External"/><Relationship Id="rId9" Type="http://schemas.openxmlformats.org/officeDocument/2006/relationships/hyperlink" Target="https://blog.csdn.net/weixin_43013480/article/details/139301000" TargetMode="External"/><Relationship Id="rId14" Type="http://schemas.openxmlformats.org/officeDocument/2006/relationships/hyperlink" Target="https://pan.quark.cn/s/74fb24be8ef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4DDF52-5D54-A1D6-0C1F-93BDD614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MoE</a:t>
            </a:r>
            <a:r>
              <a:rPr lang="zh-CN" altLang="en-US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 核心原理</a:t>
            </a:r>
            <a:endParaRPr lang="en-US" altLang="zh-CN" sz="8800" dirty="0">
              <a:solidFill>
                <a:schemeClr val="tx2"/>
              </a:solidFill>
              <a:latin typeface="Lexend" pitchFamily="2" charset="0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可视化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78949" y="1046095"/>
            <a:ext cx="263886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07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488691" y="2990247"/>
            <a:ext cx="11219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8000" b="1" dirty="0">
                <a:solidFill>
                  <a:schemeClr val="bg1"/>
                </a:solidFill>
                <a:latin typeface="Lexend" pitchFamily="2" charset="0"/>
              </a:rPr>
              <a:t>Expert Capacity</a:t>
            </a:r>
            <a:r>
              <a:rPr lang="zh-CN" altLang="en-US" sz="8000" b="1" dirty="0">
                <a:solidFill>
                  <a:schemeClr val="bg1"/>
                </a:solidFill>
                <a:latin typeface="Lexend" pitchFamily="2" charset="0"/>
              </a:rPr>
              <a:t>：</a:t>
            </a:r>
            <a:endParaRPr lang="en-US" altLang="zh-CN" sz="8000" b="1" dirty="0">
              <a:solidFill>
                <a:schemeClr val="bg1"/>
              </a:solidFill>
              <a:latin typeface="Lexend" pitchFamily="2" charset="0"/>
            </a:endParaRPr>
          </a:p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Lexend" pitchFamily="2" charset="0"/>
              </a:rPr>
              <a:t>专家容量</a:t>
            </a:r>
            <a:endParaRPr lang="en-US" altLang="zh-CN" sz="8000" b="1" dirty="0">
              <a:solidFill>
                <a:schemeClr val="bg1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1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基本介绍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dirty="0"/>
              <a:t>但是相比其他工作，</a:t>
            </a:r>
            <a:r>
              <a:rPr lang="en" altLang="zh-CN" sz="1800" dirty="0"/>
              <a:t>Switch Transformer</a:t>
            </a:r>
            <a:r>
              <a:rPr lang="zh-CN" altLang="en-US" sz="1800" dirty="0"/>
              <a:t>给出了一个更为具体的描述，那就是模型参数量可以是一个独立于总计算量的，单独的缩放轴。也就是说，在改变参数量的同时，（几乎）不改变训练和推理的计算量，就可以带来效果的提升。因此</a:t>
            </a:r>
            <a:r>
              <a:rPr lang="en" altLang="zh-CN" sz="1800" dirty="0"/>
              <a:t>Switch Transformer</a:t>
            </a:r>
            <a:r>
              <a:rPr lang="zh-CN" altLang="en-US" sz="1800" dirty="0"/>
              <a:t>关注在“同样的</a:t>
            </a:r>
            <a:r>
              <a:rPr lang="en" altLang="zh-CN" sz="1800" dirty="0"/>
              <a:t>FLOPS/token</a:t>
            </a:r>
            <a:r>
              <a:rPr lang="zh-CN" altLang="en-US" sz="1800" dirty="0"/>
              <a:t>的计算量”下，如何扩大模型，提升效果。</a:t>
            </a:r>
            <a:r>
              <a:rPr lang="en" altLang="zh-CN" sz="1800" dirty="0"/>
              <a:t>Switch Transformer</a:t>
            </a:r>
            <a:r>
              <a:rPr lang="zh-CN" altLang="en-US" sz="1800" dirty="0"/>
              <a:t>所做的工作还是比较多的，包括：</a:t>
            </a:r>
          </a:p>
          <a:p>
            <a:endParaRPr lang="en-US" altLang="zh-CN" sz="1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/>
              <a:t>模型结构简化：简化了</a:t>
            </a:r>
            <a:r>
              <a:rPr lang="en" altLang="zh-CN" sz="1800" dirty="0"/>
              <a:t>Transformer</a:t>
            </a:r>
            <a:r>
              <a:rPr lang="zh-CN" altLang="en-US" sz="1800" dirty="0"/>
              <a:t>上的</a:t>
            </a:r>
            <a:r>
              <a:rPr lang="en" altLang="zh-CN" sz="1800" dirty="0"/>
              <a:t>MoE</a:t>
            </a:r>
            <a:r>
              <a:rPr lang="zh-CN" altLang="en-US" sz="1800" dirty="0"/>
              <a:t>架构，提出</a:t>
            </a:r>
            <a:r>
              <a:rPr lang="en" altLang="zh-CN" sz="1800" dirty="0"/>
              <a:t>Switch Transformer</a:t>
            </a:r>
            <a:r>
              <a:rPr lang="zh-CN" altLang="en-US" sz="1800" dirty="0"/>
              <a:t>架构。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CN" sz="1800" dirty="0"/>
              <a:t>MoE to dense</a:t>
            </a:r>
            <a:r>
              <a:rPr lang="zh-CN" altLang="en" sz="1800" dirty="0"/>
              <a:t>：</a:t>
            </a:r>
            <a:r>
              <a:rPr lang="zh-CN" altLang="en-US" sz="1800" dirty="0"/>
              <a:t>把训出来的效果较好的</a:t>
            </a:r>
            <a:r>
              <a:rPr lang="en" altLang="zh-CN" sz="1800" dirty="0"/>
              <a:t>MoE</a:t>
            </a:r>
            <a:r>
              <a:rPr lang="zh-CN" altLang="en-US" sz="1800" dirty="0"/>
              <a:t>模型蒸馏到</a:t>
            </a:r>
            <a:r>
              <a:rPr lang="en" altLang="zh-CN" sz="1800" dirty="0"/>
              <a:t>dense</a:t>
            </a:r>
            <a:r>
              <a:rPr lang="zh-CN" altLang="en-US" sz="1800" dirty="0"/>
              <a:t>模型，在压缩</a:t>
            </a:r>
            <a:r>
              <a:rPr lang="en" altLang="zh-CN" sz="1800" dirty="0"/>
              <a:t>MoE</a:t>
            </a:r>
            <a:r>
              <a:rPr lang="zh-CN" altLang="en-US" sz="1800" dirty="0"/>
              <a:t>模型</a:t>
            </a:r>
            <a:r>
              <a:rPr lang="en-US" altLang="zh-CN" sz="1800" dirty="0"/>
              <a:t>99%</a:t>
            </a:r>
            <a:r>
              <a:rPr lang="zh-CN" altLang="en-US" sz="1800" dirty="0"/>
              <a:t>的参数的情况下，效果还是比直接训练</a:t>
            </a:r>
            <a:r>
              <a:rPr lang="en" altLang="zh-CN" sz="1800" dirty="0"/>
              <a:t>dense</a:t>
            </a:r>
            <a:r>
              <a:rPr lang="zh-CN" altLang="en-US" sz="1800" dirty="0"/>
              <a:t>模型好。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71498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6006017" y="1046095"/>
            <a:ext cx="18473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488691" y="2990247"/>
            <a:ext cx="11219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" sz="8000" b="1" dirty="0">
                <a:solidFill>
                  <a:schemeClr val="bg1"/>
                </a:solidFill>
                <a:latin typeface="Lexend" pitchFamily="2" charset="0"/>
              </a:rPr>
              <a:t>总结</a:t>
            </a:r>
            <a:r>
              <a:rPr lang="zh-CN" altLang="en-US" sz="8000" b="1" dirty="0">
                <a:solidFill>
                  <a:schemeClr val="bg1"/>
                </a:solidFill>
                <a:latin typeface="Lexend" pitchFamily="2" charset="0"/>
              </a:rPr>
              <a:t>与思考</a:t>
            </a:r>
            <a:endParaRPr lang="en-US" altLang="zh-CN" sz="80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175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0696C-7CA4-77BB-80D5-CFF33344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Switch Transformers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5EFE2-9765-07B6-AD4E-3143BB463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Google</a:t>
            </a:r>
            <a:r>
              <a:rPr lang="zh-CN" altLang="en-US" dirty="0"/>
              <a:t>，</a:t>
            </a:r>
            <a:r>
              <a:rPr lang="en-US" altLang="zh-CN" dirty="0"/>
              <a:t> 2021</a:t>
            </a:r>
            <a:r>
              <a:rPr lang="zh-CN" altLang="en-US" dirty="0"/>
              <a:t> 年 </a:t>
            </a:r>
            <a:r>
              <a:rPr lang="en-US" altLang="zh-CN" dirty="0"/>
              <a:t>1</a:t>
            </a:r>
            <a:r>
              <a:rPr lang="zh-CN" altLang="en-US" dirty="0"/>
              <a:t> 月</a:t>
            </a:r>
            <a:r>
              <a:rPr lang="en-US" altLang="zh-CN" dirty="0"/>
              <a:t>《</a:t>
            </a:r>
            <a:r>
              <a:rPr lang="en" altLang="zh-CN" dirty="0"/>
              <a:t>Switch Transformers: Scaling to Trillion Parameter Models with Simple and Efficient Sparsity》 </a:t>
            </a:r>
            <a:r>
              <a:rPr lang="zh-CN" altLang="en" dirty="0"/>
              <a:t>，</a:t>
            </a:r>
            <a:r>
              <a:rPr lang="en" altLang="zh-CN" dirty="0"/>
              <a:t>T5</a:t>
            </a:r>
            <a:r>
              <a:rPr lang="zh-CN" altLang="en" dirty="0"/>
              <a:t>（</a:t>
            </a:r>
            <a:r>
              <a:rPr lang="en" altLang="zh-CN" dirty="0"/>
              <a:t>encoder-decoder</a:t>
            </a:r>
            <a:r>
              <a:rPr lang="zh-CN" altLang="en-US" dirty="0"/>
              <a:t>）基础上，简化 </a:t>
            </a:r>
            <a:r>
              <a:rPr lang="en" altLang="zh-CN" dirty="0"/>
              <a:t>routing</a:t>
            </a:r>
            <a:r>
              <a:rPr lang="zh-CN" altLang="en-US" dirty="0"/>
              <a:t> 策略，实现 </a:t>
            </a:r>
            <a:r>
              <a:rPr lang="en-US" altLang="zh-CN" dirty="0"/>
              <a:t>1.6</a:t>
            </a:r>
            <a:r>
              <a:rPr lang="en" altLang="zh-CN" dirty="0"/>
              <a:t>T</a:t>
            </a:r>
            <a:r>
              <a:rPr lang="zh-CN" altLang="en-US" dirty="0"/>
              <a:t> 参数量 </a:t>
            </a:r>
            <a:r>
              <a:rPr lang="en" altLang="zh-CN" dirty="0"/>
              <a:t>switch transformer</a:t>
            </a:r>
            <a:r>
              <a:rPr lang="zh-CN" altLang="en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特点：</a:t>
            </a:r>
          </a:p>
          <a:p>
            <a:pPr lvl="1"/>
            <a:r>
              <a:rPr lang="zh-CN" altLang="en-US" dirty="0"/>
              <a:t>提出了</a:t>
            </a:r>
            <a:r>
              <a:rPr lang="en" altLang="zh-CN" dirty="0"/>
              <a:t>Switch Transformer</a:t>
            </a:r>
            <a:r>
              <a:rPr lang="zh-CN" altLang="en-US" dirty="0"/>
              <a:t>架构，简化了</a:t>
            </a:r>
            <a:r>
              <a:rPr lang="en" altLang="zh-CN" dirty="0"/>
              <a:t>MoE</a:t>
            </a:r>
            <a:r>
              <a:rPr lang="zh-CN" altLang="en-US" dirty="0"/>
              <a:t>的路由机制，仅选择单个</a:t>
            </a:r>
            <a:r>
              <a:rPr lang="en" altLang="zh-CN" dirty="0"/>
              <a:t> Expert </a:t>
            </a:r>
            <a:r>
              <a:rPr lang="zh-CN" altLang="en-US" dirty="0"/>
              <a:t>进行激活。</a:t>
            </a:r>
          </a:p>
          <a:p>
            <a:pPr lvl="1"/>
            <a:r>
              <a:rPr lang="zh-CN" altLang="en-US" dirty="0"/>
              <a:t>通过 稀疏门控机制 和 </a:t>
            </a:r>
            <a:r>
              <a:rPr lang="en" altLang="zh-CN" dirty="0"/>
              <a:t> Expert </a:t>
            </a:r>
            <a:r>
              <a:rPr lang="zh-CN" altLang="en-US" dirty="0"/>
              <a:t>容量限制，优化计算效率和负载均衡，实现万亿参数级模型规模扩展。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5174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https://mp.weixin.qq.com/s/6kzCMsJuavkZPG0YCKgeig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https://www.zhihu.com/tardis/zm/art/677638939?source_id=1003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https://huggingface.co/blog/zh/moe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https://mp.weixin.qq.com/s/mOrAYo3qEACjSwcRPG7fWw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6"/>
              </a:rPr>
              <a:t>https://mp.weixin.qq.com/s/x39hqf8xn1cUlnxEIM0_ww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7"/>
              </a:rPr>
              <a:t>https://mp.weixin.qq.com/s/ZXjwnO103e-wXJGmmKi-Pw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8"/>
              </a:rPr>
              <a:t>https://mp.weixin.qq.com/s/8Y281VYaLu5jHoAvQVvVJg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9"/>
              </a:rPr>
              <a:t>https://blog.csdn.net/weixin_43013480/article/details/139301000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0"/>
              </a:rPr>
              <a:t>https://developer.nvidia.com/zh-cn/blog/applying-mixture-of-experts-in-llm-architectures/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1"/>
              </a:rPr>
              <a:t>https://www.zair.top/post/mixture-of-experts/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2"/>
              </a:rPr>
              <a:t>https://my.oschina.net/IDP/blog/16513157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：</a:t>
            </a:r>
            <a:r>
              <a:rPr lang="en" altLang="zh-CN" dirty="0">
                <a:hlinkClick r:id="rId13"/>
              </a:rPr>
              <a:t>https://github.com/chenzomi12/AIInfra</a:t>
            </a:r>
            <a:endParaRPr lang="en" altLang="zh-CN" dirty="0"/>
          </a:p>
          <a:p>
            <a:r>
              <a:rPr lang="zh-CN" altLang="en-US" dirty="0"/>
              <a:t>夸克链接：</a:t>
            </a:r>
            <a:r>
              <a:rPr lang="en" altLang="zh-CN" dirty="0">
                <a:hlinkClick r:id="rId14"/>
              </a:rPr>
              <a:t>https://pan.quark.cn/s/74fb24be8eff</a:t>
            </a:r>
            <a:endParaRPr lang="en" altLang="zh-CN" dirty="0"/>
          </a:p>
          <a:p>
            <a:pPr algn="l"/>
            <a:endParaRPr lang="en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" altLang="zh-CN" sz="2400" dirty="0"/>
              <a:t>Introduction</a:t>
            </a:r>
            <a:r>
              <a:rPr lang="zh-CN" altLang="en-US" sz="2400" dirty="0"/>
              <a:t>：</a:t>
            </a:r>
            <a:r>
              <a:rPr lang="en-US" altLang="zh-CN" sz="2400" dirty="0"/>
              <a:t>MOE</a:t>
            </a:r>
            <a:r>
              <a:rPr lang="zh-CN" altLang="en-US" sz="2400" dirty="0"/>
              <a:t> 基本原理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" altLang="zh-CN" sz="2400" dirty="0"/>
              <a:t>The Router</a:t>
            </a:r>
            <a:r>
              <a:rPr lang="zh-CN" altLang="en-US" sz="2400" dirty="0"/>
              <a:t>：路由原理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" altLang="zh-CN" sz="2400" dirty="0"/>
              <a:t>Architecture</a:t>
            </a:r>
            <a:r>
              <a:rPr lang="zh-CN" altLang="en-US" sz="2400" dirty="0"/>
              <a:t>：模型结构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" altLang="zh-CN" sz="2400" dirty="0"/>
              <a:t>Load Balancing</a:t>
            </a:r>
            <a:r>
              <a:rPr lang="zh-CN" altLang="en-US" sz="2400" dirty="0"/>
              <a:t>：均衡负载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" altLang="zh-CN" sz="2400" dirty="0"/>
              <a:t>Keep</a:t>
            </a:r>
            <a:r>
              <a:rPr lang="zh-CN" altLang="en-US" sz="2400" dirty="0"/>
              <a:t> </a:t>
            </a:r>
            <a:r>
              <a:rPr lang="en" altLang="zh-CN" sz="2400" dirty="0"/>
              <a:t>Top</a:t>
            </a:r>
            <a:r>
              <a:rPr lang="en-US" altLang="zh-CN" sz="2400" dirty="0"/>
              <a:t>-</a:t>
            </a:r>
            <a:r>
              <a:rPr lang="en" altLang="zh-CN" sz="2400" dirty="0"/>
              <a:t>K</a:t>
            </a:r>
            <a:r>
              <a:rPr lang="zh-CN" altLang="en-US" sz="2400" dirty="0"/>
              <a:t>：专家选择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" altLang="zh-CN" sz="2400" dirty="0"/>
              <a:t>Auxiliary Loss</a:t>
            </a:r>
            <a:r>
              <a:rPr lang="zh-CN" altLang="en-US" sz="2400" dirty="0"/>
              <a:t>：辅助损失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" altLang="zh-CN" sz="2400" dirty="0"/>
              <a:t>Expert Capacity</a:t>
            </a:r>
            <a:r>
              <a:rPr lang="zh-CN" altLang="en-US" sz="2400" dirty="0"/>
              <a:t>：专家容量</a:t>
            </a:r>
            <a:endParaRPr lang="en-US" altLang="zh-CN" sz="24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什么是</a:t>
            </a:r>
            <a:r>
              <a:rPr lang="en-US" altLang="zh-CN" sz="2800" dirty="0"/>
              <a:t> MoE</a:t>
            </a:r>
            <a:r>
              <a:rPr lang="zh-CN" altLang="en-US" sz="2800" dirty="0"/>
              <a:t> 混合专家模型？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混合专家模型简史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混合专家对训练的影响？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让 </a:t>
            </a:r>
            <a:r>
              <a:rPr lang="en-US" altLang="zh-CN" sz="2800" dirty="0"/>
              <a:t>MoE</a:t>
            </a:r>
            <a:r>
              <a:rPr lang="zh-CN" altLang="en-US" sz="2800" dirty="0"/>
              <a:t> 训练和推理起飞！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对产业的思考与小结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99010F-65DA-F08B-B4B8-649D2A658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56" y="1488216"/>
            <a:ext cx="8899762" cy="4680393"/>
          </a:xfrm>
          <a:prstGeom prst="rect">
            <a:avLst/>
          </a:prstGeom>
        </p:spPr>
      </p:pic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377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5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488691" y="2990247"/>
            <a:ext cx="11219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8000" b="1" dirty="0">
                <a:solidFill>
                  <a:schemeClr val="bg1"/>
                </a:solidFill>
                <a:latin typeface="Lexend" pitchFamily="2" charset="0"/>
              </a:rPr>
              <a:t>Introduction</a:t>
            </a:r>
            <a:r>
              <a:rPr lang="zh-CN" altLang="en-US" sz="8000" b="1" dirty="0">
                <a:solidFill>
                  <a:schemeClr val="bg1"/>
                </a:solidFill>
                <a:latin typeface="Lexend" pitchFamily="2" charset="0"/>
              </a:rPr>
              <a:t>：</a:t>
            </a:r>
            <a:endParaRPr lang="en-US" altLang="zh-CN" sz="8000" b="1" dirty="0">
              <a:solidFill>
                <a:schemeClr val="bg1"/>
              </a:solidFill>
              <a:latin typeface="Lexend" pitchFamily="2" charset="0"/>
            </a:endParaRPr>
          </a:p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Lexend" pitchFamily="2" charset="0"/>
              </a:rPr>
              <a:t>MOE</a:t>
            </a:r>
            <a:r>
              <a:rPr lang="zh-CN" altLang="en-US" sz="8000" b="1" dirty="0">
                <a:solidFill>
                  <a:schemeClr val="bg1"/>
                </a:solidFill>
                <a:latin typeface="Lexend" pitchFamily="2" charset="0"/>
              </a:rPr>
              <a:t> 基本原理</a:t>
            </a:r>
            <a:endParaRPr lang="en-US" altLang="zh-CN" sz="8000" b="1" dirty="0">
              <a:solidFill>
                <a:schemeClr val="bg1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5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488691" y="2990247"/>
            <a:ext cx="11219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8000" b="1" dirty="0">
                <a:solidFill>
                  <a:schemeClr val="bg1"/>
                </a:solidFill>
                <a:latin typeface="Lexend" pitchFamily="2" charset="0"/>
              </a:rPr>
              <a:t>The Router</a:t>
            </a:r>
            <a:r>
              <a:rPr lang="zh-CN" altLang="en-US" sz="8000" b="1" dirty="0">
                <a:solidFill>
                  <a:schemeClr val="bg1"/>
                </a:solidFill>
                <a:latin typeface="Lexend" pitchFamily="2" charset="0"/>
              </a:rPr>
              <a:t>：</a:t>
            </a:r>
            <a:endParaRPr lang="en-US" altLang="zh-CN" sz="8000" b="1" dirty="0">
              <a:solidFill>
                <a:schemeClr val="bg1"/>
              </a:solidFill>
              <a:latin typeface="Lexend" pitchFamily="2" charset="0"/>
            </a:endParaRPr>
          </a:p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Lexend" pitchFamily="2" charset="0"/>
              </a:rPr>
              <a:t>路由原理</a:t>
            </a:r>
            <a:endParaRPr lang="en-US" altLang="zh-CN" sz="8000" b="1" dirty="0">
              <a:solidFill>
                <a:schemeClr val="bg1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78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5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488691" y="2990247"/>
            <a:ext cx="11219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8000" b="1" dirty="0">
                <a:solidFill>
                  <a:schemeClr val="bg1"/>
                </a:solidFill>
                <a:latin typeface="Lexend" pitchFamily="2" charset="0"/>
              </a:rPr>
              <a:t>Architecture</a:t>
            </a:r>
            <a:r>
              <a:rPr lang="zh-CN" altLang="en-US" sz="8000" b="1" dirty="0">
                <a:solidFill>
                  <a:schemeClr val="bg1"/>
                </a:solidFill>
                <a:latin typeface="Lexend" pitchFamily="2" charset="0"/>
              </a:rPr>
              <a:t>：</a:t>
            </a:r>
            <a:endParaRPr lang="en-US" altLang="zh-CN" sz="8000" b="1" dirty="0">
              <a:solidFill>
                <a:schemeClr val="bg1"/>
              </a:solidFill>
              <a:latin typeface="Lexend" pitchFamily="2" charset="0"/>
            </a:endParaRPr>
          </a:p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Lexend" pitchFamily="2" charset="0"/>
              </a:rPr>
              <a:t>模型结构</a:t>
            </a:r>
            <a:endParaRPr lang="en-US" altLang="zh-CN" sz="8000" b="1" dirty="0">
              <a:solidFill>
                <a:schemeClr val="bg1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01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5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488691" y="2990247"/>
            <a:ext cx="11219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8000" b="1" dirty="0">
                <a:solidFill>
                  <a:schemeClr val="bg1"/>
                </a:solidFill>
                <a:latin typeface="Lexend" pitchFamily="2" charset="0"/>
              </a:rPr>
              <a:t>Load Balancing</a:t>
            </a:r>
            <a:r>
              <a:rPr lang="zh-CN" altLang="en-US" sz="8000" b="1" dirty="0">
                <a:solidFill>
                  <a:schemeClr val="bg1"/>
                </a:solidFill>
                <a:latin typeface="Lexend" pitchFamily="2" charset="0"/>
              </a:rPr>
              <a:t>：</a:t>
            </a:r>
            <a:endParaRPr lang="en-US" altLang="zh-CN" sz="8000" b="1" dirty="0">
              <a:solidFill>
                <a:schemeClr val="bg1"/>
              </a:solidFill>
              <a:latin typeface="Lexend" pitchFamily="2" charset="0"/>
            </a:endParaRPr>
          </a:p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Lexend" pitchFamily="2" charset="0"/>
              </a:rPr>
              <a:t>均衡负载</a:t>
            </a:r>
            <a:endParaRPr lang="en-US" altLang="zh-CN" sz="8000" b="1" dirty="0">
              <a:solidFill>
                <a:schemeClr val="bg1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69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5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05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488691" y="2990247"/>
            <a:ext cx="11219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8000" b="1" dirty="0">
                <a:solidFill>
                  <a:schemeClr val="bg1"/>
                </a:solidFill>
                <a:latin typeface="Lexend" pitchFamily="2" charset="0"/>
              </a:rPr>
              <a:t>Keep</a:t>
            </a:r>
            <a:r>
              <a:rPr lang="zh-CN" altLang="en-US" sz="8000" b="1" dirty="0">
                <a:solidFill>
                  <a:schemeClr val="bg1"/>
                </a:solidFill>
                <a:latin typeface="Lexend" pitchFamily="2" charset="0"/>
              </a:rPr>
              <a:t> </a:t>
            </a:r>
            <a:r>
              <a:rPr lang="en" altLang="zh-CN" sz="8000" b="1" dirty="0">
                <a:solidFill>
                  <a:schemeClr val="bg1"/>
                </a:solidFill>
                <a:latin typeface="Lexend" pitchFamily="2" charset="0"/>
              </a:rPr>
              <a:t>Top</a:t>
            </a:r>
            <a:r>
              <a:rPr lang="en-US" altLang="zh-CN" sz="8000" b="1" dirty="0">
                <a:solidFill>
                  <a:schemeClr val="bg1"/>
                </a:solidFill>
                <a:latin typeface="Lexend" pitchFamily="2" charset="0"/>
              </a:rPr>
              <a:t>-</a:t>
            </a:r>
            <a:r>
              <a:rPr lang="en" altLang="zh-CN" sz="8000" b="1" dirty="0">
                <a:solidFill>
                  <a:schemeClr val="bg1"/>
                </a:solidFill>
                <a:latin typeface="Lexend" pitchFamily="2" charset="0"/>
              </a:rPr>
              <a:t>K</a:t>
            </a:r>
            <a:r>
              <a:rPr lang="zh-CN" altLang="en-US" sz="8000" b="1" dirty="0">
                <a:solidFill>
                  <a:schemeClr val="bg1"/>
                </a:solidFill>
                <a:latin typeface="Lexend" pitchFamily="2" charset="0"/>
              </a:rPr>
              <a:t>：</a:t>
            </a:r>
            <a:endParaRPr lang="en-US" altLang="zh-CN" sz="8000" b="1" dirty="0">
              <a:solidFill>
                <a:schemeClr val="bg1"/>
              </a:solidFill>
              <a:latin typeface="Lexend" pitchFamily="2" charset="0"/>
            </a:endParaRPr>
          </a:p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Lexend" pitchFamily="2" charset="0"/>
              </a:rPr>
              <a:t>专家选择</a:t>
            </a:r>
            <a:endParaRPr lang="en-US" altLang="zh-CN" sz="8000" b="1" dirty="0">
              <a:solidFill>
                <a:schemeClr val="bg1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08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5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06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488691" y="2990247"/>
            <a:ext cx="11219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8000" b="1" dirty="0">
                <a:solidFill>
                  <a:schemeClr val="bg1"/>
                </a:solidFill>
                <a:latin typeface="Lexend" pitchFamily="2" charset="0"/>
              </a:rPr>
              <a:t>Auxiliary Loss</a:t>
            </a:r>
            <a:r>
              <a:rPr lang="zh-CN" altLang="en-US" sz="8000" b="1" dirty="0">
                <a:solidFill>
                  <a:schemeClr val="bg1"/>
                </a:solidFill>
                <a:latin typeface="Lexend" pitchFamily="2" charset="0"/>
              </a:rPr>
              <a:t>：</a:t>
            </a:r>
            <a:endParaRPr lang="en-US" altLang="zh-CN" sz="8000" b="1" dirty="0">
              <a:solidFill>
                <a:schemeClr val="bg1"/>
              </a:solidFill>
              <a:latin typeface="Lexend" pitchFamily="2" charset="0"/>
            </a:endParaRPr>
          </a:p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Lexend" pitchFamily="2" charset="0"/>
              </a:rPr>
              <a:t>辅助损失</a:t>
            </a:r>
            <a:endParaRPr lang="en-US" altLang="zh-CN" sz="8000" b="1" dirty="0">
              <a:solidFill>
                <a:schemeClr val="bg1"/>
              </a:solidFill>
              <a:latin typeface="Lexe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5852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29969</TotalTime>
  <Words>576</Words>
  <Application>Microsoft Macintosh PowerPoint</Application>
  <PresentationFormat>自定义</PresentationFormat>
  <Paragraphs>75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微软雅黑</vt:lpstr>
      <vt:lpstr>微软雅黑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Contents</vt:lpstr>
      <vt:lpstr>视频目录大纲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基本介绍</vt:lpstr>
      <vt:lpstr>PowerPoint 演示文稿</vt:lpstr>
      <vt:lpstr>Switch Transformers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10107</cp:revision>
  <cp:lastPrinted>2023-09-08T09:14:01Z</cp:lastPrinted>
  <dcterms:created xsi:type="dcterms:W3CDTF">2020-08-28T08:44:19Z</dcterms:created>
  <dcterms:modified xsi:type="dcterms:W3CDTF">2025-02-23T08:42:22Z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